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71" r:id="rId9"/>
    <p:sldId id="272" r:id="rId10"/>
    <p:sldId id="273" r:id="rId11"/>
    <p:sldId id="270" r:id="rId12"/>
    <p:sldId id="266" r:id="rId13"/>
    <p:sldId id="261" r:id="rId14"/>
    <p:sldId id="268" r:id="rId15"/>
    <p:sldId id="267" r:id="rId16"/>
    <p:sldId id="262" r:id="rId17"/>
    <p:sldId id="278" r:id="rId18"/>
    <p:sldId id="274" r:id="rId19"/>
    <p:sldId id="280" r:id="rId20"/>
    <p:sldId id="276" r:id="rId21"/>
    <p:sldId id="277" r:id="rId22"/>
    <p:sldId id="27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darsh Singh" initials="AS" lastIdx="1" clrIdx="0">
    <p:extLst>
      <p:ext uri="{19B8F6BF-5375-455C-9EA6-DF929625EA0E}">
        <p15:presenceInfo xmlns:p15="http://schemas.microsoft.com/office/powerpoint/2012/main" userId="75011fe98f6504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101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3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61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472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79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65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809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575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45aafe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45aafe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268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45aafe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45aafe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47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76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26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428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804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659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93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45aafe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7245aafe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94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72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52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5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85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93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ites.icmc.usp.br/gbatista/files/his2002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311708" y="9008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Nielsen – Store Transaction Imputation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1948" y="1043344"/>
            <a:ext cx="8387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en-US" i="0" dirty="0">
                <a:latin typeface="Arial"/>
              </a:rPr>
              <a:t>4. Stack the GRP from columns to indices, map with the IDs in Validation Data and SUM the VALUE to obtain the final solution.	</a:t>
            </a:r>
          </a:p>
          <a:p>
            <a:pPr marL="0" indent="0">
              <a:buNone/>
            </a:pPr>
            <a:endParaRPr lang="en-US" i="0" dirty="0">
              <a:latin typeface="Arial"/>
            </a:endParaRPr>
          </a:p>
          <a:p>
            <a:pPr marL="0" indent="0">
              <a:buNone/>
            </a:pPr>
            <a:br>
              <a:rPr lang="en-US" i="0" dirty="0">
                <a:latin typeface="Arial"/>
              </a:rPr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3DCD3-90F9-489C-BB51-777C44FF22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7310" y="1581011"/>
            <a:ext cx="3179270" cy="11414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B2C139-FAFA-4468-A074-9FC6150B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61060" y="3256897"/>
            <a:ext cx="3359556" cy="11414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E94F0D-6926-4D56-8AD7-4FC8DDE0449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246791" y="3256897"/>
            <a:ext cx="1288710" cy="11414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861DA55-4113-4BB2-A621-03CD6A6D245E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 flipH="1">
            <a:off x="7020616" y="2151726"/>
            <a:ext cx="955964" cy="1675885"/>
          </a:xfrm>
          <a:prstGeom prst="bentConnector3">
            <a:avLst>
              <a:gd name="adj1" fmla="val -239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7EFEB8A-21F1-419E-8FF9-4C5031C612EE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rot="10800000" flipV="1">
            <a:off x="2535502" y="3827610"/>
            <a:ext cx="112555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28B5A7D-C9B7-4153-B54D-F8A3D3B19EDF}"/>
              </a:ext>
            </a:extLst>
          </p:cNvPr>
          <p:cNvSpPr txBox="1"/>
          <p:nvPr/>
        </p:nvSpPr>
        <p:spPr>
          <a:xfrm>
            <a:off x="7287141" y="3470659"/>
            <a:ext cx="75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Map with IDs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81F272-2C36-45B1-AC4E-7C1C52C330B2}"/>
              </a:ext>
            </a:extLst>
          </p:cNvPr>
          <p:cNvSpPr txBox="1"/>
          <p:nvPr/>
        </p:nvSpPr>
        <p:spPr>
          <a:xfrm>
            <a:off x="2589126" y="3489056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SUM the </a:t>
            </a:r>
            <a:r>
              <a:rPr lang="en-US" sz="800" b="1" dirty="0" err="1"/>
              <a:t>VALUE_y</a:t>
            </a:r>
            <a:endParaRPr lang="en-US" sz="8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FC57616-8476-4D41-B6CA-71977F86A34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14973" y="1581011"/>
            <a:ext cx="3179270" cy="11414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8246C1F-BB09-4720-A403-BF77E1C140B0}"/>
              </a:ext>
            </a:extLst>
          </p:cNvPr>
          <p:cNvCxnSpPr>
            <a:stCxn id="42" idx="3"/>
          </p:cNvCxnSpPr>
          <p:nvPr/>
        </p:nvCxnSpPr>
        <p:spPr>
          <a:xfrm flipV="1">
            <a:off x="3594243" y="2151725"/>
            <a:ext cx="1203067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A032A12-943D-4466-B218-AD77FE2241D3}"/>
              </a:ext>
            </a:extLst>
          </p:cNvPr>
          <p:cNvSpPr txBox="1"/>
          <p:nvPr/>
        </p:nvSpPr>
        <p:spPr>
          <a:xfrm>
            <a:off x="3688970" y="1949179"/>
            <a:ext cx="1018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64511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/>
              <p:nvPr/>
            </p:nvSpPr>
            <p:spPr>
              <a:xfrm>
                <a:off x="341948" y="1043344"/>
                <a:ext cx="8387079" cy="343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indent="-285750">
                  <a:buFont typeface="Arial" panose="020B0604020202020204" pitchFamily="34" charset="0"/>
                  <a:buChar char="•"/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Solution in detail using pseudocode form 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𝑉𝑎𝑙𝑖𝑑𝑎𝑡𝑖𝑜𝑛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{CROSS PRODUCT}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𝐷𝑎𝑦𝑠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𝑀𝑜𝑛𝑡h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𝑖𝑛𝑐𝑜𝑚𝑝𝑙𝑒𝑡𝑒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Working Data </a:t>
                </a:r>
                <a:r>
                  <a:rPr lang="en-US" i="0" dirty="0"/>
                  <a:t>{GROUP BY: 'STORECODE','MONTH','GRP','DAY’}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working_data_grouped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/>
                  <a:t>whole_incomplete_data</a:t>
                </a:r>
                <a:r>
                  <a:rPr lang="en-US" dirty="0"/>
                  <a:t> </a:t>
                </a:r>
                <a:r>
                  <a:rPr lang="en-US" i="0" dirty="0"/>
                  <a:t>LEFT JOIN </a:t>
                </a:r>
                <a:r>
                  <a:rPr lang="en-US" dirty="0" err="1"/>
                  <a:t>working_data_grouped</a:t>
                </a:r>
                <a:r>
                  <a:rPr lang="en-US" dirty="0"/>
                  <a:t> </a:t>
                </a:r>
                <a:r>
                  <a:rPr lang="en-US" i="0" dirty="0"/>
                  <a:t>ON : 'STORECODE','MONTH','GRP','DAY’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whole_partial_data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/>
                  <a:t>whole_partial_data</a:t>
                </a:r>
                <a:r>
                  <a:rPr lang="en-US" dirty="0"/>
                  <a:t> </a:t>
                </a:r>
                <a:r>
                  <a:rPr lang="en-US" i="0" dirty="0"/>
                  <a:t>PIVOT TABLE {values =‘VALUE’, columns =‘GRP’, indices = 'STORECODE','DAY','MONTH'}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whole_partial_data_table_2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0" dirty="0">
                    <a:latin typeface="Arial"/>
                  </a:rPr>
                  <a:t>Initial fraction missing in </a:t>
                </a:r>
                <a:r>
                  <a:rPr lang="en-US" dirty="0"/>
                  <a:t>whole_partial_data_table_2 – 0.8597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0" dirty="0">
                    <a:latin typeface="Arial"/>
                  </a:rPr>
                  <a:t>After imputation using Assumption 2, fraction missing </a:t>
                </a:r>
                <a:r>
                  <a:rPr lang="en-US" dirty="0"/>
                  <a:t>– 0.7099</a:t>
                </a:r>
                <a:endParaRPr lang="en-US" i="0" dirty="0">
                  <a:latin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8" y="1043344"/>
                <a:ext cx="8387079" cy="3431709"/>
              </a:xfrm>
              <a:prstGeom prst="rect">
                <a:avLst/>
              </a:prstGeom>
              <a:blipFill>
                <a:blip r:embed="rId4"/>
                <a:stretch>
                  <a:fillRect l="-872" t="-1066" b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10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/>
              <p:nvPr/>
            </p:nvSpPr>
            <p:spPr>
              <a:xfrm>
                <a:off x="348875" y="1043344"/>
                <a:ext cx="838707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indent="-285750">
                  <a:buFont typeface="Arial" panose="020B0604020202020204" pitchFamily="34" charset="0"/>
                  <a:buChar char="•"/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 marL="342900" indent="-342900">
                  <a:buFont typeface="+mj-lt"/>
                  <a:buAutoNum type="arabicPeriod" startAt="7"/>
                </a:pPr>
                <a:r>
                  <a:rPr lang="en-US" dirty="0"/>
                  <a:t>whole_partial_data_table_2  </a:t>
                </a:r>
                <a:r>
                  <a:rPr lang="en-US" i="0" dirty="0"/>
                  <a:t>change index to ['STORECODE','MONTH','DAY']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whole_partial_data_table_3  </a:t>
                </a:r>
              </a:p>
              <a:p>
                <a:pPr marL="342900" indent="-342900">
                  <a:buFont typeface="+mj-lt"/>
                  <a:buAutoNum type="arabicPeriod" startAt="7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en-US" i="0" dirty="0">
                    <a:latin typeface="Arial"/>
                  </a:rPr>
                  <a:t>Initial fraction missing in </a:t>
                </a:r>
                <a:r>
                  <a:rPr lang="en-US" dirty="0"/>
                  <a:t>whole_partial_data_table_3– 0.7099</a:t>
                </a:r>
              </a:p>
              <a:p>
                <a:pPr marL="342900" indent="-342900">
                  <a:buFont typeface="+mj-lt"/>
                  <a:buAutoNum type="arabicPeriod" startAt="7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en-US" i="0" dirty="0">
                    <a:latin typeface="Arial"/>
                  </a:rPr>
                  <a:t>After imputation using </a:t>
                </a:r>
                <a:r>
                  <a:rPr lang="en-US" b="1" i="0" dirty="0">
                    <a:latin typeface="Arial"/>
                  </a:rPr>
                  <a:t>Assumption 1 </a:t>
                </a:r>
                <a:r>
                  <a:rPr lang="en-US" i="0" dirty="0">
                    <a:latin typeface="Arial"/>
                  </a:rPr>
                  <a:t>followed by imputation using </a:t>
                </a:r>
                <a:r>
                  <a:rPr lang="en-US" b="1" i="0" dirty="0">
                    <a:latin typeface="Arial"/>
                  </a:rPr>
                  <a:t>KNN</a:t>
                </a:r>
                <a:r>
                  <a:rPr lang="en-US" i="0" dirty="0">
                    <a:latin typeface="Arial"/>
                  </a:rPr>
                  <a:t>, fraction missing </a:t>
                </a:r>
                <a:r>
                  <a:rPr lang="en-US" dirty="0"/>
                  <a:t>– 0.0</a:t>
                </a:r>
              </a:p>
              <a:p>
                <a:pPr marL="342900" indent="-342900">
                  <a:buFont typeface="+mj-lt"/>
                  <a:buAutoNum type="arabicPeriod" startAt="7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en-US" dirty="0"/>
                  <a:t>whole_partial_data_table_3  </a:t>
                </a:r>
                <a:r>
                  <a:rPr lang="en-US" i="0" dirty="0"/>
                  <a:t>STACK (</a:t>
                </a:r>
                <a:r>
                  <a:rPr lang="en-US" i="0" dirty="0" err="1"/>
                  <a:t>pandas.DataFrame.stack</a:t>
                </a:r>
                <a:r>
                  <a:rPr lang="en-US" i="0" dirty="0"/>
                  <a:t>())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whole_complete_data_2</a:t>
                </a:r>
              </a:p>
              <a:p>
                <a:pPr marL="342900" indent="-342900">
                  <a:buFont typeface="+mj-lt"/>
                  <a:buAutoNum type="arabicPeriod" startAt="7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en-US" dirty="0"/>
                  <a:t>whole_complete_data_2 </a:t>
                </a:r>
                <a:r>
                  <a:rPr lang="en-US" i="0" dirty="0">
                    <a:latin typeface="Arial"/>
                  </a:rPr>
                  <a:t>INNER JOIN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𝑝𝑎𝑟𝑡𝑖𝑎𝑙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>
                    <a:latin typeface="Arial"/>
                  </a:rPr>
                  <a:t>ON {'STORECODE','MONTH','DAY','GRP’}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i="0" dirty="0">
                    <a:latin typeface="Arial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𝑐𝑜𝑚𝑝𝑙𝑒𝑡𝑒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endParaRPr lang="en-US" i="0" dirty="0">
                  <a:latin typeface="Arial"/>
                </a:endParaRPr>
              </a:p>
              <a:p>
                <a:pPr marL="342900" indent="-342900">
                  <a:buFont typeface="+mj-lt"/>
                  <a:buAutoNum type="arabicPeriod" startAt="7"/>
                </a:pPr>
                <a:endParaRPr lang="en-US" i="0" dirty="0">
                  <a:latin typeface="Arial"/>
                </a:endParaRPr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en-US" dirty="0" err="1"/>
                  <a:t>whole_complete_data_with_id</a:t>
                </a:r>
                <a:r>
                  <a:rPr lang="en-US" dirty="0"/>
                  <a:t> </a:t>
                </a:r>
                <a:r>
                  <a:rPr lang="en-US" i="0" dirty="0">
                    <a:latin typeface="Arial"/>
                  </a:rPr>
                  <a:t> GROUP BY ‘ID’ to SUM (‘VALUE’)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submit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NOTE : The full code can be found in the attached </a:t>
                </a:r>
                <a:r>
                  <a:rPr lang="en-US" b="1" dirty="0" err="1"/>
                  <a:t>jupyter</a:t>
                </a:r>
                <a:r>
                  <a:rPr lang="en-US" b="1" dirty="0"/>
                  <a:t> notebook  - FinalNotebook.ipynb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5" y="1043344"/>
                <a:ext cx="8387079" cy="3539430"/>
              </a:xfrm>
              <a:prstGeom prst="rect">
                <a:avLst/>
              </a:prstGeom>
              <a:blipFill>
                <a:blip r:embed="rId4"/>
                <a:stretch>
                  <a:fillRect l="-218" t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75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Workflow Diagram</a:t>
            </a:r>
            <a:r>
              <a:rPr lang="en" dirty="0"/>
              <a:t>: </a:t>
            </a:r>
            <a:endParaRPr dirty="0"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5AD423-5BDD-4F90-9EFD-9164BFC55CA8}"/>
              </a:ext>
            </a:extLst>
          </p:cNvPr>
          <p:cNvSpPr/>
          <p:nvPr/>
        </p:nvSpPr>
        <p:spPr>
          <a:xfrm>
            <a:off x="521465" y="2773944"/>
            <a:ext cx="1267975" cy="8589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Data</a:t>
            </a:r>
          </a:p>
          <a:p>
            <a:pPr algn="ctr"/>
            <a:r>
              <a:rPr lang="en-US" sz="700" dirty="0"/>
              <a:t>(85% missing values)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01D321-8A35-483A-AA5E-96CABA733407}"/>
              </a:ext>
            </a:extLst>
          </p:cNvPr>
          <p:cNvSpPr/>
          <p:nvPr/>
        </p:nvSpPr>
        <p:spPr>
          <a:xfrm>
            <a:off x="462078" y="1425705"/>
            <a:ext cx="1386751" cy="8589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Imputation using Assumption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4379B1-5B34-456D-BC41-E6E1B577B0E7}"/>
              </a:ext>
            </a:extLst>
          </p:cNvPr>
          <p:cNvSpPr/>
          <p:nvPr/>
        </p:nvSpPr>
        <p:spPr>
          <a:xfrm>
            <a:off x="2239860" y="1425705"/>
            <a:ext cx="1267975" cy="8589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Data</a:t>
            </a:r>
          </a:p>
          <a:p>
            <a:pPr algn="ctr"/>
            <a:r>
              <a:rPr lang="en-US" sz="800" dirty="0"/>
              <a:t>(79% missing values)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269BC2-2CA6-49D2-B438-68DBC63C27E3}"/>
              </a:ext>
            </a:extLst>
          </p:cNvPr>
          <p:cNvSpPr/>
          <p:nvPr/>
        </p:nvSpPr>
        <p:spPr>
          <a:xfrm>
            <a:off x="3893872" y="1426026"/>
            <a:ext cx="1386751" cy="8589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000000"/>
                </a:solidFill>
              </a:rPr>
              <a:t>Imputation using Assumption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675C2D-AF92-4073-A157-6DFC8D50BE35}"/>
              </a:ext>
            </a:extLst>
          </p:cNvPr>
          <p:cNvSpPr/>
          <p:nvPr/>
        </p:nvSpPr>
        <p:spPr>
          <a:xfrm>
            <a:off x="7320672" y="1425705"/>
            <a:ext cx="1389494" cy="8589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Imputation using KNN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</a:rPr>
              <a:t>(K = 30)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186A4A-3F6D-460C-A994-B06E05DC7EFF}"/>
              </a:ext>
            </a:extLst>
          </p:cNvPr>
          <p:cNvSpPr/>
          <p:nvPr/>
        </p:nvSpPr>
        <p:spPr>
          <a:xfrm>
            <a:off x="7381431" y="2773944"/>
            <a:ext cx="1267975" cy="8589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Data</a:t>
            </a:r>
          </a:p>
          <a:p>
            <a:pPr algn="ctr"/>
            <a:r>
              <a:rPr lang="en-US" sz="800" dirty="0"/>
              <a:t>(No missing values)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E83EC7-4015-49EE-9912-D7FC6D488842}"/>
              </a:ext>
            </a:extLst>
          </p:cNvPr>
          <p:cNvCxnSpPr>
            <a:cxnSpLocks/>
            <a:stCxn id="2" idx="0"/>
            <a:endCxn id="3" idx="4"/>
          </p:cNvCxnSpPr>
          <p:nvPr/>
        </p:nvCxnSpPr>
        <p:spPr>
          <a:xfrm flipV="1">
            <a:off x="1155453" y="2284687"/>
            <a:ext cx="1" cy="489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EFF73E-BEC9-4763-8420-ECEB288B5A83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1848829" y="1855196"/>
            <a:ext cx="3910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5D6626-C4F6-472B-9FE0-70C648DE2EE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507835" y="1855196"/>
            <a:ext cx="386037" cy="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8B9CF3-EFD3-4B90-8E59-2036BD21F67E}"/>
              </a:ext>
            </a:extLst>
          </p:cNvPr>
          <p:cNvCxnSpPr>
            <a:cxnSpLocks/>
            <a:stCxn id="21" idx="3"/>
            <a:endCxn id="9" idx="2"/>
          </p:cNvCxnSpPr>
          <p:nvPr/>
        </p:nvCxnSpPr>
        <p:spPr>
          <a:xfrm>
            <a:off x="6934635" y="1855196"/>
            <a:ext cx="3860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8D3D37-789A-42BF-8FB5-204EB1A02FF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015419" y="2284687"/>
            <a:ext cx="0" cy="489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44D7C9-D3A5-483D-8A35-3A7A864CF4A6}"/>
              </a:ext>
            </a:extLst>
          </p:cNvPr>
          <p:cNvSpPr/>
          <p:nvPr/>
        </p:nvSpPr>
        <p:spPr>
          <a:xfrm>
            <a:off x="5666660" y="1425705"/>
            <a:ext cx="1267975" cy="8589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Data</a:t>
            </a:r>
          </a:p>
          <a:p>
            <a:pPr algn="ctr"/>
            <a:r>
              <a:rPr lang="en-US" sz="800" dirty="0"/>
              <a:t>(3% missing values)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181D98-CF7C-407D-AFB0-31A3898DB7C4}"/>
              </a:ext>
            </a:extLst>
          </p:cNvPr>
          <p:cNvCxnSpPr>
            <a:cxnSpLocks/>
            <a:stCxn id="8" idx="6"/>
            <a:endCxn id="21" idx="1"/>
          </p:cNvCxnSpPr>
          <p:nvPr/>
        </p:nvCxnSpPr>
        <p:spPr>
          <a:xfrm flipV="1">
            <a:off x="5280623" y="1855196"/>
            <a:ext cx="386037" cy="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Evaluation Metric and Final Leaderboard</a:t>
            </a:r>
            <a:r>
              <a:rPr lang="en" dirty="0"/>
              <a:t>: </a:t>
            </a:r>
            <a:endParaRPr dirty="0"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D024E-9D5C-49CB-9AB5-9D114E4C3F7B}"/>
              </a:ext>
            </a:extLst>
          </p:cNvPr>
          <p:cNvSpPr txBox="1"/>
          <p:nvPr/>
        </p:nvSpPr>
        <p:spPr>
          <a:xfrm>
            <a:off x="433839" y="1214750"/>
            <a:ext cx="7782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SCORE (RMSE) </a:t>
            </a:r>
            <a:r>
              <a:rPr lang="en-US" dirty="0"/>
              <a:t>- 2359.0151807577</a:t>
            </a:r>
          </a:p>
          <a:p>
            <a:endParaRPr lang="en-US" dirty="0"/>
          </a:p>
          <a:p>
            <a:r>
              <a:rPr lang="en-US" dirty="0"/>
              <a:t>The solution managed to achieve the </a:t>
            </a: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position </a:t>
            </a:r>
            <a:r>
              <a:rPr lang="en-US" dirty="0"/>
              <a:t>on the leaderboard.</a:t>
            </a:r>
          </a:p>
        </p:txBody>
      </p:sp>
    </p:spTree>
    <p:extLst>
      <p:ext uri="{BB962C8B-B14F-4D97-AF65-F5344CB8AC3E}">
        <p14:creationId xmlns:p14="http://schemas.microsoft.com/office/powerpoint/2010/main" val="417495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Future work</a:t>
            </a:r>
            <a:r>
              <a:rPr lang="en" dirty="0"/>
              <a:t>:</a:t>
            </a:r>
            <a:endParaRPr dirty="0"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/>
              <p:nvPr/>
            </p:nvSpPr>
            <p:spPr>
              <a:xfrm>
                <a:off x="348875" y="1043344"/>
                <a:ext cx="838707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indent="-285750">
                  <a:buFont typeface="Arial" panose="020B0604020202020204" pitchFamily="34" charset="0"/>
                  <a:buChar char="•"/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Some of the future work involves the following:</a:t>
                </a:r>
              </a:p>
              <a:p>
                <a:pPr marL="0" indent="0">
                  <a:buNone/>
                </a:pPr>
                <a:endParaRPr lang="en-US" sz="2100" i="0" dirty="0">
                  <a:latin typeface="Calibri"/>
                  <a:cs typeface="Calibri"/>
                  <a:sym typeface="Calibri"/>
                </a:endParaRP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𝐵𝐼𝐿𝐿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1600" dirty="0">
                    <a:sym typeface="Calibri"/>
                  </a:rPr>
                  <a:t> 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and</a:t>
                </a:r>
                <a:r>
                  <a:rPr lang="en-US" dirty="0"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𝐵𝐼𝐿𝐿</m:t>
                    </m:r>
                    <m:r>
                      <a:rPr lang="en-US" sz="1600" b="0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𝐴𝑀𝑇</m:t>
                    </m:r>
                  </m:oMath>
                </a14:m>
                <a:r>
                  <a:rPr lang="en-US" dirty="0">
                    <a:sym typeface="Calibri"/>
                  </a:rPr>
                  <a:t> 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for the imputation models</a:t>
                </a:r>
                <a:endParaRPr lang="en-US" dirty="0">
                  <a:sym typeface="Calibri"/>
                </a:endParaRP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Carrying out the analysis at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𝐵𝑅𝐷</m:t>
                    </m:r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 Level instead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𝐷𝐴𝑌</m:t>
                    </m:r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 level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5" y="1043344"/>
                <a:ext cx="8387079" cy="1384995"/>
              </a:xfrm>
              <a:prstGeom prst="rect">
                <a:avLst/>
              </a:prstGeom>
              <a:blipFill>
                <a:blip r:embed="rId4"/>
                <a:stretch>
                  <a:fillRect l="-872" t="-2643" b="-7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34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48725"/>
            <a:ext cx="8520600" cy="3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 You</a:t>
            </a:r>
            <a:endParaRPr sz="6000" b="1"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48725"/>
            <a:ext cx="8520600" cy="3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Appendix</a:t>
            </a: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90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Approaches and improvement</a:t>
            </a:r>
            <a:r>
              <a:rPr lang="en" dirty="0"/>
              <a:t>:</a:t>
            </a:r>
            <a:endParaRPr dirty="0"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8875" y="1043344"/>
            <a:ext cx="83870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en-US" sz="2100" i="0" dirty="0">
                <a:latin typeface="Calibri"/>
                <a:cs typeface="Calibri"/>
                <a:sym typeface="Calibri"/>
              </a:rPr>
              <a:t>Some of the major stages of the experiments are mentioned below: </a:t>
            </a:r>
          </a:p>
          <a:p>
            <a:pPr marL="0" indent="0">
              <a:buNone/>
            </a:pPr>
            <a:endParaRPr lang="en-US" sz="2100" i="0" dirty="0">
              <a:latin typeface="Calibri"/>
              <a:cs typeface="Calibri"/>
              <a:sym typeface="Calibri"/>
            </a:endParaRP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Simple Grouped, Fill by 0 - 3389 [Baseline]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Assumption1, Fill by mean - 2816.227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Assumption1, Fill by mean without outliers - 2866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Assumption1, Fill by median – 3006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Assumption1, Fill by </a:t>
            </a:r>
            <a:r>
              <a:rPr lang="en-US" sz="2100" i="0" dirty="0" err="1">
                <a:latin typeface="Calibri"/>
                <a:cs typeface="Calibri"/>
                <a:sym typeface="Calibri"/>
              </a:rPr>
              <a:t>knn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 (30) - 2758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Automatic fill  0 - 2764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Assumption2- 2389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Assumption2_with_Assumption1 - 2359</a:t>
            </a:r>
          </a:p>
        </p:txBody>
      </p:sp>
    </p:spTree>
    <p:extLst>
      <p:ext uri="{BB962C8B-B14F-4D97-AF65-F5344CB8AC3E}">
        <p14:creationId xmlns:p14="http://schemas.microsoft.com/office/powerpoint/2010/main" val="18723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Why KNN?</a:t>
            </a:r>
            <a:endParaRPr dirty="0"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8875" y="1043344"/>
            <a:ext cx="83870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r>
              <a:rPr lang="en-US" sz="2100" i="0" dirty="0">
                <a:latin typeface="Calibri"/>
                <a:cs typeface="Calibri"/>
                <a:sym typeface="Calibri"/>
              </a:rPr>
              <a:t>Can predict both discrete and continuous attributes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Lazy, so no necessity for creating predictive model for each attribute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Can be easily adapted to work with any attribute by just modifying which attributes will be considered in distance metrics.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Can easily treat examples with multiple missing values.</a:t>
            </a:r>
          </a:p>
          <a:p>
            <a:endParaRPr lang="en-US" sz="2100" i="0" dirty="0">
              <a:latin typeface="Calibri"/>
              <a:cs typeface="Calibri"/>
              <a:sym typeface="Calibri"/>
            </a:endParaRPr>
          </a:p>
          <a:p>
            <a:endParaRPr lang="en-US" sz="2100" i="0" dirty="0">
              <a:latin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sz="2100" i="0" dirty="0">
                <a:latin typeface="Calibri"/>
                <a:cs typeface="Calibri"/>
                <a:sym typeface="Calibri"/>
              </a:rPr>
              <a:t>Reference - </a:t>
            </a:r>
            <a:r>
              <a:rPr lang="en-US" sz="2000" i="0" dirty="0">
                <a:latin typeface="Calibri"/>
                <a:cs typeface="Calibri"/>
                <a:sym typeface="Calibri"/>
                <a:hlinkClick r:id="rId4"/>
              </a:rPr>
              <a:t>A Study of K-Nearest </a:t>
            </a:r>
            <a:r>
              <a:rPr lang="en-US" sz="2000" i="0" dirty="0" err="1">
                <a:latin typeface="Calibri"/>
                <a:cs typeface="Calibri"/>
                <a:sym typeface="Calibri"/>
                <a:hlinkClick r:id="rId4"/>
              </a:rPr>
              <a:t>Neighbour</a:t>
            </a:r>
            <a:r>
              <a:rPr lang="en-US" sz="2000" i="0" dirty="0">
                <a:latin typeface="Calibri"/>
                <a:cs typeface="Calibri"/>
                <a:sym typeface="Calibri"/>
                <a:hlinkClick r:id="rId4"/>
              </a:rPr>
              <a:t> as an Imputation Method</a:t>
            </a:r>
            <a:endParaRPr lang="en-US" sz="2000" i="0" dirty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39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b="1" dirty="0"/>
              <a:t>Team Name: </a:t>
            </a:r>
            <a:r>
              <a:rPr lang="en-US" sz="2400" dirty="0"/>
              <a:t>Random_State_42</a:t>
            </a:r>
            <a:r>
              <a:rPr lang="en" sz="3200" dirty="0"/>
              <a:t>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" sz="2400" b="1" dirty="0"/>
              <a:t>No of team members: </a:t>
            </a:r>
            <a:r>
              <a:rPr lang="en" sz="2400" dirty="0"/>
              <a:t>1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" sz="2400" b="1" dirty="0"/>
              <a:t>Team Members: </a:t>
            </a:r>
            <a:r>
              <a:rPr lang="en-US" sz="2400" dirty="0"/>
              <a:t>Aadarsh Singh</a:t>
            </a:r>
            <a:endParaRPr sz="2400" dirty="0"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Details of the KNN algorithm used</a:t>
            </a:r>
            <a:endParaRPr dirty="0"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/>
              <p:nvPr/>
            </p:nvSpPr>
            <p:spPr>
              <a:xfrm>
                <a:off x="348875" y="1043344"/>
                <a:ext cx="8387079" cy="235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indent="-285750">
                  <a:buFont typeface="Arial" panose="020B0604020202020204" pitchFamily="34" charset="0"/>
                  <a:buChar char="•"/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Drawback of the conventional KNN algorithm for imputation:</a:t>
                </a: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The algorithm searches through all the points in the dataset to find the nearest </a:t>
                </a:r>
                <a:r>
                  <a:rPr lang="en-US" sz="2100" i="0" dirty="0" err="1">
                    <a:latin typeface="Calibri"/>
                    <a:cs typeface="Calibri"/>
                    <a:sym typeface="Calibri"/>
                  </a:rPr>
                  <a:t>neighbours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. This makes it critical for KDD.</a:t>
                </a:r>
              </a:p>
              <a:p>
                <a:endParaRPr lang="en-US" sz="2100" i="0" dirty="0">
                  <a:latin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Variant of KNN Algorithm Used: </a:t>
                </a: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This solution involves the use of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𝑓𝑎𝑠𝑡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_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𝑘𝑛𝑛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algorithm of the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𝑖𝑚𝑝𝑦𝑢𝑡𝑒</m:t>
                    </m:r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 library.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5" y="1043344"/>
                <a:ext cx="8387079" cy="2354491"/>
              </a:xfrm>
              <a:prstGeom prst="rect">
                <a:avLst/>
              </a:prstGeom>
              <a:blipFill>
                <a:blip r:embed="rId4"/>
                <a:stretch>
                  <a:fillRect l="-872" t="-1554" b="-4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25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75188" y="252583"/>
                <a:ext cx="85206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r>
                  <a:rPr lang="en-US" b="0" dirty="0"/>
                  <a:t>Basic Idea behind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𝑎𝑠𝑡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𝑘𝑛𝑛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17" name="Google Shape;11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5188" y="252583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l="-1931" t="-14894" b="-40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/>
              <p:nvPr/>
            </p:nvSpPr>
            <p:spPr>
              <a:xfrm>
                <a:off x="348875" y="1043344"/>
                <a:ext cx="838707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indent="-285750">
                  <a:buFont typeface="Arial" panose="020B0604020202020204" pitchFamily="34" charset="0"/>
                  <a:buChar char="•"/>
                  <a:defRPr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Impute the array with an initial impute function. In this case, mean</a:t>
                </a: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Use the resultant complete array to construct a KD Tree.</a:t>
                </a: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Use this KD Tree to compute Nearest </a:t>
                </a:r>
                <a:r>
                  <a:rPr lang="en-US" sz="2100" i="0" dirty="0" err="1">
                    <a:latin typeface="Calibri"/>
                    <a:cs typeface="Calibri"/>
                    <a:sym typeface="Calibri"/>
                  </a:rPr>
                  <a:t>Neighbours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.</a:t>
                </a: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After finding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𝑘</m:t>
                    </m:r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 nearest </a:t>
                </a:r>
                <a:r>
                  <a:rPr lang="en-US" sz="2100" i="0" dirty="0" err="1">
                    <a:latin typeface="Calibri"/>
                    <a:cs typeface="Calibri"/>
                    <a:sym typeface="Calibri"/>
                  </a:rPr>
                  <a:t>neighbours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, take weighted average and use it to fill the originally missing values.</a:t>
                </a:r>
              </a:p>
              <a:p>
                <a:pPr marL="0" indent="0">
                  <a:buNone/>
                </a:pPr>
                <a:r>
                  <a:rPr lang="en-US" sz="2100" b="1" i="0" dirty="0">
                    <a:latin typeface="Calibri"/>
                    <a:cs typeface="Calibri"/>
                    <a:sym typeface="Calibri"/>
                  </a:rPr>
                  <a:t>NOTE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: The weights used were calculated using the </a:t>
                </a:r>
                <a:r>
                  <a:rPr lang="en-US" sz="2100" b="1" i="0" dirty="0" err="1">
                    <a:latin typeface="Calibri"/>
                    <a:cs typeface="Calibri"/>
                    <a:sym typeface="Calibri"/>
                  </a:rPr>
                  <a:t>Shepards</a:t>
                </a:r>
                <a:r>
                  <a:rPr lang="en-US" sz="2100" b="1" i="0" dirty="0">
                    <a:latin typeface="Calibri"/>
                    <a:cs typeface="Calibri"/>
                    <a:sym typeface="Calibri"/>
                  </a:rPr>
                  <a:t> methods </a:t>
                </a:r>
              </a:p>
              <a:p>
                <a:pPr marL="0" indent="0">
                  <a:buNone/>
                </a:pPr>
                <a:endParaRPr lang="en-US" sz="2100" i="0" dirty="0">
                  <a:latin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endParaRPr lang="en-US" sz="2100" i="0" dirty="0">
                  <a:latin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endParaRPr lang="en-US" sz="2100" i="0" dirty="0">
                  <a:latin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 is the Euclidean distance and p=2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5" y="1043344"/>
                <a:ext cx="8387079" cy="3323987"/>
              </a:xfrm>
              <a:prstGeom prst="rect">
                <a:avLst/>
              </a:prstGeom>
              <a:blipFill>
                <a:blip r:embed="rId5"/>
                <a:stretch>
                  <a:fillRect l="-872" t="-1101" b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941F2EC-66E8-44BF-A3A5-256CE80A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53" y="3107959"/>
            <a:ext cx="1000125" cy="7429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36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Unique Points about the current Idea</a:t>
            </a:r>
            <a:endParaRPr dirty="0"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8875" y="1043344"/>
            <a:ext cx="838707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r>
              <a:rPr lang="en-US" sz="2100" b="1" i="0" dirty="0">
                <a:latin typeface="Calibri"/>
                <a:cs typeface="Calibri"/>
                <a:sym typeface="Calibri"/>
              </a:rPr>
              <a:t>Accurate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 – Leaderboard Position 3</a:t>
            </a:r>
          </a:p>
          <a:p>
            <a:r>
              <a:rPr lang="en-US" sz="2100" b="1" i="0" dirty="0">
                <a:latin typeface="Calibri"/>
                <a:cs typeface="Calibri"/>
                <a:sym typeface="Calibri"/>
              </a:rPr>
              <a:t>Efficient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 – No complicated Method used. Simple approach that yields good results.</a:t>
            </a:r>
          </a:p>
          <a:p>
            <a:r>
              <a:rPr lang="en-US" sz="2100" b="1" i="0" dirty="0" err="1">
                <a:latin typeface="Calibri"/>
                <a:cs typeface="Calibri"/>
                <a:sym typeface="Calibri"/>
              </a:rPr>
              <a:t>Explainability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 – Unlike feeding data to a machine learning model blindly, this idea explains each and every step/assumption.</a:t>
            </a:r>
          </a:p>
          <a:p>
            <a:r>
              <a:rPr lang="en-US" sz="2100" b="1" i="0" dirty="0">
                <a:latin typeface="Calibri"/>
                <a:cs typeface="Calibri"/>
                <a:sym typeface="Calibri"/>
              </a:rPr>
              <a:t>Scope for Improvement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 – Since the idea is simple, it can be built upon easily.</a:t>
            </a:r>
          </a:p>
          <a:p>
            <a:r>
              <a:rPr lang="en-US" sz="2100" b="1" i="0" dirty="0">
                <a:latin typeface="Calibri"/>
                <a:cs typeface="Calibri"/>
                <a:sym typeface="Calibri"/>
              </a:rPr>
              <a:t>Attempts used 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– 35; compared to 100+ attempts of the other contestants in the &lt;2500 score range.</a:t>
            </a:r>
          </a:p>
        </p:txBody>
      </p:sp>
    </p:spTree>
    <p:extLst>
      <p:ext uri="{BB962C8B-B14F-4D97-AF65-F5344CB8AC3E}">
        <p14:creationId xmlns:p14="http://schemas.microsoft.com/office/powerpoint/2010/main" val="102775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Problem Addressed: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275188" y="1243200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To Build an imputation and/or extrapolation model to fill the missing data gaps for select stores by analyzing the data and determine which factors/variables/features can help best predict the store sales. </a:t>
            </a:r>
            <a:endParaRPr dirty="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Approach adopted to solve the problem: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75188" y="1243200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Assumptions:</a:t>
            </a:r>
          </a:p>
          <a:p>
            <a:pPr lvl="0" indent="-457200">
              <a:spcAft>
                <a:spcPts val="1600"/>
              </a:spcAft>
              <a:buAutoNum type="arabicPeriod"/>
            </a:pPr>
            <a:r>
              <a:rPr lang="en-US" dirty="0"/>
              <a:t>If a store records a transaction for even one group on a particular DAY (as per the Working Data), it is assumed that all transaction for that day are recorded using the POS machine.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dirty="0"/>
              <a:t>Sales of a </a:t>
            </a:r>
            <a:r>
              <a:rPr lang="en-US" b="1" dirty="0"/>
              <a:t>particular store </a:t>
            </a:r>
            <a:r>
              <a:rPr lang="en-US" dirty="0"/>
              <a:t>and a </a:t>
            </a:r>
            <a:r>
              <a:rPr lang="en-US" b="1" dirty="0"/>
              <a:t>particular group </a:t>
            </a:r>
            <a:r>
              <a:rPr lang="en-US" dirty="0"/>
              <a:t>on a </a:t>
            </a:r>
            <a:r>
              <a:rPr lang="en-US" b="1" dirty="0"/>
              <a:t>particular day </a:t>
            </a:r>
            <a:r>
              <a:rPr lang="en-US" dirty="0"/>
              <a:t>is </a:t>
            </a:r>
            <a:r>
              <a:rPr lang="en-US" b="1" dirty="0"/>
              <a:t>SIMILAR</a:t>
            </a:r>
            <a:r>
              <a:rPr lang="en-US" dirty="0"/>
              <a:t> for</a:t>
            </a:r>
            <a:r>
              <a:rPr lang="en-US" b="1" dirty="0"/>
              <a:t> different months</a:t>
            </a:r>
            <a:r>
              <a:rPr lang="en-US" dirty="0"/>
              <a:t>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Approach adopted to solve the problem: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75188" y="1243200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b="1" dirty="0"/>
              <a:t>Basis of Assumption 2: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DBAAF3-683A-4FCA-BE1D-CD1A8C7F9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677" y="1516489"/>
            <a:ext cx="4195963" cy="2770704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94249-C1D8-4B41-82C7-A13C5C79C04D}"/>
                  </a:ext>
                </a:extLst>
              </p:cNvPr>
              <p:cNvSpPr txBox="1"/>
              <p:nvPr/>
            </p:nvSpPr>
            <p:spPr>
              <a:xfrm>
                <a:off x="275188" y="1828800"/>
                <a:ext cx="304990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figure alongside shows the plot of </a:t>
                </a:r>
                <a:r>
                  <a:rPr lang="en-US" b="1" dirty="0"/>
                  <a:t>TOTALVALUE vs GRP </a:t>
                </a:r>
                <a:r>
                  <a:rPr lang="en-US" dirty="0"/>
                  <a:t>for a store P2 in different months.</a:t>
                </a:r>
              </a:p>
              <a:p>
                <a:endParaRPr lang="en-US" dirty="0"/>
              </a:p>
              <a:p>
                <a:r>
                  <a:rPr lang="en-US" b="1" dirty="0"/>
                  <a:t>Observation:</a:t>
                </a:r>
                <a:r>
                  <a:rPr lang="en-US" dirty="0"/>
                  <a:t> Similar patterns in both the graphs</a:t>
                </a:r>
              </a:p>
              <a:p>
                <a:endParaRPr lang="en-US" dirty="0"/>
              </a:p>
              <a:p>
                <a:r>
                  <a:rPr lang="en-US" b="1" dirty="0"/>
                  <a:t>Conclusion:</a:t>
                </a:r>
                <a:r>
                  <a:rPr lang="en-US" dirty="0"/>
                  <a:t> Same store, same group, different month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Similar value pattern.</a:t>
                </a:r>
              </a:p>
              <a:p>
                <a:endParaRPr lang="en-US" dirty="0"/>
              </a:p>
              <a:p>
                <a:r>
                  <a:rPr lang="en-US" b="1" dirty="0"/>
                  <a:t>NOTE</a:t>
                </a:r>
                <a:r>
                  <a:rPr lang="en-US" dirty="0"/>
                  <a:t>: Although, only plot of store 2 is shown, similar patterns were observed in other stores as well 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94249-C1D8-4B41-82C7-A13C5C79C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8" y="1828800"/>
                <a:ext cx="3049903" cy="3108543"/>
              </a:xfrm>
              <a:prstGeom prst="rect">
                <a:avLst/>
              </a:prstGeom>
              <a:blipFill>
                <a:blip r:embed="rId5"/>
                <a:stretch>
                  <a:fillRect l="-600" t="-392" r="-1400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6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Approach adopted to solve the problem: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75188" y="1243200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The approach adopted is heavily based on </a:t>
            </a:r>
            <a:r>
              <a:rPr lang="en-US" b="1" dirty="0"/>
              <a:t>Assumption 1 </a:t>
            </a:r>
            <a:r>
              <a:rPr lang="en-US" dirty="0"/>
              <a:t>and </a:t>
            </a:r>
            <a:r>
              <a:rPr lang="en-US" b="1" dirty="0"/>
              <a:t>Assumption 2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Other than the above steps, it involves the </a:t>
            </a:r>
            <a:r>
              <a:rPr lang="en-US" b="1" dirty="0"/>
              <a:t>KNN algorithm </a:t>
            </a:r>
            <a:r>
              <a:rPr lang="en-US" dirty="0"/>
              <a:t>to fill missing values (if any remaining after the first two imputations).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1948" y="1043344"/>
            <a:ext cx="8387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pPr marL="342900" indent="-342900">
              <a:buAutoNum type="arabicPeriod"/>
            </a:pPr>
            <a:r>
              <a:rPr lang="en-US" i="0" dirty="0">
                <a:latin typeface="Arial"/>
              </a:rPr>
              <a:t>Form a table </a:t>
            </a:r>
            <a:r>
              <a:rPr lang="en-US" dirty="0" err="1"/>
              <a:t>whole_partial_data_table</a:t>
            </a:r>
            <a:r>
              <a:rPr lang="en-US" dirty="0"/>
              <a:t> </a:t>
            </a:r>
            <a:r>
              <a:rPr lang="en-US" i="0" dirty="0">
                <a:latin typeface="Arial"/>
              </a:rPr>
              <a:t>with values as VALUE, columns as the GRP and the indices as STORECODE, DAY and MONTH.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3F00E-1D4F-4B63-913A-EB25F105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98531" y="1862774"/>
            <a:ext cx="5946937" cy="1417952"/>
          </a:xfrm>
          <a:prstGeom prst="rect">
            <a:avLst/>
          </a:prstGeom>
          <a:effectLst>
            <a:outerShdw blurRad="76200" dist="38100" algn="l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236354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1948" y="1043344"/>
            <a:ext cx="83870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en-US" i="0" dirty="0">
                <a:latin typeface="Arial"/>
              </a:rPr>
              <a:t>2. Impute the above table using </a:t>
            </a:r>
            <a:r>
              <a:rPr lang="en-US" b="1" i="0" dirty="0">
                <a:latin typeface="Arial"/>
              </a:rPr>
              <a:t>Assumption 2</a:t>
            </a:r>
            <a:r>
              <a:rPr lang="en-US" i="0" dirty="0">
                <a:latin typeface="Arial"/>
              </a:rPr>
              <a:t>. </a:t>
            </a:r>
            <a:r>
              <a:rPr lang="en-US" i="0" dirty="0" err="1">
                <a:latin typeface="Arial"/>
              </a:rPr>
              <a:t>Eg.</a:t>
            </a:r>
            <a:r>
              <a:rPr lang="en-US" i="0" dirty="0">
                <a:latin typeface="Arial"/>
              </a:rPr>
              <a:t> STORECODE – ‘N1’, DAY - 4</a:t>
            </a: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0" indent="0">
              <a:buNone/>
            </a:pPr>
            <a:endParaRPr lang="en-US" i="0" dirty="0">
              <a:latin typeface="Arial"/>
            </a:endParaRPr>
          </a:p>
          <a:p>
            <a:pPr marL="0" indent="0">
              <a:buNone/>
            </a:pPr>
            <a:endParaRPr lang="en-US" i="0" dirty="0">
              <a:latin typeface="Arial"/>
            </a:endParaRPr>
          </a:p>
          <a:p>
            <a:pPr marL="0" indent="0">
              <a:buNone/>
            </a:pPr>
            <a:br>
              <a:rPr lang="en-US" i="0" dirty="0">
                <a:latin typeface="Arial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3F00E-1D4F-4B63-913A-EB25F105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624" y="2099233"/>
            <a:ext cx="3854315" cy="12220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71099CE-EC25-4B14-8B1C-453EA29BC44D}"/>
              </a:ext>
            </a:extLst>
          </p:cNvPr>
          <p:cNvGrpSpPr/>
          <p:nvPr/>
        </p:nvGrpSpPr>
        <p:grpSpPr>
          <a:xfrm>
            <a:off x="4863842" y="2099233"/>
            <a:ext cx="4116468" cy="1222076"/>
            <a:chOff x="4863842" y="2099233"/>
            <a:chExt cx="4116468" cy="12220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364613-EDCB-4C1D-8144-595CD41D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63842" y="2099233"/>
              <a:ext cx="4116468" cy="1222076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ACAEE-E3F1-41FC-88D5-44CA995F9A67}"/>
                </a:ext>
              </a:extLst>
            </p:cNvPr>
            <p:cNvSpPr/>
            <p:nvPr/>
          </p:nvSpPr>
          <p:spPr>
            <a:xfrm>
              <a:off x="7045036" y="2978727"/>
              <a:ext cx="332509" cy="1454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B9AB79-35A8-4370-BBDC-59F9A05B38FD}"/>
                </a:ext>
              </a:extLst>
            </p:cNvPr>
            <p:cNvSpPr/>
            <p:nvPr/>
          </p:nvSpPr>
          <p:spPr>
            <a:xfrm>
              <a:off x="7045036" y="3151908"/>
              <a:ext cx="332509" cy="1454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6A8010-B49E-474A-8C41-9A9E21231A48}"/>
                </a:ext>
              </a:extLst>
            </p:cNvPr>
            <p:cNvSpPr/>
            <p:nvPr/>
          </p:nvSpPr>
          <p:spPr>
            <a:xfrm>
              <a:off x="7481452" y="2978728"/>
              <a:ext cx="332509" cy="1454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287E36-68A5-44DE-9089-596825554148}"/>
                </a:ext>
              </a:extLst>
            </p:cNvPr>
            <p:cNvSpPr/>
            <p:nvPr/>
          </p:nvSpPr>
          <p:spPr>
            <a:xfrm>
              <a:off x="8056416" y="3158837"/>
              <a:ext cx="332509" cy="1454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141F03-1D96-471F-9764-63AAC4CF6975}"/>
                </a:ext>
              </a:extLst>
            </p:cNvPr>
            <p:cNvSpPr/>
            <p:nvPr/>
          </p:nvSpPr>
          <p:spPr>
            <a:xfrm>
              <a:off x="8049489" y="2978726"/>
              <a:ext cx="332509" cy="1454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B76838-29B1-4996-8CC5-268B845A0CD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958939" y="2710271"/>
            <a:ext cx="9049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9DA197-D492-4815-B89C-D2E3E4A5D9B9}"/>
              </a:ext>
            </a:extLst>
          </p:cNvPr>
          <p:cNvSpPr txBox="1"/>
          <p:nvPr/>
        </p:nvSpPr>
        <p:spPr>
          <a:xfrm>
            <a:off x="3938156" y="2371717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Imputation using Assumption 2</a:t>
            </a:r>
          </a:p>
        </p:txBody>
      </p:sp>
    </p:spTree>
    <p:extLst>
      <p:ext uri="{BB962C8B-B14F-4D97-AF65-F5344CB8AC3E}">
        <p14:creationId xmlns:p14="http://schemas.microsoft.com/office/powerpoint/2010/main" val="67171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1948" y="1043344"/>
            <a:ext cx="8387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en-US" i="0" dirty="0">
                <a:latin typeface="Arial"/>
              </a:rPr>
              <a:t>3. Impute the previously obtained table using Assumption 1 and KNN (if required). </a:t>
            </a:r>
          </a:p>
          <a:p>
            <a:pPr marL="0" indent="0">
              <a:buNone/>
            </a:pPr>
            <a:r>
              <a:rPr lang="en-US" i="0" dirty="0" err="1">
                <a:latin typeface="Arial"/>
              </a:rPr>
              <a:t>Eg.</a:t>
            </a:r>
            <a:r>
              <a:rPr lang="en-US" i="0" dirty="0">
                <a:latin typeface="Arial"/>
              </a:rPr>
              <a:t> STORECODE – ‘N2’, MONTH – ‘M1’</a:t>
            </a:r>
          </a:p>
          <a:p>
            <a:pPr marL="0" indent="0">
              <a:buNone/>
            </a:pPr>
            <a:r>
              <a:rPr lang="en-US" i="0" dirty="0">
                <a:latin typeface="Arial"/>
              </a:rPr>
              <a:t>	</a:t>
            </a:r>
          </a:p>
          <a:p>
            <a:pPr marL="0" indent="0">
              <a:buNone/>
            </a:pPr>
            <a:endParaRPr lang="en-US" i="0" dirty="0">
              <a:latin typeface="Arial"/>
            </a:endParaRPr>
          </a:p>
          <a:p>
            <a:pPr marL="0" indent="0">
              <a:buNone/>
            </a:pPr>
            <a:br>
              <a:rPr lang="en-US" i="0" dirty="0">
                <a:latin typeface="Arial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C150C-E0B7-4692-81A4-85CF1454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1948" y="1727452"/>
            <a:ext cx="3179270" cy="12220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D58575F-E93D-4685-B939-FE20C593B79F}"/>
              </a:ext>
            </a:extLst>
          </p:cNvPr>
          <p:cNvGrpSpPr/>
          <p:nvPr/>
        </p:nvGrpSpPr>
        <p:grpSpPr>
          <a:xfrm>
            <a:off x="5049071" y="1728115"/>
            <a:ext cx="3194387" cy="1222076"/>
            <a:chOff x="5049071" y="1631137"/>
            <a:chExt cx="3194387" cy="12220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726CDF-982B-4DDC-BCC9-984C40882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5049071" y="1631137"/>
              <a:ext cx="3194384" cy="1222076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117BFD-4BE6-4001-A55C-5EB272FBFC1C}"/>
                </a:ext>
              </a:extLst>
            </p:cNvPr>
            <p:cNvSpPr/>
            <p:nvPr/>
          </p:nvSpPr>
          <p:spPr>
            <a:xfrm>
              <a:off x="5472545" y="2133600"/>
              <a:ext cx="2770910" cy="297356"/>
            </a:xfrm>
            <a:prstGeom prst="rect">
              <a:avLst/>
            </a:prstGeom>
            <a:noFill/>
            <a:ln w="127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EEC230-5BDF-4D7A-ACE7-DF155DE9DCDC}"/>
                </a:ext>
              </a:extLst>
            </p:cNvPr>
            <p:cNvSpPr/>
            <p:nvPr/>
          </p:nvSpPr>
          <p:spPr>
            <a:xfrm>
              <a:off x="5472548" y="2542309"/>
              <a:ext cx="2770910" cy="297356"/>
            </a:xfrm>
            <a:prstGeom prst="rect">
              <a:avLst/>
            </a:prstGeom>
            <a:noFill/>
            <a:ln w="127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302C79-3055-4239-8D1F-866C265ED083}"/>
              </a:ext>
            </a:extLst>
          </p:cNvPr>
          <p:cNvGrpSpPr/>
          <p:nvPr/>
        </p:nvGrpSpPr>
        <p:grpSpPr>
          <a:xfrm>
            <a:off x="2938295" y="3195050"/>
            <a:ext cx="3194384" cy="1171274"/>
            <a:chOff x="2938295" y="3098072"/>
            <a:chExt cx="3194384" cy="11712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C37133-D506-4900-BEFD-82B88EE6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38295" y="3098072"/>
              <a:ext cx="3194384" cy="1171274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EDD167-7425-4AD7-A9ED-256121C41E28}"/>
                </a:ext>
              </a:extLst>
            </p:cNvPr>
            <p:cNvSpPr/>
            <p:nvPr/>
          </p:nvSpPr>
          <p:spPr>
            <a:xfrm>
              <a:off x="3276600" y="3837709"/>
              <a:ext cx="2856079" cy="187036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CE89D19-8B5C-4E15-8637-03A31323ECF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521218" y="2338490"/>
            <a:ext cx="1527853" cy="663"/>
          </a:xfrm>
          <a:prstGeom prst="bent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236561B-20D5-497A-BB43-877F103FE9A5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6132679" y="2339153"/>
            <a:ext cx="2110776" cy="1441534"/>
          </a:xfrm>
          <a:prstGeom prst="bentConnector3">
            <a:avLst>
              <a:gd name="adj1" fmla="val -108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36D1A3-F221-482B-9368-00C05624EB0E}"/>
              </a:ext>
            </a:extLst>
          </p:cNvPr>
          <p:cNvSpPr txBox="1"/>
          <p:nvPr/>
        </p:nvSpPr>
        <p:spPr>
          <a:xfrm>
            <a:off x="3775364" y="1932042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Imputation using Assumption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1B790E-B3FB-42B2-A819-878CC355A54F}"/>
              </a:ext>
            </a:extLst>
          </p:cNvPr>
          <p:cNvSpPr txBox="1"/>
          <p:nvPr/>
        </p:nvSpPr>
        <p:spPr>
          <a:xfrm>
            <a:off x="6858000" y="3345155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Imputation using KNN (K = 30)</a:t>
            </a:r>
          </a:p>
        </p:txBody>
      </p:sp>
    </p:spTree>
    <p:extLst>
      <p:ext uri="{BB962C8B-B14F-4D97-AF65-F5344CB8AC3E}">
        <p14:creationId xmlns:p14="http://schemas.microsoft.com/office/powerpoint/2010/main" val="254718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1181</Words>
  <Application>Microsoft Office PowerPoint</Application>
  <PresentationFormat>On-screen Show (16:9)</PresentationFormat>
  <Paragraphs>146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Nielsen – Store Transaction Imputation</vt:lpstr>
      <vt:lpstr>Team Name: Random_State_42  No of team members: 1 Team Members: Aadarsh Singh</vt:lpstr>
      <vt:lpstr>Problem Addressed:</vt:lpstr>
      <vt:lpstr>Approach adopted to solve the problem:</vt:lpstr>
      <vt:lpstr>Approach adopted to solve the problem:</vt:lpstr>
      <vt:lpstr>Approach adopted to solve the problem:</vt:lpstr>
      <vt:lpstr>Explanation of the solution:</vt:lpstr>
      <vt:lpstr>Explanation of the solution:</vt:lpstr>
      <vt:lpstr>Explanation of the solution:</vt:lpstr>
      <vt:lpstr>Explanation of the solution:</vt:lpstr>
      <vt:lpstr>Explanation of the solution:</vt:lpstr>
      <vt:lpstr>Explanation of the solution:</vt:lpstr>
      <vt:lpstr>Workflow Diagram: </vt:lpstr>
      <vt:lpstr>Evaluation Metric and Final Leaderboard: </vt:lpstr>
      <vt:lpstr>Future work:</vt:lpstr>
      <vt:lpstr>PowerPoint Presentation</vt:lpstr>
      <vt:lpstr>PowerPoint Presentation</vt:lpstr>
      <vt:lpstr>Approaches and improvement:</vt:lpstr>
      <vt:lpstr>Why KNN?</vt:lpstr>
      <vt:lpstr>Details of the KNN algorithm used</vt:lpstr>
      <vt:lpstr>Basic Idea behind fast_knn</vt:lpstr>
      <vt:lpstr>Unique Points about the current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Nielsen – Store Transaction Imputation</dc:title>
  <dc:creator>Mohor Basu</dc:creator>
  <cp:lastModifiedBy>Aadarsh Singh</cp:lastModifiedBy>
  <cp:revision>40</cp:revision>
  <cp:lastPrinted>2020-05-15T11:28:29Z</cp:lastPrinted>
  <dcterms:modified xsi:type="dcterms:W3CDTF">2020-05-21T11:32:34Z</dcterms:modified>
</cp:coreProperties>
</file>