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0" r:id="rId5"/>
    <p:sldId id="258" r:id="rId6"/>
    <p:sldId id="259"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2E2392FE-46CF-4B65-84CD-98085B1A5CEA}" type="datetimeFigureOut">
              <a:rPr lang="en-US" smtClean="0"/>
              <a:pPr/>
              <a:t>12/12/2010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6F0C4E82-3BD6-4779-BB22-092C89ED20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2E2392FE-46CF-4B65-84CD-98085B1A5CEA}" type="datetimeFigureOut">
              <a:rPr lang="en-US" smtClean="0"/>
              <a:pPr/>
              <a:t>12/12/2010</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6F0C4E82-3BD6-4779-BB22-092C89ED20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2E2392FE-46CF-4B65-84CD-98085B1A5CEA}" type="datetimeFigureOut">
              <a:rPr lang="en-US" smtClean="0"/>
              <a:pPr/>
              <a:t>12/12/2010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6F0C4E82-3BD6-4779-BB22-092C89ED20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2E2392FE-46CF-4B65-84CD-98085B1A5CEA}" type="datetimeFigureOut">
              <a:rPr lang="en-US" smtClean="0"/>
              <a:pPr/>
              <a:t>12/12/2010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C4E82-3BD6-4779-BB22-092C89ED20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2E2392FE-46CF-4B65-84CD-98085B1A5CEA}" type="datetimeFigureOut">
              <a:rPr lang="en-US" smtClean="0"/>
              <a:pPr/>
              <a:t>12/12/2010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C4E82-3BD6-4779-BB22-092C89ED201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2E2392FE-46CF-4B65-84CD-98085B1A5CEA}" type="datetimeFigureOut">
              <a:rPr lang="en-US" smtClean="0"/>
              <a:pPr/>
              <a:t>12/12/2010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6F0C4E82-3BD6-4779-BB22-092C89ED20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457200"/>
            <a:ext cx="4648200" cy="3276600"/>
          </a:xfrm>
        </p:spPr>
        <p:txBody>
          <a:bodyPr/>
          <a:lstStyle/>
          <a:p>
            <a:pPr algn="ctr"/>
            <a:r>
              <a:rPr lang="en-US" sz="6000" dirty="0" smtClean="0"/>
              <a:t>The power of suggestion </a:t>
            </a:r>
            <a:endParaRPr lang="en-US" sz="6000" dirty="0"/>
          </a:p>
        </p:txBody>
      </p:sp>
      <p:sp>
        <p:nvSpPr>
          <p:cNvPr id="7" name="TextBox 6"/>
          <p:cNvSpPr txBox="1"/>
          <p:nvPr/>
        </p:nvSpPr>
        <p:spPr>
          <a:xfrm>
            <a:off x="457200" y="0"/>
            <a:ext cx="1371600" cy="461665"/>
          </a:xfrm>
          <a:prstGeom prst="rect">
            <a:avLst/>
          </a:prstGeom>
          <a:noFill/>
        </p:spPr>
        <p:txBody>
          <a:bodyPr wrap="square" rtlCol="0">
            <a:spAutoFit/>
          </a:bodyPr>
          <a:lstStyle/>
          <a:p>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By:</a:t>
            </a:r>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7" descr="aaron.jpg"/>
          <p:cNvPicPr>
            <a:picLocks noChangeAspect="1"/>
          </p:cNvPicPr>
          <p:nvPr/>
        </p:nvPicPr>
        <p:blipFill>
          <a:blip r:embed="rId2" cstate="print"/>
          <a:stretch>
            <a:fillRect/>
          </a:stretch>
        </p:blipFill>
        <p:spPr>
          <a:xfrm>
            <a:off x="152400" y="457200"/>
            <a:ext cx="1524000" cy="2214563"/>
          </a:xfrm>
          <a:prstGeom prst="rect">
            <a:avLst/>
          </a:prstGeom>
        </p:spPr>
      </p:pic>
      <p:pic>
        <p:nvPicPr>
          <p:cNvPr id="9" name="Picture 8" descr="courtney.jpg"/>
          <p:cNvPicPr>
            <a:picLocks noChangeAspect="1"/>
          </p:cNvPicPr>
          <p:nvPr/>
        </p:nvPicPr>
        <p:blipFill>
          <a:blip r:embed="rId3" cstate="print"/>
          <a:stretch>
            <a:fillRect/>
          </a:stretch>
        </p:blipFill>
        <p:spPr>
          <a:xfrm>
            <a:off x="381000" y="2819400"/>
            <a:ext cx="2667000" cy="1740736"/>
          </a:xfrm>
          <a:prstGeom prst="rect">
            <a:avLst/>
          </a:prstGeom>
        </p:spPr>
      </p:pic>
      <p:pic>
        <p:nvPicPr>
          <p:cNvPr id="10" name="Picture 9" descr="me.jpg"/>
          <p:cNvPicPr>
            <a:picLocks noChangeAspect="1"/>
          </p:cNvPicPr>
          <p:nvPr/>
        </p:nvPicPr>
        <p:blipFill>
          <a:blip r:embed="rId4" cstate="print"/>
          <a:stretch>
            <a:fillRect/>
          </a:stretch>
        </p:blipFill>
        <p:spPr>
          <a:xfrm>
            <a:off x="228600" y="4932171"/>
            <a:ext cx="1702608" cy="1925829"/>
          </a:xfrm>
          <a:prstGeom prst="rect">
            <a:avLst/>
          </a:prstGeom>
        </p:spPr>
      </p:pic>
      <p:sp>
        <p:nvSpPr>
          <p:cNvPr id="11" name="TextBox 10"/>
          <p:cNvSpPr txBox="1"/>
          <p:nvPr/>
        </p:nvSpPr>
        <p:spPr>
          <a:xfrm>
            <a:off x="1828800" y="609600"/>
            <a:ext cx="497316" cy="1981200"/>
          </a:xfrm>
          <a:prstGeom prst="rect">
            <a:avLst/>
          </a:prstGeom>
          <a:noFill/>
        </p:spPr>
        <p:txBody>
          <a:bodyPr vert="wordArtVert" wrap="square" rtlCol="0">
            <a:spAutoFit/>
          </a:bodyPr>
          <a:lstStyle/>
          <a:p>
            <a:r>
              <a:rPr lang="en-US" dirty="0" smtClean="0"/>
              <a:t>Aaron</a:t>
            </a:r>
            <a:endParaRPr lang="en-US" dirty="0"/>
          </a:p>
        </p:txBody>
      </p:sp>
      <p:sp>
        <p:nvSpPr>
          <p:cNvPr id="13" name="TextBox 12"/>
          <p:cNvSpPr txBox="1"/>
          <p:nvPr/>
        </p:nvSpPr>
        <p:spPr>
          <a:xfrm>
            <a:off x="457200" y="4495800"/>
            <a:ext cx="2209800" cy="369332"/>
          </a:xfrm>
          <a:prstGeom prst="rect">
            <a:avLst/>
          </a:prstGeom>
          <a:noFill/>
        </p:spPr>
        <p:txBody>
          <a:bodyPr wrap="square" rtlCol="0">
            <a:spAutoFit/>
          </a:bodyPr>
          <a:lstStyle/>
          <a:p>
            <a:r>
              <a:rPr lang="en-US" dirty="0" smtClean="0"/>
              <a:t>C o u r t n e y</a:t>
            </a:r>
            <a:endParaRPr lang="en-US" dirty="0"/>
          </a:p>
        </p:txBody>
      </p:sp>
      <p:sp>
        <p:nvSpPr>
          <p:cNvPr id="14" name="TextBox 13"/>
          <p:cNvSpPr txBox="1"/>
          <p:nvPr/>
        </p:nvSpPr>
        <p:spPr>
          <a:xfrm>
            <a:off x="2057400" y="5105400"/>
            <a:ext cx="497316" cy="1752600"/>
          </a:xfrm>
          <a:prstGeom prst="rect">
            <a:avLst/>
          </a:prstGeom>
          <a:noFill/>
        </p:spPr>
        <p:txBody>
          <a:bodyPr vert="wordArtVert" wrap="square" rtlCol="0">
            <a:spAutoFit/>
          </a:bodyPr>
          <a:lstStyle/>
          <a:p>
            <a:r>
              <a:rPr lang="en-US" dirty="0" smtClean="0"/>
              <a:t>Emma</a:t>
            </a:r>
            <a:endParaRPr lang="en-US" dirty="0"/>
          </a:p>
        </p:txBody>
      </p:sp>
      <p:sp>
        <p:nvSpPr>
          <p:cNvPr id="16" name="TextBox 15"/>
          <p:cNvSpPr txBox="1"/>
          <p:nvPr/>
        </p:nvSpPr>
        <p:spPr>
          <a:xfrm>
            <a:off x="3657600" y="4419600"/>
            <a:ext cx="4648200" cy="1200328"/>
          </a:xfrm>
          <a:prstGeom prst="rect">
            <a:avLst/>
          </a:prstGeom>
          <a:noFill/>
        </p:spPr>
        <p:txBody>
          <a:bodyPr wrap="square" rtlCol="0">
            <a:spAutoFit/>
          </a:bodyPr>
          <a:lstStyle/>
          <a:p>
            <a:pPr algn="ctr"/>
            <a:r>
              <a:rPr lang="en-US" sz="2400" dirty="0" smtClean="0">
                <a:ln w="18415" cmpd="sng">
                  <a:solidFill>
                    <a:srgbClr val="FFFFFF"/>
                  </a:solidFill>
                  <a:prstDash val="solid"/>
                </a:ln>
                <a:solidFill>
                  <a:schemeClr val="accent4"/>
                </a:solidFill>
                <a:effectLst>
                  <a:outerShdw blurRad="63500" dir="3600000" algn="tl" rotWithShape="0">
                    <a:srgbClr val="000000">
                      <a:alpha val="70000"/>
                    </a:srgbClr>
                  </a:outerShdw>
                </a:effectLst>
              </a:rPr>
              <a:t>An experiment to test people’s unconscious response to grammatical suggestions. </a:t>
            </a:r>
            <a:endParaRPr lang="en-US" sz="2400" dirty="0">
              <a:solidFill>
                <a:schemeClr val="accent4"/>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50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P spid="13"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04800"/>
            <a:ext cx="4024532" cy="1371600"/>
          </a:xfrm>
        </p:spPr>
        <p:txBody>
          <a:bodyPr/>
          <a:lstStyle/>
          <a:p>
            <a:r>
              <a:rPr lang="en-US" sz="4800" dirty="0" smtClean="0"/>
              <a:t>Hypothesis: </a:t>
            </a:r>
            <a:endParaRPr lang="en-US" sz="4800" dirty="0"/>
          </a:p>
        </p:txBody>
      </p:sp>
      <p:sp>
        <p:nvSpPr>
          <p:cNvPr id="3" name="Subtitle 2"/>
          <p:cNvSpPr>
            <a:spLocks noGrp="1"/>
          </p:cNvSpPr>
          <p:nvPr>
            <p:ph type="subTitle" idx="1"/>
          </p:nvPr>
        </p:nvSpPr>
        <p:spPr>
          <a:xfrm>
            <a:off x="3429000" y="1981200"/>
            <a:ext cx="5181600" cy="1371600"/>
          </a:xfrm>
        </p:spPr>
        <p:txBody>
          <a:bodyPr>
            <a:normAutofit/>
          </a:bodyPr>
          <a:lstStyle/>
          <a:p>
            <a:pPr algn="l"/>
            <a:r>
              <a:rPr lang="en-US" dirty="0" smtClean="0"/>
              <a:t>When given a choice of colors, people are more likely to choose the “suggested” one, a color that’s capitalized in the question prompt. </a:t>
            </a:r>
          </a:p>
          <a:p>
            <a:pPr algn="l"/>
            <a:endParaRPr lang="en-US" dirty="0"/>
          </a:p>
        </p:txBody>
      </p:sp>
      <p:sp>
        <p:nvSpPr>
          <p:cNvPr id="4" name="TextBox 3"/>
          <p:cNvSpPr txBox="1"/>
          <p:nvPr/>
        </p:nvSpPr>
        <p:spPr>
          <a:xfrm>
            <a:off x="3886200" y="3962400"/>
            <a:ext cx="4495800" cy="800219"/>
          </a:xfrm>
          <a:prstGeom prst="rect">
            <a:avLst/>
          </a:prstGeom>
          <a:noFill/>
        </p:spPr>
        <p:txBody>
          <a:bodyPr wrap="square" rtlCol="0">
            <a:spAutoFit/>
          </a:bodyPr>
          <a:lstStyle/>
          <a:p>
            <a:r>
              <a:rPr lang="en-US" sz="2800" b="1" dirty="0" smtClean="0">
                <a:ln w="12700">
                  <a:solidFill>
                    <a:schemeClr val="accent6"/>
                  </a:solidFill>
                  <a:prstDash val="solid"/>
                </a:ln>
                <a:solidFill>
                  <a:schemeClr val="bg2">
                    <a:tint val="85000"/>
                    <a:satMod val="155000"/>
                  </a:schemeClr>
                </a:solidFill>
                <a:effectLst>
                  <a:outerShdw blurRad="41275" dist="20320" dir="1800000" algn="tl" rotWithShape="0">
                    <a:srgbClr val="000000">
                      <a:alpha val="40000"/>
                    </a:srgbClr>
                  </a:outerShdw>
                </a:effectLst>
              </a:rPr>
              <a:t>Considerations:</a:t>
            </a:r>
          </a:p>
          <a:p>
            <a:endParaRPr lang="en-US" dirty="0"/>
          </a:p>
        </p:txBody>
      </p:sp>
      <p:sp>
        <p:nvSpPr>
          <p:cNvPr id="5" name="TextBox 4"/>
          <p:cNvSpPr txBox="1"/>
          <p:nvPr/>
        </p:nvSpPr>
        <p:spPr>
          <a:xfrm>
            <a:off x="3810000" y="4953000"/>
            <a:ext cx="4953000" cy="1200329"/>
          </a:xfrm>
          <a:prstGeom prst="rect">
            <a:avLst/>
          </a:prstGeom>
          <a:noFill/>
        </p:spPr>
        <p:txBody>
          <a:bodyPr wrap="square" rtlCol="0">
            <a:spAutoFit/>
          </a:bodyPr>
          <a:lstStyle/>
          <a:p>
            <a:r>
              <a:rPr lang="en-US" b="1" dirty="0" smtClean="0">
                <a:solidFill>
                  <a:schemeClr val="bg2"/>
                </a:solidFill>
              </a:rPr>
              <a:t>Is capitalization too subtle or too obvious? Does age and/or gender affect a person’s openness to these suggestions?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2000"/>
                            </p:stCondLst>
                            <p:childTnLst>
                              <p:par>
                                <p:cTn id="14" presetID="2" presetClass="entr" presetSubtype="4"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10" presetClass="entr" presetSubtype="0"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853440"/>
          </a:xfrm>
        </p:spPr>
        <p:txBody>
          <a:bodyPr/>
          <a:lstStyle/>
          <a:p>
            <a:r>
              <a:rPr lang="en-US" dirty="0" smtClean="0"/>
              <a:t>Experimental methodology</a:t>
            </a:r>
            <a:endParaRPr lang="en-US" dirty="0"/>
          </a:p>
        </p:txBody>
      </p:sp>
      <p:sp>
        <p:nvSpPr>
          <p:cNvPr id="3" name="Content Placeholder 2"/>
          <p:cNvSpPr>
            <a:spLocks noGrp="1"/>
          </p:cNvSpPr>
          <p:nvPr>
            <p:ph idx="1"/>
          </p:nvPr>
        </p:nvSpPr>
        <p:spPr>
          <a:xfrm>
            <a:off x="457200" y="1371600"/>
            <a:ext cx="7239000" cy="2057400"/>
          </a:xfrm>
        </p:spPr>
        <p:txBody>
          <a:bodyPr>
            <a:normAutofit/>
          </a:bodyPr>
          <a:lstStyle/>
          <a:p>
            <a:r>
              <a:rPr lang="en-US" sz="2400" dirty="0" smtClean="0"/>
              <a:t>To test our hypothesis, each team member was assigned a </a:t>
            </a:r>
            <a:r>
              <a:rPr lang="en-US" sz="2400" dirty="0" smtClean="0"/>
              <a:t>color </a:t>
            </a:r>
            <a:r>
              <a:rPr lang="en-US" sz="2400" dirty="0" smtClean="0"/>
              <a:t>with which to survey random people. For the function corresponding to that color, the color name was capitalized in the display.</a:t>
            </a:r>
          </a:p>
          <a:p>
            <a:endParaRPr lang="en-US" sz="2400" dirty="0" smtClean="0"/>
          </a:p>
          <a:p>
            <a:endParaRPr lang="en-US" sz="2400" dirty="0" smtClean="0"/>
          </a:p>
          <a:p>
            <a:endParaRPr lang="en-US" sz="2400" dirty="0" smtClean="0"/>
          </a:p>
          <a:p>
            <a:endParaRPr lang="en-US" dirty="0"/>
          </a:p>
        </p:txBody>
      </p:sp>
      <p:pic>
        <p:nvPicPr>
          <p:cNvPr id="4" name="Picture 3" descr="testblueim.jpg"/>
          <p:cNvPicPr>
            <a:picLocks noChangeAspect="1"/>
          </p:cNvPicPr>
          <p:nvPr/>
        </p:nvPicPr>
        <p:blipFill>
          <a:blip r:embed="rId2" cstate="print"/>
          <a:stretch>
            <a:fillRect/>
          </a:stretch>
        </p:blipFill>
        <p:spPr>
          <a:xfrm>
            <a:off x="3022600" y="3581400"/>
            <a:ext cx="5130800" cy="3078480"/>
          </a:xfrm>
          <a:prstGeom prst="rect">
            <a:avLst/>
          </a:prstGeom>
        </p:spPr>
      </p:pic>
      <p:sp>
        <p:nvSpPr>
          <p:cNvPr id="5" name="TextBox 4"/>
          <p:cNvSpPr txBox="1"/>
          <p:nvPr/>
        </p:nvSpPr>
        <p:spPr>
          <a:xfrm>
            <a:off x="457200" y="3810000"/>
            <a:ext cx="2743200" cy="646331"/>
          </a:xfrm>
          <a:prstGeom prst="rect">
            <a:avLst/>
          </a:prstGeom>
          <a:noFill/>
        </p:spPr>
        <p:txBody>
          <a:bodyPr wrap="square" rtlCol="0">
            <a:spAutoFit/>
          </a:bodyPr>
          <a:lstStyle/>
          <a:p>
            <a:r>
              <a:rPr lang="en-US" dirty="0" smtClean="0"/>
              <a:t>Example of “</a:t>
            </a:r>
            <a:r>
              <a:rPr lang="en-US" dirty="0" err="1" smtClean="0"/>
              <a:t>testBlue</a:t>
            </a:r>
            <a:r>
              <a:rPr lang="en-US" dirty="0" smtClean="0"/>
              <a:t>” function display: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8"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amond(in)">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Experimental Methodology Continued…</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We asked diverse groups of people, from relatives at Thanksgiving dinner to students studying at Starbucks, to take our “survey”.</a:t>
            </a:r>
          </a:p>
          <a:p>
            <a:r>
              <a:rPr lang="en-US" sz="2800" dirty="0" smtClean="0"/>
              <a:t>Each survey asked for the participant’s gender, age, and for them to choose a color out of the three choices displayed.</a:t>
            </a:r>
          </a:p>
          <a:p>
            <a:r>
              <a:rPr lang="en-US" sz="2800" dirty="0" smtClean="0"/>
              <a:t>One problem we ran into was perhaps not finding enough older folks – most of our participants were 18-22 years old.</a:t>
            </a:r>
          </a:p>
          <a:p>
            <a:r>
              <a:rPr lang="en-US" sz="2800" dirty="0" smtClean="0"/>
              <a:t>Another difficulty was the fact that some people did not seem to actually read the display caption…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new small graph.jpg"/>
          <p:cNvPicPr>
            <a:picLocks noChangeAspect="1"/>
          </p:cNvPicPr>
          <p:nvPr/>
        </p:nvPicPr>
        <p:blipFill>
          <a:blip r:embed="rId2" cstate="print"/>
          <a:stretch>
            <a:fillRect/>
          </a:stretch>
        </p:blipFill>
        <p:spPr>
          <a:xfrm>
            <a:off x="990600" y="4114800"/>
            <a:ext cx="4459232" cy="2590800"/>
          </a:xfrm>
          <a:prstGeom prst="rect">
            <a:avLst/>
          </a:prstGeom>
          <a:ln w="3175">
            <a:solidFill>
              <a:schemeClr val="tx1"/>
            </a:solidFill>
          </a:ln>
        </p:spPr>
      </p:pic>
      <p:sp>
        <p:nvSpPr>
          <p:cNvPr id="2" name="Title 1"/>
          <p:cNvSpPr>
            <a:spLocks noGrp="1"/>
          </p:cNvSpPr>
          <p:nvPr>
            <p:ph type="title"/>
          </p:nvPr>
        </p:nvSpPr>
        <p:spPr>
          <a:xfrm>
            <a:off x="228600" y="152400"/>
            <a:ext cx="4038600" cy="929640"/>
          </a:xfrm>
        </p:spPr>
        <p:txBody>
          <a:bodyPr/>
          <a:lstStyle/>
          <a:p>
            <a:r>
              <a:rPr lang="en-US" dirty="0" smtClean="0"/>
              <a:t>Sample data</a:t>
            </a:r>
            <a:endParaRPr lang="en-US" dirty="0"/>
          </a:p>
        </p:txBody>
      </p:sp>
      <p:sp>
        <p:nvSpPr>
          <p:cNvPr id="6" name="TextBox 5"/>
          <p:cNvSpPr txBox="1"/>
          <p:nvPr/>
        </p:nvSpPr>
        <p:spPr>
          <a:xfrm>
            <a:off x="3886200" y="685800"/>
            <a:ext cx="4114800" cy="3139321"/>
          </a:xfrm>
          <a:custGeom>
            <a:avLst/>
            <a:gdLst>
              <a:gd name="connsiteX0" fmla="*/ 0 w 4114800"/>
              <a:gd name="connsiteY0" fmla="*/ 0 h 3416320"/>
              <a:gd name="connsiteX1" fmla="*/ 4114800 w 4114800"/>
              <a:gd name="connsiteY1" fmla="*/ 0 h 3416320"/>
              <a:gd name="connsiteX2" fmla="*/ 4114800 w 4114800"/>
              <a:gd name="connsiteY2" fmla="*/ 3416320 h 3416320"/>
              <a:gd name="connsiteX3" fmla="*/ 0 w 4114800"/>
              <a:gd name="connsiteY3" fmla="*/ 3416320 h 3416320"/>
              <a:gd name="connsiteX4" fmla="*/ 0 w 4114800"/>
              <a:gd name="connsiteY4" fmla="*/ 0 h 341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3416320">
                <a:moveTo>
                  <a:pt x="0" y="0"/>
                </a:moveTo>
                <a:lnTo>
                  <a:pt x="4114800" y="0"/>
                </a:lnTo>
                <a:lnTo>
                  <a:pt x="4114800" y="3416320"/>
                </a:lnTo>
                <a:lnTo>
                  <a:pt x="0" y="3416320"/>
                </a:lnTo>
                <a:lnTo>
                  <a:pt x="0" y="0"/>
                </a:lnTo>
                <a:close/>
              </a:path>
            </a:pathLst>
          </a:custGeom>
          <a:noFill/>
        </p:spPr>
        <p:txBody>
          <a:bodyPr wrap="square" rtlCol="0">
            <a:spAutoFit/>
          </a:bodyPr>
          <a:lstStyle/>
          <a:p>
            <a:r>
              <a:rPr lang="en-US" dirty="0" smtClean="0"/>
              <a:t>One of the things we did with our data was to compare the number of people that answered “True” or “False” (chose the capitalized color or not) with respect to their gender and age. The graph at left shows the graph for female participants. As seen at left, there were many more False than True answers. Also, we did not notice much of a difference between male and female participants.</a:t>
            </a:r>
            <a:endParaRPr lang="en-US" dirty="0"/>
          </a:p>
        </p:txBody>
      </p:sp>
      <p:sp>
        <p:nvSpPr>
          <p:cNvPr id="8" name="TextBox 7"/>
          <p:cNvSpPr txBox="1"/>
          <p:nvPr/>
        </p:nvSpPr>
        <p:spPr>
          <a:xfrm>
            <a:off x="5562600" y="4267200"/>
            <a:ext cx="2286000" cy="2031325"/>
          </a:xfrm>
          <a:prstGeom prst="rect">
            <a:avLst/>
          </a:prstGeom>
          <a:noFill/>
        </p:spPr>
        <p:txBody>
          <a:bodyPr wrap="square" rtlCol="0">
            <a:spAutoFit/>
          </a:bodyPr>
          <a:lstStyle/>
          <a:p>
            <a:r>
              <a:rPr lang="en-US" dirty="0" smtClean="0"/>
              <a:t>We also created graphs for each individual color test, seeing how many participants for that test chose the suggested color. </a:t>
            </a:r>
            <a:endParaRPr lang="en-US" dirty="0"/>
          </a:p>
        </p:txBody>
      </p:sp>
      <p:pic>
        <p:nvPicPr>
          <p:cNvPr id="9" name="Content Placeholder 8" descr="new big graph.jpg"/>
          <p:cNvPicPr>
            <a:picLocks noGrp="1" noChangeAspect="1"/>
          </p:cNvPicPr>
          <p:nvPr>
            <p:ph idx="1"/>
          </p:nvPr>
        </p:nvPicPr>
        <p:blipFill>
          <a:blip r:embed="rId3" cstate="print"/>
          <a:stretch>
            <a:fillRect/>
          </a:stretch>
        </p:blipFill>
        <p:spPr>
          <a:xfrm>
            <a:off x="228600" y="1219200"/>
            <a:ext cx="3400425" cy="3086100"/>
          </a:xfr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8"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amond(in)">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cTn>
                              </p:par>
                              <p:par>
                                <p:cTn id="22" presetID="8"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amond(in)">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Some interesting things we noted:</a:t>
            </a:r>
          </a:p>
          <a:p>
            <a:pPr lvl="1"/>
            <a:r>
              <a:rPr lang="en-US" dirty="0" smtClean="0"/>
              <a:t>There was not a much variation between male and female answers.</a:t>
            </a:r>
          </a:p>
          <a:p>
            <a:pPr lvl="1"/>
            <a:r>
              <a:rPr lang="en-US" dirty="0" smtClean="0"/>
              <a:t>Blue was chosen far more frequently than either of the other two colors, possibly because it was displayed in the center.</a:t>
            </a:r>
          </a:p>
          <a:p>
            <a:pPr lvl="1"/>
            <a:r>
              <a:rPr lang="en-US" dirty="0" smtClean="0"/>
              <a:t>The number of blues chosen actually changed the overall proportion to be even less than random selection, suggesting that placement actually has more impact on choice than our grammatical “suggestion”.</a:t>
            </a:r>
            <a:endParaRPr lang="en-US" sz="26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a:bodyPr>
          <a:lstStyle/>
          <a:p>
            <a:r>
              <a:rPr lang="en-US" dirty="0" smtClean="0"/>
              <a:t>Perhaps a different way of “suggesting” colors would have worked better, such as positioning the colors differently or capitalizing the entire word (e.g. “red, BLUE, or green”). </a:t>
            </a:r>
          </a:p>
          <a:p>
            <a:r>
              <a:rPr lang="en-US" dirty="0" smtClean="0"/>
              <a:t>Unfortunately, the people randomly surveyed did not often choose the capitalized color, so it is hard to draw conclusions about the correlations between gender, age, and openness to suggestions. </a:t>
            </a:r>
          </a:p>
          <a:p>
            <a:r>
              <a:rPr lang="en-US" dirty="0" smtClean="0"/>
              <a:t>As far as we can tell, subtly suggesting a color with one capital letter had little influence on people’s decisions.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184</TotalTime>
  <Words>492</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Opulent</vt:lpstr>
      <vt:lpstr>The power of suggestion </vt:lpstr>
      <vt:lpstr>Hypothesis: </vt:lpstr>
      <vt:lpstr>Experimental methodology</vt:lpstr>
      <vt:lpstr>Experimental Methodology Continued…</vt:lpstr>
      <vt:lpstr>Sample data</vt:lpstr>
      <vt:lpstr>Data analysis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dc:title>
  <dc:creator>Emma</dc:creator>
  <cp:lastModifiedBy>Emma</cp:lastModifiedBy>
  <cp:revision>31</cp:revision>
  <dcterms:created xsi:type="dcterms:W3CDTF">2010-12-13T03:13:17Z</dcterms:created>
  <dcterms:modified xsi:type="dcterms:W3CDTF">2010-12-13T04:10:03Z</dcterms:modified>
</cp:coreProperties>
</file>