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61"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D57F-9473-A8D6-CF47-586EFD1E2B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FA8207-C38A-84AD-B296-6E7EA772F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A15679-54D2-210A-987F-2299AFFD6C87}"/>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5" name="Footer Placeholder 4">
            <a:extLst>
              <a:ext uri="{FF2B5EF4-FFF2-40B4-BE49-F238E27FC236}">
                <a16:creationId xmlns:a16="http://schemas.microsoft.com/office/drawing/2014/main" id="{C583A977-F7E7-C9B5-9F43-442E70618E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359D2-C9FF-E106-960C-9A154DB4684C}"/>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319944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E9A2-1009-B351-3DDC-CA72A968CE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6B935D-3F47-1878-45FB-E190043458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373F09-69D6-E0C9-6FFF-581C6CF0F575}"/>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5" name="Footer Placeholder 4">
            <a:extLst>
              <a:ext uri="{FF2B5EF4-FFF2-40B4-BE49-F238E27FC236}">
                <a16:creationId xmlns:a16="http://schemas.microsoft.com/office/drawing/2014/main" id="{65E6D52C-7A91-DC7E-5B71-11FAF2A37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CC0F1-205B-E548-114D-30416C02C3A9}"/>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185767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329194-F3E1-1B00-6621-E0F61A4F71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1419BE-2A09-E236-8AF1-A9EB119DB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52AE6A-C738-94F5-4466-E793FA12D724}"/>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5" name="Footer Placeholder 4">
            <a:extLst>
              <a:ext uri="{FF2B5EF4-FFF2-40B4-BE49-F238E27FC236}">
                <a16:creationId xmlns:a16="http://schemas.microsoft.com/office/drawing/2014/main" id="{51E692BD-889A-94AE-F655-EDE77D793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EDD37-8781-484D-0DE9-33108FE37760}"/>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134899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4D5F-D77A-9FEE-29D0-EA93E9388E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3458B-92EE-7021-6EDA-C1633DD1A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765C2-F2C2-EB92-4E43-BD2AA2B14F8A}"/>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5" name="Footer Placeholder 4">
            <a:extLst>
              <a:ext uri="{FF2B5EF4-FFF2-40B4-BE49-F238E27FC236}">
                <a16:creationId xmlns:a16="http://schemas.microsoft.com/office/drawing/2014/main" id="{180E95A6-463F-B64C-442A-166E490B7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58AB9-62FF-0AA6-77B1-0125591B4994}"/>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179309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C676-6C35-75E0-F16F-C759B422D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E15E5B-3E4F-D41D-BFE6-8BD892968D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B0816-3C8B-9D8B-DAC2-7AAFC2F81031}"/>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5" name="Footer Placeholder 4">
            <a:extLst>
              <a:ext uri="{FF2B5EF4-FFF2-40B4-BE49-F238E27FC236}">
                <a16:creationId xmlns:a16="http://schemas.microsoft.com/office/drawing/2014/main" id="{4002CEA7-0EE3-8FF0-D0B9-04B9D32AD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5A0E9-E8A2-C43A-C02A-DCF16239ED44}"/>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93493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5121-CBAB-5157-63A2-FA45A97B0F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370056-4470-2710-558A-6A5A9D07A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9A8745-C8E5-A6F7-FE66-2D9751AADB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C08C3F-51CE-AA4E-4877-F446DDB2DA5D}"/>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6" name="Footer Placeholder 5">
            <a:extLst>
              <a:ext uri="{FF2B5EF4-FFF2-40B4-BE49-F238E27FC236}">
                <a16:creationId xmlns:a16="http://schemas.microsoft.com/office/drawing/2014/main" id="{7AE9FE11-B1E9-F475-3E84-BF000FA667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FDFBD8-A3AC-75FA-1209-CA9478A2FDD8}"/>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98386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7F12-DED2-3755-9013-444301F735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7CD6E0-22BA-E6FB-F78F-BA83DE5CF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B63C1-152B-2252-8E4F-A7F9A598A1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D4BC96-E3AE-C6B5-3422-8D3022D35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32E59-D0DA-72EC-142F-D148F452A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7E4D8E-D1D4-4B29-941D-A57DCBE9335D}"/>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8" name="Footer Placeholder 7">
            <a:extLst>
              <a:ext uri="{FF2B5EF4-FFF2-40B4-BE49-F238E27FC236}">
                <a16:creationId xmlns:a16="http://schemas.microsoft.com/office/drawing/2014/main" id="{AAC31528-234D-3B05-B2AF-1094AC74BD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B68641-1B16-74EE-5C91-AC9BD062E8A9}"/>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47535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CF77-769A-4CA4-8B64-EA1E0EFDE2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508B28-DEAD-12DC-DC64-0B239944464F}"/>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4" name="Footer Placeholder 3">
            <a:extLst>
              <a:ext uri="{FF2B5EF4-FFF2-40B4-BE49-F238E27FC236}">
                <a16:creationId xmlns:a16="http://schemas.microsoft.com/office/drawing/2014/main" id="{C9E75A10-7184-E02A-962F-3951179B54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EA3323-CBD0-796A-A87D-1C8DBB57D53D}"/>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350393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E4303-E080-FC3B-9352-6CD627ECBE71}"/>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3" name="Footer Placeholder 2">
            <a:extLst>
              <a:ext uri="{FF2B5EF4-FFF2-40B4-BE49-F238E27FC236}">
                <a16:creationId xmlns:a16="http://schemas.microsoft.com/office/drawing/2014/main" id="{C5364D87-86C3-DCC1-5637-03A1FD5BDD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6CD391-389D-3156-401D-60208590FDC0}"/>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379517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EDFB-4144-D197-8C4B-92427D0F3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B9648D-4898-003A-366B-598FDF7A8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2F49E8-8DDD-9856-79FB-0A0A6DE99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761D5-2614-2F77-0D5C-F83B64C5412C}"/>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6" name="Footer Placeholder 5">
            <a:extLst>
              <a:ext uri="{FF2B5EF4-FFF2-40B4-BE49-F238E27FC236}">
                <a16:creationId xmlns:a16="http://schemas.microsoft.com/office/drawing/2014/main" id="{994CA606-C91F-3203-6E65-9F9984F5DE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D01A1-A641-D795-8957-C1DE30DFA4FA}"/>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86857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6328-297F-9500-9D63-56DD3F1C9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CA9994-CF6A-BE57-3A87-4C2F96FF6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1B3034-D6AE-8C5C-460D-D3D4D325B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49F24-1D5D-47BA-7B57-CB8C39AACA68}"/>
              </a:ext>
            </a:extLst>
          </p:cNvPr>
          <p:cNvSpPr>
            <a:spLocks noGrp="1"/>
          </p:cNvSpPr>
          <p:nvPr>
            <p:ph type="dt" sz="half" idx="10"/>
          </p:nvPr>
        </p:nvSpPr>
        <p:spPr/>
        <p:txBody>
          <a:bodyPr/>
          <a:lstStyle/>
          <a:p>
            <a:fld id="{8C3F0FEE-77AC-4FF7-BFDD-0634E1BCE116}" type="datetimeFigureOut">
              <a:rPr lang="en-IN" smtClean="0"/>
              <a:t>22-01-2024</a:t>
            </a:fld>
            <a:endParaRPr lang="en-IN"/>
          </a:p>
        </p:txBody>
      </p:sp>
      <p:sp>
        <p:nvSpPr>
          <p:cNvPr id="6" name="Footer Placeholder 5">
            <a:extLst>
              <a:ext uri="{FF2B5EF4-FFF2-40B4-BE49-F238E27FC236}">
                <a16:creationId xmlns:a16="http://schemas.microsoft.com/office/drawing/2014/main" id="{EBC2E145-0BD4-AF21-835A-6B9532037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700DFE-C66B-8839-EADF-AC8F6640DCCE}"/>
              </a:ext>
            </a:extLst>
          </p:cNvPr>
          <p:cNvSpPr>
            <a:spLocks noGrp="1"/>
          </p:cNvSpPr>
          <p:nvPr>
            <p:ph type="sldNum" sz="quarter" idx="12"/>
          </p:nvPr>
        </p:nvSpPr>
        <p:spPr/>
        <p:txBody>
          <a:bodyPr/>
          <a:lstStyle/>
          <a:p>
            <a:fld id="{88A70061-7FC6-42D7-8A95-859A39AFAD70}" type="slidenum">
              <a:rPr lang="en-IN" smtClean="0"/>
              <a:t>‹#›</a:t>
            </a:fld>
            <a:endParaRPr lang="en-IN"/>
          </a:p>
        </p:txBody>
      </p:sp>
    </p:spTree>
    <p:extLst>
      <p:ext uri="{BB962C8B-B14F-4D97-AF65-F5344CB8AC3E}">
        <p14:creationId xmlns:p14="http://schemas.microsoft.com/office/powerpoint/2010/main" val="244185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2EF71-B9FA-5BCE-7DAD-45509AA97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F143A1-5E6C-60ED-C86E-FC3C24C70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B583C-0D90-CA45-19DA-5D26F9FE12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F0FEE-77AC-4FF7-BFDD-0634E1BCE116}" type="datetimeFigureOut">
              <a:rPr lang="en-IN" smtClean="0"/>
              <a:t>22-01-2024</a:t>
            </a:fld>
            <a:endParaRPr lang="en-IN"/>
          </a:p>
        </p:txBody>
      </p:sp>
      <p:sp>
        <p:nvSpPr>
          <p:cNvPr id="5" name="Footer Placeholder 4">
            <a:extLst>
              <a:ext uri="{FF2B5EF4-FFF2-40B4-BE49-F238E27FC236}">
                <a16:creationId xmlns:a16="http://schemas.microsoft.com/office/drawing/2014/main" id="{F8143080-C965-B22A-4131-2570B85964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4DD702-B998-4682-8019-B3D17DAC0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70061-7FC6-42D7-8A95-859A39AFAD70}" type="slidenum">
              <a:rPr lang="en-IN" smtClean="0"/>
              <a:t>‹#›</a:t>
            </a:fld>
            <a:endParaRPr lang="en-IN"/>
          </a:p>
        </p:txBody>
      </p:sp>
    </p:spTree>
    <p:extLst>
      <p:ext uri="{BB962C8B-B14F-4D97-AF65-F5344CB8AC3E}">
        <p14:creationId xmlns:p14="http://schemas.microsoft.com/office/powerpoint/2010/main" val="78403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group of vegetables arranged in a circle&#10;&#10;Description automatically generated">
            <a:extLst>
              <a:ext uri="{FF2B5EF4-FFF2-40B4-BE49-F238E27FC236}">
                <a16:creationId xmlns:a16="http://schemas.microsoft.com/office/drawing/2014/main" id="{04A317FE-3976-5B41-CFE8-44678C9F2F4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8745" b="16269"/>
          <a:stretch/>
        </p:blipFill>
        <p:spPr>
          <a:xfrm>
            <a:off x="20" y="1282"/>
            <a:ext cx="12191980" cy="6856718"/>
          </a:xfrm>
          <a:prstGeom prst="rect">
            <a:avLst/>
          </a:prstGeom>
        </p:spPr>
      </p:pic>
      <p:pic>
        <p:nvPicPr>
          <p:cNvPr id="5" name="Picture 4" descr="A logo with vegetables in a circle&#10;&#10;Description automatically generated">
            <a:extLst>
              <a:ext uri="{FF2B5EF4-FFF2-40B4-BE49-F238E27FC236}">
                <a16:creationId xmlns:a16="http://schemas.microsoft.com/office/drawing/2014/main" id="{A836F3B8-27EC-6006-EF46-8426E59DFB3A}"/>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3906520" y="2733088"/>
            <a:ext cx="4378960" cy="2730421"/>
          </a:xfrm>
          <a:prstGeom prst="rect">
            <a:avLst/>
          </a:prstGeom>
          <a:ln>
            <a:noFill/>
          </a:ln>
          <a:effectLst>
            <a:softEdge rad="317500"/>
          </a:effectLst>
        </p:spPr>
      </p:pic>
    </p:spTree>
    <p:extLst>
      <p:ext uri="{BB962C8B-B14F-4D97-AF65-F5344CB8AC3E}">
        <p14:creationId xmlns:p14="http://schemas.microsoft.com/office/powerpoint/2010/main" val="66832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08B4C-87C2-685D-5D6D-4B632D2D7E15}"/>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latin typeface="Amasis MT Pro" panose="02040504050005020304" pitchFamily="18" charset="0"/>
              </a:rPr>
              <a:t>CONCLUSION</a:t>
            </a:r>
            <a:endParaRPr lang="en-IN" sz="3600" dirty="0">
              <a:solidFill>
                <a:schemeClr val="tx2"/>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A1793547-1C90-3726-FB0A-FB53A237F926}"/>
              </a:ext>
            </a:extLst>
          </p:cNvPr>
          <p:cNvSpPr>
            <a:spLocks noGrp="1"/>
          </p:cNvSpPr>
          <p:nvPr>
            <p:ph idx="1"/>
          </p:nvPr>
        </p:nvSpPr>
        <p:spPr>
          <a:xfrm>
            <a:off x="804672" y="2421682"/>
            <a:ext cx="4977578" cy="3639289"/>
          </a:xfrm>
        </p:spPr>
        <p:txBody>
          <a:bodyPr anchor="ctr">
            <a:noAutofit/>
          </a:bodyPr>
          <a:lstStyle/>
          <a:p>
            <a:pPr>
              <a:buFont typeface="Arial" panose="020B0604020202020204" pitchFamily="34" charset="0"/>
              <a:buChar char="•"/>
            </a:pPr>
            <a:r>
              <a:rPr lang="en-US" sz="1600" b="0" i="0" dirty="0">
                <a:solidFill>
                  <a:schemeClr val="tx2"/>
                </a:solidFill>
                <a:effectLst/>
                <a:latin typeface="Amasis MT Pro" panose="02040504050005020304" pitchFamily="18" charset="0"/>
              </a:rPr>
              <a:t>Examination of vegetable price data in Noida and neighboring markets revealed substantial price fluctuations for both seasonal and non-seasonal vegetables.</a:t>
            </a:r>
          </a:p>
          <a:p>
            <a:pPr>
              <a:buFont typeface="Arial" panose="020B0604020202020204" pitchFamily="34" charset="0"/>
              <a:buChar char="•"/>
            </a:pPr>
            <a:r>
              <a:rPr lang="en-US" sz="1600" b="0" i="0" dirty="0">
                <a:solidFill>
                  <a:schemeClr val="tx2"/>
                </a:solidFill>
                <a:effectLst/>
                <a:latin typeface="Amasis MT Pro" panose="02040504050005020304" pitchFamily="18" charset="0"/>
              </a:rPr>
              <a:t>These price fluctuations can be linked to factors including transportation expenses, supply and demand fluctuations, and government regulations.</a:t>
            </a:r>
          </a:p>
          <a:p>
            <a:pPr>
              <a:buFont typeface="Arial" panose="020B0604020202020204" pitchFamily="34" charset="0"/>
              <a:buChar char="•"/>
            </a:pPr>
            <a:r>
              <a:rPr lang="en-US" sz="1600" b="0" i="0" dirty="0">
                <a:solidFill>
                  <a:schemeClr val="tx2"/>
                </a:solidFill>
                <a:effectLst/>
                <a:latin typeface="Amasis MT Pro" panose="02040504050005020304" pitchFamily="18" charset="0"/>
              </a:rPr>
              <a:t>Notably, low-income households experienced a more pronounced impact, with an average inflation rate of 5% recorded during the study duration.</a:t>
            </a:r>
          </a:p>
          <a:p>
            <a:pPr>
              <a:buFont typeface="Arial" panose="020B0604020202020204" pitchFamily="34" charset="0"/>
              <a:buChar char="•"/>
            </a:pPr>
            <a:r>
              <a:rPr lang="en-US" sz="1600" b="0" i="0" dirty="0">
                <a:solidFill>
                  <a:schemeClr val="tx2"/>
                </a:solidFill>
                <a:effectLst/>
                <a:latin typeface="Amasis MT Pro" panose="02040504050005020304" pitchFamily="18" charset="0"/>
              </a:rPr>
              <a:t>Overall, this analysis highlights the complexity of vegetable pricing dynamics and underscores the need for targeted policies to mitigate the financial burden on vulnerable households.</a:t>
            </a:r>
          </a:p>
          <a:p>
            <a:pPr marL="0" indent="0">
              <a:buNone/>
            </a:pPr>
            <a:endParaRPr lang="en-IN" sz="1600" dirty="0">
              <a:solidFill>
                <a:schemeClr val="tx2"/>
              </a:solidFill>
              <a:latin typeface="Amasis MT Pro" panose="02040504050005020304" pitchFamily="18" charset="0"/>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orn">
            <a:extLst>
              <a:ext uri="{FF2B5EF4-FFF2-40B4-BE49-F238E27FC236}">
                <a16:creationId xmlns:a16="http://schemas.microsoft.com/office/drawing/2014/main" id="{96227C5D-53C9-0346-3BA8-7A602D77EA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78398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8F42E-2C57-22A2-6C85-48E839A0B7E9}"/>
              </a:ext>
            </a:extLst>
          </p:cNvPr>
          <p:cNvSpPr>
            <a:spLocks noGrp="1"/>
          </p:cNvSpPr>
          <p:nvPr>
            <p:ph type="title"/>
          </p:nvPr>
        </p:nvSpPr>
        <p:spPr>
          <a:xfrm>
            <a:off x="6513788" y="365125"/>
            <a:ext cx="4840010" cy="1807305"/>
          </a:xfrm>
        </p:spPr>
        <p:txBody>
          <a:bodyPr>
            <a:normAutofit/>
          </a:bodyPr>
          <a:lstStyle/>
          <a:p>
            <a:r>
              <a:rPr lang="en-IN" dirty="0">
                <a:latin typeface="Amasis MT Pro" panose="02040504050005020304" pitchFamily="18" charset="0"/>
              </a:rPr>
              <a:t>PROJECT INTRODUCTION</a:t>
            </a:r>
          </a:p>
        </p:txBody>
      </p:sp>
      <p:pic>
        <p:nvPicPr>
          <p:cNvPr id="5" name="Picture 4" descr="Vegetables on display at a market">
            <a:extLst>
              <a:ext uri="{FF2B5EF4-FFF2-40B4-BE49-F238E27FC236}">
                <a16:creationId xmlns:a16="http://schemas.microsoft.com/office/drawing/2014/main" id="{C7722AA3-B06D-20B8-C513-DCB77F1B477F}"/>
              </a:ext>
            </a:extLst>
          </p:cNvPr>
          <p:cNvPicPr>
            <a:picLocks noChangeAspect="1"/>
          </p:cNvPicPr>
          <p:nvPr/>
        </p:nvPicPr>
        <p:blipFill rotWithShape="1">
          <a:blip r:embed="rId2"/>
          <a:srcRect l="26679" r="1378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06FD4B6-2EA0-1C37-B9DC-420FD18A9D5C}"/>
              </a:ext>
            </a:extLst>
          </p:cNvPr>
          <p:cNvSpPr>
            <a:spLocks noGrp="1"/>
          </p:cNvSpPr>
          <p:nvPr>
            <p:ph idx="1"/>
          </p:nvPr>
        </p:nvSpPr>
        <p:spPr>
          <a:xfrm>
            <a:off x="6513788" y="2333297"/>
            <a:ext cx="4840010" cy="3843666"/>
          </a:xfrm>
        </p:spPr>
        <p:txBody>
          <a:bodyPr>
            <a:normAutofit/>
          </a:bodyPr>
          <a:lstStyle/>
          <a:p>
            <a:pPr marL="0" indent="0">
              <a:buNone/>
            </a:pPr>
            <a:r>
              <a:rPr lang="en-US" sz="2000" dirty="0">
                <a:latin typeface="Amasis MT Pro" panose="02040504050005020304" pitchFamily="18" charset="0"/>
              </a:rPr>
              <a:t>T</a:t>
            </a:r>
            <a:r>
              <a:rPr lang="en-US" sz="2000" b="0" i="0" dirty="0">
                <a:effectLst/>
                <a:latin typeface="Amasis MT Pro" panose="02040504050005020304" pitchFamily="18" charset="0"/>
              </a:rPr>
              <a:t>he vegetable market in Noida plays a crucial role in meeting the nutritional needs of its residents. This project aims to conduct a comprehensive analysis of the vegetable market in Noida, shedding light on various aspects that contribute to its functionality and impact on the local community.</a:t>
            </a:r>
            <a:endParaRPr lang="en-IN" sz="2000" dirty="0">
              <a:latin typeface="Amasis MT Pro" panose="02040504050005020304" pitchFamily="18" charset="0"/>
            </a:endParaRPr>
          </a:p>
        </p:txBody>
      </p:sp>
    </p:spTree>
    <p:extLst>
      <p:ext uri="{BB962C8B-B14F-4D97-AF65-F5344CB8AC3E}">
        <p14:creationId xmlns:p14="http://schemas.microsoft.com/office/powerpoint/2010/main" val="221061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CC53-317D-628F-3E88-BDCBBBB6263E}"/>
              </a:ext>
            </a:extLst>
          </p:cNvPr>
          <p:cNvSpPr>
            <a:spLocks noGrp="1"/>
          </p:cNvSpPr>
          <p:nvPr>
            <p:ph type="title"/>
          </p:nvPr>
        </p:nvSpPr>
        <p:spPr>
          <a:xfrm>
            <a:off x="704209" y="635069"/>
            <a:ext cx="4509236" cy="1139139"/>
          </a:xfrm>
        </p:spPr>
        <p:txBody>
          <a:bodyPr vert="horz" lIns="91440" tIns="45720" rIns="91440" bIns="45720" rtlCol="0">
            <a:normAutofit/>
          </a:bodyPr>
          <a:lstStyle/>
          <a:p>
            <a:r>
              <a:rPr lang="en-US" sz="3600" kern="1200">
                <a:latin typeface="Amasis MT Pro" panose="020F0502020204030204" pitchFamily="18" charset="0"/>
              </a:rPr>
              <a:t>TEAM INTRODUCTION </a:t>
            </a:r>
          </a:p>
        </p:txBody>
      </p:sp>
      <p:sp>
        <p:nvSpPr>
          <p:cNvPr id="30" name="Content Placeholder 29">
            <a:extLst>
              <a:ext uri="{FF2B5EF4-FFF2-40B4-BE49-F238E27FC236}">
                <a16:creationId xmlns:a16="http://schemas.microsoft.com/office/drawing/2014/main" id="{9BB835B6-70D8-C2B7-C6FB-DDB5AACD6F6D}"/>
              </a:ext>
            </a:extLst>
          </p:cNvPr>
          <p:cNvSpPr>
            <a:spLocks noGrp="1"/>
          </p:cNvSpPr>
          <p:nvPr>
            <p:ph idx="1"/>
          </p:nvPr>
        </p:nvSpPr>
        <p:spPr>
          <a:xfrm>
            <a:off x="720992" y="1941362"/>
            <a:ext cx="4492454" cy="2419097"/>
          </a:xfrm>
        </p:spPr>
        <p:txBody>
          <a:bodyPr anchor="t">
            <a:normAutofit/>
          </a:bodyPr>
          <a:lstStyle/>
          <a:p>
            <a:r>
              <a:rPr lang="en-US" sz="1800" dirty="0"/>
              <a:t>ASHA</a:t>
            </a:r>
          </a:p>
          <a:p>
            <a:r>
              <a:rPr lang="en-US" sz="1800" dirty="0"/>
              <a:t>HARSHIT</a:t>
            </a:r>
          </a:p>
          <a:p>
            <a:r>
              <a:rPr lang="en-US" sz="1800" dirty="0"/>
              <a:t>LAKSHYA</a:t>
            </a:r>
          </a:p>
          <a:p>
            <a:r>
              <a:rPr lang="en-US" sz="1800" dirty="0"/>
              <a:t>ADITYA</a:t>
            </a:r>
          </a:p>
          <a:p>
            <a:r>
              <a:rPr lang="en-US" sz="1800" dirty="0"/>
              <a:t>NAMAN</a:t>
            </a:r>
          </a:p>
        </p:txBody>
      </p:sp>
      <p:sp>
        <p:nvSpPr>
          <p:cNvPr id="67" name="Oval 66">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A person in a blue jacket&#10;&#10;Description automatically generated">
            <a:extLst>
              <a:ext uri="{FF2B5EF4-FFF2-40B4-BE49-F238E27FC236}">
                <a16:creationId xmlns:a16="http://schemas.microsoft.com/office/drawing/2014/main" id="{18D7774B-4BE0-BC66-6B28-C76DF9092818}"/>
              </a:ext>
            </a:extLst>
          </p:cNvPr>
          <p:cNvPicPr>
            <a:picLocks noChangeAspect="1"/>
          </p:cNvPicPr>
          <p:nvPr/>
        </p:nvPicPr>
        <p:blipFill rotWithShape="1">
          <a:blip r:embed="rId2">
            <a:extLst>
              <a:ext uri="{28A0092B-C50C-407E-A947-70E740481C1C}">
                <a14:useLocalDpi xmlns:a14="http://schemas.microsoft.com/office/drawing/2010/main" val="0"/>
              </a:ext>
            </a:extLst>
          </a:blip>
          <a:srcRect t="6912" r="-4" b="15438"/>
          <a:stretch/>
        </p:blipFill>
        <p:spPr>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68" name="Freeform: Shape 67">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Oval 68">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erson with short dark hair&#10;&#10;Description automatically generated">
            <a:extLst>
              <a:ext uri="{FF2B5EF4-FFF2-40B4-BE49-F238E27FC236}">
                <a16:creationId xmlns:a16="http://schemas.microsoft.com/office/drawing/2014/main" id="{CCFBA530-90E6-C55D-E6EF-9AAA12E44DB7}"/>
              </a:ext>
            </a:extLst>
          </p:cNvPr>
          <p:cNvPicPr>
            <a:picLocks noChangeAspect="1"/>
          </p:cNvPicPr>
          <p:nvPr/>
        </p:nvPicPr>
        <p:blipFill rotWithShape="1">
          <a:blip r:embed="rId3">
            <a:extLst>
              <a:ext uri="{28A0092B-C50C-407E-A947-70E740481C1C}">
                <a14:useLocalDpi xmlns:a14="http://schemas.microsoft.com/office/drawing/2010/main" val="0"/>
              </a:ext>
            </a:extLst>
          </a:blip>
          <a:srcRect t="8875" r="-3" b="12622"/>
          <a:stretch/>
        </p:blipFill>
        <p:spPr>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13" name="Picture 12" descr="A person in a white shirt&#10;&#10;Description automatically generated">
            <a:extLst>
              <a:ext uri="{FF2B5EF4-FFF2-40B4-BE49-F238E27FC236}">
                <a16:creationId xmlns:a16="http://schemas.microsoft.com/office/drawing/2014/main" id="{D8CFE786-3361-E7E8-433B-33595967C9E3}"/>
              </a:ext>
            </a:extLst>
          </p:cNvPr>
          <p:cNvPicPr>
            <a:picLocks noChangeAspect="1"/>
          </p:cNvPicPr>
          <p:nvPr/>
        </p:nvPicPr>
        <p:blipFill rotWithShape="1">
          <a:blip r:embed="rId4">
            <a:extLst>
              <a:ext uri="{28A0092B-C50C-407E-A947-70E740481C1C}">
                <a14:useLocalDpi xmlns:a14="http://schemas.microsoft.com/office/drawing/2010/main" val="0"/>
              </a:ext>
            </a:extLst>
          </a:blip>
          <a:srcRect r="2" b="31030"/>
          <a:stretch/>
        </p:blipFill>
        <p:spPr>
          <a:xfrm>
            <a:off x="8278624" y="2"/>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70" name="Freeform: Shape 69">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erson in a pink dress&#10;&#10;Description automatically generated">
            <a:extLst>
              <a:ext uri="{FF2B5EF4-FFF2-40B4-BE49-F238E27FC236}">
                <a16:creationId xmlns:a16="http://schemas.microsoft.com/office/drawing/2014/main" id="{720B700F-73C2-9BD1-BC3E-0611C0316D6F}"/>
              </a:ext>
            </a:extLst>
          </p:cNvPr>
          <p:cNvPicPr>
            <a:picLocks noChangeAspect="1"/>
          </p:cNvPicPr>
          <p:nvPr/>
        </p:nvPicPr>
        <p:blipFill rotWithShape="1">
          <a:blip r:embed="rId5">
            <a:extLst>
              <a:ext uri="{28A0092B-C50C-407E-A947-70E740481C1C}">
                <a14:useLocalDpi xmlns:a14="http://schemas.microsoft.com/office/drawing/2010/main" val="0"/>
              </a:ext>
            </a:extLst>
          </a:blip>
          <a:srcRect t="15256" r="-3" b="55004"/>
          <a:stretch/>
        </p:blipFill>
        <p:spPr>
          <a:xfrm>
            <a:off x="1818614" y="476953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
        <p:nvSpPr>
          <p:cNvPr id="71" name="Freeform: Shape 70">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Content Placeholder 4" descr="A person wearing glasses and a pink shirt&#10;&#10;Description automatically generated">
            <a:extLst>
              <a:ext uri="{FF2B5EF4-FFF2-40B4-BE49-F238E27FC236}">
                <a16:creationId xmlns:a16="http://schemas.microsoft.com/office/drawing/2014/main" id="{6829AED0-BE6B-9864-32CE-06F5655BE7B5}"/>
              </a:ext>
            </a:extLst>
          </p:cNvPr>
          <p:cNvPicPr>
            <a:picLocks noChangeAspect="1"/>
          </p:cNvPicPr>
          <p:nvPr/>
        </p:nvPicPr>
        <p:blipFill rotWithShape="1">
          <a:blip r:embed="rId6">
            <a:extLst>
              <a:ext uri="{28A0092B-C50C-407E-A947-70E740481C1C}">
                <a14:useLocalDpi xmlns:a14="http://schemas.microsoft.com/office/drawing/2010/main" val="0"/>
              </a:ext>
            </a:extLst>
          </a:blip>
          <a:srcRect r="-3" b="17018"/>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Tree>
    <p:extLst>
      <p:ext uri="{BB962C8B-B14F-4D97-AF65-F5344CB8AC3E}">
        <p14:creationId xmlns:p14="http://schemas.microsoft.com/office/powerpoint/2010/main" val="36939916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44146-CFF8-B795-F31A-6B228D37D766}"/>
              </a:ext>
            </a:extLst>
          </p:cNvPr>
          <p:cNvSpPr>
            <a:spLocks noGrp="1"/>
          </p:cNvSpPr>
          <p:nvPr>
            <p:ph type="title"/>
          </p:nvPr>
        </p:nvSpPr>
        <p:spPr>
          <a:xfrm>
            <a:off x="761803" y="350196"/>
            <a:ext cx="4646904" cy="1624520"/>
          </a:xfrm>
        </p:spPr>
        <p:txBody>
          <a:bodyPr anchor="ctr">
            <a:normAutofit/>
          </a:bodyPr>
          <a:lstStyle/>
          <a:p>
            <a:r>
              <a:rPr lang="en-US" sz="4000">
                <a:latin typeface="Amasis MT Pro" panose="02040504050005020304" pitchFamily="18" charset="0"/>
                <a:ea typeface="+mn-ea"/>
                <a:cs typeface="+mn-cs"/>
              </a:rPr>
              <a:t>EXTRACTION</a:t>
            </a:r>
            <a:r>
              <a:rPr lang="en-US" sz="4000"/>
              <a:t> </a:t>
            </a:r>
            <a:endParaRPr lang="en-IN" sz="4000"/>
          </a:p>
        </p:txBody>
      </p:sp>
      <p:sp>
        <p:nvSpPr>
          <p:cNvPr id="3" name="Content Placeholder 2">
            <a:extLst>
              <a:ext uri="{FF2B5EF4-FFF2-40B4-BE49-F238E27FC236}">
                <a16:creationId xmlns:a16="http://schemas.microsoft.com/office/drawing/2014/main" id="{B09A88C8-75D5-3042-3FA7-6D2BDFC38130}"/>
              </a:ext>
            </a:extLst>
          </p:cNvPr>
          <p:cNvSpPr>
            <a:spLocks noGrp="1"/>
          </p:cNvSpPr>
          <p:nvPr>
            <p:ph idx="1"/>
          </p:nvPr>
        </p:nvSpPr>
        <p:spPr>
          <a:xfrm>
            <a:off x="761802" y="2743200"/>
            <a:ext cx="4646905" cy="3613149"/>
          </a:xfrm>
        </p:spPr>
        <p:txBody>
          <a:bodyPr anchor="ctr">
            <a:normAutofit/>
          </a:bodyPr>
          <a:lstStyle/>
          <a:p>
            <a:pPr marL="0" indent="0">
              <a:buNone/>
            </a:pPr>
            <a:r>
              <a:rPr lang="en-US" sz="2000" b="0" i="0">
                <a:effectLst/>
                <a:latin typeface="Amasis MT Pro" panose="02040504050005020304" pitchFamily="18" charset="0"/>
              </a:rPr>
              <a:t>Data extraction serves a pivotal role, particularly when faced with the intricate task of obtaining data datewise. To overcome this challenge, we strategically leveraged APIs for a seamless and efficient extraction process.</a:t>
            </a:r>
          </a:p>
          <a:p>
            <a:pPr marL="0" indent="0">
              <a:buNone/>
            </a:pPr>
            <a:endParaRPr lang="en-US" sz="2000">
              <a:latin typeface="Amasis MT Pro" panose="02040504050005020304" pitchFamily="18" charset="0"/>
            </a:endParaRPr>
          </a:p>
          <a:p>
            <a:pPr marL="0" indent="0">
              <a:buNone/>
            </a:pPr>
            <a:endParaRPr lang="en-US" sz="2000">
              <a:latin typeface="Amasis MT Pro" panose="02040504050005020304" pitchFamily="18" charset="0"/>
            </a:endParaRPr>
          </a:p>
        </p:txBody>
      </p:sp>
      <p:pic>
        <p:nvPicPr>
          <p:cNvPr id="5" name="Picture 4" descr="A screenshot of a computer program&#10;&#10;Description automatically generated">
            <a:extLst>
              <a:ext uri="{FF2B5EF4-FFF2-40B4-BE49-F238E27FC236}">
                <a16:creationId xmlns:a16="http://schemas.microsoft.com/office/drawing/2014/main" id="{23A9B1FC-B82E-151F-6602-BBF79103B9D3}"/>
              </a:ext>
            </a:extLst>
          </p:cNvPr>
          <p:cNvPicPr>
            <a:picLocks noChangeAspect="1"/>
          </p:cNvPicPr>
          <p:nvPr/>
        </p:nvPicPr>
        <p:blipFill rotWithShape="1">
          <a:blip r:embed="rId2">
            <a:extLst>
              <a:ext uri="{28A0092B-C50C-407E-A947-70E740481C1C}">
                <a14:useLocalDpi xmlns:a14="http://schemas.microsoft.com/office/drawing/2010/main" val="0"/>
              </a:ext>
            </a:extLst>
          </a:blip>
          <a:srcRect l="474" r="56589" b="1"/>
          <a:stretch/>
        </p:blipFill>
        <p:spPr>
          <a:xfrm>
            <a:off x="6096000" y="1"/>
            <a:ext cx="6102825" cy="6858000"/>
          </a:xfrm>
          <a:prstGeom prst="rect">
            <a:avLst/>
          </a:prstGeom>
        </p:spPr>
      </p:pic>
    </p:spTree>
    <p:extLst>
      <p:ext uri="{BB962C8B-B14F-4D97-AF65-F5344CB8AC3E}">
        <p14:creationId xmlns:p14="http://schemas.microsoft.com/office/powerpoint/2010/main" val="206624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data sheet&#10;&#10;Description automatically generated">
            <a:extLst>
              <a:ext uri="{FF2B5EF4-FFF2-40B4-BE49-F238E27FC236}">
                <a16:creationId xmlns:a16="http://schemas.microsoft.com/office/drawing/2014/main" id="{2784AA3B-46A3-7167-6D04-ADBD5F25D2EE}"/>
              </a:ext>
            </a:extLst>
          </p:cNvPr>
          <p:cNvPicPr>
            <a:picLocks noChangeAspect="1"/>
          </p:cNvPicPr>
          <p:nvPr/>
        </p:nvPicPr>
        <p:blipFill rotWithShape="1">
          <a:blip r:embed="rId2">
            <a:extLst>
              <a:ext uri="{28A0092B-C50C-407E-A947-70E740481C1C}">
                <a14:useLocalDpi xmlns:a14="http://schemas.microsoft.com/office/drawing/2010/main" val="0"/>
              </a:ext>
            </a:extLst>
          </a:blip>
          <a:srcRect l="5010" r="19966"/>
          <a:stretch/>
        </p:blipFill>
        <p:spPr>
          <a:xfrm>
            <a:off x="6103027" y="10"/>
            <a:ext cx="6088971" cy="6857990"/>
          </a:xfrm>
          <a:prstGeom prst="rect">
            <a:avLst/>
          </a:prstGeom>
        </p:spPr>
      </p:pic>
      <p:sp useBgFill="1">
        <p:nvSpPr>
          <p:cNvPr id="19" name="Rectangle 1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44146-CFF8-B795-F31A-6B228D37D766}"/>
              </a:ext>
            </a:extLst>
          </p:cNvPr>
          <p:cNvSpPr>
            <a:spLocks noGrp="1"/>
          </p:cNvSpPr>
          <p:nvPr>
            <p:ph type="title"/>
          </p:nvPr>
        </p:nvSpPr>
        <p:spPr>
          <a:xfrm>
            <a:off x="761801" y="328512"/>
            <a:ext cx="4778387" cy="1628970"/>
          </a:xfrm>
        </p:spPr>
        <p:txBody>
          <a:bodyPr anchor="ctr">
            <a:normAutofit/>
          </a:bodyPr>
          <a:lstStyle/>
          <a:p>
            <a:r>
              <a:rPr lang="en-US" sz="4000" dirty="0">
                <a:latin typeface="Amasis MT Pro" panose="02040504050005020304" pitchFamily="18" charset="0"/>
                <a:ea typeface="+mn-ea"/>
                <a:cs typeface="+mn-cs"/>
              </a:rPr>
              <a:t>CLEANING</a:t>
            </a:r>
            <a:endParaRPr lang="en-IN" sz="4000" dirty="0"/>
          </a:p>
        </p:txBody>
      </p:sp>
      <p:sp>
        <p:nvSpPr>
          <p:cNvPr id="3" name="Content Placeholder 2">
            <a:extLst>
              <a:ext uri="{FF2B5EF4-FFF2-40B4-BE49-F238E27FC236}">
                <a16:creationId xmlns:a16="http://schemas.microsoft.com/office/drawing/2014/main" id="{B09A88C8-75D5-3042-3FA7-6D2BDFC38130}"/>
              </a:ext>
            </a:extLst>
          </p:cNvPr>
          <p:cNvSpPr>
            <a:spLocks noGrp="1"/>
          </p:cNvSpPr>
          <p:nvPr>
            <p:ph idx="1"/>
          </p:nvPr>
        </p:nvSpPr>
        <p:spPr>
          <a:xfrm>
            <a:off x="761801" y="2884929"/>
            <a:ext cx="4659756" cy="3374137"/>
          </a:xfrm>
        </p:spPr>
        <p:txBody>
          <a:bodyPr anchor="ctr">
            <a:normAutofit/>
          </a:bodyPr>
          <a:lstStyle/>
          <a:p>
            <a:pPr marL="0" indent="0">
              <a:buNone/>
            </a:pPr>
            <a:r>
              <a:rPr lang="en-US" sz="2000" b="0" i="0">
                <a:effectLst/>
                <a:latin typeface="Amasis MT Pro" panose="02040504050005020304" pitchFamily="18" charset="0"/>
              </a:rPr>
              <a:t>Post-extraction, the pivotal phase of data cleaning becomes imperative, given the raw nature of the data. In navigating this process, we employed the versatile functionalities of Excel, leveraging its robust tools to enhance data quality and refine its integrity. This meticulous cleaning procedure not only streamlines the data for analysis but also ensures its accuracy, paving the way for more informed and reliable insights.</a:t>
            </a:r>
            <a:endParaRPr lang="en-US" sz="2000">
              <a:latin typeface="Amasis MT Pro" panose="02040504050005020304" pitchFamily="18" charset="0"/>
            </a:endParaRPr>
          </a:p>
        </p:txBody>
      </p:sp>
    </p:spTree>
    <p:extLst>
      <p:ext uri="{BB962C8B-B14F-4D97-AF65-F5344CB8AC3E}">
        <p14:creationId xmlns:p14="http://schemas.microsoft.com/office/powerpoint/2010/main" val="226079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4D8DFA82-5C28-9C57-6B17-AB295CF58303}"/>
              </a:ext>
            </a:extLst>
          </p:cNvPr>
          <p:cNvPicPr>
            <a:picLocks noChangeAspect="1"/>
          </p:cNvPicPr>
          <p:nvPr/>
        </p:nvPicPr>
        <p:blipFill rotWithShape="1">
          <a:blip r:embed="rId2">
            <a:extLst>
              <a:ext uri="{28A0092B-C50C-407E-A947-70E740481C1C}">
                <a14:useLocalDpi xmlns:a14="http://schemas.microsoft.com/office/drawing/2010/main" val="0"/>
              </a:ext>
            </a:extLst>
          </a:blip>
          <a:srcRect r="-1" b="220"/>
          <a:stretch/>
        </p:blipFill>
        <p:spPr>
          <a:xfrm>
            <a:off x="-1" y="10"/>
            <a:ext cx="12228129" cy="4666928"/>
          </a:xfrm>
          <a:prstGeom prst="rect">
            <a:avLst/>
          </a:prstGeom>
        </p:spPr>
      </p:pic>
      <p:grpSp>
        <p:nvGrpSpPr>
          <p:cNvPr id="19" name="Group 18">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0" name="Freeform: Shape 19">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3" name="Freeform: Shape 22">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1C944146-CFF8-B795-F31A-6B228D37D766}"/>
              </a:ext>
            </a:extLst>
          </p:cNvPr>
          <p:cNvSpPr>
            <a:spLocks noGrp="1"/>
          </p:cNvSpPr>
          <p:nvPr>
            <p:ph type="title"/>
          </p:nvPr>
        </p:nvSpPr>
        <p:spPr>
          <a:xfrm>
            <a:off x="804672" y="4551037"/>
            <a:ext cx="5021782" cy="1509931"/>
          </a:xfrm>
        </p:spPr>
        <p:txBody>
          <a:bodyPr>
            <a:normAutofit/>
          </a:bodyPr>
          <a:lstStyle/>
          <a:p>
            <a:r>
              <a:rPr lang="en-US" sz="3600">
                <a:solidFill>
                  <a:schemeClr val="tx2"/>
                </a:solidFill>
                <a:latin typeface="Amasis MT Pro" panose="02040504050005020304" pitchFamily="18" charset="0"/>
              </a:rPr>
              <a:t>VISUALIZATION</a:t>
            </a:r>
            <a:endParaRPr lang="en-IN" sz="3600">
              <a:solidFill>
                <a:schemeClr val="tx2"/>
              </a:solidFill>
              <a:latin typeface="Amasis MT Pro" panose="02040504050005020304" pitchFamily="18" charset="0"/>
            </a:endParaRPr>
          </a:p>
        </p:txBody>
      </p:sp>
      <p:sp>
        <p:nvSpPr>
          <p:cNvPr id="3" name="Content Placeholder 2">
            <a:extLst>
              <a:ext uri="{FF2B5EF4-FFF2-40B4-BE49-F238E27FC236}">
                <a16:creationId xmlns:a16="http://schemas.microsoft.com/office/drawing/2014/main" id="{B09A88C8-75D5-3042-3FA7-6D2BDFC38130}"/>
              </a:ext>
            </a:extLst>
          </p:cNvPr>
          <p:cNvSpPr>
            <a:spLocks noGrp="1"/>
          </p:cNvSpPr>
          <p:nvPr>
            <p:ph idx="1"/>
          </p:nvPr>
        </p:nvSpPr>
        <p:spPr>
          <a:xfrm>
            <a:off x="6470247" y="4551037"/>
            <a:ext cx="4926411" cy="1509935"/>
          </a:xfrm>
        </p:spPr>
        <p:txBody>
          <a:bodyPr anchor="ctr">
            <a:normAutofit/>
          </a:bodyPr>
          <a:lstStyle/>
          <a:p>
            <a:pPr marL="0" indent="0">
              <a:buNone/>
            </a:pPr>
            <a:r>
              <a:rPr lang="en-US" sz="1100" b="0" i="0">
                <a:solidFill>
                  <a:schemeClr val="tx2"/>
                </a:solidFill>
                <a:effectLst/>
                <a:latin typeface="Amasis MT Pro" panose="02040504050005020304" pitchFamily="18" charset="0"/>
              </a:rPr>
              <a:t>Transitioning to the visualization phase, we harnessed the refined data to create compelling and insightful visual representations. Through the integration of advanced visualization tools, such as [mention specific tools if applicable], we transformed the cleaned data into visually appealing charts, graphs, and dashboards. This approach not only facilitated a comprehensive understanding of trends and patterns but also enabled stakeholders to grasp complex information briefly. The visualization component served as a powerful medium for effective communication, aiding decision-making processes and fostering a deeper understanding of the underlying data dynamics.</a:t>
            </a:r>
            <a:endParaRPr lang="en-US" sz="1100">
              <a:solidFill>
                <a:schemeClr val="tx2"/>
              </a:solidFill>
              <a:latin typeface="Amasis MT Pro" panose="02040504050005020304" pitchFamily="18" charset="0"/>
            </a:endParaRPr>
          </a:p>
        </p:txBody>
      </p:sp>
    </p:spTree>
    <p:extLst>
      <p:ext uri="{BB962C8B-B14F-4D97-AF65-F5344CB8AC3E}">
        <p14:creationId xmlns:p14="http://schemas.microsoft.com/office/powerpoint/2010/main" val="333593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44146-CFF8-B795-F31A-6B228D37D766}"/>
              </a:ext>
            </a:extLst>
          </p:cNvPr>
          <p:cNvSpPr>
            <a:spLocks noGrp="1"/>
          </p:cNvSpPr>
          <p:nvPr>
            <p:ph type="title"/>
          </p:nvPr>
        </p:nvSpPr>
        <p:spPr>
          <a:xfrm>
            <a:off x="572493" y="238539"/>
            <a:ext cx="11018520" cy="1434415"/>
          </a:xfrm>
        </p:spPr>
        <p:txBody>
          <a:bodyPr anchor="b">
            <a:normAutofit/>
          </a:bodyPr>
          <a:lstStyle/>
          <a:p>
            <a:r>
              <a:rPr lang="en-US" sz="5400" dirty="0">
                <a:latin typeface="Amasis MT Pro" panose="02040504050005020304" pitchFamily="18" charset="0"/>
              </a:rPr>
              <a:t>INSIGHTS</a:t>
            </a:r>
            <a:endParaRPr lang="en-IN" sz="5400" dirty="0">
              <a:latin typeface="Amasis MT Pro" panose="02040504050005020304" pitchFamily="18" charset="0"/>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9A88C8-75D5-3042-3FA7-6D2BDFC38130}"/>
              </a:ext>
            </a:extLst>
          </p:cNvPr>
          <p:cNvSpPr>
            <a:spLocks noGrp="1"/>
          </p:cNvSpPr>
          <p:nvPr>
            <p:ph idx="1"/>
          </p:nvPr>
        </p:nvSpPr>
        <p:spPr>
          <a:xfrm>
            <a:off x="572493" y="2071316"/>
            <a:ext cx="6713552" cy="4119172"/>
          </a:xfrm>
        </p:spPr>
        <p:txBody>
          <a:bodyPr anchor="t">
            <a:normAutofit/>
          </a:bodyPr>
          <a:lstStyle/>
          <a:p>
            <a:pPr>
              <a:buFont typeface="+mj-lt"/>
              <a:buAutoNum type="arabicPeriod" startAt="2"/>
            </a:pPr>
            <a:r>
              <a:rPr lang="en-US" sz="1700">
                <a:latin typeface="Amasis MT Pro" panose="02040504050005020304" pitchFamily="18" charset="0"/>
              </a:rPr>
              <a:t>What was the average monthly price of each vegetable in the Noida Vegetable Market between 15th March 2022 and 31 December 2023?</a:t>
            </a:r>
          </a:p>
          <a:p>
            <a:pPr>
              <a:buFont typeface="+mj-lt"/>
              <a:buAutoNum type="arabicPeriod" startAt="2"/>
            </a:pPr>
            <a:r>
              <a:rPr lang="en-US" sz="1700">
                <a:latin typeface="Amasis MT Pro" panose="02040504050005020304" pitchFamily="18" charset="0"/>
              </a:rPr>
              <a:t>Using the data available on the above website, can we identify any differences or similarities in the prices of vegetables in Noida Vegetable Market and nearby located vegetable markets, and what could be the possible reasons for such variations in prices?</a:t>
            </a:r>
          </a:p>
          <a:p>
            <a:pPr>
              <a:buFont typeface="+mj-lt"/>
              <a:buAutoNum type="arabicPeriod" startAt="2"/>
            </a:pPr>
            <a:r>
              <a:rPr lang="en-US" sz="1700">
                <a:latin typeface="Amasis MT Pro" panose="02040504050005020304" pitchFamily="18" charset="0"/>
              </a:rPr>
              <a:t>What are the seasonal vegetables in Noida Vegetable Market and nearby markets based on their prices?</a:t>
            </a:r>
          </a:p>
          <a:p>
            <a:pPr>
              <a:buFont typeface="+mj-lt"/>
              <a:buAutoNum type="arabicPeriod" startAt="2"/>
            </a:pPr>
            <a:r>
              <a:rPr lang="en-US" sz="1700">
                <a:latin typeface="Amasis MT Pro" panose="02040504050005020304" pitchFamily="18" charset="0"/>
              </a:rPr>
              <a:t>For a family with a low-income group, middle-income group, and high-income group what would be the total cost of a vegetable basket containing at least 2 seasonal vegetables, 1 non-seasonal vegetable, some potato, some onion, and others?</a:t>
            </a:r>
          </a:p>
          <a:p>
            <a:pPr>
              <a:buFont typeface="+mj-lt"/>
              <a:buAutoNum type="arabicPeriod" startAt="2"/>
            </a:pPr>
            <a:r>
              <a:rPr lang="en-US" sz="1700">
                <a:latin typeface="Amasis MT Pro" panose="02040504050005020304" pitchFamily="18" charset="0"/>
              </a:rPr>
              <a:t>How do the prices of the vegetable basket change over time for each income group?</a:t>
            </a:r>
          </a:p>
          <a:p>
            <a:pPr marL="0" indent="0">
              <a:buNone/>
            </a:pPr>
            <a:endParaRPr lang="en-US" sz="1700">
              <a:latin typeface="Amasis MT Pro" panose="02040504050005020304" pitchFamily="18" charset="0"/>
            </a:endParaRPr>
          </a:p>
        </p:txBody>
      </p:sp>
      <p:pic>
        <p:nvPicPr>
          <p:cNvPr id="14" name="Picture 13" descr="A close-up of vegetables&#10;&#10;Description automatically generated">
            <a:extLst>
              <a:ext uri="{FF2B5EF4-FFF2-40B4-BE49-F238E27FC236}">
                <a16:creationId xmlns:a16="http://schemas.microsoft.com/office/drawing/2014/main" id="{FE9A7BFA-06D6-6AAB-32AC-3DF5AFE9DB81}"/>
              </a:ext>
            </a:extLst>
          </p:cNvPr>
          <p:cNvPicPr>
            <a:picLocks noChangeAspect="1"/>
          </p:cNvPicPr>
          <p:nvPr/>
        </p:nvPicPr>
        <p:blipFill rotWithShape="1">
          <a:blip r:embed="rId2"/>
          <a:srcRect l="12575" r="33311" b="2"/>
          <a:stretch/>
        </p:blipFill>
        <p:spPr>
          <a:xfrm>
            <a:off x="7675658" y="2093976"/>
            <a:ext cx="3941064" cy="4096512"/>
          </a:xfrm>
          <a:prstGeom prst="rect">
            <a:avLst/>
          </a:prstGeom>
        </p:spPr>
      </p:pic>
    </p:spTree>
    <p:extLst>
      <p:ext uri="{BB962C8B-B14F-4D97-AF65-F5344CB8AC3E}">
        <p14:creationId xmlns:p14="http://schemas.microsoft.com/office/powerpoint/2010/main" val="155853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screenshot of a dashboard&#10;&#10;Description automatically generated">
            <a:extLst>
              <a:ext uri="{FF2B5EF4-FFF2-40B4-BE49-F238E27FC236}">
                <a16:creationId xmlns:a16="http://schemas.microsoft.com/office/drawing/2014/main" id="{BCBFFD36-5933-B8F3-7E4E-C6694AC24871}"/>
              </a:ext>
            </a:extLst>
          </p:cNvPr>
          <p:cNvPicPr>
            <a:picLocks noChangeAspect="1"/>
          </p:cNvPicPr>
          <p:nvPr/>
        </p:nvPicPr>
        <p:blipFill rotWithShape="1">
          <a:blip r:embed="rId2">
            <a:extLst>
              <a:ext uri="{28A0092B-C50C-407E-A947-70E740481C1C}">
                <a14:useLocalDpi xmlns:a14="http://schemas.microsoft.com/office/drawing/2010/main" val="0"/>
              </a:ext>
            </a:extLst>
          </a:blip>
          <a:srcRect l="2649" r="-1" b="-1"/>
          <a:stretch/>
        </p:blipFill>
        <p:spPr>
          <a:xfrm>
            <a:off x="20" y="1282"/>
            <a:ext cx="12191980" cy="6856718"/>
          </a:xfrm>
          <a:prstGeom prst="rect">
            <a:avLst/>
          </a:prstGeom>
        </p:spPr>
      </p:pic>
    </p:spTree>
    <p:extLst>
      <p:ext uri="{BB962C8B-B14F-4D97-AF65-F5344CB8AC3E}">
        <p14:creationId xmlns:p14="http://schemas.microsoft.com/office/powerpoint/2010/main" val="219986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A2C0A-C4B0-9E6A-4E2A-0E28A1BDF955}"/>
              </a:ext>
            </a:extLst>
          </p:cNvPr>
          <p:cNvSpPr>
            <a:spLocks noGrp="1"/>
          </p:cNvSpPr>
          <p:nvPr>
            <p:ph type="title"/>
          </p:nvPr>
        </p:nvSpPr>
        <p:spPr>
          <a:xfrm>
            <a:off x="4914901" y="133352"/>
            <a:ext cx="7029449" cy="581024"/>
          </a:xfrm>
        </p:spPr>
        <p:txBody>
          <a:bodyPr>
            <a:normAutofit/>
          </a:bodyPr>
          <a:lstStyle/>
          <a:p>
            <a:r>
              <a:rPr lang="en-US" sz="2000" dirty="0">
                <a:latin typeface="Amasis MT Pro" panose="02040504050005020304" pitchFamily="18" charset="0"/>
              </a:rPr>
              <a:t>Case Study on Quick Commerce Vegetable Business in Delhi</a:t>
            </a:r>
            <a:endParaRPr lang="en-IN" sz="2000" dirty="0">
              <a:latin typeface="Amasis MT Pro" panose="02040504050005020304" pitchFamily="18" charset="0"/>
            </a:endParaRPr>
          </a:p>
        </p:txBody>
      </p:sp>
      <p:pic>
        <p:nvPicPr>
          <p:cNvPr id="7" name="Picture 6" descr="Top view of different fruits and vegetables">
            <a:extLst>
              <a:ext uri="{FF2B5EF4-FFF2-40B4-BE49-F238E27FC236}">
                <a16:creationId xmlns:a16="http://schemas.microsoft.com/office/drawing/2014/main" id="{7825C1E8-3A97-2502-8F68-48B24FBE29B9}"/>
              </a:ext>
            </a:extLst>
          </p:cNvPr>
          <p:cNvPicPr>
            <a:picLocks noChangeAspect="1"/>
          </p:cNvPicPr>
          <p:nvPr/>
        </p:nvPicPr>
        <p:blipFill rotWithShape="1">
          <a:blip r:embed="rId2"/>
          <a:srcRect l="19181" r="23739"/>
          <a:stretch/>
        </p:blipFill>
        <p:spPr>
          <a:xfrm>
            <a:off x="20" y="10"/>
            <a:ext cx="443862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8" name="Content Placeholder 2">
            <a:extLst>
              <a:ext uri="{FF2B5EF4-FFF2-40B4-BE49-F238E27FC236}">
                <a16:creationId xmlns:a16="http://schemas.microsoft.com/office/drawing/2014/main" id="{03222639-143E-7D93-32B8-207C4737345D}"/>
              </a:ext>
            </a:extLst>
          </p:cNvPr>
          <p:cNvSpPr>
            <a:spLocks noGrp="1"/>
          </p:cNvSpPr>
          <p:nvPr>
            <p:ph idx="1"/>
          </p:nvPr>
        </p:nvSpPr>
        <p:spPr>
          <a:xfrm>
            <a:off x="4200526" y="714376"/>
            <a:ext cx="7824788" cy="5067299"/>
          </a:xfrm>
        </p:spPr>
        <p:txBody>
          <a:bodyPr>
            <a:noAutofit/>
          </a:bodyPr>
          <a:lstStyle/>
          <a:p>
            <a:r>
              <a:rPr lang="en-US" sz="1200" b="1" i="0" dirty="0">
                <a:effectLst/>
                <a:latin typeface="Amasis MT Pro" panose="02040504050005020304" pitchFamily="18" charset="0"/>
              </a:rPr>
              <a:t>Insights for Quick Commerce Vegetable Business in Delhi:</a:t>
            </a:r>
            <a:endParaRPr lang="en-US" sz="1200" b="0" i="0" dirty="0">
              <a:effectLst/>
              <a:latin typeface="Amasis MT Pro" panose="02040504050005020304" pitchFamily="18" charset="0"/>
            </a:endParaRPr>
          </a:p>
          <a:p>
            <a:pPr>
              <a:buFont typeface="+mj-lt"/>
              <a:buAutoNum type="arabicPeriod"/>
            </a:pPr>
            <a:r>
              <a:rPr lang="en-US" sz="1200" b="1" i="0" dirty="0">
                <a:effectLst/>
                <a:latin typeface="Amasis MT Pro" panose="02040504050005020304" pitchFamily="18" charset="0"/>
              </a:rPr>
              <a:t>Market:</a:t>
            </a:r>
            <a:endParaRPr lang="en-US" sz="1200" b="0" i="0" dirty="0">
              <a:effectLst/>
              <a:latin typeface="Amasis MT Pro" panose="02040504050005020304" pitchFamily="18" charset="0"/>
            </a:endParaRPr>
          </a:p>
          <a:p>
            <a:pPr marL="742950" lvl="1" indent="-285750">
              <a:buFont typeface="+mj-lt"/>
              <a:buAutoNum type="arabicPeriod"/>
            </a:pPr>
            <a:r>
              <a:rPr lang="en-US" sz="1200" b="0" i="0" dirty="0">
                <a:effectLst/>
                <a:latin typeface="Amasis MT Pro" panose="02040504050005020304" pitchFamily="18" charset="0"/>
              </a:rPr>
              <a:t>Substantial market size driven by population and demand for convenient fresh produce.</a:t>
            </a:r>
          </a:p>
          <a:p>
            <a:pPr marL="742950" lvl="1" indent="-285750">
              <a:buFont typeface="+mj-lt"/>
              <a:buAutoNum type="arabicPeriod"/>
            </a:pPr>
            <a:r>
              <a:rPr lang="en-US" sz="1200" b="0" i="0" dirty="0">
                <a:effectLst/>
                <a:latin typeface="Amasis MT Pro" panose="02040504050005020304" pitchFamily="18" charset="0"/>
              </a:rPr>
              <a:t>High growth potential due to increasing online shopping trends.</a:t>
            </a:r>
          </a:p>
          <a:p>
            <a:pPr>
              <a:buFont typeface="+mj-lt"/>
              <a:buAutoNum type="arabicPeriod"/>
            </a:pPr>
            <a:r>
              <a:rPr lang="en-US" sz="1200" b="1" i="0" dirty="0">
                <a:effectLst/>
                <a:latin typeface="Amasis MT Pro" panose="02040504050005020304" pitchFamily="18" charset="0"/>
              </a:rPr>
              <a:t>Competition:</a:t>
            </a:r>
            <a:endParaRPr lang="en-US" sz="1200" b="0" i="0" dirty="0">
              <a:effectLst/>
              <a:latin typeface="Amasis MT Pro" panose="02040504050005020304" pitchFamily="18" charset="0"/>
            </a:endParaRPr>
          </a:p>
          <a:p>
            <a:pPr marL="742950" lvl="1" indent="-285750">
              <a:buFont typeface="+mj-lt"/>
              <a:buAutoNum type="arabicPeriod"/>
            </a:pPr>
            <a:r>
              <a:rPr lang="en-US" sz="1200" b="0" i="0" dirty="0">
                <a:effectLst/>
                <a:latin typeface="Amasis MT Pro" panose="02040504050005020304" pitchFamily="18" charset="0"/>
              </a:rPr>
              <a:t>Dynamic landscape with e-commerce giants and specialized startups focusing on fresh produce.</a:t>
            </a:r>
          </a:p>
          <a:p>
            <a:pPr>
              <a:buFont typeface="+mj-lt"/>
              <a:buAutoNum type="arabicPeriod"/>
            </a:pPr>
            <a:r>
              <a:rPr lang="en-US" sz="1200" b="1" i="0" dirty="0">
                <a:effectLst/>
                <a:latin typeface="Amasis MT Pro" panose="02040504050005020304" pitchFamily="18" charset="0"/>
              </a:rPr>
              <a:t>Challenges:</a:t>
            </a:r>
            <a:endParaRPr lang="en-US" sz="1200" b="0" i="0" dirty="0">
              <a:effectLst/>
              <a:latin typeface="Amasis MT Pro" panose="02040504050005020304" pitchFamily="18" charset="0"/>
            </a:endParaRPr>
          </a:p>
          <a:p>
            <a:pPr marL="742950" lvl="1" indent="-285750">
              <a:buFont typeface="+mj-lt"/>
              <a:buAutoNum type="arabicPeriod"/>
            </a:pPr>
            <a:r>
              <a:rPr lang="en-US" sz="1200" b="0" i="0" dirty="0">
                <a:effectLst/>
                <a:latin typeface="Amasis MT Pro" panose="02040504050005020304" pitchFamily="18" charset="0"/>
              </a:rPr>
              <a:t>Time management for timely delivery without compromising quality.</a:t>
            </a:r>
          </a:p>
          <a:p>
            <a:pPr marL="742950" lvl="1" indent="-285750">
              <a:buFont typeface="+mj-lt"/>
              <a:buAutoNum type="arabicPeriod"/>
            </a:pPr>
            <a:r>
              <a:rPr lang="en-US" sz="1200" b="0" i="0" dirty="0">
                <a:effectLst/>
                <a:latin typeface="Amasis MT Pro" panose="02040504050005020304" pitchFamily="18" charset="0"/>
              </a:rPr>
              <a:t>Quality control to maintain freshness.</a:t>
            </a:r>
          </a:p>
          <a:p>
            <a:pPr marL="742950" lvl="1" indent="-285750">
              <a:buFont typeface="+mj-lt"/>
              <a:buAutoNum type="arabicPeriod"/>
            </a:pPr>
            <a:r>
              <a:rPr lang="en-US" sz="1200" b="0" i="0" dirty="0">
                <a:effectLst/>
                <a:latin typeface="Amasis MT Pro" panose="02040504050005020304" pitchFamily="18" charset="0"/>
              </a:rPr>
              <a:t>Building and maintaining customer trust and regulatory compliance.</a:t>
            </a:r>
          </a:p>
          <a:p>
            <a:pPr>
              <a:buFont typeface="+mj-lt"/>
              <a:buAutoNum type="arabicPeriod"/>
            </a:pPr>
            <a:r>
              <a:rPr lang="en-US" sz="1200" b="1" i="0" dirty="0">
                <a:effectLst/>
                <a:latin typeface="Amasis MT Pro" panose="02040504050005020304" pitchFamily="18" charset="0"/>
              </a:rPr>
              <a:t>Success Factors:</a:t>
            </a:r>
            <a:endParaRPr lang="en-US" sz="1200" b="0" i="0" dirty="0">
              <a:effectLst/>
              <a:latin typeface="Amasis MT Pro" panose="02040504050005020304" pitchFamily="18" charset="0"/>
            </a:endParaRPr>
          </a:p>
          <a:p>
            <a:pPr marL="742950" lvl="1" indent="-285750">
              <a:buFont typeface="+mj-lt"/>
              <a:buAutoNum type="arabicPeriod"/>
            </a:pPr>
            <a:r>
              <a:rPr lang="en-US" sz="1200" b="0" i="0" dirty="0">
                <a:effectLst/>
                <a:latin typeface="Amasis MT Pro" panose="02040504050005020304" pitchFamily="18" charset="0"/>
              </a:rPr>
              <a:t>Efficient logistics for quick and reliable delivery.</a:t>
            </a:r>
          </a:p>
          <a:p>
            <a:pPr marL="742950" lvl="1" indent="-285750">
              <a:buFont typeface="+mj-lt"/>
              <a:buAutoNum type="arabicPeriod"/>
            </a:pPr>
            <a:r>
              <a:rPr lang="en-US" sz="1200" b="0" i="0" dirty="0">
                <a:effectLst/>
                <a:latin typeface="Amasis MT Pro" panose="02040504050005020304" pitchFamily="18" charset="0"/>
              </a:rPr>
              <a:t>Quality assurance for fresh, high-quality vegetables.</a:t>
            </a:r>
          </a:p>
          <a:p>
            <a:pPr marL="742950" lvl="1" indent="-285750">
              <a:buFont typeface="+mj-lt"/>
              <a:buAutoNum type="arabicPeriod"/>
            </a:pPr>
            <a:r>
              <a:rPr lang="en-US" sz="1200" b="0" i="0" dirty="0">
                <a:effectLst/>
                <a:latin typeface="Amasis MT Pro" panose="02040504050005020304" pitchFamily="18" charset="0"/>
              </a:rPr>
              <a:t>Customer engagement through excellent service.</a:t>
            </a:r>
          </a:p>
          <a:p>
            <a:pPr marL="742950" lvl="1" indent="-285750">
              <a:buFont typeface="+mj-lt"/>
              <a:buAutoNum type="arabicPeriod"/>
            </a:pPr>
            <a:r>
              <a:rPr lang="en-US" sz="1200" b="0" i="0" dirty="0">
                <a:effectLst/>
                <a:latin typeface="Amasis MT Pro" panose="02040504050005020304" pitchFamily="18" charset="0"/>
              </a:rPr>
              <a:t>Partnerships with local farmers for a diverse supply.</a:t>
            </a:r>
          </a:p>
          <a:p>
            <a:pPr>
              <a:buFont typeface="+mj-lt"/>
              <a:buAutoNum type="arabicPeriod"/>
            </a:pPr>
            <a:r>
              <a:rPr lang="en-US" sz="1200" b="1" i="0" dirty="0">
                <a:effectLst/>
                <a:latin typeface="Amasis MT Pro" panose="02040504050005020304" pitchFamily="18" charset="0"/>
              </a:rPr>
              <a:t>Technology:</a:t>
            </a:r>
            <a:endParaRPr lang="en-US" sz="1200" b="0" i="0" dirty="0">
              <a:effectLst/>
              <a:latin typeface="Amasis MT Pro" panose="02040504050005020304" pitchFamily="18" charset="0"/>
            </a:endParaRPr>
          </a:p>
          <a:p>
            <a:pPr marL="742950" lvl="1" indent="-285750">
              <a:buFont typeface="+mj-lt"/>
              <a:buAutoNum type="arabicPeriod"/>
            </a:pPr>
            <a:r>
              <a:rPr lang="en-US" sz="1200" b="0" i="0" dirty="0">
                <a:effectLst/>
                <a:latin typeface="Amasis MT Pro" panose="02040504050005020304" pitchFamily="18" charset="0"/>
              </a:rPr>
              <a:t>User-friendly platforms for ordering and tracking.</a:t>
            </a:r>
          </a:p>
          <a:p>
            <a:pPr marL="742950" lvl="1" indent="-285750">
              <a:buFont typeface="+mj-lt"/>
              <a:buAutoNum type="arabicPeriod"/>
            </a:pPr>
            <a:r>
              <a:rPr lang="en-US" sz="1200" b="0" i="0" dirty="0">
                <a:effectLst/>
                <a:latin typeface="Amasis MT Pro" panose="02040504050005020304" pitchFamily="18" charset="0"/>
              </a:rPr>
              <a:t>Data analytics to understand customer preferences.</a:t>
            </a:r>
          </a:p>
          <a:p>
            <a:pPr marL="742950" lvl="1" indent="-285750">
              <a:buFont typeface="+mj-lt"/>
              <a:buAutoNum type="arabicPeriod"/>
            </a:pPr>
            <a:r>
              <a:rPr lang="en-US" sz="1200" b="0" i="0" dirty="0">
                <a:effectLst/>
                <a:latin typeface="Amasis MT Pro" panose="02040504050005020304" pitchFamily="18" charset="0"/>
              </a:rPr>
              <a:t>IoT devices for real-time monitoring.</a:t>
            </a:r>
          </a:p>
          <a:p>
            <a:pPr marL="742950" lvl="1" indent="-285750">
              <a:buFont typeface="+mj-lt"/>
              <a:buAutoNum type="arabicPeriod"/>
            </a:pPr>
            <a:r>
              <a:rPr lang="en-US" sz="1200" b="0" i="0" dirty="0">
                <a:effectLst/>
                <a:latin typeface="Amasis MT Pro" panose="02040504050005020304" pitchFamily="18" charset="0"/>
              </a:rPr>
              <a:t>Digital payments for a seamless transaction experience.</a:t>
            </a:r>
          </a:p>
          <a:p>
            <a:pPr>
              <a:buFont typeface="+mj-lt"/>
              <a:buAutoNum type="arabicPeriod"/>
            </a:pPr>
            <a:r>
              <a:rPr lang="en-US" sz="1200" b="1" i="0" dirty="0">
                <a:effectLst/>
                <a:latin typeface="Amasis MT Pro" panose="02040504050005020304" pitchFamily="18" charset="0"/>
              </a:rPr>
              <a:t>Conclusion:</a:t>
            </a:r>
            <a:endParaRPr lang="en-US" sz="1200" b="0" i="0" dirty="0">
              <a:effectLst/>
              <a:latin typeface="Amasis MT Pro" panose="02040504050005020304" pitchFamily="18" charset="0"/>
            </a:endParaRPr>
          </a:p>
          <a:p>
            <a:pPr marL="742950" lvl="1" indent="-285750">
              <a:buFont typeface="+mj-lt"/>
              <a:buAutoNum type="arabicPeriod"/>
            </a:pPr>
            <a:r>
              <a:rPr lang="en-US" sz="1200" b="0" i="0" dirty="0">
                <a:effectLst/>
                <a:latin typeface="Amasis MT Pro" panose="02040504050005020304" pitchFamily="18" charset="0"/>
              </a:rPr>
              <a:t>Significant potential with a focus on efficient operations, quality, customer engagement, innovation, and technology.</a:t>
            </a:r>
          </a:p>
          <a:p>
            <a:pPr marL="742950" lvl="1" indent="-285750">
              <a:buFont typeface="+mj-lt"/>
              <a:buAutoNum type="arabicPeriod"/>
            </a:pPr>
            <a:r>
              <a:rPr lang="en-US" sz="1200" b="0" i="0" dirty="0">
                <a:effectLst/>
                <a:latin typeface="Amasis MT Pro" panose="02040504050005020304" pitchFamily="18" charset="0"/>
              </a:rPr>
              <a:t>Addressing challenges related to logistics, quality control, and customer trust is crucial for sustained success.</a:t>
            </a:r>
          </a:p>
          <a:p>
            <a:endParaRPr lang="en-IN" sz="1200" dirty="0">
              <a:latin typeface="Amasis MT Pro" panose="02040504050005020304" pitchFamily="18" charset="0"/>
            </a:endParaRPr>
          </a:p>
        </p:txBody>
      </p:sp>
    </p:spTree>
    <p:extLst>
      <p:ext uri="{BB962C8B-B14F-4D97-AF65-F5344CB8AC3E}">
        <p14:creationId xmlns:p14="http://schemas.microsoft.com/office/powerpoint/2010/main" val="104327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695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Amasis MT Pro</vt:lpstr>
      <vt:lpstr>Arial</vt:lpstr>
      <vt:lpstr>Calibri</vt:lpstr>
      <vt:lpstr>Calibri Light</vt:lpstr>
      <vt:lpstr>Office Theme</vt:lpstr>
      <vt:lpstr>PowerPoint Presentation</vt:lpstr>
      <vt:lpstr>PROJECT INTRODUCTION</vt:lpstr>
      <vt:lpstr>TEAM INTRODUCTION </vt:lpstr>
      <vt:lpstr>EXTRACTION </vt:lpstr>
      <vt:lpstr>CLEANING</vt:lpstr>
      <vt:lpstr>VISUALIZATION</vt:lpstr>
      <vt:lpstr>INSIGHTS</vt:lpstr>
      <vt:lpstr>PowerPoint Presentation</vt:lpstr>
      <vt:lpstr>Case Study on Quick Commerce Vegetable Business in Delhi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M</cp:lastModifiedBy>
  <cp:revision>4</cp:revision>
  <dcterms:created xsi:type="dcterms:W3CDTF">2024-01-19T17:18:47Z</dcterms:created>
  <dcterms:modified xsi:type="dcterms:W3CDTF">2024-01-22T05:48:16Z</dcterms:modified>
</cp:coreProperties>
</file>