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ssistant"/>
      <p:regular r:id="rId19"/>
      <p:bold r:id="rId20"/>
    </p:embeddedFont>
    <p:embeddedFont>
      <p:font typeface="Bebas Neue"/>
      <p:regular r:id="rId21"/>
    </p:embeddedFont>
    <p:embeddedFont>
      <p:font typeface="Open Sans ExtraBold"/>
      <p:bold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ssistant-bold.fntdata"/><Relationship Id="rId22" Type="http://schemas.openxmlformats.org/officeDocument/2006/relationships/font" Target="fonts/OpenSansExtraBold-bold.fntdata"/><Relationship Id="rId21" Type="http://schemas.openxmlformats.org/officeDocument/2006/relationships/font" Target="fonts/BebasNeue-regular.fntdata"/><Relationship Id="rId24" Type="http://schemas.openxmlformats.org/officeDocument/2006/relationships/font" Target="fonts/OpenSans-regular.fntdata"/><Relationship Id="rId23" Type="http://schemas.openxmlformats.org/officeDocument/2006/relationships/font" Target="fonts/OpenSansExtra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ssistan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fcb16c9e1e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fcb16c9e1e_1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fcb16c9e1e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gfcb16c9e1e_1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fcb16c9e1e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fcb16c9e1e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786977" y="1039006"/>
            <a:ext cx="2434870" cy="629400"/>
            <a:chOff x="2948823" y="810406"/>
            <a:chExt cx="2434870" cy="629400"/>
          </a:xfrm>
        </p:grpSpPr>
        <p:sp>
          <p:nvSpPr>
            <p:cNvPr id="10" name="Google Shape;10;p2"/>
            <p:cNvSpPr/>
            <p:nvPr/>
          </p:nvSpPr>
          <p:spPr>
            <a:xfrm rot="5400000">
              <a:off x="2908473" y="850756"/>
              <a:ext cx="629400" cy="5487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rot="5400000">
              <a:off x="3851558" y="850756"/>
              <a:ext cx="629400" cy="5487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5400000">
              <a:off x="4794643" y="850756"/>
              <a:ext cx="629400" cy="5487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 name="Google Shape;13;p2"/>
          <p:cNvSpPr/>
          <p:nvPr/>
        </p:nvSpPr>
        <p:spPr>
          <a:xfrm>
            <a:off x="0" y="2400300"/>
            <a:ext cx="2743200" cy="27432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a:off x="7458600" y="0"/>
            <a:ext cx="1685400" cy="36576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txBox="1"/>
          <p:nvPr>
            <p:ph type="ctrTitle"/>
          </p:nvPr>
        </p:nvSpPr>
        <p:spPr>
          <a:xfrm>
            <a:off x="720004" y="1520025"/>
            <a:ext cx="4935900" cy="1920300"/>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Clr>
                <a:srgbClr val="191919"/>
              </a:buClr>
              <a:buSzPts val="5200"/>
              <a:buNone/>
              <a:defRPr sz="5500">
                <a:solidFill>
                  <a:srgbClr val="191919"/>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6" name="Google Shape;16;p2"/>
          <p:cNvSpPr txBox="1"/>
          <p:nvPr>
            <p:ph idx="1" type="subTitle"/>
          </p:nvPr>
        </p:nvSpPr>
        <p:spPr>
          <a:xfrm>
            <a:off x="720004" y="3839975"/>
            <a:ext cx="4359000" cy="40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1"/>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txBox="1"/>
          <p:nvPr>
            <p:ph idx="1" type="subTitle"/>
          </p:nvPr>
        </p:nvSpPr>
        <p:spPr>
          <a:xfrm>
            <a:off x="1372974" y="2571750"/>
            <a:ext cx="27432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000">
                <a:latin typeface="Open Sans ExtraBold"/>
                <a:ea typeface="Open Sans ExtraBold"/>
                <a:cs typeface="Open Sans ExtraBold"/>
                <a:sym typeface="Open Sans Extra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12" name="Google Shape;112;p11"/>
          <p:cNvSpPr txBox="1"/>
          <p:nvPr>
            <p:ph idx="2" type="subTitle"/>
          </p:nvPr>
        </p:nvSpPr>
        <p:spPr>
          <a:xfrm>
            <a:off x="5027849" y="2571750"/>
            <a:ext cx="27432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000">
                <a:latin typeface="Open Sans ExtraBold"/>
                <a:ea typeface="Open Sans ExtraBold"/>
                <a:cs typeface="Open Sans ExtraBold"/>
                <a:sym typeface="Open Sans Extra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13" name="Google Shape;113;p11"/>
          <p:cNvSpPr txBox="1"/>
          <p:nvPr>
            <p:ph idx="3" type="subTitle"/>
          </p:nvPr>
        </p:nvSpPr>
        <p:spPr>
          <a:xfrm>
            <a:off x="1372963" y="3028950"/>
            <a:ext cx="2743200" cy="100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4" name="Google Shape;114;p11"/>
          <p:cNvSpPr txBox="1"/>
          <p:nvPr>
            <p:ph idx="4" type="subTitle"/>
          </p:nvPr>
        </p:nvSpPr>
        <p:spPr>
          <a:xfrm>
            <a:off x="5027838" y="3028950"/>
            <a:ext cx="2743200" cy="100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 name="Google Shape;115;p11"/>
          <p:cNvSpPr txBox="1"/>
          <p:nvPr>
            <p:ph type="title"/>
          </p:nvPr>
        </p:nvSpPr>
        <p:spPr>
          <a:xfrm>
            <a:off x="720000" y="459517"/>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16" name="Google Shape;116;p11"/>
          <p:cNvGrpSpPr/>
          <p:nvPr/>
        </p:nvGrpSpPr>
        <p:grpSpPr>
          <a:xfrm flipH="1">
            <a:off x="-227075" y="-6920"/>
            <a:ext cx="846139" cy="916664"/>
            <a:chOff x="4609750" y="1462400"/>
            <a:chExt cx="1524025" cy="1671525"/>
          </a:xfrm>
        </p:grpSpPr>
        <p:sp>
          <p:nvSpPr>
            <p:cNvPr id="117" name="Google Shape;117;p11"/>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0" name="Shape 120"/>
        <p:cNvGrpSpPr/>
        <p:nvPr/>
      </p:nvGrpSpPr>
      <p:grpSpPr>
        <a:xfrm>
          <a:off x="0" y="0"/>
          <a:ext cx="0" cy="0"/>
          <a:chOff x="0" y="0"/>
          <a:chExt cx="0" cy="0"/>
        </a:xfrm>
      </p:grpSpPr>
      <p:sp>
        <p:nvSpPr>
          <p:cNvPr id="121" name="Google Shape;121;p12"/>
          <p:cNvSpPr/>
          <p:nvPr/>
        </p:nvSpPr>
        <p:spPr>
          <a:xfrm flipH="1">
            <a:off x="6400801" y="2400300"/>
            <a:ext cx="2743200" cy="27432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a:off x="1" y="0"/>
            <a:ext cx="1627800" cy="36576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2"/>
          <p:cNvSpPr txBox="1"/>
          <p:nvPr>
            <p:ph type="title"/>
          </p:nvPr>
        </p:nvSpPr>
        <p:spPr>
          <a:xfrm>
            <a:off x="2285988" y="1354288"/>
            <a:ext cx="4572000" cy="1188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sz="10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4" name="Google Shape;124;p12"/>
          <p:cNvSpPr txBox="1"/>
          <p:nvPr>
            <p:ph idx="1" type="subTitle"/>
          </p:nvPr>
        </p:nvSpPr>
        <p:spPr>
          <a:xfrm>
            <a:off x="2801525" y="2735325"/>
            <a:ext cx="3540900" cy="105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25" name="Shape 125"/>
        <p:cNvGrpSpPr/>
        <p:nvPr/>
      </p:nvGrpSpPr>
      <p:grpSpPr>
        <a:xfrm>
          <a:off x="0" y="0"/>
          <a:ext cx="0" cy="0"/>
          <a:chOff x="0" y="0"/>
          <a:chExt cx="0" cy="0"/>
        </a:xfrm>
      </p:grpSpPr>
      <p:sp>
        <p:nvSpPr>
          <p:cNvPr id="126" name="Google Shape;126;p13"/>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720009" y="2724950"/>
            <a:ext cx="1645800" cy="457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9" name="Google Shape;129;p13"/>
          <p:cNvSpPr txBox="1"/>
          <p:nvPr>
            <p:ph idx="1" type="subTitle"/>
          </p:nvPr>
        </p:nvSpPr>
        <p:spPr>
          <a:xfrm>
            <a:off x="720009" y="3182150"/>
            <a:ext cx="1645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0" name="Google Shape;130;p13"/>
          <p:cNvSpPr txBox="1"/>
          <p:nvPr>
            <p:ph idx="2" type="title"/>
          </p:nvPr>
        </p:nvSpPr>
        <p:spPr>
          <a:xfrm>
            <a:off x="4758811" y="2724950"/>
            <a:ext cx="1645800" cy="457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1" name="Google Shape;131;p13"/>
          <p:cNvSpPr txBox="1"/>
          <p:nvPr>
            <p:ph idx="3" type="subTitle"/>
          </p:nvPr>
        </p:nvSpPr>
        <p:spPr>
          <a:xfrm>
            <a:off x="4758806" y="3182150"/>
            <a:ext cx="1645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2" name="Google Shape;132;p13"/>
          <p:cNvSpPr txBox="1"/>
          <p:nvPr>
            <p:ph idx="4" type="title"/>
          </p:nvPr>
        </p:nvSpPr>
        <p:spPr>
          <a:xfrm>
            <a:off x="2739410" y="2724950"/>
            <a:ext cx="1645800" cy="457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3" name="Google Shape;133;p13"/>
          <p:cNvSpPr txBox="1"/>
          <p:nvPr>
            <p:ph idx="5" type="subTitle"/>
          </p:nvPr>
        </p:nvSpPr>
        <p:spPr>
          <a:xfrm>
            <a:off x="2739408" y="3182150"/>
            <a:ext cx="1645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4" name="Google Shape;134;p13"/>
          <p:cNvSpPr txBox="1"/>
          <p:nvPr>
            <p:ph idx="6" type="title"/>
          </p:nvPr>
        </p:nvSpPr>
        <p:spPr>
          <a:xfrm>
            <a:off x="6778212" y="2724950"/>
            <a:ext cx="1645800" cy="457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5" name="Google Shape;135;p13"/>
          <p:cNvSpPr txBox="1"/>
          <p:nvPr>
            <p:ph idx="7" type="subTitle"/>
          </p:nvPr>
        </p:nvSpPr>
        <p:spPr>
          <a:xfrm>
            <a:off x="6778205" y="3182150"/>
            <a:ext cx="1645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36" name="Google Shape;136;p13"/>
          <p:cNvGrpSpPr/>
          <p:nvPr/>
        </p:nvGrpSpPr>
        <p:grpSpPr>
          <a:xfrm flipH="1">
            <a:off x="-227075" y="-6920"/>
            <a:ext cx="846139" cy="916664"/>
            <a:chOff x="4609750" y="1462400"/>
            <a:chExt cx="1524025" cy="1671525"/>
          </a:xfrm>
        </p:grpSpPr>
        <p:sp>
          <p:nvSpPr>
            <p:cNvPr id="137" name="Google Shape;137;p13"/>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3"/>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3"/>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13"/>
          <p:cNvSpPr txBox="1"/>
          <p:nvPr>
            <p:ph idx="8" type="title"/>
          </p:nvPr>
        </p:nvSpPr>
        <p:spPr>
          <a:xfrm>
            <a:off x="720000" y="459517"/>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1" name="Shape 141"/>
        <p:cNvGrpSpPr/>
        <p:nvPr/>
      </p:nvGrpSpPr>
      <p:grpSpPr>
        <a:xfrm>
          <a:off x="0" y="0"/>
          <a:ext cx="0" cy="0"/>
          <a:chOff x="0" y="0"/>
          <a:chExt cx="0" cy="0"/>
        </a:xfrm>
      </p:grpSpPr>
      <p:sp>
        <p:nvSpPr>
          <p:cNvPr id="142" name="Google Shape;142;p14"/>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txBox="1"/>
          <p:nvPr>
            <p:ph idx="1" type="body"/>
          </p:nvPr>
        </p:nvSpPr>
        <p:spPr>
          <a:xfrm>
            <a:off x="720000" y="1152475"/>
            <a:ext cx="3322200" cy="3416400"/>
          </a:xfrm>
          <a:prstGeom prst="rect">
            <a:avLst/>
          </a:prstGeom>
          <a:noFill/>
          <a:ln>
            <a:noFill/>
          </a:ln>
        </p:spPr>
        <p:txBody>
          <a:bodyPr anchorCtr="0" anchor="t" bIns="91425" lIns="91425" spcFirstLastPara="1" rIns="91425" wrap="square" tIns="91425">
            <a:noAutofit/>
          </a:bodyPr>
          <a:lstStyle>
            <a:lvl1pPr indent="-279400" lvl="0" marL="457200" algn="l">
              <a:lnSpc>
                <a:spcPct val="100000"/>
              </a:lnSpc>
              <a:spcBef>
                <a:spcPts val="0"/>
              </a:spcBef>
              <a:spcAft>
                <a:spcPts val="0"/>
              </a:spcAft>
              <a:buClr>
                <a:schemeClr val="lt1"/>
              </a:buClr>
              <a:buSzPts val="800"/>
              <a:buFont typeface="Open Sans"/>
              <a:buChar char="●"/>
              <a:defRPr sz="1600">
                <a:solidFill>
                  <a:srgbClr val="434343"/>
                </a:solidFill>
              </a:defRPr>
            </a:lvl1pPr>
            <a:lvl2pPr indent="-279400" lvl="1" marL="914400" algn="l">
              <a:lnSpc>
                <a:spcPct val="115000"/>
              </a:lnSpc>
              <a:spcBef>
                <a:spcPts val="0"/>
              </a:spcBef>
              <a:spcAft>
                <a:spcPts val="0"/>
              </a:spcAft>
              <a:buClr>
                <a:srgbClr val="999999"/>
              </a:buClr>
              <a:buSzPts val="800"/>
              <a:buFont typeface="Open Sans"/>
              <a:buChar char="○"/>
              <a:defRPr>
                <a:solidFill>
                  <a:srgbClr val="434343"/>
                </a:solidFill>
              </a:defRPr>
            </a:lvl2pPr>
            <a:lvl3pPr indent="-279400" lvl="2" marL="1371600" algn="l">
              <a:lnSpc>
                <a:spcPct val="115000"/>
              </a:lnSpc>
              <a:spcBef>
                <a:spcPts val="0"/>
              </a:spcBef>
              <a:spcAft>
                <a:spcPts val="0"/>
              </a:spcAft>
              <a:buClr>
                <a:srgbClr val="999999"/>
              </a:buClr>
              <a:buSzPts val="800"/>
              <a:buFont typeface="Open Sans"/>
              <a:buChar char="■"/>
              <a:defRPr>
                <a:solidFill>
                  <a:srgbClr val="434343"/>
                </a:solidFill>
              </a:defRPr>
            </a:lvl3pPr>
            <a:lvl4pPr indent="-279400" lvl="3" marL="1828800" algn="l">
              <a:lnSpc>
                <a:spcPct val="115000"/>
              </a:lnSpc>
              <a:spcBef>
                <a:spcPts val="0"/>
              </a:spcBef>
              <a:spcAft>
                <a:spcPts val="0"/>
              </a:spcAft>
              <a:buClr>
                <a:srgbClr val="999999"/>
              </a:buClr>
              <a:buSzPts val="800"/>
              <a:buFont typeface="Open Sans"/>
              <a:buChar char="●"/>
              <a:defRPr>
                <a:solidFill>
                  <a:srgbClr val="434343"/>
                </a:solidFill>
              </a:defRPr>
            </a:lvl4pPr>
            <a:lvl5pPr indent="-304800" lvl="4" marL="2286000" algn="l">
              <a:lnSpc>
                <a:spcPct val="115000"/>
              </a:lnSpc>
              <a:spcBef>
                <a:spcPts val="0"/>
              </a:spcBef>
              <a:spcAft>
                <a:spcPts val="0"/>
              </a:spcAft>
              <a:buClr>
                <a:srgbClr val="999999"/>
              </a:buClr>
              <a:buSzPts val="1200"/>
              <a:buFont typeface="Open Sans"/>
              <a:buChar char="○"/>
              <a:defRPr>
                <a:solidFill>
                  <a:srgbClr val="434343"/>
                </a:solidFill>
              </a:defRPr>
            </a:lvl5pPr>
            <a:lvl6pPr indent="-304800" lvl="5" marL="2743200" algn="l">
              <a:lnSpc>
                <a:spcPct val="115000"/>
              </a:lnSpc>
              <a:spcBef>
                <a:spcPts val="0"/>
              </a:spcBef>
              <a:spcAft>
                <a:spcPts val="0"/>
              </a:spcAft>
              <a:buClr>
                <a:srgbClr val="999999"/>
              </a:buClr>
              <a:buSzPts val="1200"/>
              <a:buFont typeface="Open Sans"/>
              <a:buChar char="■"/>
              <a:defRPr>
                <a:solidFill>
                  <a:srgbClr val="434343"/>
                </a:solidFill>
              </a:defRPr>
            </a:lvl6pPr>
            <a:lvl7pPr indent="-273050" lvl="6" marL="3200400" algn="l">
              <a:lnSpc>
                <a:spcPct val="115000"/>
              </a:lnSpc>
              <a:spcBef>
                <a:spcPts val="0"/>
              </a:spcBef>
              <a:spcAft>
                <a:spcPts val="0"/>
              </a:spcAft>
              <a:buClr>
                <a:srgbClr val="999999"/>
              </a:buClr>
              <a:buSzPts val="700"/>
              <a:buFont typeface="Open Sans"/>
              <a:buChar char="●"/>
              <a:defRPr>
                <a:solidFill>
                  <a:srgbClr val="434343"/>
                </a:solidFill>
              </a:defRPr>
            </a:lvl7pPr>
            <a:lvl8pPr indent="-273050" lvl="7" marL="3657600" algn="l">
              <a:lnSpc>
                <a:spcPct val="115000"/>
              </a:lnSpc>
              <a:spcBef>
                <a:spcPts val="0"/>
              </a:spcBef>
              <a:spcAft>
                <a:spcPts val="0"/>
              </a:spcAft>
              <a:buClr>
                <a:srgbClr val="999999"/>
              </a:buClr>
              <a:buSzPts val="700"/>
              <a:buFont typeface="Open Sans"/>
              <a:buChar char="○"/>
              <a:defRPr>
                <a:solidFill>
                  <a:srgbClr val="434343"/>
                </a:solidFill>
              </a:defRPr>
            </a:lvl8pPr>
            <a:lvl9pPr indent="-266700" lvl="8" marL="4114800" algn="l">
              <a:lnSpc>
                <a:spcPct val="115000"/>
              </a:lnSpc>
              <a:spcBef>
                <a:spcPts val="0"/>
              </a:spcBef>
              <a:spcAft>
                <a:spcPts val="0"/>
              </a:spcAft>
              <a:buClr>
                <a:srgbClr val="999999"/>
              </a:buClr>
              <a:buSzPts val="600"/>
              <a:buFont typeface="Open Sans"/>
              <a:buChar char="■"/>
              <a:defRPr>
                <a:solidFill>
                  <a:srgbClr val="434343"/>
                </a:solidFill>
              </a:defRPr>
            </a:lvl9pPr>
          </a:lstStyle>
          <a:p/>
        </p:txBody>
      </p:sp>
      <p:sp>
        <p:nvSpPr>
          <p:cNvPr id="145" name="Google Shape;145;p14"/>
          <p:cNvSpPr txBox="1"/>
          <p:nvPr>
            <p:ph type="title"/>
          </p:nvPr>
        </p:nvSpPr>
        <p:spPr>
          <a:xfrm>
            <a:off x="720000" y="459517"/>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46" name="Google Shape;146;p14"/>
          <p:cNvGrpSpPr/>
          <p:nvPr/>
        </p:nvGrpSpPr>
        <p:grpSpPr>
          <a:xfrm flipH="1">
            <a:off x="-227075" y="-6920"/>
            <a:ext cx="846139" cy="916664"/>
            <a:chOff x="4609750" y="1462400"/>
            <a:chExt cx="1524025" cy="1671525"/>
          </a:xfrm>
        </p:grpSpPr>
        <p:sp>
          <p:nvSpPr>
            <p:cNvPr id="147" name="Google Shape;147;p14"/>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150" name="Shape 150"/>
        <p:cNvGrpSpPr/>
        <p:nvPr/>
      </p:nvGrpSpPr>
      <p:grpSpPr>
        <a:xfrm>
          <a:off x="0" y="0"/>
          <a:ext cx="0" cy="0"/>
          <a:chOff x="0" y="0"/>
          <a:chExt cx="0" cy="0"/>
        </a:xfrm>
      </p:grpSpPr>
      <p:sp>
        <p:nvSpPr>
          <p:cNvPr id="151" name="Google Shape;151;p15"/>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txBox="1"/>
          <p:nvPr>
            <p:ph type="title"/>
          </p:nvPr>
        </p:nvSpPr>
        <p:spPr>
          <a:xfrm>
            <a:off x="2244009" y="1657350"/>
            <a:ext cx="1645800" cy="45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54" name="Google Shape;154;p15"/>
          <p:cNvSpPr txBox="1"/>
          <p:nvPr>
            <p:ph idx="1" type="subTitle"/>
          </p:nvPr>
        </p:nvSpPr>
        <p:spPr>
          <a:xfrm>
            <a:off x="2244009" y="2114550"/>
            <a:ext cx="16458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5" name="Google Shape;155;p15"/>
          <p:cNvSpPr txBox="1"/>
          <p:nvPr>
            <p:ph idx="2" type="title"/>
          </p:nvPr>
        </p:nvSpPr>
        <p:spPr>
          <a:xfrm>
            <a:off x="5254211" y="3128100"/>
            <a:ext cx="1645800" cy="4572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56" name="Google Shape;156;p15"/>
          <p:cNvSpPr txBox="1"/>
          <p:nvPr>
            <p:ph idx="3" type="subTitle"/>
          </p:nvPr>
        </p:nvSpPr>
        <p:spPr>
          <a:xfrm>
            <a:off x="5254206" y="3585300"/>
            <a:ext cx="16458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 name="Google Shape;157;p15"/>
          <p:cNvSpPr txBox="1"/>
          <p:nvPr>
            <p:ph idx="4" type="title"/>
          </p:nvPr>
        </p:nvSpPr>
        <p:spPr>
          <a:xfrm>
            <a:off x="2244010" y="3128100"/>
            <a:ext cx="1645800" cy="45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58" name="Google Shape;158;p15"/>
          <p:cNvSpPr txBox="1"/>
          <p:nvPr>
            <p:ph idx="5" type="subTitle"/>
          </p:nvPr>
        </p:nvSpPr>
        <p:spPr>
          <a:xfrm>
            <a:off x="2244008" y="3585300"/>
            <a:ext cx="16458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9" name="Google Shape;159;p15"/>
          <p:cNvSpPr txBox="1"/>
          <p:nvPr>
            <p:ph idx="6" type="title"/>
          </p:nvPr>
        </p:nvSpPr>
        <p:spPr>
          <a:xfrm>
            <a:off x="5254212" y="1657350"/>
            <a:ext cx="1645800" cy="4572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0" name="Google Shape;160;p15"/>
          <p:cNvSpPr txBox="1"/>
          <p:nvPr>
            <p:ph idx="7" type="subTitle"/>
          </p:nvPr>
        </p:nvSpPr>
        <p:spPr>
          <a:xfrm>
            <a:off x="5254205" y="2114550"/>
            <a:ext cx="16458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61" name="Google Shape;161;p15"/>
          <p:cNvGrpSpPr/>
          <p:nvPr/>
        </p:nvGrpSpPr>
        <p:grpSpPr>
          <a:xfrm flipH="1">
            <a:off x="-227075" y="-6920"/>
            <a:ext cx="846139" cy="916664"/>
            <a:chOff x="4609750" y="1462400"/>
            <a:chExt cx="1524025" cy="1671525"/>
          </a:xfrm>
        </p:grpSpPr>
        <p:sp>
          <p:nvSpPr>
            <p:cNvPr id="162" name="Google Shape;162;p15"/>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p15"/>
          <p:cNvSpPr txBox="1"/>
          <p:nvPr>
            <p:ph idx="8" type="title"/>
          </p:nvPr>
        </p:nvSpPr>
        <p:spPr>
          <a:xfrm>
            <a:off x="720000" y="459517"/>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6" name="Shape 166"/>
        <p:cNvGrpSpPr/>
        <p:nvPr/>
      </p:nvGrpSpPr>
      <p:grpSpPr>
        <a:xfrm>
          <a:off x="0" y="0"/>
          <a:ext cx="0" cy="0"/>
          <a:chOff x="0" y="0"/>
          <a:chExt cx="0" cy="0"/>
        </a:xfrm>
      </p:grpSpPr>
      <p:sp>
        <p:nvSpPr>
          <p:cNvPr id="167" name="Google Shape;167;p16"/>
          <p:cNvSpPr txBox="1"/>
          <p:nvPr>
            <p:ph type="title"/>
          </p:nvPr>
        </p:nvSpPr>
        <p:spPr>
          <a:xfrm>
            <a:off x="2628900" y="2075850"/>
            <a:ext cx="3886200" cy="914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68" name="Shape 168"/>
        <p:cNvGrpSpPr/>
        <p:nvPr/>
      </p:nvGrpSpPr>
      <p:grpSpPr>
        <a:xfrm>
          <a:off x="0" y="0"/>
          <a:ext cx="0" cy="0"/>
          <a:chOff x="0" y="0"/>
          <a:chExt cx="0" cy="0"/>
        </a:xfrm>
      </p:grpSpPr>
      <p:sp>
        <p:nvSpPr>
          <p:cNvPr id="169" name="Google Shape;169;p17"/>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7"/>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7"/>
          <p:cNvSpPr txBox="1"/>
          <p:nvPr>
            <p:ph type="title"/>
          </p:nvPr>
        </p:nvSpPr>
        <p:spPr>
          <a:xfrm>
            <a:off x="720000" y="1949702"/>
            <a:ext cx="1828800" cy="365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2" name="Google Shape;172;p17"/>
          <p:cNvSpPr txBox="1"/>
          <p:nvPr>
            <p:ph idx="1" type="subTitle"/>
          </p:nvPr>
        </p:nvSpPr>
        <p:spPr>
          <a:xfrm>
            <a:off x="720000" y="2371836"/>
            <a:ext cx="18288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17"/>
          <p:cNvSpPr txBox="1"/>
          <p:nvPr>
            <p:ph idx="2" type="title"/>
          </p:nvPr>
        </p:nvSpPr>
        <p:spPr>
          <a:xfrm>
            <a:off x="3657600" y="1949702"/>
            <a:ext cx="1828800" cy="365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4" name="Google Shape;174;p17"/>
          <p:cNvSpPr txBox="1"/>
          <p:nvPr>
            <p:ph idx="3" type="subTitle"/>
          </p:nvPr>
        </p:nvSpPr>
        <p:spPr>
          <a:xfrm>
            <a:off x="3657600" y="2371836"/>
            <a:ext cx="18288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p17"/>
          <p:cNvSpPr txBox="1"/>
          <p:nvPr>
            <p:ph idx="4" type="title"/>
          </p:nvPr>
        </p:nvSpPr>
        <p:spPr>
          <a:xfrm>
            <a:off x="720000" y="3837827"/>
            <a:ext cx="1828800" cy="365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6" name="Google Shape;176;p17"/>
          <p:cNvSpPr txBox="1"/>
          <p:nvPr>
            <p:ph idx="5" type="subTitle"/>
          </p:nvPr>
        </p:nvSpPr>
        <p:spPr>
          <a:xfrm>
            <a:off x="720000" y="4259961"/>
            <a:ext cx="18288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7" name="Google Shape;177;p17"/>
          <p:cNvSpPr txBox="1"/>
          <p:nvPr>
            <p:ph idx="6" type="title"/>
          </p:nvPr>
        </p:nvSpPr>
        <p:spPr>
          <a:xfrm>
            <a:off x="3657600" y="3837827"/>
            <a:ext cx="1828800" cy="365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8" name="Google Shape;178;p17"/>
          <p:cNvSpPr txBox="1"/>
          <p:nvPr>
            <p:ph idx="7" type="subTitle"/>
          </p:nvPr>
        </p:nvSpPr>
        <p:spPr>
          <a:xfrm>
            <a:off x="3657600" y="4259961"/>
            <a:ext cx="18288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9" name="Google Shape;179;p17"/>
          <p:cNvSpPr txBox="1"/>
          <p:nvPr>
            <p:ph idx="8" type="title"/>
          </p:nvPr>
        </p:nvSpPr>
        <p:spPr>
          <a:xfrm>
            <a:off x="6595195" y="1949702"/>
            <a:ext cx="1828800" cy="365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0" name="Google Shape;180;p17"/>
          <p:cNvSpPr txBox="1"/>
          <p:nvPr>
            <p:ph idx="9" type="subTitle"/>
          </p:nvPr>
        </p:nvSpPr>
        <p:spPr>
          <a:xfrm>
            <a:off x="6595195" y="2371836"/>
            <a:ext cx="18288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1" name="Google Shape;181;p17"/>
          <p:cNvSpPr txBox="1"/>
          <p:nvPr>
            <p:ph idx="13" type="title"/>
          </p:nvPr>
        </p:nvSpPr>
        <p:spPr>
          <a:xfrm>
            <a:off x="6595195" y="3837827"/>
            <a:ext cx="1828800" cy="365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2" name="Google Shape;182;p17"/>
          <p:cNvSpPr txBox="1"/>
          <p:nvPr>
            <p:ph idx="14" type="subTitle"/>
          </p:nvPr>
        </p:nvSpPr>
        <p:spPr>
          <a:xfrm>
            <a:off x="6595195" y="4259961"/>
            <a:ext cx="18288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83" name="Google Shape;183;p17"/>
          <p:cNvGrpSpPr/>
          <p:nvPr/>
        </p:nvGrpSpPr>
        <p:grpSpPr>
          <a:xfrm flipH="1">
            <a:off x="-227075" y="-6920"/>
            <a:ext cx="846139" cy="916664"/>
            <a:chOff x="4609750" y="1462400"/>
            <a:chExt cx="1524025" cy="1671525"/>
          </a:xfrm>
        </p:grpSpPr>
        <p:sp>
          <p:nvSpPr>
            <p:cNvPr id="184" name="Google Shape;184;p17"/>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7"/>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7"/>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p17"/>
          <p:cNvSpPr txBox="1"/>
          <p:nvPr>
            <p:ph idx="15" type="title"/>
          </p:nvPr>
        </p:nvSpPr>
        <p:spPr>
          <a:xfrm>
            <a:off x="720000" y="459517"/>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88" name="Shape 188"/>
        <p:cNvGrpSpPr/>
        <p:nvPr/>
      </p:nvGrpSpPr>
      <p:grpSpPr>
        <a:xfrm>
          <a:off x="0" y="0"/>
          <a:ext cx="0" cy="0"/>
          <a:chOff x="0" y="0"/>
          <a:chExt cx="0" cy="0"/>
        </a:xfrm>
      </p:grpSpPr>
      <p:sp>
        <p:nvSpPr>
          <p:cNvPr id="189" name="Google Shape;189;p18"/>
          <p:cNvSpPr/>
          <p:nvPr/>
        </p:nvSpPr>
        <p:spPr>
          <a:xfrm rot="10800000">
            <a:off x="6400800" y="-43"/>
            <a:ext cx="2743200" cy="27432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p:nvPr/>
        </p:nvSpPr>
        <p:spPr>
          <a:xfrm flipH="1" rot="10800000">
            <a:off x="0" y="1485857"/>
            <a:ext cx="1627800" cy="36576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txBox="1"/>
          <p:nvPr>
            <p:ph type="title"/>
          </p:nvPr>
        </p:nvSpPr>
        <p:spPr>
          <a:xfrm>
            <a:off x="2514600" y="1880440"/>
            <a:ext cx="4114800" cy="1097400"/>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2" name="Google Shape;192;p18"/>
          <p:cNvSpPr txBox="1"/>
          <p:nvPr>
            <p:ph idx="2" type="title"/>
          </p:nvPr>
        </p:nvSpPr>
        <p:spPr>
          <a:xfrm>
            <a:off x="720000" y="1291640"/>
            <a:ext cx="1280100" cy="1280100"/>
          </a:xfrm>
          <a:prstGeom prst="rect">
            <a:avLst/>
          </a:prstGeom>
          <a:solidFill>
            <a:schemeClr val="dk2"/>
          </a:solidFill>
          <a:ln>
            <a:noFill/>
          </a:ln>
        </p:spPr>
        <p:txBody>
          <a:bodyPr anchorCtr="0" anchor="ctr" bIns="0" lIns="0" spcFirstLastPara="1" rIns="0" wrap="square" tIns="0">
            <a:noAutofit/>
          </a:bodyPr>
          <a:lstStyle>
            <a:lvl1pPr lvl="0" algn="ctr">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93" name="Google Shape;193;p18"/>
          <p:cNvSpPr txBox="1"/>
          <p:nvPr>
            <p:ph idx="1" type="subTitle"/>
          </p:nvPr>
        </p:nvSpPr>
        <p:spPr>
          <a:xfrm>
            <a:off x="2514600" y="2977840"/>
            <a:ext cx="4114800" cy="64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4" name="Shape 194"/>
        <p:cNvGrpSpPr/>
        <p:nvPr/>
      </p:nvGrpSpPr>
      <p:grpSpPr>
        <a:xfrm>
          <a:off x="0" y="0"/>
          <a:ext cx="0" cy="0"/>
          <a:chOff x="0" y="0"/>
          <a:chExt cx="0" cy="0"/>
        </a:xfrm>
      </p:grpSpPr>
      <p:sp>
        <p:nvSpPr>
          <p:cNvPr id="195" name="Google Shape;195;p19"/>
          <p:cNvSpPr/>
          <p:nvPr/>
        </p:nvSpPr>
        <p:spPr>
          <a:xfrm flipH="1" rot="10800000">
            <a:off x="0" y="-43"/>
            <a:ext cx="2743200" cy="27432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9"/>
          <p:cNvSpPr/>
          <p:nvPr/>
        </p:nvSpPr>
        <p:spPr>
          <a:xfrm rot="10800000">
            <a:off x="7516200" y="1485857"/>
            <a:ext cx="1627800" cy="36576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9"/>
          <p:cNvSpPr txBox="1"/>
          <p:nvPr>
            <p:ph type="title"/>
          </p:nvPr>
        </p:nvSpPr>
        <p:spPr>
          <a:xfrm>
            <a:off x="1325850" y="1571609"/>
            <a:ext cx="6492300" cy="2011800"/>
          </a:xfrm>
          <a:prstGeom prst="rect">
            <a:avLst/>
          </a:prstGeom>
          <a:noFill/>
          <a:ln>
            <a:noFill/>
          </a:ln>
        </p:spPr>
        <p:txBody>
          <a:bodyPr anchorCtr="0" anchor="ctr" bIns="0" lIns="0" spcFirstLastPara="1" rIns="0" wrap="square" tIns="0">
            <a:noAutofit/>
          </a:bodyPr>
          <a:lstStyle>
            <a:lvl1pPr lvl="0" algn="ctr">
              <a:lnSpc>
                <a:spcPct val="70000"/>
              </a:lnSpc>
              <a:spcBef>
                <a:spcPts val="0"/>
              </a:spcBef>
              <a:spcAft>
                <a:spcPts val="0"/>
              </a:spcAft>
              <a:buSzPts val="6000"/>
              <a:buNone/>
              <a:defRPr sz="79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
    <p:spTree>
      <p:nvGrpSpPr>
        <p:cNvPr id="198" name="Shape 198"/>
        <p:cNvGrpSpPr/>
        <p:nvPr/>
      </p:nvGrpSpPr>
      <p:grpSpPr>
        <a:xfrm>
          <a:off x="0" y="0"/>
          <a:ext cx="0" cy="0"/>
          <a:chOff x="0" y="0"/>
          <a:chExt cx="0" cy="0"/>
        </a:xfrm>
      </p:grpSpPr>
      <p:sp>
        <p:nvSpPr>
          <p:cNvPr id="199" name="Google Shape;199;p20"/>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0"/>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0"/>
          <p:cNvSpPr txBox="1"/>
          <p:nvPr>
            <p:ph idx="1" type="subTitle"/>
          </p:nvPr>
        </p:nvSpPr>
        <p:spPr>
          <a:xfrm>
            <a:off x="1969100" y="3872100"/>
            <a:ext cx="5205900" cy="73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02" name="Google Shape;202;p20"/>
          <p:cNvGrpSpPr/>
          <p:nvPr/>
        </p:nvGrpSpPr>
        <p:grpSpPr>
          <a:xfrm flipH="1">
            <a:off x="-227075" y="-6920"/>
            <a:ext cx="846139" cy="916664"/>
            <a:chOff x="4609750" y="1462400"/>
            <a:chExt cx="1524025" cy="1671525"/>
          </a:xfrm>
        </p:grpSpPr>
        <p:sp>
          <p:nvSpPr>
            <p:cNvPr id="203" name="Google Shape;203;p20"/>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0"/>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0"/>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 name="Google Shape;206;p20"/>
          <p:cNvSpPr txBox="1"/>
          <p:nvPr>
            <p:ph type="title"/>
          </p:nvPr>
        </p:nvSpPr>
        <p:spPr>
          <a:xfrm>
            <a:off x="720000" y="459517"/>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7" name="Shape 17"/>
        <p:cNvGrpSpPr/>
        <p:nvPr/>
      </p:nvGrpSpPr>
      <p:grpSpPr>
        <a:xfrm>
          <a:off x="0" y="0"/>
          <a:ext cx="0" cy="0"/>
          <a:chOff x="0" y="0"/>
          <a:chExt cx="0" cy="0"/>
        </a:xfrm>
      </p:grpSpPr>
      <p:sp>
        <p:nvSpPr>
          <p:cNvPr id="18" name="Google Shape;18;p3"/>
          <p:cNvSpPr/>
          <p:nvPr/>
        </p:nvSpPr>
        <p:spPr>
          <a:xfrm>
            <a:off x="0" y="2857500"/>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txBox="1"/>
          <p:nvPr>
            <p:ph idx="1" type="subTitle"/>
          </p:nvPr>
        </p:nvSpPr>
        <p:spPr>
          <a:xfrm>
            <a:off x="720000" y="2020475"/>
            <a:ext cx="3017400" cy="162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0" name="Google Shape;20;p3"/>
          <p:cNvGrpSpPr/>
          <p:nvPr/>
        </p:nvGrpSpPr>
        <p:grpSpPr>
          <a:xfrm flipH="1">
            <a:off x="-227075" y="-6920"/>
            <a:ext cx="846139" cy="916664"/>
            <a:chOff x="4609750" y="1462400"/>
            <a:chExt cx="1524025" cy="1671525"/>
          </a:xfrm>
        </p:grpSpPr>
        <p:sp>
          <p:nvSpPr>
            <p:cNvPr id="21" name="Google Shape;21;p3"/>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 name="Google Shape;24;p3"/>
          <p:cNvSpPr txBox="1"/>
          <p:nvPr>
            <p:ph type="title"/>
          </p:nvPr>
        </p:nvSpPr>
        <p:spPr>
          <a:xfrm>
            <a:off x="720000" y="459525"/>
            <a:ext cx="3852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3"/>
          <p:cNvSpPr/>
          <p:nvPr/>
        </p:nvSpPr>
        <p:spPr>
          <a:xfrm>
            <a:off x="4572000" y="0"/>
            <a:ext cx="4572000" cy="5143500"/>
          </a:xfrm>
          <a:prstGeom prst="rect">
            <a:avLst/>
          </a:prstGeom>
          <a:gradFill>
            <a:gsLst>
              <a:gs pos="0">
                <a:srgbClr val="69D0B9"/>
              </a:gs>
              <a:gs pos="100000">
                <a:srgbClr val="32847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207" name="Shape 207"/>
        <p:cNvGrpSpPr/>
        <p:nvPr/>
      </p:nvGrpSpPr>
      <p:grpSpPr>
        <a:xfrm>
          <a:off x="0" y="0"/>
          <a:ext cx="0" cy="0"/>
          <a:chOff x="0" y="0"/>
          <a:chExt cx="0" cy="0"/>
        </a:xfrm>
      </p:grpSpPr>
      <p:sp>
        <p:nvSpPr>
          <p:cNvPr id="208" name="Google Shape;208;p21"/>
          <p:cNvSpPr/>
          <p:nvPr/>
        </p:nvSpPr>
        <p:spPr>
          <a:xfrm rot="10800000">
            <a:off x="6400800" y="-43"/>
            <a:ext cx="2743200" cy="27432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1"/>
          <p:cNvSpPr/>
          <p:nvPr/>
        </p:nvSpPr>
        <p:spPr>
          <a:xfrm flipH="1" rot="10800000">
            <a:off x="0" y="1485857"/>
            <a:ext cx="1627800" cy="36576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1"/>
          <p:cNvSpPr txBox="1"/>
          <p:nvPr>
            <p:ph type="title"/>
          </p:nvPr>
        </p:nvSpPr>
        <p:spPr>
          <a:xfrm>
            <a:off x="2514600" y="1815925"/>
            <a:ext cx="4114800" cy="1097400"/>
          </a:xfrm>
          <a:prstGeom prst="rect">
            <a:avLst/>
          </a:prstGeom>
          <a:noFill/>
          <a:ln>
            <a:noFill/>
          </a:ln>
        </p:spPr>
        <p:txBody>
          <a:bodyPr anchorCtr="0" anchor="ctr" bIns="0" lIns="0" spcFirstLastPara="1" rIns="0" wrap="square" tIns="0">
            <a:noAutofit/>
          </a:bodyPr>
          <a:lstStyle>
            <a:lvl1pPr lvl="0" algn="r">
              <a:lnSpc>
                <a:spcPct val="8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1" name="Google Shape;211;p21"/>
          <p:cNvSpPr txBox="1"/>
          <p:nvPr>
            <p:ph idx="2" type="title"/>
          </p:nvPr>
        </p:nvSpPr>
        <p:spPr>
          <a:xfrm>
            <a:off x="7143900" y="1291650"/>
            <a:ext cx="1280100" cy="1280100"/>
          </a:xfrm>
          <a:prstGeom prst="rect">
            <a:avLst/>
          </a:prstGeom>
          <a:solidFill>
            <a:schemeClr val="dk2"/>
          </a:solidFill>
          <a:ln>
            <a:noFill/>
          </a:ln>
        </p:spPr>
        <p:txBody>
          <a:bodyPr anchorCtr="0" anchor="ctr" bIns="0" lIns="0" spcFirstLastPara="1" rIns="0" wrap="square" tIns="0">
            <a:noAutofit/>
          </a:bodyPr>
          <a:lstStyle>
            <a:lvl1pPr lvl="0" algn="ctr">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12" name="Google Shape;212;p21"/>
          <p:cNvSpPr txBox="1"/>
          <p:nvPr>
            <p:ph idx="1" type="subTitle"/>
          </p:nvPr>
        </p:nvSpPr>
        <p:spPr>
          <a:xfrm>
            <a:off x="2514600" y="2913325"/>
            <a:ext cx="4114800" cy="640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3" name="Shape 213"/>
        <p:cNvGrpSpPr/>
        <p:nvPr/>
      </p:nvGrpSpPr>
      <p:grpSpPr>
        <a:xfrm>
          <a:off x="0" y="0"/>
          <a:ext cx="0" cy="0"/>
          <a:chOff x="0" y="0"/>
          <a:chExt cx="0" cy="0"/>
        </a:xfrm>
      </p:grpSpPr>
      <p:sp>
        <p:nvSpPr>
          <p:cNvPr id="214" name="Google Shape;214;p22"/>
          <p:cNvSpPr/>
          <p:nvPr/>
        </p:nvSpPr>
        <p:spPr>
          <a:xfrm flipH="1" rot="10800000">
            <a:off x="0" y="-12"/>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2"/>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2"/>
          <p:cNvSpPr/>
          <p:nvPr/>
        </p:nvSpPr>
        <p:spPr>
          <a:xfrm flipH="1">
            <a:off x="6858000" y="2880163"/>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2"/>
          <p:cNvSpPr/>
          <p:nvPr/>
        </p:nvSpPr>
        <p:spPr>
          <a:xfrm flipH="1" rot="10800000">
            <a:off x="0" y="2422975"/>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2"/>
          <p:cNvSpPr txBox="1"/>
          <p:nvPr>
            <p:ph hasCustomPrompt="1" type="title"/>
          </p:nvPr>
        </p:nvSpPr>
        <p:spPr>
          <a:xfrm>
            <a:off x="720000" y="2014094"/>
            <a:ext cx="7704000" cy="914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9600"/>
              <a:buNone/>
              <a:defRPr sz="84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19" name="Google Shape;219;p22"/>
          <p:cNvSpPr txBox="1"/>
          <p:nvPr>
            <p:ph idx="1" type="subTitle"/>
          </p:nvPr>
        </p:nvSpPr>
        <p:spPr>
          <a:xfrm>
            <a:off x="2514600" y="2928505"/>
            <a:ext cx="41148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20" name="Shape 220"/>
        <p:cNvGrpSpPr/>
        <p:nvPr/>
      </p:nvGrpSpPr>
      <p:grpSpPr>
        <a:xfrm>
          <a:off x="0" y="0"/>
          <a:ext cx="0" cy="0"/>
          <a:chOff x="0" y="0"/>
          <a:chExt cx="0" cy="0"/>
        </a:xfrm>
      </p:grpSpPr>
      <p:sp>
        <p:nvSpPr>
          <p:cNvPr id="221" name="Google Shape;221;p23"/>
          <p:cNvSpPr txBox="1"/>
          <p:nvPr>
            <p:ph type="title"/>
          </p:nvPr>
        </p:nvSpPr>
        <p:spPr>
          <a:xfrm>
            <a:off x="1997900" y="540000"/>
            <a:ext cx="5148300" cy="828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6200"/>
              <a:buNone/>
              <a:defRPr sz="6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22" name="Google Shape;222;p23"/>
          <p:cNvSpPr txBox="1"/>
          <p:nvPr>
            <p:ph idx="1" type="subTitle"/>
          </p:nvPr>
        </p:nvSpPr>
        <p:spPr>
          <a:xfrm>
            <a:off x="1997900" y="1368303"/>
            <a:ext cx="51483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3" name="Google Shape;223;p23"/>
          <p:cNvSpPr txBox="1"/>
          <p:nvPr>
            <p:ph idx="2" type="title"/>
          </p:nvPr>
        </p:nvSpPr>
        <p:spPr>
          <a:xfrm>
            <a:off x="1997900" y="2020492"/>
            <a:ext cx="5148300" cy="828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6200"/>
              <a:buNone/>
              <a:defRPr sz="6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24" name="Google Shape;224;p23"/>
          <p:cNvSpPr txBox="1"/>
          <p:nvPr>
            <p:ph idx="3" type="subTitle"/>
          </p:nvPr>
        </p:nvSpPr>
        <p:spPr>
          <a:xfrm>
            <a:off x="1997900" y="2848795"/>
            <a:ext cx="51483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5" name="Google Shape;225;p23"/>
          <p:cNvSpPr txBox="1"/>
          <p:nvPr>
            <p:ph idx="4" type="title"/>
          </p:nvPr>
        </p:nvSpPr>
        <p:spPr>
          <a:xfrm>
            <a:off x="1997900" y="3500997"/>
            <a:ext cx="5148300" cy="828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6200"/>
              <a:buNone/>
              <a:defRPr sz="6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26" name="Google Shape;226;p23"/>
          <p:cNvSpPr txBox="1"/>
          <p:nvPr>
            <p:ph idx="5" type="subTitle"/>
          </p:nvPr>
        </p:nvSpPr>
        <p:spPr>
          <a:xfrm>
            <a:off x="1997900" y="4329299"/>
            <a:ext cx="51483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7" name="Google Shape;227;p23"/>
          <p:cNvSpPr/>
          <p:nvPr/>
        </p:nvSpPr>
        <p:spPr>
          <a:xfrm flipH="1">
            <a:off x="685800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3"/>
          <p:cNvSpPr/>
          <p:nvPr/>
        </p:nvSpPr>
        <p:spPr>
          <a:xfrm flipH="1" rot="10800000">
            <a:off x="0" y="0"/>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229" name="Shape 229"/>
        <p:cNvGrpSpPr/>
        <p:nvPr/>
      </p:nvGrpSpPr>
      <p:grpSpPr>
        <a:xfrm>
          <a:off x="0" y="0"/>
          <a:ext cx="0" cy="0"/>
          <a:chOff x="0" y="0"/>
          <a:chExt cx="0" cy="0"/>
        </a:xfrm>
      </p:grpSpPr>
      <p:sp>
        <p:nvSpPr>
          <p:cNvPr id="230" name="Google Shape;230;p24"/>
          <p:cNvSpPr/>
          <p:nvPr/>
        </p:nvSpPr>
        <p:spPr>
          <a:xfrm flipH="1">
            <a:off x="685800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4"/>
          <p:cNvSpPr/>
          <p:nvPr/>
        </p:nvSpPr>
        <p:spPr>
          <a:xfrm>
            <a:off x="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4"/>
          <p:cNvSpPr txBox="1"/>
          <p:nvPr>
            <p:ph type="title"/>
          </p:nvPr>
        </p:nvSpPr>
        <p:spPr>
          <a:xfrm>
            <a:off x="720000" y="2162384"/>
            <a:ext cx="2286000" cy="828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6200"/>
              <a:buNone/>
              <a:defRPr sz="6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33" name="Google Shape;233;p24"/>
          <p:cNvSpPr txBox="1"/>
          <p:nvPr>
            <p:ph idx="1" type="subTitle"/>
          </p:nvPr>
        </p:nvSpPr>
        <p:spPr>
          <a:xfrm>
            <a:off x="720000" y="3459611"/>
            <a:ext cx="2286000" cy="90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4" name="Google Shape;234;p24"/>
          <p:cNvSpPr txBox="1"/>
          <p:nvPr>
            <p:ph idx="2" type="title"/>
          </p:nvPr>
        </p:nvSpPr>
        <p:spPr>
          <a:xfrm>
            <a:off x="3429000" y="2162371"/>
            <a:ext cx="2286000" cy="828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6200"/>
              <a:buNone/>
              <a:defRPr sz="6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35" name="Google Shape;235;p24"/>
          <p:cNvSpPr txBox="1"/>
          <p:nvPr>
            <p:ph idx="3" type="subTitle"/>
          </p:nvPr>
        </p:nvSpPr>
        <p:spPr>
          <a:xfrm>
            <a:off x="3429000" y="3459570"/>
            <a:ext cx="2286000" cy="90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6" name="Google Shape;236;p24"/>
          <p:cNvSpPr txBox="1"/>
          <p:nvPr>
            <p:ph idx="4" type="title"/>
          </p:nvPr>
        </p:nvSpPr>
        <p:spPr>
          <a:xfrm>
            <a:off x="6138000" y="2162371"/>
            <a:ext cx="2286000" cy="828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6200"/>
              <a:buNone/>
              <a:defRPr sz="6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37" name="Google Shape;237;p24"/>
          <p:cNvSpPr txBox="1"/>
          <p:nvPr>
            <p:ph idx="5" type="subTitle"/>
          </p:nvPr>
        </p:nvSpPr>
        <p:spPr>
          <a:xfrm>
            <a:off x="6138000" y="3459570"/>
            <a:ext cx="2286000" cy="90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38" name="Shape 238"/>
        <p:cNvGrpSpPr/>
        <p:nvPr/>
      </p:nvGrpSpPr>
      <p:grpSpPr>
        <a:xfrm>
          <a:off x="0" y="0"/>
          <a:ext cx="0" cy="0"/>
          <a:chOff x="0" y="0"/>
          <a:chExt cx="0" cy="0"/>
        </a:xfrm>
      </p:grpSpPr>
      <p:sp>
        <p:nvSpPr>
          <p:cNvPr id="239" name="Google Shape;239;p25"/>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5"/>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5"/>
          <p:cNvSpPr txBox="1"/>
          <p:nvPr>
            <p:ph idx="1" type="subTitle"/>
          </p:nvPr>
        </p:nvSpPr>
        <p:spPr>
          <a:xfrm>
            <a:off x="2143050" y="4222500"/>
            <a:ext cx="4857900" cy="45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2" name="Google Shape;242;p25"/>
          <p:cNvSpPr txBox="1"/>
          <p:nvPr>
            <p:ph type="title"/>
          </p:nvPr>
        </p:nvSpPr>
        <p:spPr>
          <a:xfrm>
            <a:off x="720000" y="459517"/>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243" name="Google Shape;243;p25"/>
          <p:cNvGrpSpPr/>
          <p:nvPr/>
        </p:nvGrpSpPr>
        <p:grpSpPr>
          <a:xfrm flipH="1">
            <a:off x="-227075" y="-6920"/>
            <a:ext cx="846139" cy="916664"/>
            <a:chOff x="4609750" y="1462400"/>
            <a:chExt cx="1524025" cy="1671525"/>
          </a:xfrm>
        </p:grpSpPr>
        <p:sp>
          <p:nvSpPr>
            <p:cNvPr id="244" name="Google Shape;244;p25"/>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5"/>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5"/>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47" name="Shape 247"/>
        <p:cNvGrpSpPr/>
        <p:nvPr/>
      </p:nvGrpSpPr>
      <p:grpSpPr>
        <a:xfrm>
          <a:off x="0" y="0"/>
          <a:ext cx="0" cy="0"/>
          <a:chOff x="0" y="0"/>
          <a:chExt cx="0" cy="0"/>
        </a:xfrm>
      </p:grpSpPr>
      <p:sp>
        <p:nvSpPr>
          <p:cNvPr id="248" name="Google Shape;248;p26"/>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6"/>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6"/>
          <p:cNvSpPr txBox="1"/>
          <p:nvPr>
            <p:ph idx="1" type="subTitle"/>
          </p:nvPr>
        </p:nvSpPr>
        <p:spPr>
          <a:xfrm>
            <a:off x="720000" y="2114550"/>
            <a:ext cx="2919900" cy="133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1" name="Google Shape;251;p26"/>
          <p:cNvSpPr txBox="1"/>
          <p:nvPr>
            <p:ph type="title"/>
          </p:nvPr>
        </p:nvSpPr>
        <p:spPr>
          <a:xfrm>
            <a:off x="720000" y="459525"/>
            <a:ext cx="3852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252" name="Google Shape;252;p26"/>
          <p:cNvGrpSpPr/>
          <p:nvPr/>
        </p:nvGrpSpPr>
        <p:grpSpPr>
          <a:xfrm flipH="1">
            <a:off x="-227075" y="-6920"/>
            <a:ext cx="846139" cy="916664"/>
            <a:chOff x="4609750" y="1462400"/>
            <a:chExt cx="1524025" cy="1671525"/>
          </a:xfrm>
        </p:grpSpPr>
        <p:sp>
          <p:nvSpPr>
            <p:cNvPr id="253" name="Google Shape;253;p26"/>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6"/>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6"/>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256" name="Shape 256"/>
        <p:cNvGrpSpPr/>
        <p:nvPr/>
      </p:nvGrpSpPr>
      <p:grpSpPr>
        <a:xfrm>
          <a:off x="0" y="0"/>
          <a:ext cx="0" cy="0"/>
          <a:chOff x="0" y="0"/>
          <a:chExt cx="0" cy="0"/>
        </a:xfrm>
      </p:grpSpPr>
      <p:sp>
        <p:nvSpPr>
          <p:cNvPr id="257" name="Google Shape;257;p27"/>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7"/>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7"/>
          <p:cNvSpPr txBox="1"/>
          <p:nvPr>
            <p:ph idx="1" type="subTitle"/>
          </p:nvPr>
        </p:nvSpPr>
        <p:spPr>
          <a:xfrm>
            <a:off x="5424725" y="2114550"/>
            <a:ext cx="2999400" cy="1215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0" name="Google Shape;260;p27"/>
          <p:cNvSpPr txBox="1"/>
          <p:nvPr>
            <p:ph type="title"/>
          </p:nvPr>
        </p:nvSpPr>
        <p:spPr>
          <a:xfrm>
            <a:off x="4572000" y="459525"/>
            <a:ext cx="3852000" cy="4572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261" name="Google Shape;261;p27"/>
          <p:cNvGrpSpPr/>
          <p:nvPr/>
        </p:nvGrpSpPr>
        <p:grpSpPr>
          <a:xfrm>
            <a:off x="8525798" y="-6920"/>
            <a:ext cx="846139" cy="916664"/>
            <a:chOff x="4609750" y="1462400"/>
            <a:chExt cx="1524025" cy="1671525"/>
          </a:xfrm>
        </p:grpSpPr>
        <p:sp>
          <p:nvSpPr>
            <p:cNvPr id="262" name="Google Shape;262;p27"/>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7"/>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7"/>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65" name="Shape 265"/>
        <p:cNvGrpSpPr/>
        <p:nvPr/>
      </p:nvGrpSpPr>
      <p:grpSpPr>
        <a:xfrm>
          <a:off x="0" y="0"/>
          <a:ext cx="0" cy="0"/>
          <a:chOff x="0" y="0"/>
          <a:chExt cx="0" cy="0"/>
        </a:xfrm>
      </p:grpSpPr>
      <p:sp>
        <p:nvSpPr>
          <p:cNvPr id="266" name="Google Shape;266;p28"/>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8"/>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8"/>
          <p:cNvSpPr txBox="1"/>
          <p:nvPr>
            <p:ph type="title"/>
          </p:nvPr>
        </p:nvSpPr>
        <p:spPr>
          <a:xfrm>
            <a:off x="2061900" y="3597588"/>
            <a:ext cx="2336400" cy="457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69" name="Google Shape;269;p28"/>
          <p:cNvSpPr txBox="1"/>
          <p:nvPr>
            <p:ph idx="1" type="subTitle"/>
          </p:nvPr>
        </p:nvSpPr>
        <p:spPr>
          <a:xfrm>
            <a:off x="2061900" y="4054788"/>
            <a:ext cx="23364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0" name="Google Shape;270;p28"/>
          <p:cNvSpPr txBox="1"/>
          <p:nvPr>
            <p:ph idx="2" type="title"/>
          </p:nvPr>
        </p:nvSpPr>
        <p:spPr>
          <a:xfrm>
            <a:off x="4745700" y="3597588"/>
            <a:ext cx="2336400" cy="457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1" name="Google Shape;271;p28"/>
          <p:cNvSpPr txBox="1"/>
          <p:nvPr>
            <p:ph idx="3" type="subTitle"/>
          </p:nvPr>
        </p:nvSpPr>
        <p:spPr>
          <a:xfrm>
            <a:off x="4745700" y="4054788"/>
            <a:ext cx="23364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2" name="Google Shape;272;p28"/>
          <p:cNvSpPr txBox="1"/>
          <p:nvPr>
            <p:ph idx="4" type="title"/>
          </p:nvPr>
        </p:nvSpPr>
        <p:spPr>
          <a:xfrm>
            <a:off x="3403800" y="1526188"/>
            <a:ext cx="2336400" cy="457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3" name="Google Shape;273;p28"/>
          <p:cNvSpPr txBox="1"/>
          <p:nvPr>
            <p:ph idx="5" type="subTitle"/>
          </p:nvPr>
        </p:nvSpPr>
        <p:spPr>
          <a:xfrm>
            <a:off x="3403800" y="1983388"/>
            <a:ext cx="23364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74" name="Google Shape;274;p28"/>
          <p:cNvGrpSpPr/>
          <p:nvPr/>
        </p:nvGrpSpPr>
        <p:grpSpPr>
          <a:xfrm flipH="1">
            <a:off x="-227075" y="-6920"/>
            <a:ext cx="846139" cy="916664"/>
            <a:chOff x="4609750" y="1462400"/>
            <a:chExt cx="1524025" cy="1671525"/>
          </a:xfrm>
        </p:grpSpPr>
        <p:sp>
          <p:nvSpPr>
            <p:cNvPr id="275" name="Google Shape;275;p28"/>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8"/>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8"/>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8" name="Google Shape;278;p28"/>
          <p:cNvSpPr txBox="1"/>
          <p:nvPr>
            <p:ph idx="6" type="title"/>
          </p:nvPr>
        </p:nvSpPr>
        <p:spPr>
          <a:xfrm>
            <a:off x="720000" y="459525"/>
            <a:ext cx="25101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9" name="Shape 279"/>
        <p:cNvGrpSpPr/>
        <p:nvPr/>
      </p:nvGrpSpPr>
      <p:grpSpPr>
        <a:xfrm>
          <a:off x="0" y="0"/>
          <a:ext cx="0" cy="0"/>
          <a:chOff x="0" y="0"/>
          <a:chExt cx="0" cy="0"/>
        </a:xfrm>
      </p:grpSpPr>
      <p:sp>
        <p:nvSpPr>
          <p:cNvPr id="280" name="Google Shape;280;p29"/>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9"/>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9"/>
          <p:cNvSpPr txBox="1"/>
          <p:nvPr>
            <p:ph type="title"/>
          </p:nvPr>
        </p:nvSpPr>
        <p:spPr>
          <a:xfrm>
            <a:off x="720000" y="459517"/>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283" name="Google Shape;283;p29"/>
          <p:cNvGrpSpPr/>
          <p:nvPr/>
        </p:nvGrpSpPr>
        <p:grpSpPr>
          <a:xfrm flipH="1">
            <a:off x="-227075" y="-6920"/>
            <a:ext cx="846139" cy="916664"/>
            <a:chOff x="4609750" y="1462400"/>
            <a:chExt cx="1524025" cy="1671525"/>
          </a:xfrm>
        </p:grpSpPr>
        <p:sp>
          <p:nvSpPr>
            <p:cNvPr id="284" name="Google Shape;284;p29"/>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9"/>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9"/>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87" name="Shape 287"/>
        <p:cNvGrpSpPr/>
        <p:nvPr/>
      </p:nvGrpSpPr>
      <p:grpSpPr>
        <a:xfrm>
          <a:off x="0" y="0"/>
          <a:ext cx="0" cy="0"/>
          <a:chOff x="0" y="0"/>
          <a:chExt cx="0" cy="0"/>
        </a:xfrm>
      </p:grpSpPr>
      <p:sp>
        <p:nvSpPr>
          <p:cNvPr id="288" name="Google Shape;288;p30"/>
          <p:cNvSpPr txBox="1"/>
          <p:nvPr>
            <p:ph type="ctrTitle"/>
          </p:nvPr>
        </p:nvSpPr>
        <p:spPr>
          <a:xfrm>
            <a:off x="2429950" y="540000"/>
            <a:ext cx="4284000" cy="997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5200"/>
              <a:buNone/>
              <a:defRPr sz="8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89" name="Google Shape;289;p30"/>
          <p:cNvSpPr txBox="1"/>
          <p:nvPr>
            <p:ph idx="1" type="subTitle"/>
          </p:nvPr>
        </p:nvSpPr>
        <p:spPr>
          <a:xfrm>
            <a:off x="2425075" y="1537800"/>
            <a:ext cx="4293900" cy="128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90" name="Google Shape;290;p30"/>
          <p:cNvSpPr txBox="1"/>
          <p:nvPr/>
        </p:nvSpPr>
        <p:spPr>
          <a:xfrm>
            <a:off x="2450300" y="3872100"/>
            <a:ext cx="4243500" cy="365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Assistant"/>
                <a:ea typeface="Assistant"/>
                <a:cs typeface="Assistant"/>
                <a:sym typeface="Assistant"/>
              </a:rPr>
              <a:t>CREDITS: This presentation template was created by </a:t>
            </a:r>
            <a:r>
              <a:rPr b="0" i="0" lang="en" sz="1200" u="none" cap="none" strike="noStrike">
                <a:solidFill>
                  <a:schemeClr val="hlink"/>
                </a:solidFill>
                <a:uFill>
                  <a:noFill/>
                </a:uFill>
                <a:latin typeface="Assistant"/>
                <a:ea typeface="Assistant"/>
                <a:cs typeface="Assistant"/>
                <a:sym typeface="Assistant"/>
                <a:hlinkClick r:id="rId2"/>
              </a:rPr>
              <a:t>Slidesgo</a:t>
            </a:r>
            <a:r>
              <a:rPr b="0" i="0" lang="en" sz="1200" u="none" cap="none" strike="noStrike">
                <a:solidFill>
                  <a:schemeClr val="dk1"/>
                </a:solidFill>
                <a:latin typeface="Assistant"/>
                <a:ea typeface="Assistant"/>
                <a:cs typeface="Assistant"/>
                <a:sym typeface="Assistant"/>
              </a:rPr>
              <a:t>, including icons by </a:t>
            </a:r>
            <a:r>
              <a:rPr b="0" i="0" lang="en" sz="1200" u="none" cap="none" strike="noStrike">
                <a:solidFill>
                  <a:schemeClr val="hlink"/>
                </a:solidFill>
                <a:uFill>
                  <a:noFill/>
                </a:uFill>
                <a:latin typeface="Assistant"/>
                <a:ea typeface="Assistant"/>
                <a:cs typeface="Assistant"/>
                <a:sym typeface="Assistant"/>
                <a:hlinkClick r:id="rId3"/>
              </a:rPr>
              <a:t>Flaticon</a:t>
            </a:r>
            <a:r>
              <a:rPr b="0" i="0" lang="en" sz="1200" u="none" cap="none" strike="noStrike">
                <a:solidFill>
                  <a:schemeClr val="dk1"/>
                </a:solidFill>
                <a:latin typeface="Assistant"/>
                <a:ea typeface="Assistant"/>
                <a:cs typeface="Assistant"/>
                <a:sym typeface="Assistant"/>
              </a:rPr>
              <a:t>, and infographics &amp; images by </a:t>
            </a:r>
            <a:r>
              <a:rPr b="0" i="0" lang="en" sz="1200" u="none" cap="none" strike="noStrike">
                <a:solidFill>
                  <a:schemeClr val="hlink"/>
                </a:solidFill>
                <a:uFill>
                  <a:noFill/>
                </a:uFill>
                <a:latin typeface="Assistant"/>
                <a:ea typeface="Assistant"/>
                <a:cs typeface="Assistant"/>
                <a:sym typeface="Assistant"/>
                <a:hlinkClick r:id="rId4"/>
              </a:rPr>
              <a:t>Freepik</a:t>
            </a:r>
            <a:endParaRPr b="0" i="0" sz="1200" u="none" cap="none" strike="noStrike">
              <a:solidFill>
                <a:schemeClr val="lt1"/>
              </a:solidFill>
              <a:latin typeface="Assistant"/>
              <a:ea typeface="Assistant"/>
              <a:cs typeface="Assistant"/>
              <a:sym typeface="Assistant"/>
            </a:endParaRPr>
          </a:p>
        </p:txBody>
      </p:sp>
      <p:sp>
        <p:nvSpPr>
          <p:cNvPr id="291" name="Google Shape;291;p30"/>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0"/>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6" name="Shape 26"/>
        <p:cNvGrpSpPr/>
        <p:nvPr/>
      </p:nvGrpSpPr>
      <p:grpSpPr>
        <a:xfrm>
          <a:off x="0" y="0"/>
          <a:ext cx="0" cy="0"/>
          <a:chOff x="0" y="0"/>
          <a:chExt cx="0" cy="0"/>
        </a:xfrm>
      </p:grpSpPr>
      <p:sp>
        <p:nvSpPr>
          <p:cNvPr id="27" name="Google Shape;27;p4"/>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txBox="1"/>
          <p:nvPr>
            <p:ph type="title"/>
          </p:nvPr>
        </p:nvSpPr>
        <p:spPr>
          <a:xfrm>
            <a:off x="720000" y="2724913"/>
            <a:ext cx="2336400" cy="457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 name="Google Shape;30;p4"/>
          <p:cNvSpPr txBox="1"/>
          <p:nvPr>
            <p:ph idx="1" type="subTitle"/>
          </p:nvPr>
        </p:nvSpPr>
        <p:spPr>
          <a:xfrm>
            <a:off x="720000" y="3105913"/>
            <a:ext cx="2336400" cy="73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4"/>
          <p:cNvSpPr txBox="1"/>
          <p:nvPr>
            <p:ph idx="2" type="title"/>
          </p:nvPr>
        </p:nvSpPr>
        <p:spPr>
          <a:xfrm>
            <a:off x="3403800" y="2724913"/>
            <a:ext cx="2336400" cy="457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2" name="Google Shape;32;p4"/>
          <p:cNvSpPr txBox="1"/>
          <p:nvPr>
            <p:ph idx="3" type="subTitle"/>
          </p:nvPr>
        </p:nvSpPr>
        <p:spPr>
          <a:xfrm>
            <a:off x="3403800" y="3105913"/>
            <a:ext cx="2336400" cy="73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4"/>
          <p:cNvSpPr txBox="1"/>
          <p:nvPr>
            <p:ph idx="4" type="title"/>
          </p:nvPr>
        </p:nvSpPr>
        <p:spPr>
          <a:xfrm>
            <a:off x="6087600" y="2724913"/>
            <a:ext cx="2336400" cy="457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4" name="Google Shape;34;p4"/>
          <p:cNvSpPr txBox="1"/>
          <p:nvPr>
            <p:ph idx="5" type="subTitle"/>
          </p:nvPr>
        </p:nvSpPr>
        <p:spPr>
          <a:xfrm>
            <a:off x="6087600" y="3105913"/>
            <a:ext cx="2336400" cy="73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5" name="Google Shape;35;p4"/>
          <p:cNvGrpSpPr/>
          <p:nvPr/>
        </p:nvGrpSpPr>
        <p:grpSpPr>
          <a:xfrm flipH="1">
            <a:off x="-227075" y="-6920"/>
            <a:ext cx="846139" cy="916664"/>
            <a:chOff x="4609750" y="1462400"/>
            <a:chExt cx="1524025" cy="1671525"/>
          </a:xfrm>
        </p:grpSpPr>
        <p:sp>
          <p:nvSpPr>
            <p:cNvPr id="36" name="Google Shape;36;p4"/>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4"/>
          <p:cNvSpPr txBox="1"/>
          <p:nvPr>
            <p:ph idx="6" type="title"/>
          </p:nvPr>
        </p:nvSpPr>
        <p:spPr>
          <a:xfrm>
            <a:off x="720000" y="459517"/>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3" name="Shape 293"/>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94" name="Shape 294"/>
        <p:cNvGrpSpPr/>
        <p:nvPr/>
      </p:nvGrpSpPr>
      <p:grpSpPr>
        <a:xfrm>
          <a:off x="0" y="0"/>
          <a:ext cx="0" cy="0"/>
          <a:chOff x="0" y="0"/>
          <a:chExt cx="0" cy="0"/>
        </a:xfrm>
      </p:grpSpPr>
      <p:sp>
        <p:nvSpPr>
          <p:cNvPr id="295" name="Google Shape;295;p32"/>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2"/>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
    <p:spTree>
      <p:nvGrpSpPr>
        <p:cNvPr id="40" name="Shape 40"/>
        <p:cNvGrpSpPr/>
        <p:nvPr/>
      </p:nvGrpSpPr>
      <p:grpSpPr>
        <a:xfrm>
          <a:off x="0" y="0"/>
          <a:ext cx="0" cy="0"/>
          <a:chOff x="0" y="0"/>
          <a:chExt cx="0" cy="0"/>
        </a:xfrm>
      </p:grpSpPr>
      <p:sp>
        <p:nvSpPr>
          <p:cNvPr id="41" name="Google Shape;41;p5"/>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txBox="1"/>
          <p:nvPr>
            <p:ph idx="1" type="subTitle"/>
          </p:nvPr>
        </p:nvSpPr>
        <p:spPr>
          <a:xfrm>
            <a:off x="5121300" y="1970850"/>
            <a:ext cx="3302400" cy="170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5"/>
          <p:cNvSpPr txBox="1"/>
          <p:nvPr>
            <p:ph type="title"/>
          </p:nvPr>
        </p:nvSpPr>
        <p:spPr>
          <a:xfrm>
            <a:off x="4950000" y="463300"/>
            <a:ext cx="3474000" cy="4572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5"/>
          <p:cNvSpPr/>
          <p:nvPr/>
        </p:nvSpPr>
        <p:spPr>
          <a:xfrm>
            <a:off x="0" y="0"/>
            <a:ext cx="4572000" cy="5166300"/>
          </a:xfrm>
          <a:prstGeom prst="rect">
            <a:avLst/>
          </a:prstGeom>
          <a:gradFill>
            <a:gsLst>
              <a:gs pos="0">
                <a:srgbClr val="69D0B9"/>
              </a:gs>
              <a:gs pos="100000">
                <a:srgbClr val="32847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5"/>
          <p:cNvGrpSpPr/>
          <p:nvPr/>
        </p:nvGrpSpPr>
        <p:grpSpPr>
          <a:xfrm>
            <a:off x="8500200" y="-6920"/>
            <a:ext cx="846139" cy="916664"/>
            <a:chOff x="4609750" y="1462400"/>
            <a:chExt cx="1524025" cy="1671525"/>
          </a:xfrm>
        </p:grpSpPr>
        <p:sp>
          <p:nvSpPr>
            <p:cNvPr id="47" name="Google Shape;47;p5"/>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6"/>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lt1"/>
              </a:buClr>
              <a:buSzPts val="1200"/>
              <a:buAutoNum type="arabicPeriod"/>
              <a:defRPr sz="1250"/>
            </a:lvl1pPr>
            <a:lvl2pPr indent="-304800" lvl="1" marL="914400" algn="l">
              <a:lnSpc>
                <a:spcPct val="115000"/>
              </a:lnSpc>
              <a:spcBef>
                <a:spcPts val="0"/>
              </a:spcBef>
              <a:spcAft>
                <a:spcPts val="0"/>
              </a:spcAft>
              <a:buSzPts val="1200"/>
              <a:buFont typeface="Roboto Condensed Light"/>
              <a:buAutoNum type="alphaLcPeriod"/>
              <a:defRPr/>
            </a:lvl2pPr>
            <a:lvl3pPr indent="-304800" lvl="2" marL="1371600" algn="l">
              <a:lnSpc>
                <a:spcPct val="115000"/>
              </a:lnSpc>
              <a:spcBef>
                <a:spcPts val="0"/>
              </a:spcBef>
              <a:spcAft>
                <a:spcPts val="0"/>
              </a:spcAft>
              <a:buSzPts val="1200"/>
              <a:buFont typeface="Roboto Condensed Light"/>
              <a:buAutoNum type="romanLcPeriod"/>
              <a:defRPr/>
            </a:lvl3pPr>
            <a:lvl4pPr indent="-304800" lvl="3" marL="1828800" algn="l">
              <a:lnSpc>
                <a:spcPct val="115000"/>
              </a:lnSpc>
              <a:spcBef>
                <a:spcPts val="0"/>
              </a:spcBef>
              <a:spcAft>
                <a:spcPts val="0"/>
              </a:spcAft>
              <a:buSzPts val="1200"/>
              <a:buFont typeface="Roboto Condensed Light"/>
              <a:buAutoNum type="arabicPeriod"/>
              <a:defRPr/>
            </a:lvl4pPr>
            <a:lvl5pPr indent="-304800" lvl="4" marL="2286000" algn="l">
              <a:lnSpc>
                <a:spcPct val="115000"/>
              </a:lnSpc>
              <a:spcBef>
                <a:spcPts val="0"/>
              </a:spcBef>
              <a:spcAft>
                <a:spcPts val="0"/>
              </a:spcAft>
              <a:buSzPts val="1200"/>
              <a:buFont typeface="Roboto Condensed Light"/>
              <a:buAutoNum type="alphaLcPeriod"/>
              <a:defRPr/>
            </a:lvl5pPr>
            <a:lvl6pPr indent="-304800" lvl="5" marL="2743200" algn="l">
              <a:lnSpc>
                <a:spcPct val="115000"/>
              </a:lnSpc>
              <a:spcBef>
                <a:spcPts val="0"/>
              </a:spcBef>
              <a:spcAft>
                <a:spcPts val="0"/>
              </a:spcAft>
              <a:buSzPts val="1200"/>
              <a:buFont typeface="Roboto Condensed Light"/>
              <a:buAutoNum type="romanLcPeriod"/>
              <a:defRPr/>
            </a:lvl6pPr>
            <a:lvl7pPr indent="-304800" lvl="6" marL="3200400" algn="l">
              <a:lnSpc>
                <a:spcPct val="115000"/>
              </a:lnSpc>
              <a:spcBef>
                <a:spcPts val="0"/>
              </a:spcBef>
              <a:spcAft>
                <a:spcPts val="0"/>
              </a:spcAft>
              <a:buSzPts val="1200"/>
              <a:buFont typeface="Roboto Condensed Light"/>
              <a:buAutoNum type="arabicPeriod"/>
              <a:defRPr/>
            </a:lvl7pPr>
            <a:lvl8pPr indent="-304800" lvl="7" marL="3657600" algn="l">
              <a:lnSpc>
                <a:spcPct val="115000"/>
              </a:lnSpc>
              <a:spcBef>
                <a:spcPts val="0"/>
              </a:spcBef>
              <a:spcAft>
                <a:spcPts val="0"/>
              </a:spcAft>
              <a:buSzPts val="1200"/>
              <a:buFont typeface="Roboto Condensed Light"/>
              <a:buAutoNum type="alphaLcPeriod"/>
              <a:defRPr/>
            </a:lvl8pPr>
            <a:lvl9pPr indent="-304800" lvl="8" marL="4114800" algn="l">
              <a:lnSpc>
                <a:spcPct val="115000"/>
              </a:lnSpc>
              <a:spcBef>
                <a:spcPts val="0"/>
              </a:spcBef>
              <a:spcAft>
                <a:spcPts val="0"/>
              </a:spcAft>
              <a:buSzPts val="1200"/>
              <a:buFont typeface="Roboto Condensed Light"/>
              <a:buAutoNum type="romanLcPeriod"/>
              <a:defRPr/>
            </a:lvl9pPr>
          </a:lstStyle>
          <a:p/>
        </p:txBody>
      </p:sp>
      <p:sp>
        <p:nvSpPr>
          <p:cNvPr id="54" name="Google Shape;54;p6"/>
          <p:cNvSpPr txBox="1"/>
          <p:nvPr>
            <p:ph type="title"/>
          </p:nvPr>
        </p:nvSpPr>
        <p:spPr>
          <a:xfrm>
            <a:off x="720000" y="459517"/>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55" name="Google Shape;55;p6"/>
          <p:cNvGrpSpPr/>
          <p:nvPr/>
        </p:nvGrpSpPr>
        <p:grpSpPr>
          <a:xfrm flipH="1">
            <a:off x="-227075" y="-6920"/>
            <a:ext cx="846139" cy="916664"/>
            <a:chOff x="4609750" y="1462400"/>
            <a:chExt cx="1524025" cy="1671525"/>
          </a:xfrm>
        </p:grpSpPr>
        <p:sp>
          <p:nvSpPr>
            <p:cNvPr id="56" name="Google Shape;56;p6"/>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9" name="Shape 59"/>
        <p:cNvGrpSpPr/>
        <p:nvPr/>
      </p:nvGrpSpPr>
      <p:grpSpPr>
        <a:xfrm>
          <a:off x="0" y="0"/>
          <a:ext cx="0" cy="0"/>
          <a:chOff x="0" y="0"/>
          <a:chExt cx="0" cy="0"/>
        </a:xfrm>
      </p:grpSpPr>
      <p:sp>
        <p:nvSpPr>
          <p:cNvPr id="60" name="Google Shape;60;p7"/>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
          <p:cNvSpPr txBox="1"/>
          <p:nvPr>
            <p:ph idx="1" type="subTitle"/>
          </p:nvPr>
        </p:nvSpPr>
        <p:spPr>
          <a:xfrm>
            <a:off x="1698905" y="1564750"/>
            <a:ext cx="51861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2000">
                <a:latin typeface="Open Sans ExtraBold"/>
                <a:ea typeface="Open Sans ExtraBold"/>
                <a:cs typeface="Open Sans ExtraBold"/>
                <a:sym typeface="Open Sans Extra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3" name="Google Shape;63;p7"/>
          <p:cNvSpPr txBox="1"/>
          <p:nvPr>
            <p:ph idx="2" type="subTitle"/>
          </p:nvPr>
        </p:nvSpPr>
        <p:spPr>
          <a:xfrm>
            <a:off x="2259030" y="3023075"/>
            <a:ext cx="5186100" cy="457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Font typeface="Bebas Neue"/>
              <a:buNone/>
              <a:defRPr sz="2000">
                <a:latin typeface="Open Sans ExtraBold"/>
                <a:ea typeface="Open Sans ExtraBold"/>
                <a:cs typeface="Open Sans ExtraBold"/>
                <a:sym typeface="Open Sans Extra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4" name="Google Shape;64;p7"/>
          <p:cNvSpPr txBox="1"/>
          <p:nvPr>
            <p:ph idx="3" type="subTitle"/>
          </p:nvPr>
        </p:nvSpPr>
        <p:spPr>
          <a:xfrm>
            <a:off x="1698882" y="2021950"/>
            <a:ext cx="51861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 name="Google Shape;65;p7"/>
          <p:cNvSpPr txBox="1"/>
          <p:nvPr>
            <p:ph idx="4" type="subTitle"/>
          </p:nvPr>
        </p:nvSpPr>
        <p:spPr>
          <a:xfrm>
            <a:off x="2259007" y="3480275"/>
            <a:ext cx="5186100" cy="640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66" name="Google Shape;66;p7"/>
          <p:cNvGrpSpPr/>
          <p:nvPr/>
        </p:nvGrpSpPr>
        <p:grpSpPr>
          <a:xfrm flipH="1">
            <a:off x="-227075" y="-6920"/>
            <a:ext cx="846139" cy="916664"/>
            <a:chOff x="4609750" y="1462400"/>
            <a:chExt cx="1524025" cy="1671525"/>
          </a:xfrm>
        </p:grpSpPr>
        <p:sp>
          <p:nvSpPr>
            <p:cNvPr id="67" name="Google Shape;67;p7"/>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7"/>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7"/>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p7"/>
          <p:cNvSpPr txBox="1"/>
          <p:nvPr>
            <p:ph type="title"/>
          </p:nvPr>
        </p:nvSpPr>
        <p:spPr>
          <a:xfrm>
            <a:off x="720000" y="459517"/>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1" name="Shape 71"/>
        <p:cNvGrpSpPr/>
        <p:nvPr/>
      </p:nvGrpSpPr>
      <p:grpSpPr>
        <a:xfrm>
          <a:off x="0" y="0"/>
          <a:ext cx="0" cy="0"/>
          <a:chOff x="0" y="0"/>
          <a:chExt cx="0" cy="0"/>
        </a:xfrm>
      </p:grpSpPr>
      <p:sp>
        <p:nvSpPr>
          <p:cNvPr id="72" name="Google Shape;72;p8"/>
          <p:cNvSpPr/>
          <p:nvPr/>
        </p:nvSpPr>
        <p:spPr>
          <a:xfrm>
            <a:off x="0" y="2880175"/>
            <a:ext cx="2286000" cy="2286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flipH="1">
            <a:off x="7961700" y="0"/>
            <a:ext cx="1182300" cy="27432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txBox="1"/>
          <p:nvPr>
            <p:ph type="title"/>
          </p:nvPr>
        </p:nvSpPr>
        <p:spPr>
          <a:xfrm>
            <a:off x="720000" y="1887975"/>
            <a:ext cx="20118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8"/>
          <p:cNvSpPr txBox="1"/>
          <p:nvPr>
            <p:ph idx="2" type="title"/>
          </p:nvPr>
        </p:nvSpPr>
        <p:spPr>
          <a:xfrm>
            <a:off x="720005" y="1310030"/>
            <a:ext cx="504300" cy="467400"/>
          </a:xfrm>
          <a:prstGeom prst="rect">
            <a:avLst/>
          </a:prstGeom>
          <a:solidFill>
            <a:schemeClr val="dk2"/>
          </a:solid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sz="23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6" name="Google Shape;76;p8"/>
          <p:cNvSpPr txBox="1"/>
          <p:nvPr>
            <p:ph idx="1" type="subTitle"/>
          </p:nvPr>
        </p:nvSpPr>
        <p:spPr>
          <a:xfrm>
            <a:off x="720000" y="2277861"/>
            <a:ext cx="20118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
          <p:cNvSpPr txBox="1"/>
          <p:nvPr>
            <p:ph idx="3" type="title"/>
          </p:nvPr>
        </p:nvSpPr>
        <p:spPr>
          <a:xfrm>
            <a:off x="3566100" y="1887975"/>
            <a:ext cx="20118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8"/>
          <p:cNvSpPr txBox="1"/>
          <p:nvPr>
            <p:ph idx="4" type="title"/>
          </p:nvPr>
        </p:nvSpPr>
        <p:spPr>
          <a:xfrm>
            <a:off x="3569857" y="1310030"/>
            <a:ext cx="504300" cy="467400"/>
          </a:xfrm>
          <a:prstGeom prst="rect">
            <a:avLst/>
          </a:prstGeom>
          <a:solidFill>
            <a:schemeClr val="lt1"/>
          </a:solid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sz="23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9" name="Google Shape;79;p8"/>
          <p:cNvSpPr txBox="1"/>
          <p:nvPr>
            <p:ph idx="5" type="subTitle"/>
          </p:nvPr>
        </p:nvSpPr>
        <p:spPr>
          <a:xfrm>
            <a:off x="3566100" y="2277861"/>
            <a:ext cx="20118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8"/>
          <p:cNvSpPr txBox="1"/>
          <p:nvPr>
            <p:ph idx="6" type="title"/>
          </p:nvPr>
        </p:nvSpPr>
        <p:spPr>
          <a:xfrm>
            <a:off x="6412200" y="1887975"/>
            <a:ext cx="20118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1" name="Google Shape;81;p8"/>
          <p:cNvSpPr txBox="1"/>
          <p:nvPr>
            <p:ph idx="7" type="title"/>
          </p:nvPr>
        </p:nvSpPr>
        <p:spPr>
          <a:xfrm>
            <a:off x="6383809" y="1310030"/>
            <a:ext cx="504300" cy="467400"/>
          </a:xfrm>
          <a:prstGeom prst="rect">
            <a:avLst/>
          </a:prstGeom>
          <a:solidFill>
            <a:schemeClr val="dk2"/>
          </a:solid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sz="23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2" name="Google Shape;82;p8"/>
          <p:cNvSpPr txBox="1"/>
          <p:nvPr>
            <p:ph idx="8" type="subTitle"/>
          </p:nvPr>
        </p:nvSpPr>
        <p:spPr>
          <a:xfrm>
            <a:off x="6412200" y="2277861"/>
            <a:ext cx="20118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8"/>
          <p:cNvSpPr txBox="1"/>
          <p:nvPr>
            <p:ph idx="9" type="title"/>
          </p:nvPr>
        </p:nvSpPr>
        <p:spPr>
          <a:xfrm>
            <a:off x="720000" y="3657700"/>
            <a:ext cx="20118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 name="Google Shape;84;p8"/>
          <p:cNvSpPr txBox="1"/>
          <p:nvPr>
            <p:ph idx="13" type="title"/>
          </p:nvPr>
        </p:nvSpPr>
        <p:spPr>
          <a:xfrm>
            <a:off x="720005" y="3072509"/>
            <a:ext cx="504300" cy="467400"/>
          </a:xfrm>
          <a:prstGeom prst="rect">
            <a:avLst/>
          </a:prstGeom>
          <a:solidFill>
            <a:schemeClr val="lt1"/>
          </a:solid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sz="23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5" name="Google Shape;85;p8"/>
          <p:cNvSpPr txBox="1"/>
          <p:nvPr>
            <p:ph idx="14" type="subTitle"/>
          </p:nvPr>
        </p:nvSpPr>
        <p:spPr>
          <a:xfrm>
            <a:off x="720000" y="4047586"/>
            <a:ext cx="20118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
          <p:cNvSpPr txBox="1"/>
          <p:nvPr>
            <p:ph idx="15" type="title"/>
          </p:nvPr>
        </p:nvSpPr>
        <p:spPr>
          <a:xfrm>
            <a:off x="3566100" y="3657700"/>
            <a:ext cx="20118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7" name="Google Shape;87;p8"/>
          <p:cNvSpPr txBox="1"/>
          <p:nvPr>
            <p:ph idx="16" type="title"/>
          </p:nvPr>
        </p:nvSpPr>
        <p:spPr>
          <a:xfrm>
            <a:off x="3569857" y="3072509"/>
            <a:ext cx="504300" cy="467400"/>
          </a:xfrm>
          <a:prstGeom prst="rect">
            <a:avLst/>
          </a:prstGeom>
          <a:solidFill>
            <a:schemeClr val="dk2"/>
          </a:solid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sz="23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8" name="Google Shape;88;p8"/>
          <p:cNvSpPr txBox="1"/>
          <p:nvPr>
            <p:ph idx="17" type="subTitle"/>
          </p:nvPr>
        </p:nvSpPr>
        <p:spPr>
          <a:xfrm>
            <a:off x="3566100" y="4047586"/>
            <a:ext cx="20118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
          <p:cNvSpPr txBox="1"/>
          <p:nvPr>
            <p:ph idx="18" type="title"/>
          </p:nvPr>
        </p:nvSpPr>
        <p:spPr>
          <a:xfrm>
            <a:off x="6412200" y="3657700"/>
            <a:ext cx="2011800" cy="36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0" name="Google Shape;90;p8"/>
          <p:cNvSpPr txBox="1"/>
          <p:nvPr>
            <p:ph idx="19" type="title"/>
          </p:nvPr>
        </p:nvSpPr>
        <p:spPr>
          <a:xfrm>
            <a:off x="6383809" y="3072509"/>
            <a:ext cx="504300" cy="467400"/>
          </a:xfrm>
          <a:prstGeom prst="rect">
            <a:avLst/>
          </a:prstGeom>
          <a:solidFill>
            <a:schemeClr val="lt1"/>
          </a:solid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sz="23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1" name="Google Shape;91;p8"/>
          <p:cNvSpPr txBox="1"/>
          <p:nvPr>
            <p:ph idx="20" type="subTitle"/>
          </p:nvPr>
        </p:nvSpPr>
        <p:spPr>
          <a:xfrm>
            <a:off x="6412200" y="4047586"/>
            <a:ext cx="20118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92" name="Google Shape;92;p8"/>
          <p:cNvGrpSpPr/>
          <p:nvPr/>
        </p:nvGrpSpPr>
        <p:grpSpPr>
          <a:xfrm flipH="1">
            <a:off x="-227075" y="-6920"/>
            <a:ext cx="846139" cy="916664"/>
            <a:chOff x="4609750" y="1462400"/>
            <a:chExt cx="1524025" cy="1671525"/>
          </a:xfrm>
        </p:grpSpPr>
        <p:sp>
          <p:nvSpPr>
            <p:cNvPr id="93" name="Google Shape;93;p8"/>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8"/>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8"/>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8"/>
          <p:cNvSpPr txBox="1"/>
          <p:nvPr>
            <p:ph idx="21" type="title"/>
          </p:nvPr>
        </p:nvSpPr>
        <p:spPr>
          <a:xfrm>
            <a:off x="720000" y="459517"/>
            <a:ext cx="7704000"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9"/>
          <p:cNvSpPr/>
          <p:nvPr/>
        </p:nvSpPr>
        <p:spPr>
          <a:xfrm rot="10800000">
            <a:off x="6400800" y="-43"/>
            <a:ext cx="2743200" cy="27432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p:nvPr/>
        </p:nvSpPr>
        <p:spPr>
          <a:xfrm flipH="1" rot="10800000">
            <a:off x="0" y="1485857"/>
            <a:ext cx="1627800" cy="36576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9"/>
          <p:cNvSpPr txBox="1"/>
          <p:nvPr>
            <p:ph type="title"/>
          </p:nvPr>
        </p:nvSpPr>
        <p:spPr>
          <a:xfrm>
            <a:off x="2286000" y="2179625"/>
            <a:ext cx="4572000" cy="914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1" name="Google Shape;101;p9"/>
          <p:cNvSpPr txBox="1"/>
          <p:nvPr>
            <p:ph idx="2" type="title"/>
          </p:nvPr>
        </p:nvSpPr>
        <p:spPr>
          <a:xfrm>
            <a:off x="3931875" y="539994"/>
            <a:ext cx="1280100" cy="1280100"/>
          </a:xfrm>
          <a:prstGeom prst="rect">
            <a:avLst/>
          </a:prstGeom>
          <a:solidFill>
            <a:schemeClr val="dk2"/>
          </a:solidFill>
          <a:ln>
            <a:noFill/>
          </a:ln>
        </p:spPr>
        <p:txBody>
          <a:bodyPr anchorCtr="0" anchor="ctr" bIns="0" lIns="0" spcFirstLastPara="1" rIns="0" wrap="square" tIns="0">
            <a:noAutofit/>
          </a:bodyPr>
          <a:lstStyle>
            <a:lvl1pPr lvl="0" algn="ctr">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2" name="Google Shape;102;p9"/>
          <p:cNvSpPr txBox="1"/>
          <p:nvPr>
            <p:ph idx="1" type="subTitle"/>
          </p:nvPr>
        </p:nvSpPr>
        <p:spPr>
          <a:xfrm>
            <a:off x="2286000" y="2803394"/>
            <a:ext cx="45720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3" name="Shape 103"/>
        <p:cNvGrpSpPr/>
        <p:nvPr/>
      </p:nvGrpSpPr>
      <p:grpSpPr>
        <a:xfrm>
          <a:off x="0" y="0"/>
          <a:ext cx="0" cy="0"/>
          <a:chOff x="0" y="0"/>
          <a:chExt cx="0" cy="0"/>
        </a:xfrm>
      </p:grpSpPr>
      <p:sp>
        <p:nvSpPr>
          <p:cNvPr id="104" name="Google Shape;104;p10"/>
          <p:cNvSpPr/>
          <p:nvPr/>
        </p:nvSpPr>
        <p:spPr>
          <a:xfrm flipH="1">
            <a:off x="6400800" y="2400257"/>
            <a:ext cx="2743200" cy="27432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a:off x="0" y="-43"/>
            <a:ext cx="1627800" cy="3657600"/>
          </a:xfrm>
          <a:prstGeom prst="snip2DiagRect">
            <a:avLst>
              <a:gd fmla="val 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txBox="1"/>
          <p:nvPr>
            <p:ph type="title"/>
          </p:nvPr>
        </p:nvSpPr>
        <p:spPr>
          <a:xfrm>
            <a:off x="4743988" y="3244150"/>
            <a:ext cx="3529500" cy="860400"/>
          </a:xfrm>
          <a:prstGeom prst="rect">
            <a:avLst/>
          </a:prstGeom>
          <a:solidFill>
            <a:schemeClr val="dk2"/>
          </a:solidFill>
          <a:ln>
            <a:noFill/>
          </a:ln>
        </p:spPr>
        <p:txBody>
          <a:bodyPr anchorCtr="0" anchor="ctr" bIns="0" lIns="0" spcFirstLastPara="1" rIns="0" wrap="square" tIns="0">
            <a:noAutofit/>
          </a:bodyPr>
          <a:lstStyle>
            <a:lvl1pPr lvl="0" algn="r">
              <a:lnSpc>
                <a:spcPct val="100000"/>
              </a:lnSpc>
              <a:spcBef>
                <a:spcPts val="0"/>
              </a:spcBef>
              <a:spcAft>
                <a:spcPts val="0"/>
              </a:spcAft>
              <a:buSzPts val="3000"/>
              <a:buNone/>
              <a:defRPr sz="2500">
                <a:solidFill>
                  <a:schemeClr val="accen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7" name="Google Shape;107;p10"/>
          <p:cNvSpPr txBox="1"/>
          <p:nvPr>
            <p:ph idx="1" type="subTitle"/>
          </p:nvPr>
        </p:nvSpPr>
        <p:spPr>
          <a:xfrm>
            <a:off x="1458125" y="1110960"/>
            <a:ext cx="6227700" cy="174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5876"/>
            <a:ext cx="7704000" cy="457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3000"/>
              <a:buFont typeface="Open Sans ExtraBold"/>
              <a:buNone/>
              <a:defRPr b="0" i="0" sz="3000" u="none" cap="none" strike="noStrike">
                <a:solidFill>
                  <a:schemeClr val="dk1"/>
                </a:solidFill>
                <a:latin typeface="Open Sans ExtraBold"/>
                <a:ea typeface="Open Sans ExtraBold"/>
                <a:cs typeface="Open Sans ExtraBold"/>
                <a:sym typeface="Open Sans ExtraBold"/>
              </a:defRPr>
            </a:lvl1pPr>
            <a:lvl2pPr lvl="1" marR="0" rtl="0" algn="l">
              <a:lnSpc>
                <a:spcPct val="100000"/>
              </a:lnSpc>
              <a:spcBef>
                <a:spcPts val="0"/>
              </a:spcBef>
              <a:spcAft>
                <a:spcPts val="0"/>
              </a:spcAft>
              <a:buClr>
                <a:schemeClr val="dk1"/>
              </a:buClr>
              <a:buSzPts val="3000"/>
              <a:buFont typeface="Open Sans ExtraBold"/>
              <a:buNone/>
              <a:defRPr b="0" i="0" sz="3000" u="none" cap="none" strike="noStrike">
                <a:solidFill>
                  <a:schemeClr val="dk1"/>
                </a:solidFill>
                <a:latin typeface="Open Sans ExtraBold"/>
                <a:ea typeface="Open Sans ExtraBold"/>
                <a:cs typeface="Open Sans ExtraBold"/>
                <a:sym typeface="Open Sans ExtraBold"/>
              </a:defRPr>
            </a:lvl2pPr>
            <a:lvl3pPr lvl="2" marR="0" rtl="0" algn="l">
              <a:lnSpc>
                <a:spcPct val="100000"/>
              </a:lnSpc>
              <a:spcBef>
                <a:spcPts val="0"/>
              </a:spcBef>
              <a:spcAft>
                <a:spcPts val="0"/>
              </a:spcAft>
              <a:buClr>
                <a:schemeClr val="dk1"/>
              </a:buClr>
              <a:buSzPts val="3000"/>
              <a:buFont typeface="Open Sans ExtraBold"/>
              <a:buNone/>
              <a:defRPr b="0" i="0" sz="3000" u="none" cap="none" strike="noStrike">
                <a:solidFill>
                  <a:schemeClr val="dk1"/>
                </a:solidFill>
                <a:latin typeface="Open Sans ExtraBold"/>
                <a:ea typeface="Open Sans ExtraBold"/>
                <a:cs typeface="Open Sans ExtraBold"/>
                <a:sym typeface="Open Sans ExtraBold"/>
              </a:defRPr>
            </a:lvl3pPr>
            <a:lvl4pPr lvl="3" marR="0" rtl="0" algn="l">
              <a:lnSpc>
                <a:spcPct val="100000"/>
              </a:lnSpc>
              <a:spcBef>
                <a:spcPts val="0"/>
              </a:spcBef>
              <a:spcAft>
                <a:spcPts val="0"/>
              </a:spcAft>
              <a:buClr>
                <a:schemeClr val="dk1"/>
              </a:buClr>
              <a:buSzPts val="3000"/>
              <a:buFont typeface="Open Sans ExtraBold"/>
              <a:buNone/>
              <a:defRPr b="0" i="0" sz="3000" u="none" cap="none" strike="noStrike">
                <a:solidFill>
                  <a:schemeClr val="dk1"/>
                </a:solidFill>
                <a:latin typeface="Open Sans ExtraBold"/>
                <a:ea typeface="Open Sans ExtraBold"/>
                <a:cs typeface="Open Sans ExtraBold"/>
                <a:sym typeface="Open Sans ExtraBold"/>
              </a:defRPr>
            </a:lvl4pPr>
            <a:lvl5pPr lvl="4" marR="0" rtl="0" algn="l">
              <a:lnSpc>
                <a:spcPct val="100000"/>
              </a:lnSpc>
              <a:spcBef>
                <a:spcPts val="0"/>
              </a:spcBef>
              <a:spcAft>
                <a:spcPts val="0"/>
              </a:spcAft>
              <a:buClr>
                <a:schemeClr val="dk1"/>
              </a:buClr>
              <a:buSzPts val="3000"/>
              <a:buFont typeface="Open Sans ExtraBold"/>
              <a:buNone/>
              <a:defRPr b="0" i="0" sz="3000" u="none" cap="none" strike="noStrike">
                <a:solidFill>
                  <a:schemeClr val="dk1"/>
                </a:solidFill>
                <a:latin typeface="Open Sans ExtraBold"/>
                <a:ea typeface="Open Sans ExtraBold"/>
                <a:cs typeface="Open Sans ExtraBold"/>
                <a:sym typeface="Open Sans ExtraBold"/>
              </a:defRPr>
            </a:lvl5pPr>
            <a:lvl6pPr lvl="5" marR="0" rtl="0" algn="l">
              <a:lnSpc>
                <a:spcPct val="100000"/>
              </a:lnSpc>
              <a:spcBef>
                <a:spcPts val="0"/>
              </a:spcBef>
              <a:spcAft>
                <a:spcPts val="0"/>
              </a:spcAft>
              <a:buClr>
                <a:schemeClr val="dk1"/>
              </a:buClr>
              <a:buSzPts val="3000"/>
              <a:buFont typeface="Open Sans ExtraBold"/>
              <a:buNone/>
              <a:defRPr b="0" i="0" sz="3000" u="none" cap="none" strike="noStrike">
                <a:solidFill>
                  <a:schemeClr val="dk1"/>
                </a:solidFill>
                <a:latin typeface="Open Sans ExtraBold"/>
                <a:ea typeface="Open Sans ExtraBold"/>
                <a:cs typeface="Open Sans ExtraBold"/>
                <a:sym typeface="Open Sans ExtraBold"/>
              </a:defRPr>
            </a:lvl6pPr>
            <a:lvl7pPr lvl="6" marR="0" rtl="0" algn="l">
              <a:lnSpc>
                <a:spcPct val="100000"/>
              </a:lnSpc>
              <a:spcBef>
                <a:spcPts val="0"/>
              </a:spcBef>
              <a:spcAft>
                <a:spcPts val="0"/>
              </a:spcAft>
              <a:buClr>
                <a:schemeClr val="dk1"/>
              </a:buClr>
              <a:buSzPts val="3000"/>
              <a:buFont typeface="Open Sans ExtraBold"/>
              <a:buNone/>
              <a:defRPr b="0" i="0" sz="3000" u="none" cap="none" strike="noStrike">
                <a:solidFill>
                  <a:schemeClr val="dk1"/>
                </a:solidFill>
                <a:latin typeface="Open Sans ExtraBold"/>
                <a:ea typeface="Open Sans ExtraBold"/>
                <a:cs typeface="Open Sans ExtraBold"/>
                <a:sym typeface="Open Sans ExtraBold"/>
              </a:defRPr>
            </a:lvl7pPr>
            <a:lvl8pPr lvl="7" marR="0" rtl="0" algn="l">
              <a:lnSpc>
                <a:spcPct val="100000"/>
              </a:lnSpc>
              <a:spcBef>
                <a:spcPts val="0"/>
              </a:spcBef>
              <a:spcAft>
                <a:spcPts val="0"/>
              </a:spcAft>
              <a:buClr>
                <a:schemeClr val="dk1"/>
              </a:buClr>
              <a:buSzPts val="3000"/>
              <a:buFont typeface="Open Sans ExtraBold"/>
              <a:buNone/>
              <a:defRPr b="0" i="0" sz="3000" u="none" cap="none" strike="noStrike">
                <a:solidFill>
                  <a:schemeClr val="dk1"/>
                </a:solidFill>
                <a:latin typeface="Open Sans ExtraBold"/>
                <a:ea typeface="Open Sans ExtraBold"/>
                <a:cs typeface="Open Sans ExtraBold"/>
                <a:sym typeface="Open Sans ExtraBold"/>
              </a:defRPr>
            </a:lvl8pPr>
            <a:lvl9pPr lvl="8" marR="0" rtl="0" algn="l">
              <a:lnSpc>
                <a:spcPct val="100000"/>
              </a:lnSpc>
              <a:spcBef>
                <a:spcPts val="0"/>
              </a:spcBef>
              <a:spcAft>
                <a:spcPts val="0"/>
              </a:spcAft>
              <a:buClr>
                <a:schemeClr val="dk1"/>
              </a:buClr>
              <a:buSzPts val="3000"/>
              <a:buFont typeface="Open Sans ExtraBold"/>
              <a:buNone/>
              <a:defRPr b="0" i="0" sz="3000" u="none" cap="none" strike="noStrike">
                <a:solidFill>
                  <a:schemeClr val="dk1"/>
                </a:solidFill>
                <a:latin typeface="Open Sans ExtraBold"/>
                <a:ea typeface="Open Sans ExtraBold"/>
                <a:cs typeface="Open Sans ExtraBold"/>
                <a:sym typeface="Open Sans ExtraBold"/>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1pPr>
            <a:lvl2pPr indent="-317500" lvl="1" marL="914400" marR="0" rtl="0" algn="l">
              <a:lnSpc>
                <a:spcPct val="100000"/>
              </a:lnSpc>
              <a:spcBef>
                <a:spcPts val="16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2pPr>
            <a:lvl3pPr indent="-317500" lvl="2" marL="1371600" marR="0" rtl="0" algn="l">
              <a:lnSpc>
                <a:spcPct val="100000"/>
              </a:lnSpc>
              <a:spcBef>
                <a:spcPts val="16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3pPr>
            <a:lvl4pPr indent="-317500" lvl="3" marL="1828800" marR="0" rtl="0" algn="l">
              <a:lnSpc>
                <a:spcPct val="100000"/>
              </a:lnSpc>
              <a:spcBef>
                <a:spcPts val="16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4pPr>
            <a:lvl5pPr indent="-317500" lvl="4" marL="2286000" marR="0" rtl="0" algn="l">
              <a:lnSpc>
                <a:spcPct val="100000"/>
              </a:lnSpc>
              <a:spcBef>
                <a:spcPts val="16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5pPr>
            <a:lvl6pPr indent="-317500" lvl="5" marL="2743200" marR="0" rtl="0" algn="l">
              <a:lnSpc>
                <a:spcPct val="100000"/>
              </a:lnSpc>
              <a:spcBef>
                <a:spcPts val="16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6pPr>
            <a:lvl7pPr indent="-317500" lvl="6" marL="3200400" marR="0" rtl="0" algn="l">
              <a:lnSpc>
                <a:spcPct val="100000"/>
              </a:lnSpc>
              <a:spcBef>
                <a:spcPts val="16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7pPr>
            <a:lvl8pPr indent="-317500" lvl="7" marL="3657600" marR="0" rtl="0" algn="l">
              <a:lnSpc>
                <a:spcPct val="100000"/>
              </a:lnSpc>
              <a:spcBef>
                <a:spcPts val="16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8pPr>
            <a:lvl9pPr indent="-317500" lvl="8" marL="4114800" marR="0" rtl="0" algn="l">
              <a:lnSpc>
                <a:spcPct val="100000"/>
              </a:lnSpc>
              <a:spcBef>
                <a:spcPts val="1600"/>
              </a:spcBef>
              <a:spcAft>
                <a:spcPts val="160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ctrTitle"/>
          </p:nvPr>
        </p:nvSpPr>
        <p:spPr>
          <a:xfrm>
            <a:off x="220621" y="1672374"/>
            <a:ext cx="5205862" cy="1891628"/>
          </a:xfrm>
          <a:prstGeom prst="rect">
            <a:avLst/>
          </a:prstGeom>
          <a:noFill/>
          <a:ln>
            <a:noFill/>
          </a:ln>
        </p:spPr>
        <p:txBody>
          <a:bodyPr anchorCtr="0" anchor="ctr" bIns="0" lIns="0" spcFirstLastPara="1" rIns="0" wrap="square" tIns="0">
            <a:noAutofit/>
          </a:bodyPr>
          <a:lstStyle/>
          <a:p>
            <a:pPr indent="0" lvl="0" marL="0" rtl="0" algn="l">
              <a:lnSpc>
                <a:spcPct val="80000"/>
              </a:lnSpc>
              <a:spcBef>
                <a:spcPts val="0"/>
              </a:spcBef>
              <a:spcAft>
                <a:spcPts val="0"/>
              </a:spcAft>
              <a:buSzPts val="5200"/>
              <a:buNone/>
            </a:pPr>
            <a:r>
              <a:rPr lang="en" sz="3600">
                <a:solidFill>
                  <a:schemeClr val="dk1"/>
                </a:solidFill>
              </a:rPr>
              <a:t>ANALISIS </a:t>
            </a:r>
            <a:r>
              <a:rPr lang="en" sz="3600">
                <a:solidFill>
                  <a:schemeClr val="dk2"/>
                </a:solidFill>
              </a:rPr>
              <a:t>COST VOLUME PROFIT </a:t>
            </a:r>
            <a:r>
              <a:rPr lang="en" sz="3600">
                <a:solidFill>
                  <a:schemeClr val="dk1"/>
                </a:solidFill>
              </a:rPr>
              <a:t>SEBAGAI DASAR PERENCANAAN LABA YANG DIHARAPKAN</a:t>
            </a:r>
            <a:br>
              <a:rPr lang="en">
                <a:solidFill>
                  <a:schemeClr val="dk1"/>
                </a:solidFill>
              </a:rPr>
            </a:br>
            <a:endParaRPr>
              <a:solidFill>
                <a:schemeClr val="dk1"/>
              </a:solidFill>
            </a:endParaRPr>
          </a:p>
        </p:txBody>
      </p:sp>
      <p:grpSp>
        <p:nvGrpSpPr>
          <p:cNvPr id="302" name="Google Shape;302;p33"/>
          <p:cNvGrpSpPr/>
          <p:nvPr/>
        </p:nvGrpSpPr>
        <p:grpSpPr>
          <a:xfrm flipH="1">
            <a:off x="5356522" y="1635546"/>
            <a:ext cx="1533779" cy="1768139"/>
            <a:chOff x="4609750" y="1462400"/>
            <a:chExt cx="1524025" cy="1671525"/>
          </a:xfrm>
        </p:grpSpPr>
        <p:sp>
          <p:nvSpPr>
            <p:cNvPr id="303" name="Google Shape;303;p33"/>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3"/>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3"/>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 name="Google Shape;306;p33"/>
          <p:cNvGrpSpPr/>
          <p:nvPr/>
        </p:nvGrpSpPr>
        <p:grpSpPr>
          <a:xfrm rot="10800000">
            <a:off x="6890194" y="1635716"/>
            <a:ext cx="1533779" cy="1768139"/>
            <a:chOff x="4609750" y="1462400"/>
            <a:chExt cx="1524025" cy="1671525"/>
          </a:xfrm>
        </p:grpSpPr>
        <p:sp>
          <p:nvSpPr>
            <p:cNvPr id="307" name="Google Shape;307;p33"/>
            <p:cNvSpPr/>
            <p:nvPr/>
          </p:nvSpPr>
          <p:spPr>
            <a:xfrm>
              <a:off x="4609750" y="2377625"/>
              <a:ext cx="758475" cy="756250"/>
            </a:xfrm>
            <a:custGeom>
              <a:rect b="b" l="l" r="r" t="t"/>
              <a:pathLst>
                <a:path extrusionOk="0" h="30250" w="30339">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3"/>
            <p:cNvSpPr/>
            <p:nvPr/>
          </p:nvSpPr>
          <p:spPr>
            <a:xfrm>
              <a:off x="4609750" y="1462400"/>
              <a:ext cx="1524025" cy="915275"/>
            </a:xfrm>
            <a:custGeom>
              <a:rect b="b" l="l" r="r" t="t"/>
              <a:pathLst>
                <a:path extrusionOk="0" h="36611" w="60961">
                  <a:moveTo>
                    <a:pt x="30621" y="0"/>
                  </a:moveTo>
                  <a:lnTo>
                    <a:pt x="1" y="36610"/>
                  </a:lnTo>
                  <a:lnTo>
                    <a:pt x="30337" y="36610"/>
                  </a:lnTo>
                  <a:lnTo>
                    <a:pt x="609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3"/>
            <p:cNvSpPr/>
            <p:nvPr/>
          </p:nvSpPr>
          <p:spPr>
            <a:xfrm>
              <a:off x="5368175" y="1462400"/>
              <a:ext cx="765600" cy="1671525"/>
            </a:xfrm>
            <a:custGeom>
              <a:rect b="b" l="l" r="r" t="t"/>
              <a:pathLst>
                <a:path extrusionOk="0" h="66861" w="30624">
                  <a:moveTo>
                    <a:pt x="30623" y="0"/>
                  </a:moveTo>
                  <a:lnTo>
                    <a:pt x="0" y="36610"/>
                  </a:lnTo>
                  <a:lnTo>
                    <a:pt x="0" y="66860"/>
                  </a:lnTo>
                  <a:lnTo>
                    <a:pt x="30623"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 name="Google Shape;310;p33"/>
          <p:cNvSpPr txBox="1"/>
          <p:nvPr/>
        </p:nvSpPr>
        <p:spPr>
          <a:xfrm>
            <a:off x="220621" y="3318134"/>
            <a:ext cx="540099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2"/>
                </a:solidFill>
                <a:latin typeface="Open Sans ExtraBold"/>
                <a:ea typeface="Open Sans ExtraBold"/>
                <a:cs typeface="Open Sans ExtraBold"/>
                <a:sym typeface="Open Sans ExtraBold"/>
              </a:rPr>
              <a:t>(STUDI PADA PERUSAHAAN KOPI DI KABUPATEN JEMBER)</a:t>
            </a:r>
            <a:endParaRPr/>
          </a:p>
        </p:txBody>
      </p:sp>
      <p:sp>
        <p:nvSpPr>
          <p:cNvPr id="311" name="Google Shape;311;p33"/>
          <p:cNvSpPr txBox="1"/>
          <p:nvPr/>
        </p:nvSpPr>
        <p:spPr>
          <a:xfrm>
            <a:off x="2270052" y="3987874"/>
            <a:ext cx="4603896"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Assistant"/>
                <a:ea typeface="Assistant"/>
                <a:cs typeface="Assistant"/>
                <a:sym typeface="Assistant"/>
              </a:rPr>
              <a:t>DISUSUN OLEH : </a:t>
            </a:r>
            <a:endParaRPr/>
          </a:p>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Assistant"/>
                <a:ea typeface="Assistant"/>
                <a:cs typeface="Assistant"/>
                <a:sym typeface="Assistant"/>
              </a:rPr>
              <a:t>DJAKARIYA (20732905)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2"/>
          <p:cNvSpPr txBox="1"/>
          <p:nvPr>
            <p:ph idx="1" type="subTitle"/>
          </p:nvPr>
        </p:nvSpPr>
        <p:spPr>
          <a:xfrm>
            <a:off x="1162275" y="1276375"/>
            <a:ext cx="7897800" cy="457200"/>
          </a:xfrm>
          <a:prstGeom prst="rect">
            <a:avLst/>
          </a:prstGeom>
          <a:noFill/>
          <a:ln>
            <a:noFill/>
          </a:ln>
        </p:spPr>
        <p:txBody>
          <a:bodyPr anchorCtr="0" anchor="ctr" bIns="91425" lIns="91425" spcFirstLastPara="1" rIns="91425" wrap="square" tIns="91425">
            <a:noAutofit/>
          </a:bodyPr>
          <a:lstStyle/>
          <a:p>
            <a:pPr indent="0" lvl="0" marL="165100" marR="1130300" rtl="0" algn="l">
              <a:lnSpc>
                <a:spcPct val="115000"/>
              </a:lnSpc>
              <a:spcBef>
                <a:spcPts val="0"/>
              </a:spcBef>
              <a:spcAft>
                <a:spcPts val="0"/>
              </a:spcAft>
              <a:buNone/>
            </a:pPr>
            <a:r>
              <a:rPr b="1" lang="en">
                <a:solidFill>
                  <a:srgbClr val="000000"/>
                </a:solidFill>
                <a:latin typeface="Open Sans"/>
                <a:ea typeface="Open Sans"/>
                <a:cs typeface="Open Sans"/>
                <a:sym typeface="Open Sans"/>
              </a:rPr>
              <a:t>Analisis </a:t>
            </a:r>
            <a:r>
              <a:rPr b="1" i="1" lang="en">
                <a:solidFill>
                  <a:srgbClr val="000000"/>
                </a:solidFill>
                <a:latin typeface="Open Sans"/>
                <a:ea typeface="Open Sans"/>
                <a:cs typeface="Open Sans"/>
                <a:sym typeface="Open Sans"/>
              </a:rPr>
              <a:t>margin of safety </a:t>
            </a:r>
            <a:r>
              <a:rPr b="1" lang="en">
                <a:solidFill>
                  <a:srgbClr val="000000"/>
                </a:solidFill>
                <a:latin typeface="Open Sans"/>
                <a:ea typeface="Open Sans"/>
                <a:cs typeface="Open Sans"/>
                <a:sym typeface="Open Sans"/>
              </a:rPr>
              <a:t>(Margin Pengaman)</a:t>
            </a:r>
            <a:endParaRPr b="1">
              <a:solidFill>
                <a:srgbClr val="000000"/>
              </a:solidFill>
              <a:latin typeface="Open Sans"/>
              <a:ea typeface="Open Sans"/>
              <a:cs typeface="Open Sans"/>
              <a:sym typeface="Open Sans"/>
            </a:endParaRPr>
          </a:p>
          <a:p>
            <a:pPr indent="0" lvl="0" marL="0" rtl="0" algn="ctr">
              <a:lnSpc>
                <a:spcPct val="100000"/>
              </a:lnSpc>
              <a:spcBef>
                <a:spcPts val="0"/>
              </a:spcBef>
              <a:spcAft>
                <a:spcPts val="0"/>
              </a:spcAft>
              <a:buSzPts val="2500"/>
              <a:buNone/>
            </a:pPr>
            <a:r>
              <a:t/>
            </a:r>
            <a:endParaRPr/>
          </a:p>
        </p:txBody>
      </p:sp>
      <p:sp>
        <p:nvSpPr>
          <p:cNvPr id="431" name="Google Shape;431;p42"/>
          <p:cNvSpPr txBox="1"/>
          <p:nvPr>
            <p:ph idx="3" type="subTitle"/>
          </p:nvPr>
        </p:nvSpPr>
        <p:spPr>
          <a:xfrm>
            <a:off x="1205746" y="1733575"/>
            <a:ext cx="3132300" cy="329700"/>
          </a:xfrm>
          <a:prstGeom prst="rect">
            <a:avLst/>
          </a:prstGeom>
          <a:noFill/>
          <a:ln>
            <a:noFill/>
          </a:ln>
        </p:spPr>
        <p:txBody>
          <a:bodyPr anchorCtr="0" anchor="t" bIns="91425" lIns="91425" spcFirstLastPara="1" rIns="91425" wrap="square" tIns="91425">
            <a:noAutofit/>
          </a:bodyPr>
          <a:lstStyle/>
          <a:p>
            <a:pPr indent="0" lvl="0" marL="0" marR="584200" rtl="0" algn="l">
              <a:lnSpc>
                <a:spcPct val="115000"/>
              </a:lnSpc>
              <a:spcBef>
                <a:spcPts val="1200"/>
              </a:spcBef>
              <a:spcAft>
                <a:spcPts val="0"/>
              </a:spcAft>
              <a:buNone/>
            </a:pPr>
            <a:r>
              <a:rPr lang="en" sz="1200">
                <a:solidFill>
                  <a:srgbClr val="000000"/>
                </a:solidFill>
              </a:rPr>
              <a:t>Perhitungan </a:t>
            </a:r>
            <a:r>
              <a:rPr i="1" lang="en" sz="1200">
                <a:solidFill>
                  <a:srgbClr val="000000"/>
                </a:solidFill>
              </a:rPr>
              <a:t>Margin of safety </a:t>
            </a:r>
            <a:r>
              <a:rPr lang="en" sz="1200">
                <a:solidFill>
                  <a:srgbClr val="000000"/>
                </a:solidFill>
              </a:rPr>
              <a:t>sebagai berikut :</a:t>
            </a:r>
            <a:endParaRPr sz="1200">
              <a:solidFill>
                <a:srgbClr val="000000"/>
              </a:solidFill>
            </a:endParaRPr>
          </a:p>
          <a:p>
            <a:pPr indent="0" lvl="0" marL="0" rtl="0" algn="ctr">
              <a:lnSpc>
                <a:spcPct val="100000"/>
              </a:lnSpc>
              <a:spcBef>
                <a:spcPts val="1200"/>
              </a:spcBef>
              <a:spcAft>
                <a:spcPts val="0"/>
              </a:spcAft>
              <a:buSzPts val="1400"/>
              <a:buNone/>
            </a:pPr>
            <a:r>
              <a:t/>
            </a:r>
            <a:endParaRPr sz="1200"/>
          </a:p>
        </p:txBody>
      </p:sp>
      <p:sp>
        <p:nvSpPr>
          <p:cNvPr id="432" name="Google Shape;432;p42"/>
          <p:cNvSpPr txBox="1"/>
          <p:nvPr>
            <p:ph type="title"/>
          </p:nvPr>
        </p:nvSpPr>
        <p:spPr>
          <a:xfrm>
            <a:off x="720000" y="459517"/>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HASIL DAN </a:t>
            </a:r>
            <a:r>
              <a:rPr lang="en">
                <a:solidFill>
                  <a:schemeClr val="dk2"/>
                </a:solidFill>
              </a:rPr>
              <a:t>PEMBAHASAN</a:t>
            </a:r>
            <a:endParaRPr>
              <a:solidFill>
                <a:schemeClr val="dk2"/>
              </a:solidFill>
            </a:endParaRPr>
          </a:p>
        </p:txBody>
      </p:sp>
      <p:sp>
        <p:nvSpPr>
          <p:cNvPr id="433" name="Google Shape;433;p42"/>
          <p:cNvSpPr/>
          <p:nvPr/>
        </p:nvSpPr>
        <p:spPr>
          <a:xfrm>
            <a:off x="155625" y="1047750"/>
            <a:ext cx="914400" cy="9144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2"/>
          <p:cNvSpPr/>
          <p:nvPr/>
        </p:nvSpPr>
        <p:spPr>
          <a:xfrm>
            <a:off x="335404" y="1234571"/>
            <a:ext cx="554857" cy="540774"/>
          </a:xfrm>
          <a:custGeom>
            <a:rect b="b" l="l" r="r" t="t"/>
            <a:pathLst>
              <a:path extrusionOk="0" h="16578" w="17028">
                <a:moveTo>
                  <a:pt x="12304" y="6454"/>
                </a:moveTo>
                <a:cubicBezTo>
                  <a:pt x="12392" y="6454"/>
                  <a:pt x="12476" y="6499"/>
                  <a:pt x="12519" y="6578"/>
                </a:cubicBezTo>
                <a:lnTo>
                  <a:pt x="15005" y="11201"/>
                </a:lnTo>
                <a:cubicBezTo>
                  <a:pt x="14527" y="11436"/>
                  <a:pt x="14061" y="11695"/>
                  <a:pt x="13608" y="11970"/>
                </a:cubicBezTo>
                <a:lnTo>
                  <a:pt x="11671" y="8700"/>
                </a:lnTo>
                <a:cubicBezTo>
                  <a:pt x="11535" y="8472"/>
                  <a:pt x="11292" y="8340"/>
                  <a:pt x="11035" y="8340"/>
                </a:cubicBezTo>
                <a:cubicBezTo>
                  <a:pt x="10961" y="8340"/>
                  <a:pt x="10887" y="8351"/>
                  <a:pt x="10813" y="8373"/>
                </a:cubicBezTo>
                <a:lnTo>
                  <a:pt x="8232" y="9160"/>
                </a:lnTo>
                <a:lnTo>
                  <a:pt x="8232" y="8977"/>
                </a:lnTo>
                <a:cubicBezTo>
                  <a:pt x="8232" y="8586"/>
                  <a:pt x="7915" y="8268"/>
                  <a:pt x="7525" y="8268"/>
                </a:cubicBezTo>
                <a:lnTo>
                  <a:pt x="7503" y="8268"/>
                </a:lnTo>
                <a:cubicBezTo>
                  <a:pt x="7537" y="8007"/>
                  <a:pt x="7604" y="7728"/>
                  <a:pt x="7709" y="7424"/>
                </a:cubicBezTo>
                <a:cubicBezTo>
                  <a:pt x="7842" y="7538"/>
                  <a:pt x="8013" y="7603"/>
                  <a:pt x="8191" y="7603"/>
                </a:cubicBezTo>
                <a:cubicBezTo>
                  <a:pt x="8261" y="7603"/>
                  <a:pt x="8332" y="7593"/>
                  <a:pt x="8402" y="7572"/>
                </a:cubicBezTo>
                <a:lnTo>
                  <a:pt x="12233" y="6464"/>
                </a:lnTo>
                <a:cubicBezTo>
                  <a:pt x="12257" y="6457"/>
                  <a:pt x="12280" y="6454"/>
                  <a:pt x="12304" y="6454"/>
                </a:cubicBezTo>
                <a:close/>
                <a:moveTo>
                  <a:pt x="16345" y="11211"/>
                </a:moveTo>
                <a:cubicBezTo>
                  <a:pt x="16432" y="11421"/>
                  <a:pt x="16536" y="12173"/>
                  <a:pt x="16526" y="13389"/>
                </a:cubicBezTo>
                <a:cubicBezTo>
                  <a:pt x="16517" y="14606"/>
                  <a:pt x="16402" y="15355"/>
                  <a:pt x="16311" y="15565"/>
                </a:cubicBezTo>
                <a:cubicBezTo>
                  <a:pt x="16086" y="15533"/>
                  <a:pt x="15382" y="15248"/>
                  <a:pt x="14334" y="14632"/>
                </a:cubicBezTo>
                <a:cubicBezTo>
                  <a:pt x="13284" y="14016"/>
                  <a:pt x="12694" y="13542"/>
                  <a:pt x="12559" y="13359"/>
                </a:cubicBezTo>
                <a:cubicBezTo>
                  <a:pt x="12696" y="13178"/>
                  <a:pt x="13294" y="12712"/>
                  <a:pt x="14353" y="12113"/>
                </a:cubicBezTo>
                <a:cubicBezTo>
                  <a:pt x="15411" y="11512"/>
                  <a:pt x="16118" y="11237"/>
                  <a:pt x="16345" y="11211"/>
                </a:cubicBezTo>
                <a:close/>
                <a:moveTo>
                  <a:pt x="6608" y="6531"/>
                </a:moveTo>
                <a:cubicBezTo>
                  <a:pt x="6890" y="6531"/>
                  <a:pt x="7122" y="6587"/>
                  <a:pt x="7256" y="6696"/>
                </a:cubicBezTo>
                <a:cubicBezTo>
                  <a:pt x="7292" y="6724"/>
                  <a:pt x="7326" y="6761"/>
                  <a:pt x="7341" y="6812"/>
                </a:cubicBezTo>
                <a:cubicBezTo>
                  <a:pt x="7341" y="6813"/>
                  <a:pt x="7343" y="6816"/>
                  <a:pt x="7343" y="6818"/>
                </a:cubicBezTo>
                <a:cubicBezTo>
                  <a:pt x="7357" y="6870"/>
                  <a:pt x="7354" y="6944"/>
                  <a:pt x="7317" y="7041"/>
                </a:cubicBezTo>
                <a:cubicBezTo>
                  <a:pt x="7147" y="7487"/>
                  <a:pt x="7043" y="7889"/>
                  <a:pt x="7002" y="8265"/>
                </a:cubicBezTo>
                <a:lnTo>
                  <a:pt x="4073" y="8265"/>
                </a:lnTo>
                <a:cubicBezTo>
                  <a:pt x="3936" y="8265"/>
                  <a:pt x="3824" y="8376"/>
                  <a:pt x="3824" y="8514"/>
                </a:cubicBezTo>
                <a:cubicBezTo>
                  <a:pt x="3824" y="8650"/>
                  <a:pt x="3936" y="8762"/>
                  <a:pt x="4073" y="8762"/>
                </a:cubicBezTo>
                <a:lnTo>
                  <a:pt x="7525" y="8762"/>
                </a:lnTo>
                <a:cubicBezTo>
                  <a:pt x="7640" y="8762"/>
                  <a:pt x="7736" y="8856"/>
                  <a:pt x="7736" y="8972"/>
                </a:cubicBezTo>
                <a:lnTo>
                  <a:pt x="7736" y="9339"/>
                </a:lnTo>
                <a:cubicBezTo>
                  <a:pt x="7736" y="9454"/>
                  <a:pt x="7641" y="9551"/>
                  <a:pt x="7525" y="9551"/>
                </a:cubicBezTo>
                <a:lnTo>
                  <a:pt x="5265" y="9551"/>
                </a:lnTo>
                <a:cubicBezTo>
                  <a:pt x="5127" y="9551"/>
                  <a:pt x="5016" y="9661"/>
                  <a:pt x="5016" y="9799"/>
                </a:cubicBezTo>
                <a:cubicBezTo>
                  <a:pt x="5016" y="9936"/>
                  <a:pt x="5127" y="10048"/>
                  <a:pt x="5265" y="10048"/>
                </a:cubicBezTo>
                <a:lnTo>
                  <a:pt x="7346" y="10048"/>
                </a:lnTo>
                <a:cubicBezTo>
                  <a:pt x="7388" y="10106"/>
                  <a:pt x="7434" y="10163"/>
                  <a:pt x="7483" y="10220"/>
                </a:cubicBezTo>
                <a:cubicBezTo>
                  <a:pt x="7922" y="10714"/>
                  <a:pt x="9330" y="12927"/>
                  <a:pt x="8877" y="14468"/>
                </a:cubicBezTo>
                <a:cubicBezTo>
                  <a:pt x="8681" y="15140"/>
                  <a:pt x="8135" y="15603"/>
                  <a:pt x="7256" y="15845"/>
                </a:cubicBezTo>
                <a:cubicBezTo>
                  <a:pt x="6644" y="16014"/>
                  <a:pt x="5983" y="16077"/>
                  <a:pt x="5337" y="16077"/>
                </a:cubicBezTo>
                <a:cubicBezTo>
                  <a:pt x="4203" y="16077"/>
                  <a:pt x="3117" y="15882"/>
                  <a:pt x="2429" y="15725"/>
                </a:cubicBezTo>
                <a:cubicBezTo>
                  <a:pt x="1687" y="15558"/>
                  <a:pt x="1090" y="15039"/>
                  <a:pt x="873" y="14372"/>
                </a:cubicBezTo>
                <a:cubicBezTo>
                  <a:pt x="542" y="13352"/>
                  <a:pt x="529" y="11781"/>
                  <a:pt x="2327" y="10049"/>
                </a:cubicBezTo>
                <a:lnTo>
                  <a:pt x="4140" y="10049"/>
                </a:lnTo>
                <a:cubicBezTo>
                  <a:pt x="4276" y="10049"/>
                  <a:pt x="4388" y="9937"/>
                  <a:pt x="4388" y="9801"/>
                </a:cubicBezTo>
                <a:cubicBezTo>
                  <a:pt x="4388" y="9664"/>
                  <a:pt x="4276" y="9552"/>
                  <a:pt x="4140" y="9552"/>
                </a:cubicBezTo>
                <a:lnTo>
                  <a:pt x="1880" y="9552"/>
                </a:lnTo>
                <a:cubicBezTo>
                  <a:pt x="1763" y="9552"/>
                  <a:pt x="1668" y="9458"/>
                  <a:pt x="1668" y="9340"/>
                </a:cubicBezTo>
                <a:lnTo>
                  <a:pt x="1668" y="8975"/>
                </a:lnTo>
                <a:cubicBezTo>
                  <a:pt x="1668" y="8860"/>
                  <a:pt x="1763" y="8764"/>
                  <a:pt x="1880" y="8764"/>
                </a:cubicBezTo>
                <a:lnTo>
                  <a:pt x="2946" y="8764"/>
                </a:lnTo>
                <a:cubicBezTo>
                  <a:pt x="3083" y="8764"/>
                  <a:pt x="3195" y="8651"/>
                  <a:pt x="3195" y="8515"/>
                </a:cubicBezTo>
                <a:cubicBezTo>
                  <a:pt x="3195" y="8379"/>
                  <a:pt x="3083" y="8267"/>
                  <a:pt x="2946" y="8267"/>
                </a:cubicBezTo>
                <a:lnTo>
                  <a:pt x="2319" y="8267"/>
                </a:lnTo>
                <a:cubicBezTo>
                  <a:pt x="2255" y="8085"/>
                  <a:pt x="2181" y="7899"/>
                  <a:pt x="2113" y="7718"/>
                </a:cubicBezTo>
                <a:cubicBezTo>
                  <a:pt x="2003" y="7438"/>
                  <a:pt x="1853" y="7048"/>
                  <a:pt x="1807" y="6832"/>
                </a:cubicBezTo>
                <a:lnTo>
                  <a:pt x="1807" y="6832"/>
                </a:lnTo>
                <a:cubicBezTo>
                  <a:pt x="1952" y="6876"/>
                  <a:pt x="2113" y="6940"/>
                  <a:pt x="2279" y="7005"/>
                </a:cubicBezTo>
                <a:cubicBezTo>
                  <a:pt x="2710" y="7175"/>
                  <a:pt x="3235" y="7383"/>
                  <a:pt x="3810" y="7383"/>
                </a:cubicBezTo>
                <a:cubicBezTo>
                  <a:pt x="4027" y="7383"/>
                  <a:pt x="4252" y="7353"/>
                  <a:pt x="4481" y="7281"/>
                </a:cubicBezTo>
                <a:cubicBezTo>
                  <a:pt x="4488" y="7279"/>
                  <a:pt x="4877" y="7124"/>
                  <a:pt x="5067" y="7002"/>
                </a:cubicBezTo>
                <a:cubicBezTo>
                  <a:pt x="5565" y="6680"/>
                  <a:pt x="6151" y="6531"/>
                  <a:pt x="6608" y="6531"/>
                </a:cubicBezTo>
                <a:close/>
                <a:moveTo>
                  <a:pt x="952" y="0"/>
                </a:moveTo>
                <a:cubicBezTo>
                  <a:pt x="693" y="0"/>
                  <a:pt x="455" y="131"/>
                  <a:pt x="321" y="350"/>
                </a:cubicBezTo>
                <a:cubicBezTo>
                  <a:pt x="179" y="583"/>
                  <a:pt x="182" y="870"/>
                  <a:pt x="329" y="1099"/>
                </a:cubicBezTo>
                <a:lnTo>
                  <a:pt x="4015" y="6877"/>
                </a:lnTo>
                <a:cubicBezTo>
                  <a:pt x="3944" y="6885"/>
                  <a:pt x="3875" y="6889"/>
                  <a:pt x="3805" y="6889"/>
                </a:cubicBezTo>
                <a:cubicBezTo>
                  <a:pt x="3330" y="6889"/>
                  <a:pt x="2879" y="6711"/>
                  <a:pt x="2461" y="6548"/>
                </a:cubicBezTo>
                <a:cubicBezTo>
                  <a:pt x="2229" y="6457"/>
                  <a:pt x="2012" y="6370"/>
                  <a:pt x="1803" y="6321"/>
                </a:cubicBezTo>
                <a:cubicBezTo>
                  <a:pt x="1757" y="6309"/>
                  <a:pt x="1714" y="6304"/>
                  <a:pt x="1676" y="6304"/>
                </a:cubicBezTo>
                <a:cubicBezTo>
                  <a:pt x="1529" y="6304"/>
                  <a:pt x="1439" y="6376"/>
                  <a:pt x="1395" y="6426"/>
                </a:cubicBezTo>
                <a:cubicBezTo>
                  <a:pt x="1182" y="6667"/>
                  <a:pt x="1326" y="7075"/>
                  <a:pt x="1645" y="7901"/>
                </a:cubicBezTo>
                <a:cubicBezTo>
                  <a:pt x="1694" y="8025"/>
                  <a:pt x="1742" y="8151"/>
                  <a:pt x="1789" y="8275"/>
                </a:cubicBezTo>
                <a:cubicBezTo>
                  <a:pt x="1441" y="8320"/>
                  <a:pt x="1169" y="8616"/>
                  <a:pt x="1169" y="8977"/>
                </a:cubicBezTo>
                <a:lnTo>
                  <a:pt x="1169" y="9340"/>
                </a:lnTo>
                <a:cubicBezTo>
                  <a:pt x="1169" y="9657"/>
                  <a:pt x="1377" y="9923"/>
                  <a:pt x="1661" y="10015"/>
                </a:cubicBezTo>
                <a:cubicBezTo>
                  <a:pt x="0" y="11802"/>
                  <a:pt x="43" y="13437"/>
                  <a:pt x="398" y="14525"/>
                </a:cubicBezTo>
                <a:cubicBezTo>
                  <a:pt x="668" y="15356"/>
                  <a:pt x="1405" y="16002"/>
                  <a:pt x="2319" y="16210"/>
                </a:cubicBezTo>
                <a:cubicBezTo>
                  <a:pt x="3158" y="16400"/>
                  <a:pt x="4229" y="16578"/>
                  <a:pt x="5324" y="16578"/>
                </a:cubicBezTo>
                <a:cubicBezTo>
                  <a:pt x="6020" y="16578"/>
                  <a:pt x="6725" y="16506"/>
                  <a:pt x="7387" y="16323"/>
                </a:cubicBezTo>
                <a:cubicBezTo>
                  <a:pt x="8444" y="16031"/>
                  <a:pt x="9104" y="15454"/>
                  <a:pt x="9353" y="14609"/>
                </a:cubicBezTo>
                <a:cubicBezTo>
                  <a:pt x="9847" y="12926"/>
                  <a:pt x="8483" y="10637"/>
                  <a:pt x="7897" y="9944"/>
                </a:cubicBezTo>
                <a:cubicBezTo>
                  <a:pt x="7990" y="9886"/>
                  <a:pt x="8069" y="9808"/>
                  <a:pt x="8125" y="9714"/>
                </a:cubicBezTo>
                <a:lnTo>
                  <a:pt x="10956" y="8850"/>
                </a:lnTo>
                <a:cubicBezTo>
                  <a:pt x="10981" y="8843"/>
                  <a:pt x="11006" y="8839"/>
                  <a:pt x="11031" y="8839"/>
                </a:cubicBezTo>
                <a:cubicBezTo>
                  <a:pt x="11116" y="8839"/>
                  <a:pt x="11197" y="8883"/>
                  <a:pt x="11240" y="8955"/>
                </a:cubicBezTo>
                <a:lnTo>
                  <a:pt x="13186" y="12239"/>
                </a:lnTo>
                <a:cubicBezTo>
                  <a:pt x="13023" y="12346"/>
                  <a:pt x="12872" y="12451"/>
                  <a:pt x="12739" y="12549"/>
                </a:cubicBezTo>
                <a:cubicBezTo>
                  <a:pt x="12161" y="12974"/>
                  <a:pt x="12042" y="13180"/>
                  <a:pt x="12039" y="13357"/>
                </a:cubicBezTo>
                <a:cubicBezTo>
                  <a:pt x="12037" y="13535"/>
                  <a:pt x="12155" y="13742"/>
                  <a:pt x="12726" y="14176"/>
                </a:cubicBezTo>
                <a:cubicBezTo>
                  <a:pt x="13078" y="14441"/>
                  <a:pt x="13559" y="14758"/>
                  <a:pt x="14080" y="15063"/>
                </a:cubicBezTo>
                <a:cubicBezTo>
                  <a:pt x="14600" y="15369"/>
                  <a:pt x="15110" y="15634"/>
                  <a:pt x="15515" y="15815"/>
                </a:cubicBezTo>
                <a:cubicBezTo>
                  <a:pt x="15938" y="16001"/>
                  <a:pt x="16186" y="16068"/>
                  <a:pt x="16353" y="16068"/>
                </a:cubicBezTo>
                <a:cubicBezTo>
                  <a:pt x="16442" y="16068"/>
                  <a:pt x="16509" y="16049"/>
                  <a:pt x="16561" y="16016"/>
                </a:cubicBezTo>
                <a:cubicBezTo>
                  <a:pt x="16716" y="15930"/>
                  <a:pt x="16837" y="15725"/>
                  <a:pt x="16928" y="15014"/>
                </a:cubicBezTo>
                <a:cubicBezTo>
                  <a:pt x="16982" y="14575"/>
                  <a:pt x="17014" y="14001"/>
                  <a:pt x="17020" y="13397"/>
                </a:cubicBezTo>
                <a:cubicBezTo>
                  <a:pt x="17027" y="12789"/>
                  <a:pt x="17005" y="12214"/>
                  <a:pt x="16956" y="11775"/>
                </a:cubicBezTo>
                <a:cubicBezTo>
                  <a:pt x="16878" y="11062"/>
                  <a:pt x="16760" y="10856"/>
                  <a:pt x="16607" y="10765"/>
                </a:cubicBezTo>
                <a:cubicBezTo>
                  <a:pt x="16551" y="10732"/>
                  <a:pt x="16483" y="10711"/>
                  <a:pt x="16388" y="10711"/>
                </a:cubicBezTo>
                <a:cubicBezTo>
                  <a:pt x="16223" y="10711"/>
                  <a:pt x="15975" y="10775"/>
                  <a:pt x="15556" y="10951"/>
                </a:cubicBezTo>
                <a:cubicBezTo>
                  <a:pt x="15523" y="10965"/>
                  <a:pt x="15492" y="10980"/>
                  <a:pt x="15458" y="10994"/>
                </a:cubicBezTo>
                <a:lnTo>
                  <a:pt x="12956" y="6343"/>
                </a:lnTo>
                <a:cubicBezTo>
                  <a:pt x="12826" y="6103"/>
                  <a:pt x="12570" y="5959"/>
                  <a:pt x="12302" y="5959"/>
                </a:cubicBezTo>
                <a:cubicBezTo>
                  <a:pt x="12233" y="5959"/>
                  <a:pt x="12163" y="5968"/>
                  <a:pt x="12094" y="5988"/>
                </a:cubicBezTo>
                <a:lnTo>
                  <a:pt x="8265" y="7096"/>
                </a:lnTo>
                <a:cubicBezTo>
                  <a:pt x="8241" y="7103"/>
                  <a:pt x="8217" y="7107"/>
                  <a:pt x="8193" y="7107"/>
                </a:cubicBezTo>
                <a:cubicBezTo>
                  <a:pt x="8103" y="7107"/>
                  <a:pt x="8018" y="7058"/>
                  <a:pt x="7978" y="6980"/>
                </a:cubicBezTo>
                <a:lnTo>
                  <a:pt x="7811" y="6654"/>
                </a:lnTo>
                <a:cubicBezTo>
                  <a:pt x="7769" y="6524"/>
                  <a:pt x="7688" y="6407"/>
                  <a:pt x="7570" y="6312"/>
                </a:cubicBezTo>
                <a:cubicBezTo>
                  <a:pt x="7341" y="6126"/>
                  <a:pt x="6995" y="6036"/>
                  <a:pt x="6603" y="6036"/>
                </a:cubicBezTo>
                <a:cubicBezTo>
                  <a:pt x="6029" y="6036"/>
                  <a:pt x="5355" y="6227"/>
                  <a:pt x="4799" y="6588"/>
                </a:cubicBezTo>
                <a:cubicBezTo>
                  <a:pt x="4705" y="6647"/>
                  <a:pt x="4611" y="6698"/>
                  <a:pt x="4519" y="6738"/>
                </a:cubicBezTo>
                <a:lnTo>
                  <a:pt x="749" y="829"/>
                </a:lnTo>
                <a:cubicBezTo>
                  <a:pt x="685" y="730"/>
                  <a:pt x="725" y="640"/>
                  <a:pt x="748" y="607"/>
                </a:cubicBezTo>
                <a:cubicBezTo>
                  <a:pt x="790" y="534"/>
                  <a:pt x="867" y="494"/>
                  <a:pt x="954" y="494"/>
                </a:cubicBezTo>
                <a:cubicBezTo>
                  <a:pt x="962" y="494"/>
                  <a:pt x="971" y="495"/>
                  <a:pt x="979" y="495"/>
                </a:cubicBezTo>
                <a:lnTo>
                  <a:pt x="4130" y="795"/>
                </a:lnTo>
                <a:cubicBezTo>
                  <a:pt x="4213" y="802"/>
                  <a:pt x="4286" y="852"/>
                  <a:pt x="4321" y="921"/>
                </a:cubicBezTo>
                <a:lnTo>
                  <a:pt x="6573" y="5284"/>
                </a:lnTo>
                <a:cubicBezTo>
                  <a:pt x="6617" y="5369"/>
                  <a:pt x="6703" y="5418"/>
                  <a:pt x="6794" y="5418"/>
                </a:cubicBezTo>
                <a:cubicBezTo>
                  <a:pt x="6832" y="5418"/>
                  <a:pt x="6871" y="5409"/>
                  <a:pt x="6908" y="5390"/>
                </a:cubicBezTo>
                <a:cubicBezTo>
                  <a:pt x="7030" y="5328"/>
                  <a:pt x="7079" y="5177"/>
                  <a:pt x="7015" y="5055"/>
                </a:cubicBezTo>
                <a:lnTo>
                  <a:pt x="4765" y="693"/>
                </a:lnTo>
                <a:cubicBezTo>
                  <a:pt x="4651" y="470"/>
                  <a:pt x="4431" y="321"/>
                  <a:pt x="4178" y="298"/>
                </a:cubicBezTo>
                <a:lnTo>
                  <a:pt x="1025" y="4"/>
                </a:lnTo>
                <a:cubicBezTo>
                  <a:pt x="1000" y="2"/>
                  <a:pt x="976" y="0"/>
                  <a:pt x="9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descr="&lt;math xmlns=&quot;http://www.w3.org/1998/Math/MathML&quot;&gt;&lt;mi&gt;M&lt;/mi&gt;&lt;mi&gt;O&lt;/mi&gt;&lt;mi&gt;S&lt;/mi&gt;&lt;mo&gt;&amp;#xA0;&lt;/mo&gt;&lt;mo&gt;=&lt;/mo&gt;&lt;mo&gt;&amp;#xA0;&lt;/mo&gt;&lt;mi&gt;t&lt;/mi&gt;&lt;mi&gt;o&lt;/mi&gt;&lt;mi&gt;t&lt;/mi&gt;&lt;mi&gt;a&lt;/mi&gt;&lt;mi&gt;l&lt;/mi&gt;&lt;mo&gt;&amp;#xA0;&lt;/mo&gt;&lt;mi&gt;p&lt;/mi&gt;&lt;mi&gt;e&lt;/mi&gt;&lt;mi&gt;n&lt;/mi&gt;&lt;mi&gt;j&lt;/mi&gt;&lt;mi&gt;u&lt;/mi&gt;&lt;mi&gt;a&lt;/mi&gt;&lt;mi&gt;l&lt;/mi&gt;&lt;mi&gt;a&lt;/mi&gt;&lt;mi&gt;n&lt;/mi&gt;&lt;mo&gt;&amp;#xA0;&lt;/mo&gt;&lt;mo&gt;-&lt;/mo&gt;&lt;mo&gt;&amp;#xA0;&lt;/mo&gt;&lt;mi&gt;p&lt;/mi&gt;&lt;mi&gt;e&lt;/mi&gt;&lt;mi&gt;n&lt;/mi&gt;&lt;mi&gt;j&lt;/mi&gt;&lt;mi&gt;u&lt;/mi&gt;&lt;mi&gt;a&lt;/mi&gt;&lt;mi&gt;l&lt;/mi&gt;&lt;mi&gt;a&lt;/mi&gt;&lt;mi&gt;n&lt;/mi&gt;&lt;mo&gt;&amp;#xA0;&lt;/mo&gt;&lt;mi&gt;i&lt;/mi&gt;&lt;mi&gt;m&lt;/mi&gt;&lt;mi&gt;p&lt;/mi&gt;&lt;mi&gt;a&lt;/mi&gt;&lt;mi&gt;s&lt;/mi&gt;&lt;mo&gt;&amp;#xA0;&lt;/mo&gt;&lt;mi&gt;m&lt;/mi&gt;&lt;mi&gt;a&lt;/mi&gt;&lt;mi&gt;r&lt;/mi&gt;&lt;mi&gt;g&lt;/mi&gt;&lt;mi&gt;i&lt;/mi&gt;&lt;mi&gt;n&lt;/mi&gt;&lt;mspace linebreak=&quot;newline&quot;/&gt;&lt;mo&gt;=&lt;/mo&gt;&lt;mo&gt;&amp;#xA0;&lt;/mo&gt;&lt;mi&gt;R&lt;/mi&gt;&lt;mi&gt;p&lt;/mi&gt;&lt;mn&gt;225&lt;/mn&gt;&lt;mo&gt;.&lt;/mo&gt;&lt;mn&gt;070&lt;/mn&gt;&lt;mo&gt;.&lt;/mo&gt;&lt;mn&gt;100&lt;/mn&gt;&lt;mo&gt;&amp;#xA0;&lt;/mo&gt;&lt;mo&gt;-&lt;/mo&gt;&lt;mo&gt;&amp;#xA0;&lt;/mo&gt;&lt;mi&gt;R&lt;/mi&gt;&lt;mi&gt;p&lt;/mi&gt;&lt;mn&gt;84&lt;/mn&gt;&lt;mo&gt;.&lt;/mo&gt;&lt;mn&gt;375&lt;/mn&gt;&lt;mo&gt;.&lt;/mo&gt;&lt;mn&gt;000&lt;/mn&gt;&lt;mspace linebreak=&quot;newline&quot;/&gt;&lt;mo&gt;=&lt;/mo&gt;&lt;mi&gt;R&lt;/mi&gt;&lt;mi&gt;p&lt;/mi&gt;&lt;mn&gt;140&lt;/mn&gt;&lt;mo&gt;.&lt;/mo&gt;&lt;mn&gt;695&lt;/mn&gt;&lt;mo&gt;.&lt;/mo&gt;&lt;mn&gt;100&lt;/mn&gt;&lt;/math&gt;" id="435" name="Google Shape;435;p42" title="M O S space equals space t o t a l space p e n j u a l a n space minus space p e n j u a l a n space i m p a s space m a r g i n&#10;equals space R p 225.070.100 space minus space R p 84.375.000&#10;equals R p 140.695.100"/>
          <p:cNvPicPr preferRelativeResize="0"/>
          <p:nvPr/>
        </p:nvPicPr>
        <p:blipFill>
          <a:blip r:embed="rId3">
            <a:alphaModFix/>
          </a:blip>
          <a:stretch>
            <a:fillRect/>
          </a:stretch>
        </p:blipFill>
        <p:spPr>
          <a:xfrm>
            <a:off x="1231600" y="2408601"/>
            <a:ext cx="3538152" cy="708600"/>
          </a:xfrm>
          <a:prstGeom prst="rect">
            <a:avLst/>
          </a:prstGeom>
          <a:noFill/>
          <a:ln>
            <a:noFill/>
          </a:ln>
        </p:spPr>
      </p:pic>
      <p:pic>
        <p:nvPicPr>
          <p:cNvPr descr="&lt;math xmlns=&quot;http://www.w3.org/1998/Math/MathML&quot;&gt;&lt;mi&gt;M&lt;/mi&gt;&lt;mi&gt;O&lt;/mi&gt;&lt;mi&gt;S&lt;/mi&gt;&lt;mo&gt;&amp;#xA0;&lt;/mo&gt;&lt;mi&gt;R&lt;/mi&gt;&lt;mi&gt;a&lt;/mi&gt;&lt;mi&gt;t&lt;/mi&gt;&lt;mi&gt;i&lt;/mi&gt;&lt;mi&gt;o&lt;/mi&gt;&lt;mo&gt;&amp;#xA0;&lt;/mo&gt;&lt;mo&gt;=&lt;/mo&gt;&lt;mfrac&gt;&lt;mrow&gt;&lt;mi&gt;M&lt;/mi&gt;&lt;mi&gt;O&lt;/mi&gt;&lt;mi&gt;S&lt;/mi&gt;&lt;/mrow&gt;&lt;mrow&gt;&lt;mi&gt;t&lt;/mi&gt;&lt;mi&gt;o&lt;/mi&gt;&lt;mi&gt;t&lt;/mi&gt;&lt;mi&gt;a&lt;/mi&gt;&lt;mi&gt;l&lt;/mi&gt;&lt;mo&gt;&amp;#xA0;&lt;/mo&gt;&lt;mi&gt;p&lt;/mi&gt;&lt;mi&gt;e&lt;/mi&gt;&lt;mi&gt;n&lt;/mi&gt;&lt;mi&gt;j&lt;/mi&gt;&lt;mi&gt;u&lt;/mi&gt;&lt;mi&gt;a&lt;/mi&gt;&lt;mi&gt;l&lt;/mi&gt;&lt;mi&gt;a&lt;/mi&gt;&lt;mi&gt;n&lt;/mi&gt;&lt;/mrow&gt;&lt;/mfrac&gt;&lt;mi&gt;x&lt;/mi&gt;&lt;mn&gt;100&lt;/mn&gt;&lt;mo&gt;%&lt;/mo&gt;&lt;mspace linebreak=&quot;newline&quot;/&gt;&lt;mo&gt;=&lt;/mo&gt;&lt;mfrac&gt;&lt;mrow&gt;&lt;mi&gt;R&lt;/mi&gt;&lt;mi&gt;p&lt;/mi&gt;&lt;mn&gt;140&lt;/mn&gt;&lt;mo&gt;.&lt;/mo&gt;&lt;mn&gt;695&lt;/mn&gt;&lt;mo&gt;.&lt;/mo&gt;&lt;mn&gt;100&lt;/mn&gt;&lt;/mrow&gt;&lt;mrow&gt;&lt;mi&gt;R&lt;/mi&gt;&lt;mi&gt;p&lt;/mi&gt;&lt;mn&gt;225&lt;/mn&gt;&lt;mo&gt;.&lt;/mo&gt;&lt;mn&gt;070&lt;/mn&gt;&lt;mo&gt;.&lt;/mo&gt;&lt;mn&gt;100&lt;/mn&gt;&lt;/mrow&gt;&lt;/mfrac&gt;&lt;mi&gt;x&lt;/mi&gt;&lt;mn&gt;100&lt;/mn&gt;&lt;mo&gt;%&lt;/mo&gt;&lt;mspace linebreak=&quot;newline&quot;/&gt;&lt;mo&gt;=&lt;/mo&gt;&lt;mn&gt;62&lt;/mn&gt;&lt;mo&gt;,&lt;/mo&gt;&lt;mn&gt;5&lt;/mn&gt;&lt;mo&gt;%&lt;/mo&gt;&lt;/math&gt;" id="436" name="Google Shape;436;p42" title="M O S space R a t i o space equals fraction numerator M O S over denominator t o t a l space p e n j u a l a n end fraction x 100 percent sign&#10;equals fraction numerator R p 140.695.100 over denominator R p 225.070.100 end fraction x 100 percent sign&#10;equals 62 comma 5 percent sign"/>
          <p:cNvPicPr preferRelativeResize="0"/>
          <p:nvPr/>
        </p:nvPicPr>
        <p:blipFill>
          <a:blip r:embed="rId4">
            <a:alphaModFix/>
          </a:blip>
          <a:stretch>
            <a:fillRect/>
          </a:stretch>
        </p:blipFill>
        <p:spPr>
          <a:xfrm>
            <a:off x="5411950" y="2217450"/>
            <a:ext cx="2314474" cy="1090899"/>
          </a:xfrm>
          <a:prstGeom prst="rect">
            <a:avLst/>
          </a:prstGeom>
          <a:noFill/>
          <a:ln>
            <a:noFill/>
          </a:ln>
        </p:spPr>
      </p:pic>
      <p:sp>
        <p:nvSpPr>
          <p:cNvPr id="437" name="Google Shape;437;p42"/>
          <p:cNvSpPr txBox="1"/>
          <p:nvPr>
            <p:ph idx="3" type="subTitle"/>
          </p:nvPr>
        </p:nvSpPr>
        <p:spPr>
          <a:xfrm>
            <a:off x="1162275" y="3462525"/>
            <a:ext cx="7897800" cy="900300"/>
          </a:xfrm>
          <a:prstGeom prst="rect">
            <a:avLst/>
          </a:prstGeom>
          <a:noFill/>
          <a:ln>
            <a:noFill/>
          </a:ln>
        </p:spPr>
        <p:txBody>
          <a:bodyPr anchorCtr="0" anchor="t" bIns="91425" lIns="91425" spcFirstLastPara="1" rIns="91425" wrap="square" tIns="91425">
            <a:noAutofit/>
          </a:bodyPr>
          <a:lstStyle/>
          <a:p>
            <a:pPr indent="0" lvl="0" marL="0" marR="571500" rtl="0" algn="l">
              <a:lnSpc>
                <a:spcPct val="115000"/>
              </a:lnSpc>
              <a:spcBef>
                <a:spcPts val="200"/>
              </a:spcBef>
              <a:spcAft>
                <a:spcPts val="0"/>
              </a:spcAft>
              <a:buNone/>
            </a:pPr>
            <a:r>
              <a:rPr lang="en" sz="1200">
                <a:solidFill>
                  <a:srgbClr val="000000"/>
                </a:solidFill>
              </a:rPr>
              <a:t>Berdasarkan perhitungan di atas, tingkat </a:t>
            </a:r>
            <a:r>
              <a:rPr i="1" lang="en" sz="1200">
                <a:solidFill>
                  <a:srgbClr val="000000"/>
                </a:solidFill>
              </a:rPr>
              <a:t>margin of safety </a:t>
            </a:r>
            <a:r>
              <a:rPr lang="en" sz="1200">
                <a:solidFill>
                  <a:srgbClr val="000000"/>
                </a:solidFill>
              </a:rPr>
              <a:t>perusahaan sebesar 62,5%. Jumlah maksimum penurunan target pendapatan penjualan yang tidak menyebabkan kerugian perusahaan adalah Rp 140.695.100. Apabila perusahaan melebihi batas keamanan tersebut, maka perusahaan akan mengalami kerugian. </a:t>
            </a:r>
            <a:endParaRPr sz="1200">
              <a:solidFill>
                <a:srgbClr val="000000"/>
              </a:solidFill>
            </a:endParaRPr>
          </a:p>
          <a:p>
            <a:pPr indent="0" lvl="0" marL="0" rtl="0" algn="ctr">
              <a:lnSpc>
                <a:spcPct val="100000"/>
              </a:lnSpc>
              <a:spcBef>
                <a:spcPts val="0"/>
              </a:spcBef>
              <a:spcAft>
                <a:spcPts val="0"/>
              </a:spcAft>
              <a:buSzPts val="1400"/>
              <a:buNone/>
            </a:pPr>
            <a:r>
              <a:t/>
            </a:r>
            <a:endParaRPr sz="12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3"/>
          <p:cNvSpPr txBox="1"/>
          <p:nvPr>
            <p:ph idx="2" type="subTitle"/>
          </p:nvPr>
        </p:nvSpPr>
        <p:spPr>
          <a:xfrm>
            <a:off x="1288725" y="1173100"/>
            <a:ext cx="5441100" cy="45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00"/>
                </a:solidFill>
                <a:latin typeface="Open Sans"/>
                <a:ea typeface="Open Sans"/>
                <a:cs typeface="Open Sans"/>
                <a:sym typeface="Open Sans"/>
              </a:rPr>
              <a:t>Analisis Perencanaan Laba</a:t>
            </a:r>
            <a:endParaRPr b="1">
              <a:solidFill>
                <a:srgbClr val="000000"/>
              </a:solidFill>
              <a:latin typeface="Open Sans"/>
              <a:ea typeface="Open Sans"/>
              <a:cs typeface="Open Sans"/>
              <a:sym typeface="Open Sans"/>
            </a:endParaRPr>
          </a:p>
          <a:p>
            <a:pPr indent="0" lvl="0" marL="0" rtl="0" algn="ctr">
              <a:lnSpc>
                <a:spcPct val="100000"/>
              </a:lnSpc>
              <a:spcBef>
                <a:spcPts val="600"/>
              </a:spcBef>
              <a:spcAft>
                <a:spcPts val="0"/>
              </a:spcAft>
              <a:buSzPts val="2500"/>
              <a:buNone/>
            </a:pPr>
            <a:r>
              <a:t/>
            </a:r>
            <a:endParaRPr/>
          </a:p>
        </p:txBody>
      </p:sp>
      <p:sp>
        <p:nvSpPr>
          <p:cNvPr id="443" name="Google Shape;443;p43"/>
          <p:cNvSpPr txBox="1"/>
          <p:nvPr>
            <p:ph idx="4" type="subTitle"/>
          </p:nvPr>
        </p:nvSpPr>
        <p:spPr>
          <a:xfrm>
            <a:off x="1320025" y="1415225"/>
            <a:ext cx="3895800" cy="457200"/>
          </a:xfrm>
          <a:prstGeom prst="rect">
            <a:avLst/>
          </a:prstGeom>
          <a:noFill/>
          <a:ln>
            <a:noFill/>
          </a:ln>
        </p:spPr>
        <p:txBody>
          <a:bodyPr anchorCtr="0" anchor="t" bIns="91425" lIns="182875" spcFirstLastPara="1" rIns="182875" wrap="square" tIns="91425">
            <a:noAutofit/>
          </a:bodyPr>
          <a:lstStyle/>
          <a:p>
            <a:pPr indent="0" lvl="0" marL="0" marR="584200" rtl="0" algn="l">
              <a:lnSpc>
                <a:spcPct val="115000"/>
              </a:lnSpc>
              <a:spcBef>
                <a:spcPts val="200"/>
              </a:spcBef>
              <a:spcAft>
                <a:spcPts val="0"/>
              </a:spcAft>
              <a:buNone/>
            </a:pPr>
            <a:r>
              <a:rPr lang="en" sz="1200"/>
              <a:t>Perhitungan perencanaan laba sebagai berikut:</a:t>
            </a:r>
            <a:endParaRPr sz="1200"/>
          </a:p>
          <a:p>
            <a:pPr indent="0" lvl="0" marL="0" rtl="0" algn="ctr">
              <a:lnSpc>
                <a:spcPct val="100000"/>
              </a:lnSpc>
              <a:spcBef>
                <a:spcPts val="0"/>
              </a:spcBef>
              <a:spcAft>
                <a:spcPts val="0"/>
              </a:spcAft>
              <a:buSzPts val="1400"/>
              <a:buNone/>
            </a:pPr>
            <a:r>
              <a:t/>
            </a:r>
            <a:endParaRPr sz="1200"/>
          </a:p>
        </p:txBody>
      </p:sp>
      <p:sp>
        <p:nvSpPr>
          <p:cNvPr id="444" name="Google Shape;444;p43"/>
          <p:cNvSpPr txBox="1"/>
          <p:nvPr>
            <p:ph type="title"/>
          </p:nvPr>
        </p:nvSpPr>
        <p:spPr>
          <a:xfrm>
            <a:off x="720000" y="459517"/>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HASIL DAN </a:t>
            </a:r>
            <a:r>
              <a:rPr lang="en">
                <a:solidFill>
                  <a:schemeClr val="dk2"/>
                </a:solidFill>
              </a:rPr>
              <a:t>PEMBAHASAN</a:t>
            </a:r>
            <a:endParaRPr>
              <a:solidFill>
                <a:schemeClr val="dk2"/>
              </a:solidFill>
            </a:endParaRPr>
          </a:p>
        </p:txBody>
      </p:sp>
      <p:sp>
        <p:nvSpPr>
          <p:cNvPr id="445" name="Google Shape;445;p43"/>
          <p:cNvSpPr/>
          <p:nvPr/>
        </p:nvSpPr>
        <p:spPr>
          <a:xfrm>
            <a:off x="155625" y="1047775"/>
            <a:ext cx="914400" cy="9144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6" name="Google Shape;446;p43"/>
          <p:cNvGrpSpPr/>
          <p:nvPr/>
        </p:nvGrpSpPr>
        <p:grpSpPr>
          <a:xfrm>
            <a:off x="5465827" y="1230655"/>
            <a:ext cx="379944" cy="548643"/>
            <a:chOff x="7002931" y="2055395"/>
            <a:chExt cx="323274" cy="466335"/>
          </a:xfrm>
        </p:grpSpPr>
        <p:sp>
          <p:nvSpPr>
            <p:cNvPr id="447" name="Google Shape;447;p43"/>
            <p:cNvSpPr/>
            <p:nvPr/>
          </p:nvSpPr>
          <p:spPr>
            <a:xfrm>
              <a:off x="7002931" y="2055395"/>
              <a:ext cx="287758" cy="380886"/>
            </a:xfrm>
            <a:custGeom>
              <a:rect b="b" l="l" r="r" t="t"/>
              <a:pathLst>
                <a:path extrusionOk="0" h="13738" w="10379">
                  <a:moveTo>
                    <a:pt x="9072" y="505"/>
                  </a:moveTo>
                  <a:lnTo>
                    <a:pt x="9072" y="505"/>
                  </a:lnTo>
                  <a:cubicBezTo>
                    <a:pt x="9093" y="689"/>
                    <a:pt x="9093" y="1090"/>
                    <a:pt x="9031" y="1662"/>
                  </a:cubicBezTo>
                  <a:cubicBezTo>
                    <a:pt x="8968" y="2233"/>
                    <a:pt x="8882" y="2625"/>
                    <a:pt x="8822" y="2802"/>
                  </a:cubicBezTo>
                  <a:cubicBezTo>
                    <a:pt x="8651" y="2729"/>
                    <a:pt x="8303" y="2526"/>
                    <a:pt x="7839" y="2188"/>
                  </a:cubicBezTo>
                  <a:cubicBezTo>
                    <a:pt x="7376" y="1847"/>
                    <a:pt x="7078" y="1577"/>
                    <a:pt x="6957" y="1437"/>
                  </a:cubicBezTo>
                  <a:cubicBezTo>
                    <a:pt x="7105" y="1324"/>
                    <a:pt x="7453" y="1124"/>
                    <a:pt x="7980" y="892"/>
                  </a:cubicBezTo>
                  <a:cubicBezTo>
                    <a:pt x="8505" y="661"/>
                    <a:pt x="8889" y="540"/>
                    <a:pt x="9072" y="505"/>
                  </a:cubicBezTo>
                  <a:close/>
                  <a:moveTo>
                    <a:pt x="7052" y="5199"/>
                  </a:moveTo>
                  <a:cubicBezTo>
                    <a:pt x="7069" y="5222"/>
                    <a:pt x="7085" y="5246"/>
                    <a:pt x="7100" y="5272"/>
                  </a:cubicBezTo>
                  <a:cubicBezTo>
                    <a:pt x="7423" y="5792"/>
                    <a:pt x="7565" y="6388"/>
                    <a:pt x="7514" y="6986"/>
                  </a:cubicBezTo>
                  <a:lnTo>
                    <a:pt x="6536" y="6202"/>
                  </a:lnTo>
                  <a:cubicBezTo>
                    <a:pt x="6508" y="6179"/>
                    <a:pt x="6501" y="6138"/>
                    <a:pt x="6518" y="6108"/>
                  </a:cubicBezTo>
                  <a:lnTo>
                    <a:pt x="7052" y="5199"/>
                  </a:lnTo>
                  <a:close/>
                  <a:moveTo>
                    <a:pt x="4700" y="3936"/>
                  </a:moveTo>
                  <a:cubicBezTo>
                    <a:pt x="4920" y="3936"/>
                    <a:pt x="5141" y="3962"/>
                    <a:pt x="5359" y="4015"/>
                  </a:cubicBezTo>
                  <a:lnTo>
                    <a:pt x="3933" y="5829"/>
                  </a:lnTo>
                  <a:cubicBezTo>
                    <a:pt x="3741" y="6070"/>
                    <a:pt x="3779" y="6427"/>
                    <a:pt x="4018" y="6623"/>
                  </a:cubicBezTo>
                  <a:lnTo>
                    <a:pt x="5499" y="7838"/>
                  </a:lnTo>
                  <a:cubicBezTo>
                    <a:pt x="5519" y="7854"/>
                    <a:pt x="5524" y="7875"/>
                    <a:pt x="5525" y="7888"/>
                  </a:cubicBezTo>
                  <a:cubicBezTo>
                    <a:pt x="5528" y="7902"/>
                    <a:pt x="5525" y="7924"/>
                    <a:pt x="5508" y="7942"/>
                  </a:cubicBezTo>
                  <a:lnTo>
                    <a:pt x="4154" y="9516"/>
                  </a:lnTo>
                  <a:cubicBezTo>
                    <a:pt x="3386" y="9364"/>
                    <a:pt x="2721" y="8904"/>
                    <a:pt x="2309" y="8239"/>
                  </a:cubicBezTo>
                  <a:cubicBezTo>
                    <a:pt x="1490" y="6918"/>
                    <a:pt x="1900" y="5178"/>
                    <a:pt x="3221" y="4358"/>
                  </a:cubicBezTo>
                  <a:cubicBezTo>
                    <a:pt x="3674" y="4079"/>
                    <a:pt x="4185" y="3936"/>
                    <a:pt x="4700" y="3936"/>
                  </a:cubicBezTo>
                  <a:close/>
                  <a:moveTo>
                    <a:pt x="7271" y="2381"/>
                  </a:moveTo>
                  <a:cubicBezTo>
                    <a:pt x="7355" y="2446"/>
                    <a:pt x="7446" y="2515"/>
                    <a:pt x="7545" y="2587"/>
                  </a:cubicBezTo>
                  <a:cubicBezTo>
                    <a:pt x="7667" y="2678"/>
                    <a:pt x="7781" y="2758"/>
                    <a:pt x="7884" y="2827"/>
                  </a:cubicBezTo>
                  <a:cubicBezTo>
                    <a:pt x="7870" y="2841"/>
                    <a:pt x="6090" y="5856"/>
                    <a:pt x="6090" y="5856"/>
                  </a:cubicBezTo>
                  <a:cubicBezTo>
                    <a:pt x="5948" y="6097"/>
                    <a:pt x="6007" y="6414"/>
                    <a:pt x="6225" y="6587"/>
                  </a:cubicBezTo>
                  <a:lnTo>
                    <a:pt x="7411" y="7539"/>
                  </a:lnTo>
                  <a:cubicBezTo>
                    <a:pt x="7218" y="8209"/>
                    <a:pt x="6788" y="8777"/>
                    <a:pt x="6188" y="9150"/>
                  </a:cubicBezTo>
                  <a:cubicBezTo>
                    <a:pt x="5757" y="9417"/>
                    <a:pt x="5261" y="9561"/>
                    <a:pt x="4761" y="9570"/>
                  </a:cubicBezTo>
                  <a:lnTo>
                    <a:pt x="5883" y="8265"/>
                  </a:lnTo>
                  <a:cubicBezTo>
                    <a:pt x="5984" y="8148"/>
                    <a:pt x="6032" y="7999"/>
                    <a:pt x="6018" y="7844"/>
                  </a:cubicBezTo>
                  <a:cubicBezTo>
                    <a:pt x="6004" y="7689"/>
                    <a:pt x="5931" y="7552"/>
                    <a:pt x="5812" y="7454"/>
                  </a:cubicBezTo>
                  <a:lnTo>
                    <a:pt x="4330" y="6238"/>
                  </a:lnTo>
                  <a:cubicBezTo>
                    <a:pt x="4301" y="6212"/>
                    <a:pt x="4295" y="6167"/>
                    <a:pt x="4321" y="6134"/>
                  </a:cubicBezTo>
                  <a:lnTo>
                    <a:pt x="7271" y="2381"/>
                  </a:lnTo>
                  <a:close/>
                  <a:moveTo>
                    <a:pt x="4703" y="2703"/>
                  </a:moveTo>
                  <a:cubicBezTo>
                    <a:pt x="5199" y="2703"/>
                    <a:pt x="5697" y="2794"/>
                    <a:pt x="6173" y="2979"/>
                  </a:cubicBezTo>
                  <a:lnTo>
                    <a:pt x="5691" y="3590"/>
                  </a:lnTo>
                  <a:cubicBezTo>
                    <a:pt x="5366" y="3488"/>
                    <a:pt x="5032" y="3438"/>
                    <a:pt x="4700" y="3438"/>
                  </a:cubicBezTo>
                  <a:cubicBezTo>
                    <a:pt x="4094" y="3438"/>
                    <a:pt x="3494" y="3606"/>
                    <a:pt x="2960" y="3936"/>
                  </a:cubicBezTo>
                  <a:cubicBezTo>
                    <a:pt x="1407" y="4898"/>
                    <a:pt x="926" y="6946"/>
                    <a:pt x="1887" y="8499"/>
                  </a:cubicBezTo>
                  <a:cubicBezTo>
                    <a:pt x="2399" y="9326"/>
                    <a:pt x="3242" y="9882"/>
                    <a:pt x="4203" y="10030"/>
                  </a:cubicBezTo>
                  <a:cubicBezTo>
                    <a:pt x="4205" y="10030"/>
                    <a:pt x="4208" y="10030"/>
                    <a:pt x="4210" y="10032"/>
                  </a:cubicBezTo>
                  <a:lnTo>
                    <a:pt x="4213" y="10032"/>
                  </a:lnTo>
                  <a:cubicBezTo>
                    <a:pt x="4376" y="10057"/>
                    <a:pt x="4541" y="10069"/>
                    <a:pt x="4705" y="10069"/>
                  </a:cubicBezTo>
                  <a:cubicBezTo>
                    <a:pt x="5318" y="10069"/>
                    <a:pt x="5924" y="9898"/>
                    <a:pt x="6451" y="9571"/>
                  </a:cubicBezTo>
                  <a:cubicBezTo>
                    <a:pt x="7204" y="9105"/>
                    <a:pt x="7730" y="8375"/>
                    <a:pt x="7931" y="7512"/>
                  </a:cubicBezTo>
                  <a:cubicBezTo>
                    <a:pt x="8134" y="6651"/>
                    <a:pt x="7988" y="5762"/>
                    <a:pt x="7524" y="5009"/>
                  </a:cubicBezTo>
                  <a:cubicBezTo>
                    <a:pt x="7463" y="4912"/>
                    <a:pt x="7399" y="4819"/>
                    <a:pt x="7330" y="4731"/>
                  </a:cubicBezTo>
                  <a:lnTo>
                    <a:pt x="7725" y="4057"/>
                  </a:lnTo>
                  <a:cubicBezTo>
                    <a:pt x="7882" y="4231"/>
                    <a:pt x="8022" y="4421"/>
                    <a:pt x="8149" y="4621"/>
                  </a:cubicBezTo>
                  <a:cubicBezTo>
                    <a:pt x="9203" y="6324"/>
                    <a:pt x="8869" y="8510"/>
                    <a:pt x="7356" y="9817"/>
                  </a:cubicBezTo>
                  <a:cubicBezTo>
                    <a:pt x="7194" y="9955"/>
                    <a:pt x="7021" y="10086"/>
                    <a:pt x="6838" y="10196"/>
                  </a:cubicBezTo>
                  <a:cubicBezTo>
                    <a:pt x="6654" y="10310"/>
                    <a:pt x="6463" y="10408"/>
                    <a:pt x="6267" y="10492"/>
                  </a:cubicBezTo>
                  <a:cubicBezTo>
                    <a:pt x="5753" y="10707"/>
                    <a:pt x="5219" y="10810"/>
                    <a:pt x="4694" y="10810"/>
                  </a:cubicBezTo>
                  <a:cubicBezTo>
                    <a:pt x="3331" y="10810"/>
                    <a:pt x="2023" y="10116"/>
                    <a:pt x="1261" y="8887"/>
                  </a:cubicBezTo>
                  <a:cubicBezTo>
                    <a:pt x="691" y="7966"/>
                    <a:pt x="514" y="6880"/>
                    <a:pt x="762" y="5827"/>
                  </a:cubicBezTo>
                  <a:cubicBezTo>
                    <a:pt x="1009" y="4775"/>
                    <a:pt x="1653" y="3881"/>
                    <a:pt x="2573" y="3312"/>
                  </a:cubicBezTo>
                  <a:cubicBezTo>
                    <a:pt x="3226" y="2907"/>
                    <a:pt x="3962" y="2703"/>
                    <a:pt x="4703" y="2703"/>
                  </a:cubicBezTo>
                  <a:close/>
                  <a:moveTo>
                    <a:pt x="7454" y="10375"/>
                  </a:moveTo>
                  <a:lnTo>
                    <a:pt x="7867" y="11043"/>
                  </a:lnTo>
                  <a:lnTo>
                    <a:pt x="7133" y="11498"/>
                  </a:lnTo>
                  <a:lnTo>
                    <a:pt x="6720" y="10831"/>
                  </a:lnTo>
                  <a:cubicBezTo>
                    <a:pt x="6849" y="10767"/>
                    <a:pt x="6975" y="10698"/>
                    <a:pt x="7097" y="10621"/>
                  </a:cubicBezTo>
                  <a:cubicBezTo>
                    <a:pt x="7220" y="10544"/>
                    <a:pt x="7339" y="10463"/>
                    <a:pt x="7454" y="10375"/>
                  </a:cubicBezTo>
                  <a:close/>
                  <a:moveTo>
                    <a:pt x="9172" y="1"/>
                  </a:moveTo>
                  <a:cubicBezTo>
                    <a:pt x="8968" y="1"/>
                    <a:pt x="8578" y="88"/>
                    <a:pt x="7781" y="438"/>
                  </a:cubicBezTo>
                  <a:cubicBezTo>
                    <a:pt x="6453" y="1023"/>
                    <a:pt x="6426" y="1272"/>
                    <a:pt x="6414" y="1375"/>
                  </a:cubicBezTo>
                  <a:cubicBezTo>
                    <a:pt x="6404" y="1456"/>
                    <a:pt x="6387" y="1617"/>
                    <a:pt x="6892" y="2067"/>
                  </a:cubicBezTo>
                  <a:lnTo>
                    <a:pt x="6492" y="2574"/>
                  </a:lnTo>
                  <a:cubicBezTo>
                    <a:pt x="5918" y="2329"/>
                    <a:pt x="5310" y="2207"/>
                    <a:pt x="4705" y="2207"/>
                  </a:cubicBezTo>
                  <a:cubicBezTo>
                    <a:pt x="3873" y="2207"/>
                    <a:pt x="3046" y="2437"/>
                    <a:pt x="2312" y="2891"/>
                  </a:cubicBezTo>
                  <a:cubicBezTo>
                    <a:pt x="1279" y="3530"/>
                    <a:pt x="558" y="4533"/>
                    <a:pt x="279" y="5715"/>
                  </a:cubicBezTo>
                  <a:cubicBezTo>
                    <a:pt x="1" y="6898"/>
                    <a:pt x="200" y="8118"/>
                    <a:pt x="840" y="9150"/>
                  </a:cubicBezTo>
                  <a:cubicBezTo>
                    <a:pt x="1414" y="10074"/>
                    <a:pt x="2299" y="10765"/>
                    <a:pt x="3336" y="11091"/>
                  </a:cubicBezTo>
                  <a:cubicBezTo>
                    <a:pt x="3784" y="11232"/>
                    <a:pt x="4248" y="11303"/>
                    <a:pt x="4710" y="11303"/>
                  </a:cubicBezTo>
                  <a:cubicBezTo>
                    <a:pt x="5237" y="11303"/>
                    <a:pt x="5762" y="11211"/>
                    <a:pt x="6261" y="11030"/>
                  </a:cubicBezTo>
                  <a:lnTo>
                    <a:pt x="6734" y="11792"/>
                  </a:lnTo>
                  <a:cubicBezTo>
                    <a:pt x="6558" y="12005"/>
                    <a:pt x="6528" y="12316"/>
                    <a:pt x="6680" y="12564"/>
                  </a:cubicBezTo>
                  <a:lnTo>
                    <a:pt x="7333" y="13620"/>
                  </a:lnTo>
                  <a:cubicBezTo>
                    <a:pt x="7380" y="13696"/>
                    <a:pt x="7461" y="13738"/>
                    <a:pt x="7545" y="13738"/>
                  </a:cubicBezTo>
                  <a:cubicBezTo>
                    <a:pt x="7589" y="13738"/>
                    <a:pt x="7636" y="13725"/>
                    <a:pt x="7674" y="13701"/>
                  </a:cubicBezTo>
                  <a:cubicBezTo>
                    <a:pt x="7792" y="13627"/>
                    <a:pt x="7828" y="13475"/>
                    <a:pt x="7754" y="13360"/>
                  </a:cubicBezTo>
                  <a:lnTo>
                    <a:pt x="7099" y="12301"/>
                  </a:lnTo>
                  <a:cubicBezTo>
                    <a:pt x="7049" y="12221"/>
                    <a:pt x="7075" y="12118"/>
                    <a:pt x="7154" y="12069"/>
                  </a:cubicBezTo>
                  <a:lnTo>
                    <a:pt x="8370" y="11316"/>
                  </a:lnTo>
                  <a:cubicBezTo>
                    <a:pt x="8397" y="11299"/>
                    <a:pt x="8429" y="11291"/>
                    <a:pt x="8461" y="11291"/>
                  </a:cubicBezTo>
                  <a:cubicBezTo>
                    <a:pt x="8473" y="11291"/>
                    <a:pt x="8485" y="11292"/>
                    <a:pt x="8497" y="11294"/>
                  </a:cubicBezTo>
                  <a:cubicBezTo>
                    <a:pt x="8541" y="11304"/>
                    <a:pt x="8578" y="11331"/>
                    <a:pt x="8602" y="11368"/>
                  </a:cubicBezTo>
                  <a:lnTo>
                    <a:pt x="9883" y="13473"/>
                  </a:lnTo>
                  <a:cubicBezTo>
                    <a:pt x="9930" y="13550"/>
                    <a:pt x="10011" y="13592"/>
                    <a:pt x="10095" y="13592"/>
                  </a:cubicBezTo>
                  <a:cubicBezTo>
                    <a:pt x="10139" y="13592"/>
                    <a:pt x="10184" y="13580"/>
                    <a:pt x="10224" y="13556"/>
                  </a:cubicBezTo>
                  <a:cubicBezTo>
                    <a:pt x="10342" y="13485"/>
                    <a:pt x="10379" y="13333"/>
                    <a:pt x="10308" y="13215"/>
                  </a:cubicBezTo>
                  <a:lnTo>
                    <a:pt x="9024" y="11110"/>
                  </a:lnTo>
                  <a:cubicBezTo>
                    <a:pt x="8930" y="10959"/>
                    <a:pt x="8784" y="10854"/>
                    <a:pt x="8610" y="10813"/>
                  </a:cubicBezTo>
                  <a:cubicBezTo>
                    <a:pt x="8560" y="10801"/>
                    <a:pt x="8509" y="10796"/>
                    <a:pt x="8458" y="10796"/>
                  </a:cubicBezTo>
                  <a:cubicBezTo>
                    <a:pt x="8407" y="10796"/>
                    <a:pt x="8357" y="10801"/>
                    <a:pt x="8308" y="10813"/>
                  </a:cubicBezTo>
                  <a:lnTo>
                    <a:pt x="7838" y="10051"/>
                  </a:lnTo>
                  <a:cubicBezTo>
                    <a:pt x="8561" y="9365"/>
                    <a:pt x="9039" y="8455"/>
                    <a:pt x="9195" y="7462"/>
                  </a:cubicBezTo>
                  <a:cubicBezTo>
                    <a:pt x="9365" y="6388"/>
                    <a:pt x="9143" y="5287"/>
                    <a:pt x="8570" y="4363"/>
                  </a:cubicBezTo>
                  <a:cubicBezTo>
                    <a:pt x="8403" y="4091"/>
                    <a:pt x="8207" y="3840"/>
                    <a:pt x="7991" y="3611"/>
                  </a:cubicBezTo>
                  <a:lnTo>
                    <a:pt x="8275" y="3130"/>
                  </a:lnTo>
                  <a:cubicBezTo>
                    <a:pt x="8284" y="3115"/>
                    <a:pt x="8289" y="3101"/>
                    <a:pt x="8294" y="3087"/>
                  </a:cubicBezTo>
                  <a:cubicBezTo>
                    <a:pt x="8632" y="3283"/>
                    <a:pt x="8812" y="3329"/>
                    <a:pt x="8918" y="3329"/>
                  </a:cubicBezTo>
                  <a:cubicBezTo>
                    <a:pt x="8980" y="3329"/>
                    <a:pt x="9017" y="3313"/>
                    <a:pt x="9042" y="3303"/>
                  </a:cubicBezTo>
                  <a:cubicBezTo>
                    <a:pt x="9139" y="3260"/>
                    <a:pt x="9366" y="3158"/>
                    <a:pt x="9525" y="1716"/>
                  </a:cubicBezTo>
                  <a:cubicBezTo>
                    <a:pt x="9683" y="275"/>
                    <a:pt x="9482" y="127"/>
                    <a:pt x="9394" y="64"/>
                  </a:cubicBezTo>
                  <a:cubicBezTo>
                    <a:pt x="9360" y="39"/>
                    <a:pt x="9308" y="1"/>
                    <a:pt x="91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48" name="Google Shape;448;p43"/>
            <p:cNvSpPr/>
            <p:nvPr/>
          </p:nvSpPr>
          <p:spPr>
            <a:xfrm>
              <a:off x="7221349" y="2445791"/>
              <a:ext cx="104856" cy="75939"/>
            </a:xfrm>
            <a:custGeom>
              <a:rect b="b" l="l" r="r" t="t"/>
              <a:pathLst>
                <a:path extrusionOk="0" h="2739" w="3782">
                  <a:moveTo>
                    <a:pt x="2850" y="0"/>
                  </a:moveTo>
                  <a:cubicBezTo>
                    <a:pt x="2805" y="0"/>
                    <a:pt x="2760" y="13"/>
                    <a:pt x="2719" y="39"/>
                  </a:cubicBezTo>
                  <a:cubicBezTo>
                    <a:pt x="2602" y="111"/>
                    <a:pt x="2566" y="263"/>
                    <a:pt x="2638" y="380"/>
                  </a:cubicBezTo>
                  <a:lnTo>
                    <a:pt x="3168" y="1233"/>
                  </a:lnTo>
                  <a:cubicBezTo>
                    <a:pt x="3217" y="1311"/>
                    <a:pt x="3192" y="1416"/>
                    <a:pt x="3113" y="1466"/>
                  </a:cubicBezTo>
                  <a:lnTo>
                    <a:pt x="1897" y="2219"/>
                  </a:lnTo>
                  <a:cubicBezTo>
                    <a:pt x="1868" y="2235"/>
                    <a:pt x="1837" y="2244"/>
                    <a:pt x="1806" y="2244"/>
                  </a:cubicBezTo>
                  <a:cubicBezTo>
                    <a:pt x="1794" y="2244"/>
                    <a:pt x="1781" y="2243"/>
                    <a:pt x="1769" y="2240"/>
                  </a:cubicBezTo>
                  <a:cubicBezTo>
                    <a:pt x="1725" y="2229"/>
                    <a:pt x="1690" y="2202"/>
                    <a:pt x="1664" y="2165"/>
                  </a:cubicBezTo>
                  <a:lnTo>
                    <a:pt x="494" y="266"/>
                  </a:lnTo>
                  <a:cubicBezTo>
                    <a:pt x="447" y="189"/>
                    <a:pt x="366" y="147"/>
                    <a:pt x="282" y="147"/>
                  </a:cubicBezTo>
                  <a:cubicBezTo>
                    <a:pt x="238" y="147"/>
                    <a:pt x="193" y="159"/>
                    <a:pt x="153" y="184"/>
                  </a:cubicBezTo>
                  <a:cubicBezTo>
                    <a:pt x="36" y="255"/>
                    <a:pt x="1" y="409"/>
                    <a:pt x="72" y="524"/>
                  </a:cubicBezTo>
                  <a:lnTo>
                    <a:pt x="1241" y="2425"/>
                  </a:lnTo>
                  <a:cubicBezTo>
                    <a:pt x="1367" y="2627"/>
                    <a:pt x="1585" y="2739"/>
                    <a:pt x="1808" y="2739"/>
                  </a:cubicBezTo>
                  <a:cubicBezTo>
                    <a:pt x="1927" y="2739"/>
                    <a:pt x="2048" y="2706"/>
                    <a:pt x="2157" y="2639"/>
                  </a:cubicBezTo>
                  <a:lnTo>
                    <a:pt x="3374" y="1887"/>
                  </a:lnTo>
                  <a:cubicBezTo>
                    <a:pt x="3685" y="1695"/>
                    <a:pt x="3782" y="1284"/>
                    <a:pt x="3589" y="972"/>
                  </a:cubicBezTo>
                  <a:lnTo>
                    <a:pt x="3060" y="118"/>
                  </a:lnTo>
                  <a:cubicBezTo>
                    <a:pt x="3013" y="42"/>
                    <a:pt x="2932" y="0"/>
                    <a:pt x="285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449" name="Google Shape;449;p43"/>
          <p:cNvSpPr/>
          <p:nvPr/>
        </p:nvSpPr>
        <p:spPr>
          <a:xfrm>
            <a:off x="335404" y="1234571"/>
            <a:ext cx="554857" cy="540774"/>
          </a:xfrm>
          <a:custGeom>
            <a:rect b="b" l="l" r="r" t="t"/>
            <a:pathLst>
              <a:path extrusionOk="0" h="16578" w="17028">
                <a:moveTo>
                  <a:pt x="12304" y="6454"/>
                </a:moveTo>
                <a:cubicBezTo>
                  <a:pt x="12392" y="6454"/>
                  <a:pt x="12476" y="6499"/>
                  <a:pt x="12519" y="6578"/>
                </a:cubicBezTo>
                <a:lnTo>
                  <a:pt x="15005" y="11201"/>
                </a:lnTo>
                <a:cubicBezTo>
                  <a:pt x="14527" y="11436"/>
                  <a:pt x="14061" y="11695"/>
                  <a:pt x="13608" y="11970"/>
                </a:cubicBezTo>
                <a:lnTo>
                  <a:pt x="11671" y="8700"/>
                </a:lnTo>
                <a:cubicBezTo>
                  <a:pt x="11535" y="8472"/>
                  <a:pt x="11292" y="8340"/>
                  <a:pt x="11035" y="8340"/>
                </a:cubicBezTo>
                <a:cubicBezTo>
                  <a:pt x="10961" y="8340"/>
                  <a:pt x="10887" y="8351"/>
                  <a:pt x="10813" y="8373"/>
                </a:cubicBezTo>
                <a:lnTo>
                  <a:pt x="8232" y="9160"/>
                </a:lnTo>
                <a:lnTo>
                  <a:pt x="8232" y="8977"/>
                </a:lnTo>
                <a:cubicBezTo>
                  <a:pt x="8232" y="8586"/>
                  <a:pt x="7915" y="8268"/>
                  <a:pt x="7525" y="8268"/>
                </a:cubicBezTo>
                <a:lnTo>
                  <a:pt x="7503" y="8268"/>
                </a:lnTo>
                <a:cubicBezTo>
                  <a:pt x="7537" y="8007"/>
                  <a:pt x="7604" y="7728"/>
                  <a:pt x="7709" y="7424"/>
                </a:cubicBezTo>
                <a:cubicBezTo>
                  <a:pt x="7842" y="7538"/>
                  <a:pt x="8013" y="7603"/>
                  <a:pt x="8191" y="7603"/>
                </a:cubicBezTo>
                <a:cubicBezTo>
                  <a:pt x="8261" y="7603"/>
                  <a:pt x="8332" y="7593"/>
                  <a:pt x="8402" y="7572"/>
                </a:cubicBezTo>
                <a:lnTo>
                  <a:pt x="12233" y="6464"/>
                </a:lnTo>
                <a:cubicBezTo>
                  <a:pt x="12257" y="6457"/>
                  <a:pt x="12280" y="6454"/>
                  <a:pt x="12304" y="6454"/>
                </a:cubicBezTo>
                <a:close/>
                <a:moveTo>
                  <a:pt x="16345" y="11211"/>
                </a:moveTo>
                <a:cubicBezTo>
                  <a:pt x="16432" y="11421"/>
                  <a:pt x="16536" y="12173"/>
                  <a:pt x="16526" y="13389"/>
                </a:cubicBezTo>
                <a:cubicBezTo>
                  <a:pt x="16517" y="14606"/>
                  <a:pt x="16402" y="15355"/>
                  <a:pt x="16311" y="15565"/>
                </a:cubicBezTo>
                <a:cubicBezTo>
                  <a:pt x="16086" y="15533"/>
                  <a:pt x="15382" y="15248"/>
                  <a:pt x="14334" y="14632"/>
                </a:cubicBezTo>
                <a:cubicBezTo>
                  <a:pt x="13284" y="14016"/>
                  <a:pt x="12694" y="13542"/>
                  <a:pt x="12559" y="13359"/>
                </a:cubicBezTo>
                <a:cubicBezTo>
                  <a:pt x="12696" y="13178"/>
                  <a:pt x="13294" y="12712"/>
                  <a:pt x="14353" y="12113"/>
                </a:cubicBezTo>
                <a:cubicBezTo>
                  <a:pt x="15411" y="11512"/>
                  <a:pt x="16118" y="11237"/>
                  <a:pt x="16345" y="11211"/>
                </a:cubicBezTo>
                <a:close/>
                <a:moveTo>
                  <a:pt x="6608" y="6531"/>
                </a:moveTo>
                <a:cubicBezTo>
                  <a:pt x="6890" y="6531"/>
                  <a:pt x="7122" y="6587"/>
                  <a:pt x="7256" y="6696"/>
                </a:cubicBezTo>
                <a:cubicBezTo>
                  <a:pt x="7292" y="6724"/>
                  <a:pt x="7326" y="6761"/>
                  <a:pt x="7341" y="6812"/>
                </a:cubicBezTo>
                <a:cubicBezTo>
                  <a:pt x="7341" y="6813"/>
                  <a:pt x="7343" y="6816"/>
                  <a:pt x="7343" y="6818"/>
                </a:cubicBezTo>
                <a:cubicBezTo>
                  <a:pt x="7357" y="6870"/>
                  <a:pt x="7354" y="6944"/>
                  <a:pt x="7317" y="7041"/>
                </a:cubicBezTo>
                <a:cubicBezTo>
                  <a:pt x="7147" y="7487"/>
                  <a:pt x="7043" y="7889"/>
                  <a:pt x="7002" y="8265"/>
                </a:cubicBezTo>
                <a:lnTo>
                  <a:pt x="4073" y="8265"/>
                </a:lnTo>
                <a:cubicBezTo>
                  <a:pt x="3936" y="8265"/>
                  <a:pt x="3824" y="8376"/>
                  <a:pt x="3824" y="8514"/>
                </a:cubicBezTo>
                <a:cubicBezTo>
                  <a:pt x="3824" y="8650"/>
                  <a:pt x="3936" y="8762"/>
                  <a:pt x="4073" y="8762"/>
                </a:cubicBezTo>
                <a:lnTo>
                  <a:pt x="7525" y="8762"/>
                </a:lnTo>
                <a:cubicBezTo>
                  <a:pt x="7640" y="8762"/>
                  <a:pt x="7736" y="8856"/>
                  <a:pt x="7736" y="8972"/>
                </a:cubicBezTo>
                <a:lnTo>
                  <a:pt x="7736" y="9339"/>
                </a:lnTo>
                <a:cubicBezTo>
                  <a:pt x="7736" y="9454"/>
                  <a:pt x="7641" y="9551"/>
                  <a:pt x="7525" y="9551"/>
                </a:cubicBezTo>
                <a:lnTo>
                  <a:pt x="5265" y="9551"/>
                </a:lnTo>
                <a:cubicBezTo>
                  <a:pt x="5127" y="9551"/>
                  <a:pt x="5016" y="9661"/>
                  <a:pt x="5016" y="9799"/>
                </a:cubicBezTo>
                <a:cubicBezTo>
                  <a:pt x="5016" y="9936"/>
                  <a:pt x="5127" y="10048"/>
                  <a:pt x="5265" y="10048"/>
                </a:cubicBezTo>
                <a:lnTo>
                  <a:pt x="7346" y="10048"/>
                </a:lnTo>
                <a:cubicBezTo>
                  <a:pt x="7388" y="10106"/>
                  <a:pt x="7434" y="10163"/>
                  <a:pt x="7483" y="10220"/>
                </a:cubicBezTo>
                <a:cubicBezTo>
                  <a:pt x="7922" y="10714"/>
                  <a:pt x="9330" y="12927"/>
                  <a:pt x="8877" y="14468"/>
                </a:cubicBezTo>
                <a:cubicBezTo>
                  <a:pt x="8681" y="15140"/>
                  <a:pt x="8135" y="15603"/>
                  <a:pt x="7256" y="15845"/>
                </a:cubicBezTo>
                <a:cubicBezTo>
                  <a:pt x="6644" y="16014"/>
                  <a:pt x="5983" y="16077"/>
                  <a:pt x="5337" y="16077"/>
                </a:cubicBezTo>
                <a:cubicBezTo>
                  <a:pt x="4203" y="16077"/>
                  <a:pt x="3117" y="15882"/>
                  <a:pt x="2429" y="15725"/>
                </a:cubicBezTo>
                <a:cubicBezTo>
                  <a:pt x="1687" y="15558"/>
                  <a:pt x="1090" y="15039"/>
                  <a:pt x="873" y="14372"/>
                </a:cubicBezTo>
                <a:cubicBezTo>
                  <a:pt x="542" y="13352"/>
                  <a:pt x="529" y="11781"/>
                  <a:pt x="2327" y="10049"/>
                </a:cubicBezTo>
                <a:lnTo>
                  <a:pt x="4140" y="10049"/>
                </a:lnTo>
                <a:cubicBezTo>
                  <a:pt x="4276" y="10049"/>
                  <a:pt x="4388" y="9937"/>
                  <a:pt x="4388" y="9801"/>
                </a:cubicBezTo>
                <a:cubicBezTo>
                  <a:pt x="4388" y="9664"/>
                  <a:pt x="4276" y="9552"/>
                  <a:pt x="4140" y="9552"/>
                </a:cubicBezTo>
                <a:lnTo>
                  <a:pt x="1880" y="9552"/>
                </a:lnTo>
                <a:cubicBezTo>
                  <a:pt x="1763" y="9552"/>
                  <a:pt x="1668" y="9458"/>
                  <a:pt x="1668" y="9340"/>
                </a:cubicBezTo>
                <a:lnTo>
                  <a:pt x="1668" y="8975"/>
                </a:lnTo>
                <a:cubicBezTo>
                  <a:pt x="1668" y="8860"/>
                  <a:pt x="1763" y="8764"/>
                  <a:pt x="1880" y="8764"/>
                </a:cubicBezTo>
                <a:lnTo>
                  <a:pt x="2946" y="8764"/>
                </a:lnTo>
                <a:cubicBezTo>
                  <a:pt x="3083" y="8764"/>
                  <a:pt x="3195" y="8651"/>
                  <a:pt x="3195" y="8515"/>
                </a:cubicBezTo>
                <a:cubicBezTo>
                  <a:pt x="3195" y="8379"/>
                  <a:pt x="3083" y="8267"/>
                  <a:pt x="2946" y="8267"/>
                </a:cubicBezTo>
                <a:lnTo>
                  <a:pt x="2319" y="8267"/>
                </a:lnTo>
                <a:cubicBezTo>
                  <a:pt x="2255" y="8085"/>
                  <a:pt x="2181" y="7899"/>
                  <a:pt x="2113" y="7718"/>
                </a:cubicBezTo>
                <a:cubicBezTo>
                  <a:pt x="2003" y="7438"/>
                  <a:pt x="1853" y="7048"/>
                  <a:pt x="1807" y="6832"/>
                </a:cubicBezTo>
                <a:lnTo>
                  <a:pt x="1807" y="6832"/>
                </a:lnTo>
                <a:cubicBezTo>
                  <a:pt x="1952" y="6876"/>
                  <a:pt x="2113" y="6940"/>
                  <a:pt x="2279" y="7005"/>
                </a:cubicBezTo>
                <a:cubicBezTo>
                  <a:pt x="2710" y="7175"/>
                  <a:pt x="3235" y="7383"/>
                  <a:pt x="3810" y="7383"/>
                </a:cubicBezTo>
                <a:cubicBezTo>
                  <a:pt x="4027" y="7383"/>
                  <a:pt x="4252" y="7353"/>
                  <a:pt x="4481" y="7281"/>
                </a:cubicBezTo>
                <a:cubicBezTo>
                  <a:pt x="4488" y="7279"/>
                  <a:pt x="4877" y="7124"/>
                  <a:pt x="5067" y="7002"/>
                </a:cubicBezTo>
                <a:cubicBezTo>
                  <a:pt x="5565" y="6680"/>
                  <a:pt x="6151" y="6531"/>
                  <a:pt x="6608" y="6531"/>
                </a:cubicBezTo>
                <a:close/>
                <a:moveTo>
                  <a:pt x="952" y="0"/>
                </a:moveTo>
                <a:cubicBezTo>
                  <a:pt x="693" y="0"/>
                  <a:pt x="455" y="131"/>
                  <a:pt x="321" y="350"/>
                </a:cubicBezTo>
                <a:cubicBezTo>
                  <a:pt x="179" y="583"/>
                  <a:pt x="182" y="870"/>
                  <a:pt x="329" y="1099"/>
                </a:cubicBezTo>
                <a:lnTo>
                  <a:pt x="4015" y="6877"/>
                </a:lnTo>
                <a:cubicBezTo>
                  <a:pt x="3944" y="6885"/>
                  <a:pt x="3875" y="6889"/>
                  <a:pt x="3805" y="6889"/>
                </a:cubicBezTo>
                <a:cubicBezTo>
                  <a:pt x="3330" y="6889"/>
                  <a:pt x="2879" y="6711"/>
                  <a:pt x="2461" y="6548"/>
                </a:cubicBezTo>
                <a:cubicBezTo>
                  <a:pt x="2229" y="6457"/>
                  <a:pt x="2012" y="6370"/>
                  <a:pt x="1803" y="6321"/>
                </a:cubicBezTo>
                <a:cubicBezTo>
                  <a:pt x="1757" y="6309"/>
                  <a:pt x="1714" y="6304"/>
                  <a:pt x="1676" y="6304"/>
                </a:cubicBezTo>
                <a:cubicBezTo>
                  <a:pt x="1529" y="6304"/>
                  <a:pt x="1439" y="6376"/>
                  <a:pt x="1395" y="6426"/>
                </a:cubicBezTo>
                <a:cubicBezTo>
                  <a:pt x="1182" y="6667"/>
                  <a:pt x="1326" y="7075"/>
                  <a:pt x="1645" y="7901"/>
                </a:cubicBezTo>
                <a:cubicBezTo>
                  <a:pt x="1694" y="8025"/>
                  <a:pt x="1742" y="8151"/>
                  <a:pt x="1789" y="8275"/>
                </a:cubicBezTo>
                <a:cubicBezTo>
                  <a:pt x="1441" y="8320"/>
                  <a:pt x="1169" y="8616"/>
                  <a:pt x="1169" y="8977"/>
                </a:cubicBezTo>
                <a:lnTo>
                  <a:pt x="1169" y="9340"/>
                </a:lnTo>
                <a:cubicBezTo>
                  <a:pt x="1169" y="9657"/>
                  <a:pt x="1377" y="9923"/>
                  <a:pt x="1661" y="10015"/>
                </a:cubicBezTo>
                <a:cubicBezTo>
                  <a:pt x="0" y="11802"/>
                  <a:pt x="43" y="13437"/>
                  <a:pt x="398" y="14525"/>
                </a:cubicBezTo>
                <a:cubicBezTo>
                  <a:pt x="668" y="15356"/>
                  <a:pt x="1405" y="16002"/>
                  <a:pt x="2319" y="16210"/>
                </a:cubicBezTo>
                <a:cubicBezTo>
                  <a:pt x="3158" y="16400"/>
                  <a:pt x="4229" y="16578"/>
                  <a:pt x="5324" y="16578"/>
                </a:cubicBezTo>
                <a:cubicBezTo>
                  <a:pt x="6020" y="16578"/>
                  <a:pt x="6725" y="16506"/>
                  <a:pt x="7387" y="16323"/>
                </a:cubicBezTo>
                <a:cubicBezTo>
                  <a:pt x="8444" y="16031"/>
                  <a:pt x="9104" y="15454"/>
                  <a:pt x="9353" y="14609"/>
                </a:cubicBezTo>
                <a:cubicBezTo>
                  <a:pt x="9847" y="12926"/>
                  <a:pt x="8483" y="10637"/>
                  <a:pt x="7897" y="9944"/>
                </a:cubicBezTo>
                <a:cubicBezTo>
                  <a:pt x="7990" y="9886"/>
                  <a:pt x="8069" y="9808"/>
                  <a:pt x="8125" y="9714"/>
                </a:cubicBezTo>
                <a:lnTo>
                  <a:pt x="10956" y="8850"/>
                </a:lnTo>
                <a:cubicBezTo>
                  <a:pt x="10981" y="8843"/>
                  <a:pt x="11006" y="8839"/>
                  <a:pt x="11031" y="8839"/>
                </a:cubicBezTo>
                <a:cubicBezTo>
                  <a:pt x="11116" y="8839"/>
                  <a:pt x="11197" y="8883"/>
                  <a:pt x="11240" y="8955"/>
                </a:cubicBezTo>
                <a:lnTo>
                  <a:pt x="13186" y="12239"/>
                </a:lnTo>
                <a:cubicBezTo>
                  <a:pt x="13023" y="12346"/>
                  <a:pt x="12872" y="12451"/>
                  <a:pt x="12739" y="12549"/>
                </a:cubicBezTo>
                <a:cubicBezTo>
                  <a:pt x="12161" y="12974"/>
                  <a:pt x="12042" y="13180"/>
                  <a:pt x="12039" y="13357"/>
                </a:cubicBezTo>
                <a:cubicBezTo>
                  <a:pt x="12037" y="13535"/>
                  <a:pt x="12155" y="13742"/>
                  <a:pt x="12726" y="14176"/>
                </a:cubicBezTo>
                <a:cubicBezTo>
                  <a:pt x="13078" y="14441"/>
                  <a:pt x="13559" y="14758"/>
                  <a:pt x="14080" y="15063"/>
                </a:cubicBezTo>
                <a:cubicBezTo>
                  <a:pt x="14600" y="15369"/>
                  <a:pt x="15110" y="15634"/>
                  <a:pt x="15515" y="15815"/>
                </a:cubicBezTo>
                <a:cubicBezTo>
                  <a:pt x="15938" y="16001"/>
                  <a:pt x="16186" y="16068"/>
                  <a:pt x="16353" y="16068"/>
                </a:cubicBezTo>
                <a:cubicBezTo>
                  <a:pt x="16442" y="16068"/>
                  <a:pt x="16509" y="16049"/>
                  <a:pt x="16561" y="16016"/>
                </a:cubicBezTo>
                <a:cubicBezTo>
                  <a:pt x="16716" y="15930"/>
                  <a:pt x="16837" y="15725"/>
                  <a:pt x="16928" y="15014"/>
                </a:cubicBezTo>
                <a:cubicBezTo>
                  <a:pt x="16982" y="14575"/>
                  <a:pt x="17014" y="14001"/>
                  <a:pt x="17020" y="13397"/>
                </a:cubicBezTo>
                <a:cubicBezTo>
                  <a:pt x="17027" y="12789"/>
                  <a:pt x="17005" y="12214"/>
                  <a:pt x="16956" y="11775"/>
                </a:cubicBezTo>
                <a:cubicBezTo>
                  <a:pt x="16878" y="11062"/>
                  <a:pt x="16760" y="10856"/>
                  <a:pt x="16607" y="10765"/>
                </a:cubicBezTo>
                <a:cubicBezTo>
                  <a:pt x="16551" y="10732"/>
                  <a:pt x="16483" y="10711"/>
                  <a:pt x="16388" y="10711"/>
                </a:cubicBezTo>
                <a:cubicBezTo>
                  <a:pt x="16223" y="10711"/>
                  <a:pt x="15975" y="10775"/>
                  <a:pt x="15556" y="10951"/>
                </a:cubicBezTo>
                <a:cubicBezTo>
                  <a:pt x="15523" y="10965"/>
                  <a:pt x="15492" y="10980"/>
                  <a:pt x="15458" y="10994"/>
                </a:cubicBezTo>
                <a:lnTo>
                  <a:pt x="12956" y="6343"/>
                </a:lnTo>
                <a:cubicBezTo>
                  <a:pt x="12826" y="6103"/>
                  <a:pt x="12570" y="5959"/>
                  <a:pt x="12302" y="5959"/>
                </a:cubicBezTo>
                <a:cubicBezTo>
                  <a:pt x="12233" y="5959"/>
                  <a:pt x="12163" y="5968"/>
                  <a:pt x="12094" y="5988"/>
                </a:cubicBezTo>
                <a:lnTo>
                  <a:pt x="8265" y="7096"/>
                </a:lnTo>
                <a:cubicBezTo>
                  <a:pt x="8241" y="7103"/>
                  <a:pt x="8217" y="7107"/>
                  <a:pt x="8193" y="7107"/>
                </a:cubicBezTo>
                <a:cubicBezTo>
                  <a:pt x="8103" y="7107"/>
                  <a:pt x="8018" y="7058"/>
                  <a:pt x="7978" y="6980"/>
                </a:cubicBezTo>
                <a:lnTo>
                  <a:pt x="7811" y="6654"/>
                </a:lnTo>
                <a:cubicBezTo>
                  <a:pt x="7769" y="6524"/>
                  <a:pt x="7688" y="6407"/>
                  <a:pt x="7570" y="6312"/>
                </a:cubicBezTo>
                <a:cubicBezTo>
                  <a:pt x="7341" y="6126"/>
                  <a:pt x="6995" y="6036"/>
                  <a:pt x="6603" y="6036"/>
                </a:cubicBezTo>
                <a:cubicBezTo>
                  <a:pt x="6029" y="6036"/>
                  <a:pt x="5355" y="6227"/>
                  <a:pt x="4799" y="6588"/>
                </a:cubicBezTo>
                <a:cubicBezTo>
                  <a:pt x="4705" y="6647"/>
                  <a:pt x="4611" y="6698"/>
                  <a:pt x="4519" y="6738"/>
                </a:cubicBezTo>
                <a:lnTo>
                  <a:pt x="749" y="829"/>
                </a:lnTo>
                <a:cubicBezTo>
                  <a:pt x="685" y="730"/>
                  <a:pt x="725" y="640"/>
                  <a:pt x="748" y="607"/>
                </a:cubicBezTo>
                <a:cubicBezTo>
                  <a:pt x="790" y="534"/>
                  <a:pt x="867" y="494"/>
                  <a:pt x="954" y="494"/>
                </a:cubicBezTo>
                <a:cubicBezTo>
                  <a:pt x="962" y="494"/>
                  <a:pt x="971" y="495"/>
                  <a:pt x="979" y="495"/>
                </a:cubicBezTo>
                <a:lnTo>
                  <a:pt x="4130" y="795"/>
                </a:lnTo>
                <a:cubicBezTo>
                  <a:pt x="4213" y="802"/>
                  <a:pt x="4286" y="852"/>
                  <a:pt x="4321" y="921"/>
                </a:cubicBezTo>
                <a:lnTo>
                  <a:pt x="6573" y="5284"/>
                </a:lnTo>
                <a:cubicBezTo>
                  <a:pt x="6617" y="5369"/>
                  <a:pt x="6703" y="5418"/>
                  <a:pt x="6794" y="5418"/>
                </a:cubicBezTo>
                <a:cubicBezTo>
                  <a:pt x="6832" y="5418"/>
                  <a:pt x="6871" y="5409"/>
                  <a:pt x="6908" y="5390"/>
                </a:cubicBezTo>
                <a:cubicBezTo>
                  <a:pt x="7030" y="5328"/>
                  <a:pt x="7079" y="5177"/>
                  <a:pt x="7015" y="5055"/>
                </a:cubicBezTo>
                <a:lnTo>
                  <a:pt x="4765" y="693"/>
                </a:lnTo>
                <a:cubicBezTo>
                  <a:pt x="4651" y="470"/>
                  <a:pt x="4431" y="321"/>
                  <a:pt x="4178" y="298"/>
                </a:cubicBezTo>
                <a:lnTo>
                  <a:pt x="1025" y="4"/>
                </a:lnTo>
                <a:cubicBezTo>
                  <a:pt x="1000" y="2"/>
                  <a:pt x="976" y="0"/>
                  <a:pt x="9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descr="&lt;math xmlns=&quot;http://www.w3.org/1998/Math/MathML&quot;&gt;&lt;mi&gt;l&lt;/mi&gt;&lt;mi&gt;a&lt;/mi&gt;&lt;mi&gt;b&lt;/mi&gt;&lt;mi&gt;a&lt;/mi&gt;&lt;mo&gt;&amp;#xA0;&lt;/mo&gt;&lt;mi&gt;y&lt;/mi&gt;&lt;mi&gt;a&lt;/mi&gt;&lt;mi&gt;n&lt;/mi&gt;&lt;mi&gt;g&lt;/mi&gt;&lt;mo&gt;&amp;#xA0;&lt;/mo&gt;&lt;mi&gt;d&lt;/mi&gt;&lt;mi&gt;i&lt;/mi&gt;&lt;mi&gt;h&lt;/mi&gt;&lt;mi&gt;a&lt;/mi&gt;&lt;mi&gt;r&lt;/mi&gt;&lt;mi&gt;a&lt;/mi&gt;&lt;mi&gt;p&lt;/mi&gt;&lt;mi&gt;k&lt;/mi&gt;&lt;mi&gt;a&lt;/mi&gt;&lt;mi&gt;n&lt;/mi&gt;&lt;mo&gt;&amp;#xA0;&lt;/mo&gt;&lt;mfenced&gt;&lt;mrow&gt;&lt;mn&gt;22&lt;/mn&gt;&lt;mo&gt;%&lt;/mo&gt;&lt;/mrow&gt;&lt;/mfenced&gt;&lt;mo&gt;=&lt;/mo&gt;&lt;mo&gt;&amp;#xA0;&lt;/mo&gt;&lt;mi&gt;R&lt;/mi&gt;&lt;mi&gt;p&lt;/mi&gt;&lt;mn&gt;90&lt;/mn&gt;&lt;mo&gt;.&lt;/mo&gt;&lt;mn&gt;070&lt;/mn&gt;&lt;mo&gt;.&lt;/mo&gt;&lt;mn&gt;100&lt;/mn&gt;&lt;mo&gt;&amp;#xA0;&lt;/mo&gt;&lt;mo&gt;+&lt;/mo&gt;&lt;mfenced&gt;&lt;mrow&gt;&lt;mn&gt;22&lt;/mn&gt;&lt;mo&gt;%&lt;/mo&gt;&lt;mo&gt;&amp;#xA0;&lt;/mo&gt;&lt;mi&gt;x&lt;/mi&gt;&lt;mo&gt;&amp;#xA0;&lt;/mo&gt;&lt;mi&gt;R&lt;/mi&gt;&lt;mi&gt;p&lt;/mi&gt;&lt;mn&gt;90&lt;/mn&gt;&lt;mo&gt;.&lt;/mo&gt;&lt;mn&gt;070&lt;/mn&gt;&lt;mo&gt;.&lt;/mo&gt;&lt;mn&gt;100&lt;/mn&gt;&lt;/mrow&gt;&lt;/mfenced&gt;&lt;mspace linebreak=&quot;newline&quot;/&gt;&lt;mo&gt;=&lt;/mo&gt;&lt;mi&gt;R&lt;/mi&gt;&lt;mi&gt;p&lt;/mi&gt;&lt;mn&gt;109&lt;/mn&gt;&lt;mo&gt;.&lt;/mo&gt;&lt;mn&gt;885&lt;/mn&gt;&lt;mo&gt;.&lt;/mo&gt;&lt;mn&gt;500&lt;/mn&gt;&lt;/math&gt;" id="450" name="Google Shape;450;p43" title="l a b a space y a n g space d i h a r a p k a n space open parentheses 22 percent sign close parentheses equals space R p 90.070.100 space plus open parentheses 22 percent sign space x space R p 90.070.100 close parentheses&#10;equals R p 109.885.500"/>
          <p:cNvPicPr preferRelativeResize="0"/>
          <p:nvPr/>
        </p:nvPicPr>
        <p:blipFill>
          <a:blip r:embed="rId3">
            <a:alphaModFix/>
          </a:blip>
          <a:stretch>
            <a:fillRect/>
          </a:stretch>
        </p:blipFill>
        <p:spPr>
          <a:xfrm>
            <a:off x="1336013" y="2008412"/>
            <a:ext cx="6471977" cy="540775"/>
          </a:xfrm>
          <a:prstGeom prst="rect">
            <a:avLst/>
          </a:prstGeom>
          <a:noFill/>
          <a:ln>
            <a:noFill/>
          </a:ln>
        </p:spPr>
      </p:pic>
      <p:pic>
        <p:nvPicPr>
          <p:cNvPr descr="&lt;math xmlns=&quot;http://www.w3.org/1998/Math/MathML&quot;&gt;&lt;mi&gt;p&lt;/mi&gt;&lt;mi&gt;e&lt;/mi&gt;&lt;mi&gt;n&lt;/mi&gt;&lt;mi&gt;j&lt;/mi&gt;&lt;mi&gt;u&lt;/mi&gt;&lt;mi&gt;a&lt;/mi&gt;&lt;mi&gt;l&lt;/mi&gt;&lt;mi&gt;a&lt;/mi&gt;&lt;mi&gt;n&lt;/mi&gt;&lt;mo&gt;&amp;#xA0;&lt;/mo&gt;&lt;mo&gt;=&lt;/mo&gt;&lt;mfrac&gt;&lt;mrow&gt;&lt;mo&gt;&amp;#xA0;&lt;/mo&gt;&lt;mfenced&gt;&lt;mrow&gt;&lt;mi&gt;b&lt;/mi&gt;&lt;mi&gt;i&lt;/mi&gt;&lt;mi&gt;a&lt;/mi&gt;&lt;mi&gt;y&lt;/mi&gt;&lt;mi&gt;a&lt;/mi&gt;&lt;mo&gt;&amp;#xA0;&lt;/mo&gt;&lt;mi&gt;t&lt;/mi&gt;&lt;mi&gt;e&lt;/mi&gt;&lt;mi&gt;t&lt;/mi&gt;&lt;mi&gt;a&lt;/mi&gt;&lt;mi&gt;p&lt;/mi&gt;&lt;mo&gt;+&lt;/mo&gt;&lt;mi&gt;l&lt;/mi&gt;&lt;mi&gt;a&lt;/mi&gt;&lt;mi&gt;b&lt;/mi&gt;&lt;mi&gt;a&lt;/mi&gt;&lt;mo&gt;&amp;#xA0;&lt;/mo&gt;&lt;mi&gt;y&lt;/mi&gt;&lt;mi&gt;a&lt;/mi&gt;&lt;mi&gt;n&lt;/mi&gt;&lt;mi&gt;g&lt;/mi&gt;&lt;mo&gt;&amp;#xA0;&lt;/mo&gt;&lt;mi&gt;d&lt;/mi&gt;&lt;mi&gt;i&lt;/mi&gt;&lt;mi&gt;h&lt;/mi&gt;&lt;mi&gt;a&lt;/mi&gt;&lt;mi&gt;r&lt;/mi&gt;&lt;mi&gt;a&lt;/mi&gt;&lt;mi&gt;p&lt;/mi&gt;&lt;mi&gt;k&lt;/mi&gt;&lt;mi&gt;a&lt;/mi&gt;&lt;mi&gt;n&lt;/mi&gt;&lt;/mrow&gt;&lt;/mfenced&gt;&lt;/mrow&gt;&lt;mrow&gt;&lt;mi&gt;r&lt;/mi&gt;&lt;mi&gt;a&lt;/mi&gt;&lt;mi&gt;s&lt;/mi&gt;&lt;mi&gt;i&lt;/mi&gt;&lt;mi&gt;o&lt;/mi&gt;&lt;mo&gt;&amp;#xA0;&lt;/mo&gt;&lt;mi&gt;m&lt;/mi&gt;&lt;mi&gt;a&lt;/mi&gt;&lt;mi&gt;r&lt;/mi&gt;&lt;mi&gt;g&lt;/mi&gt;&lt;mi&gt;i&lt;/mi&gt;&lt;mi&gt;n&lt;/mi&gt;&lt;mo&gt;&amp;#xA0;&lt;/mo&gt;&lt;mi&gt;k&lt;/mi&gt;&lt;mi&gt;o&lt;/mi&gt;&lt;mi&gt;n&lt;/mi&gt;&lt;mi&gt;t&lt;/mi&gt;&lt;mi&gt;r&lt;/mi&gt;&lt;mi&gt;i&lt;/mi&gt;&lt;mi&gt;b&lt;/mi&gt;&lt;mi&gt;u&lt;/mi&gt;&lt;mi&gt;s&lt;/mi&gt;&lt;mi&gt;i&lt;/mi&gt;&lt;/mrow&gt;&lt;/mfrac&gt;&lt;mspace linebreak=&quot;newline&quot;/&gt;&lt;mo&gt;=&lt;/mo&gt;&lt;mfrac&gt;&lt;mfenced&gt;&lt;mrow&gt;&lt;mi&gt;R&lt;/mi&gt;&lt;mi&gt;p&lt;/mi&gt;&lt;mn&gt;54&lt;/mn&gt;&lt;mo&gt;.&lt;/mo&gt;&lt;mn&gt;000&lt;/mn&gt;&lt;mo&gt;.&lt;/mo&gt;&lt;mn&gt;000&lt;/mn&gt;&lt;mo&gt;+&lt;/mo&gt;&lt;mi&gt;R&lt;/mi&gt;&lt;mi&gt;p&lt;/mi&gt;&lt;mn&gt;109&lt;/mn&gt;&lt;mo&gt;.&lt;/mo&gt;&lt;mn&gt;885&lt;/mn&gt;&lt;mo&gt;.&lt;/mo&gt;&lt;mn&gt;500&lt;/mn&gt;&lt;/mrow&gt;&lt;/mfenced&gt;&lt;mrow&gt;&lt;mn&gt;64&lt;/mn&gt;&lt;mo&gt;%&lt;/mo&gt;&lt;/mrow&gt;&lt;/mfrac&gt;&lt;mspace linebreak=&quot;newline&quot;/&gt;&lt;mo&gt;=&lt;/mo&gt;&lt;mfrac&gt;&lt;mrow&gt;&lt;mi&gt;R&lt;/mi&gt;&lt;mi&gt;p&lt;/mi&gt;&lt;mn&gt;163&lt;/mn&gt;&lt;mo&gt;.&lt;/mo&gt;&lt;mn&gt;885&lt;/mn&gt;&lt;mo&gt;.&lt;/mo&gt;&lt;mn&gt;500&lt;/mn&gt;&lt;/mrow&gt;&lt;mrow&gt;&lt;mn&gt;64&lt;/mn&gt;&lt;mo&gt;%&lt;/mo&gt;&lt;/mrow&gt;&lt;/mfrac&gt;&lt;mspace linebreak=&quot;newline&quot;/&gt;&lt;mo&gt;=&lt;/mo&gt;&lt;mi&gt;R&lt;/mi&gt;&lt;mi&gt;p&lt;/mi&gt;&lt;mn&gt;256&lt;/mn&gt;&lt;mo&gt;.&lt;/mo&gt;&lt;mn&gt;071&lt;/mn&gt;&lt;mo&gt;.&lt;/mo&gt;&lt;mn&gt;100&lt;/mn&gt;&lt;/math&gt;" id="451" name="Google Shape;451;p43" title="p e n j u a l a n space equals fraction numerator space open parentheses b i a y a space t e t a p plus l a b a space y a n g space d i h a r a p k a n close parentheses over denominator r a s i o space m a r g i n space k o n t r i b u s i end fraction&#10;equals fraction numerator open parentheses R p 54.000.000 plus R p 109.885.500 close parentheses over denominator 64 percent sign end fraction&#10;equals fraction numerator R p 163.885.500 over denominator 64 percent sign end fraction&#10;equals R p 256.071.100"/>
          <p:cNvPicPr preferRelativeResize="0"/>
          <p:nvPr/>
        </p:nvPicPr>
        <p:blipFill>
          <a:blip r:embed="rId4">
            <a:alphaModFix/>
          </a:blip>
          <a:stretch>
            <a:fillRect/>
          </a:stretch>
        </p:blipFill>
        <p:spPr>
          <a:xfrm>
            <a:off x="1336025" y="2617437"/>
            <a:ext cx="2804057" cy="1368900"/>
          </a:xfrm>
          <a:prstGeom prst="rect">
            <a:avLst/>
          </a:prstGeom>
          <a:noFill/>
          <a:ln>
            <a:noFill/>
          </a:ln>
        </p:spPr>
      </p:pic>
      <p:sp>
        <p:nvSpPr>
          <p:cNvPr id="452" name="Google Shape;452;p43"/>
          <p:cNvSpPr txBox="1"/>
          <p:nvPr/>
        </p:nvSpPr>
        <p:spPr>
          <a:xfrm>
            <a:off x="1002600" y="4054625"/>
            <a:ext cx="8045100" cy="1037400"/>
          </a:xfrm>
          <a:prstGeom prst="rect">
            <a:avLst/>
          </a:prstGeom>
          <a:noFill/>
          <a:ln>
            <a:noFill/>
          </a:ln>
        </p:spPr>
        <p:txBody>
          <a:bodyPr anchorCtr="0" anchor="t" bIns="91425" lIns="91425" spcFirstLastPara="1" rIns="91425" wrap="square" tIns="91425">
            <a:spAutoFit/>
          </a:bodyPr>
          <a:lstStyle/>
          <a:p>
            <a:pPr indent="0" lvl="0" marL="165100" marR="25400" rtl="0" algn="l">
              <a:lnSpc>
                <a:spcPct val="115000"/>
              </a:lnSpc>
              <a:spcBef>
                <a:spcPts val="200"/>
              </a:spcBef>
              <a:spcAft>
                <a:spcPts val="0"/>
              </a:spcAft>
              <a:buNone/>
            </a:pPr>
            <a:r>
              <a:rPr lang="en" sz="1200">
                <a:latin typeface="Assistant"/>
                <a:ea typeface="Assistant"/>
                <a:cs typeface="Assistant"/>
                <a:sym typeface="Assistant"/>
              </a:rPr>
              <a:t>Berdasarkan perhitungan di atas, dapat diketahui bahwa perusahaan telah menetapkan besarnya perencanaan laba untuk periode tahun 2017 sebesar 22% dari tahun  sebelumnya. Perusahaan merencanakan memperoleh kenaikan laba menjadi Rp 109.885.500 dengan perolehan pendapatan penjualan menjadi Rp 256.071.100 untuk tahun 2017.</a:t>
            </a:r>
            <a:endParaRPr sz="1200">
              <a:latin typeface="Assistant"/>
              <a:ea typeface="Assistant"/>
              <a:cs typeface="Assistant"/>
              <a:sym typeface="Assistant"/>
            </a:endParaRPr>
          </a:p>
          <a:p>
            <a:pPr indent="0" lvl="0" marL="0" rtl="0" algn="l">
              <a:spcBef>
                <a:spcPts val="0"/>
              </a:spcBef>
              <a:spcAft>
                <a:spcPts val="0"/>
              </a:spcAft>
              <a:buNone/>
            </a:pPr>
            <a:r>
              <a:t/>
            </a:r>
            <a:endParaRPr>
              <a:latin typeface="Assistant"/>
              <a:ea typeface="Assistant"/>
              <a:cs typeface="Assistant"/>
              <a:sym typeface="Assistan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4"/>
          <p:cNvSpPr txBox="1"/>
          <p:nvPr>
            <p:ph idx="1" type="body"/>
          </p:nvPr>
        </p:nvSpPr>
        <p:spPr>
          <a:xfrm>
            <a:off x="100300" y="916725"/>
            <a:ext cx="5836500" cy="4164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solidFill>
                <a:schemeClr val="dk1"/>
              </a:solidFill>
            </a:endParaRPr>
          </a:p>
          <a:p>
            <a:pPr indent="-203200" lvl="0" marL="241300" rtl="0" algn="l">
              <a:lnSpc>
                <a:spcPct val="100000"/>
              </a:lnSpc>
              <a:spcBef>
                <a:spcPts val="0"/>
              </a:spcBef>
              <a:spcAft>
                <a:spcPts val="0"/>
              </a:spcAft>
              <a:buSzPts val="1200"/>
              <a:buFont typeface="Assistant"/>
              <a:buChar char="●"/>
            </a:pPr>
            <a:r>
              <a:rPr lang="en" sz="1200">
                <a:solidFill>
                  <a:srgbClr val="000000"/>
                </a:solidFill>
              </a:rPr>
              <a:t>Hasil wawancara yang dilakukan dengan manajemen Macro Coffee Roastery diperoleh informasi bahwa perusahaan menargetkan laba untuk tahun 2017 sebesar 22% dari tahun sebelumnya</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203200" lvl="0" marL="241300" rtl="0" algn="l">
              <a:lnSpc>
                <a:spcPct val="100000"/>
              </a:lnSpc>
              <a:spcBef>
                <a:spcPts val="0"/>
              </a:spcBef>
              <a:spcAft>
                <a:spcPts val="0"/>
              </a:spcAft>
              <a:buSzPts val="1200"/>
              <a:buFont typeface="Assistant"/>
              <a:buChar char="●"/>
            </a:pPr>
            <a:r>
              <a:rPr lang="en" sz="1200">
                <a:solidFill>
                  <a:srgbClr val="000000"/>
                </a:solidFill>
              </a:rPr>
              <a:t>Hasil analisis yang dilakukan pada Macro Coffee Roastery diperoleh margin kontribusi untuk tahun 2016 sebesar Rp 144.070.100 dengan rasio 64%.</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203200" lvl="0" marL="241300" rtl="0" algn="l">
              <a:lnSpc>
                <a:spcPct val="100000"/>
              </a:lnSpc>
              <a:spcBef>
                <a:spcPts val="0"/>
              </a:spcBef>
              <a:spcAft>
                <a:spcPts val="0"/>
              </a:spcAft>
              <a:buSzPts val="1200"/>
              <a:buFont typeface="Assistant"/>
              <a:buChar char="●"/>
            </a:pPr>
            <a:r>
              <a:rPr lang="en" sz="1200">
                <a:solidFill>
                  <a:srgbClr val="000000"/>
                </a:solidFill>
              </a:rPr>
              <a:t>Titik impas untuk tahun 2016 sebesar Rp 84.375.000. Tingkat penjualan sebesar Rp 225.070.100 berada di atas titik impas, sehingga penjualan yang dilakukan dikatakan mampu untuk menghasilkan laba yang maksimal.</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203200" lvl="0" marL="241300" rtl="0" algn="l">
              <a:lnSpc>
                <a:spcPct val="100000"/>
              </a:lnSpc>
              <a:spcBef>
                <a:spcPts val="0"/>
              </a:spcBef>
              <a:spcAft>
                <a:spcPts val="0"/>
              </a:spcAft>
              <a:buSzPts val="1200"/>
              <a:buFont typeface="Assistant"/>
              <a:buChar char="●"/>
            </a:pPr>
            <a:r>
              <a:rPr lang="en" sz="1200">
                <a:solidFill>
                  <a:srgbClr val="000000"/>
                </a:solidFill>
              </a:rPr>
              <a:t>Batas pengaman untuk tahun 2016 sebesar 62,5%. Tingkat pengaman perusahaan cukup tinggi, sehingga dikatakan baik, karena kemungkinan terjadinya kerugian rendah.</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203200" lvl="0" marL="241300" rtl="0" algn="l">
              <a:lnSpc>
                <a:spcPct val="100000"/>
              </a:lnSpc>
              <a:spcBef>
                <a:spcPts val="0"/>
              </a:spcBef>
              <a:spcAft>
                <a:spcPts val="0"/>
              </a:spcAft>
              <a:buSzPts val="1200"/>
              <a:buFont typeface="Assistant"/>
              <a:buChar char="●"/>
            </a:pPr>
            <a:r>
              <a:rPr lang="en" sz="1200">
                <a:solidFill>
                  <a:srgbClr val="000000"/>
                </a:solidFill>
              </a:rPr>
              <a:t>Besarnya penjualan minimal yang diperbolehkan (</a:t>
            </a:r>
            <a:r>
              <a:rPr i="1" lang="en" sz="1200">
                <a:solidFill>
                  <a:srgbClr val="000000"/>
                </a:solidFill>
              </a:rPr>
              <a:t>margin of safety</a:t>
            </a:r>
            <a:r>
              <a:rPr lang="en" sz="1200">
                <a:solidFill>
                  <a:srgbClr val="000000"/>
                </a:solidFill>
              </a:rPr>
              <a:t>) pada tahun 2016 sebesar Rp 140.695.100</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203200" lvl="0" marL="241300" rtl="0" algn="l">
              <a:lnSpc>
                <a:spcPct val="100000"/>
              </a:lnSpc>
              <a:spcBef>
                <a:spcPts val="0"/>
              </a:spcBef>
              <a:spcAft>
                <a:spcPts val="0"/>
              </a:spcAft>
              <a:buSzPts val="1200"/>
              <a:buFont typeface="Assistant"/>
              <a:buChar char="●"/>
            </a:pPr>
            <a:r>
              <a:rPr lang="en" sz="1200">
                <a:solidFill>
                  <a:srgbClr val="000000"/>
                </a:solidFill>
              </a:rPr>
              <a:t>Besarnya laba yang diharapkan untuk tahun 2017 sebesar Rp 109.885.500, oleh karena itu perusahaan harus mampu mencapai target penjualan sebesar Rp 256.071.100 untuk memperoleh laba yang telah direncanakan.</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0" lvl="0" marL="0" rtl="0" algn="l">
              <a:lnSpc>
                <a:spcPct val="100000"/>
              </a:lnSpc>
              <a:spcBef>
                <a:spcPts val="0"/>
              </a:spcBef>
              <a:spcAft>
                <a:spcPts val="0"/>
              </a:spcAft>
              <a:buClr>
                <a:srgbClr val="273D40"/>
              </a:buClr>
              <a:buSzPts val="600"/>
              <a:buFont typeface="Arial"/>
              <a:buNone/>
            </a:pPr>
            <a:r>
              <a:t/>
            </a:r>
            <a:endParaRPr sz="1200">
              <a:solidFill>
                <a:schemeClr val="dk1"/>
              </a:solidFill>
            </a:endParaRPr>
          </a:p>
          <a:p>
            <a:pPr indent="0" lvl="0" marL="0" rtl="0" algn="l">
              <a:lnSpc>
                <a:spcPct val="100000"/>
              </a:lnSpc>
              <a:spcBef>
                <a:spcPts val="0"/>
              </a:spcBef>
              <a:spcAft>
                <a:spcPts val="0"/>
              </a:spcAft>
              <a:buClr>
                <a:srgbClr val="273D40"/>
              </a:buClr>
              <a:buSzPts val="600"/>
              <a:buFont typeface="Arial"/>
              <a:buNone/>
            </a:pPr>
            <a:r>
              <a:t/>
            </a:r>
            <a:endParaRPr sz="1200">
              <a:solidFill>
                <a:schemeClr val="dk1"/>
              </a:solidFill>
            </a:endParaRPr>
          </a:p>
        </p:txBody>
      </p:sp>
      <p:sp>
        <p:nvSpPr>
          <p:cNvPr id="458" name="Google Shape;458;p44"/>
          <p:cNvSpPr txBox="1"/>
          <p:nvPr>
            <p:ph type="title"/>
          </p:nvPr>
        </p:nvSpPr>
        <p:spPr>
          <a:xfrm>
            <a:off x="720000" y="459517"/>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HASIL DAN </a:t>
            </a:r>
            <a:r>
              <a:rPr lang="en">
                <a:solidFill>
                  <a:schemeClr val="dk2"/>
                </a:solidFill>
              </a:rPr>
              <a:t>PEMBAHASAN</a:t>
            </a:r>
            <a:endParaRPr>
              <a:solidFill>
                <a:schemeClr val="dk2"/>
              </a:solidFill>
            </a:endParaRPr>
          </a:p>
        </p:txBody>
      </p:sp>
      <p:grpSp>
        <p:nvGrpSpPr>
          <p:cNvPr id="459" name="Google Shape;459;p44"/>
          <p:cNvGrpSpPr/>
          <p:nvPr/>
        </p:nvGrpSpPr>
        <p:grpSpPr>
          <a:xfrm>
            <a:off x="6145272" y="1843406"/>
            <a:ext cx="2998721" cy="3300092"/>
            <a:chOff x="6219000" y="1462400"/>
            <a:chExt cx="1524050" cy="1671525"/>
          </a:xfrm>
        </p:grpSpPr>
        <p:sp>
          <p:nvSpPr>
            <p:cNvPr id="460" name="Google Shape;460;p44"/>
            <p:cNvSpPr/>
            <p:nvPr/>
          </p:nvSpPr>
          <p:spPr>
            <a:xfrm>
              <a:off x="6219050" y="1462400"/>
              <a:ext cx="758450" cy="756250"/>
            </a:xfrm>
            <a:custGeom>
              <a:rect b="b" l="l" r="r" t="t"/>
              <a:pathLst>
                <a:path extrusionOk="0" h="30250" w="30338">
                  <a:moveTo>
                    <a:pt x="0" y="0"/>
                  </a:moveTo>
                  <a:lnTo>
                    <a:pt x="0" y="30250"/>
                  </a:lnTo>
                  <a:lnTo>
                    <a:pt x="30338" y="30250"/>
                  </a:lnTo>
                  <a:lnTo>
                    <a:pt x="30338" y="0"/>
                  </a:lnTo>
                  <a:close/>
                </a:path>
              </a:pathLst>
            </a:custGeom>
            <a:gradFill>
              <a:gsLst>
                <a:gs pos="0">
                  <a:srgbClr val="69D0B9"/>
                </a:gs>
                <a:gs pos="100000">
                  <a:srgbClr val="32847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4"/>
            <p:cNvSpPr/>
            <p:nvPr/>
          </p:nvSpPr>
          <p:spPr>
            <a:xfrm>
              <a:off x="6219000" y="2218625"/>
              <a:ext cx="1524050" cy="915300"/>
            </a:xfrm>
            <a:custGeom>
              <a:rect b="b" l="l" r="r" t="t"/>
              <a:pathLst>
                <a:path extrusionOk="0" h="36612" w="60962">
                  <a:moveTo>
                    <a:pt x="1" y="1"/>
                  </a:moveTo>
                  <a:lnTo>
                    <a:pt x="30623" y="36611"/>
                  </a:lnTo>
                  <a:lnTo>
                    <a:pt x="60962" y="36611"/>
                  </a:lnTo>
                  <a:lnTo>
                    <a:pt x="3033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4"/>
            <p:cNvSpPr/>
            <p:nvPr/>
          </p:nvSpPr>
          <p:spPr>
            <a:xfrm>
              <a:off x="6977450" y="1462400"/>
              <a:ext cx="765600" cy="1671525"/>
            </a:xfrm>
            <a:custGeom>
              <a:rect b="b" l="l" r="r" t="t"/>
              <a:pathLst>
                <a:path extrusionOk="0" h="66861" w="30624">
                  <a:moveTo>
                    <a:pt x="1" y="0"/>
                  </a:moveTo>
                  <a:lnTo>
                    <a:pt x="1" y="30250"/>
                  </a:lnTo>
                  <a:lnTo>
                    <a:pt x="30624" y="66860"/>
                  </a:lnTo>
                  <a:lnTo>
                    <a:pt x="30624" y="3660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44"/>
          <p:cNvGrpSpPr/>
          <p:nvPr/>
        </p:nvGrpSpPr>
        <p:grpSpPr>
          <a:xfrm flipH="1">
            <a:off x="6290179" y="1028842"/>
            <a:ext cx="1349372" cy="1484983"/>
            <a:chOff x="1339325" y="1462400"/>
            <a:chExt cx="1524025" cy="1671525"/>
          </a:xfrm>
        </p:grpSpPr>
        <p:sp>
          <p:nvSpPr>
            <p:cNvPr id="464" name="Google Shape;464;p44"/>
            <p:cNvSpPr/>
            <p:nvPr/>
          </p:nvSpPr>
          <p:spPr>
            <a:xfrm>
              <a:off x="2104850" y="1462400"/>
              <a:ext cx="758500" cy="756475"/>
            </a:xfrm>
            <a:custGeom>
              <a:rect b="b" l="l" r="r" t="t"/>
              <a:pathLst>
                <a:path extrusionOk="0" h="30259" w="3034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4"/>
            <p:cNvSpPr/>
            <p:nvPr/>
          </p:nvSpPr>
          <p:spPr>
            <a:xfrm>
              <a:off x="1339325" y="2218275"/>
              <a:ext cx="1524025" cy="915650"/>
            </a:xfrm>
            <a:custGeom>
              <a:rect b="b" l="l" r="r" t="t"/>
              <a:pathLst>
                <a:path extrusionOk="0" h="36626" w="60961">
                  <a:moveTo>
                    <a:pt x="30621" y="1"/>
                  </a:moveTo>
                  <a:lnTo>
                    <a:pt x="1" y="36625"/>
                  </a:lnTo>
                  <a:lnTo>
                    <a:pt x="30339" y="36625"/>
                  </a:lnTo>
                  <a:lnTo>
                    <a:pt x="6096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4"/>
            <p:cNvSpPr/>
            <p:nvPr/>
          </p:nvSpPr>
          <p:spPr>
            <a:xfrm>
              <a:off x="1339325" y="1462400"/>
              <a:ext cx="765675" cy="1671525"/>
            </a:xfrm>
            <a:custGeom>
              <a:rect b="b" l="l" r="r" t="t"/>
              <a:pathLst>
                <a:path extrusionOk="0" h="66861" w="30627">
                  <a:moveTo>
                    <a:pt x="30623" y="0"/>
                  </a:moveTo>
                  <a:lnTo>
                    <a:pt x="1" y="36601"/>
                  </a:lnTo>
                  <a:lnTo>
                    <a:pt x="1" y="66860"/>
                  </a:lnTo>
                  <a:lnTo>
                    <a:pt x="30627"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5"/>
          <p:cNvSpPr txBox="1"/>
          <p:nvPr>
            <p:ph idx="1" type="subTitle"/>
          </p:nvPr>
        </p:nvSpPr>
        <p:spPr>
          <a:xfrm>
            <a:off x="1556300" y="1358675"/>
            <a:ext cx="2545500" cy="782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 sz="1200">
                <a:solidFill>
                  <a:srgbClr val="000000"/>
                </a:solidFill>
              </a:rPr>
              <a:t>Hasil wawancara didapat informasi bahwa perusahaan menetapkan target laba untuk tahun 2017 sebesar 22% dari tahun sebelumnya.</a:t>
            </a:r>
            <a:endParaRPr sz="1200"/>
          </a:p>
        </p:txBody>
      </p:sp>
      <p:sp>
        <p:nvSpPr>
          <p:cNvPr id="472" name="Google Shape;472;p45"/>
          <p:cNvSpPr txBox="1"/>
          <p:nvPr>
            <p:ph idx="3" type="subTitle"/>
          </p:nvPr>
        </p:nvSpPr>
        <p:spPr>
          <a:xfrm>
            <a:off x="5207622" y="3259225"/>
            <a:ext cx="2343300" cy="48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 sz="1200">
                <a:solidFill>
                  <a:srgbClr val="000000"/>
                </a:solidFill>
              </a:rPr>
              <a:t>Analisis </a:t>
            </a:r>
            <a:r>
              <a:rPr i="1" lang="en" sz="1200">
                <a:solidFill>
                  <a:srgbClr val="000000"/>
                </a:solidFill>
              </a:rPr>
              <a:t>cost volume profit </a:t>
            </a:r>
            <a:r>
              <a:rPr lang="en" sz="1200">
                <a:solidFill>
                  <a:srgbClr val="000000"/>
                </a:solidFill>
              </a:rPr>
              <a:t>dapat digunakan untuk merencanakan laba yang diharapkan. Dengan menggunakan alat analisis tersebut, dapat disimpulkan bahwa Macro Coffee Roastery sangat produktif dan mampu berkontribusi pada laba perusahaan.</a:t>
            </a:r>
            <a:endParaRPr sz="1200"/>
          </a:p>
        </p:txBody>
      </p:sp>
      <p:sp>
        <p:nvSpPr>
          <p:cNvPr id="473" name="Google Shape;473;p45"/>
          <p:cNvSpPr txBox="1"/>
          <p:nvPr>
            <p:ph idx="5" type="subTitle"/>
          </p:nvPr>
        </p:nvSpPr>
        <p:spPr>
          <a:xfrm>
            <a:off x="1556298" y="3126825"/>
            <a:ext cx="2942700" cy="484800"/>
          </a:xfrm>
          <a:prstGeom prst="rect">
            <a:avLst/>
          </a:prstGeom>
          <a:noFill/>
          <a:ln>
            <a:noFill/>
          </a:ln>
        </p:spPr>
        <p:txBody>
          <a:bodyPr anchorCtr="0" anchor="ctr" bIns="0" lIns="0" spcFirstLastPara="1" rIns="0" wrap="square" tIns="0">
            <a:noAutofit/>
          </a:bodyPr>
          <a:lstStyle/>
          <a:p>
            <a:pPr indent="0" lvl="0" marL="0" marR="584200" rtl="0" algn="l">
              <a:lnSpc>
                <a:spcPct val="115000"/>
              </a:lnSpc>
              <a:spcBef>
                <a:spcPts val="0"/>
              </a:spcBef>
              <a:spcAft>
                <a:spcPts val="0"/>
              </a:spcAft>
              <a:buNone/>
            </a:pPr>
            <a:r>
              <a:rPr lang="en" sz="1200">
                <a:solidFill>
                  <a:srgbClr val="000000"/>
                </a:solidFill>
              </a:rPr>
              <a:t>Perusahaan belum melakukan analisis biaya produksi dengan terstruktur. Perusahaan hanya melakukan analisis biaya dengan cara membandingkan biaya yang telah dikeluarkan di tahun berjalan dengan biaya di tahun sebelumnya.</a:t>
            </a:r>
            <a:endParaRPr sz="1200">
              <a:solidFill>
                <a:srgbClr val="000000"/>
              </a:solidFill>
            </a:endParaRPr>
          </a:p>
          <a:p>
            <a:pPr indent="0" lvl="0" marL="0" rtl="0" algn="l">
              <a:lnSpc>
                <a:spcPct val="100000"/>
              </a:lnSpc>
              <a:spcBef>
                <a:spcPts val="0"/>
              </a:spcBef>
              <a:spcAft>
                <a:spcPts val="0"/>
              </a:spcAft>
              <a:buSzPts val="1400"/>
              <a:buNone/>
            </a:pPr>
            <a:r>
              <a:t/>
            </a:r>
            <a:endParaRPr sz="1200"/>
          </a:p>
        </p:txBody>
      </p:sp>
      <p:sp>
        <p:nvSpPr>
          <p:cNvPr id="474" name="Google Shape;474;p45"/>
          <p:cNvSpPr txBox="1"/>
          <p:nvPr>
            <p:ph idx="7" type="subTitle"/>
          </p:nvPr>
        </p:nvSpPr>
        <p:spPr>
          <a:xfrm>
            <a:off x="5207622" y="1479913"/>
            <a:ext cx="2618100" cy="48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lang="en" sz="1200">
                <a:solidFill>
                  <a:srgbClr val="000000"/>
                </a:solidFill>
              </a:rPr>
              <a:t>Diharapkan dalam penerapan analisis </a:t>
            </a:r>
            <a:r>
              <a:rPr i="1" lang="en" sz="1200">
                <a:solidFill>
                  <a:srgbClr val="000000"/>
                </a:solidFill>
              </a:rPr>
              <a:t>cost volume profit </a:t>
            </a:r>
            <a:r>
              <a:rPr lang="en" sz="1200">
                <a:solidFill>
                  <a:srgbClr val="000000"/>
                </a:solidFill>
              </a:rPr>
              <a:t>sebaiknya perusahaan lebih jelas dalam melakukan klasifikasi biaya, apakah tergolong biaya tetap atau biaya variabel, terutama untuk biaya bahan baku harus lebih terperinci.</a:t>
            </a:r>
            <a:endParaRPr sz="1200"/>
          </a:p>
        </p:txBody>
      </p:sp>
      <p:sp>
        <p:nvSpPr>
          <p:cNvPr id="475" name="Google Shape;475;p45"/>
          <p:cNvSpPr txBox="1"/>
          <p:nvPr>
            <p:ph idx="8" type="title"/>
          </p:nvPr>
        </p:nvSpPr>
        <p:spPr>
          <a:xfrm>
            <a:off x="720000" y="459517"/>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KESIMPULAN</a:t>
            </a:r>
            <a:endParaRPr>
              <a:solidFill>
                <a:schemeClr val="dk2"/>
              </a:solidFill>
            </a:endParaRPr>
          </a:p>
        </p:txBody>
      </p:sp>
      <p:sp>
        <p:nvSpPr>
          <p:cNvPr id="476" name="Google Shape;476;p45"/>
          <p:cNvSpPr/>
          <p:nvPr/>
        </p:nvSpPr>
        <p:spPr>
          <a:xfrm>
            <a:off x="492300" y="1331275"/>
            <a:ext cx="782100" cy="7821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5"/>
          <p:cNvSpPr/>
          <p:nvPr/>
        </p:nvSpPr>
        <p:spPr>
          <a:xfrm>
            <a:off x="7825720" y="1463675"/>
            <a:ext cx="782100" cy="7821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5"/>
          <p:cNvSpPr/>
          <p:nvPr/>
        </p:nvSpPr>
        <p:spPr>
          <a:xfrm>
            <a:off x="492300" y="2791019"/>
            <a:ext cx="782100" cy="7821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5"/>
          <p:cNvSpPr/>
          <p:nvPr/>
        </p:nvSpPr>
        <p:spPr>
          <a:xfrm>
            <a:off x="7825720" y="2923419"/>
            <a:ext cx="782100" cy="7821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0" name="Google Shape;480;p45"/>
          <p:cNvGrpSpPr/>
          <p:nvPr/>
        </p:nvGrpSpPr>
        <p:grpSpPr>
          <a:xfrm>
            <a:off x="7981297" y="3081099"/>
            <a:ext cx="471188" cy="469375"/>
            <a:chOff x="1811342" y="2732412"/>
            <a:chExt cx="468192" cy="466390"/>
          </a:xfrm>
        </p:grpSpPr>
        <p:sp>
          <p:nvSpPr>
            <p:cNvPr id="481" name="Google Shape;481;p45"/>
            <p:cNvSpPr/>
            <p:nvPr/>
          </p:nvSpPr>
          <p:spPr>
            <a:xfrm>
              <a:off x="1811342" y="2732412"/>
              <a:ext cx="468192" cy="362698"/>
            </a:xfrm>
            <a:custGeom>
              <a:rect b="b" l="l" r="r" t="t"/>
              <a:pathLst>
                <a:path extrusionOk="0" h="13082" w="16887">
                  <a:moveTo>
                    <a:pt x="3955" y="499"/>
                  </a:moveTo>
                  <a:cubicBezTo>
                    <a:pt x="4992" y="499"/>
                    <a:pt x="6002" y="985"/>
                    <a:pt x="6636" y="1841"/>
                  </a:cubicBezTo>
                  <a:cubicBezTo>
                    <a:pt x="6878" y="2164"/>
                    <a:pt x="7055" y="2526"/>
                    <a:pt x="7168" y="2919"/>
                  </a:cubicBezTo>
                  <a:cubicBezTo>
                    <a:pt x="7455" y="3921"/>
                    <a:pt x="7263" y="4977"/>
                    <a:pt x="6639" y="5817"/>
                  </a:cubicBezTo>
                  <a:cubicBezTo>
                    <a:pt x="6308" y="6260"/>
                    <a:pt x="5871" y="6620"/>
                    <a:pt x="5371" y="6850"/>
                  </a:cubicBezTo>
                  <a:cubicBezTo>
                    <a:pt x="5212" y="6925"/>
                    <a:pt x="5046" y="6986"/>
                    <a:pt x="4875" y="7034"/>
                  </a:cubicBezTo>
                  <a:cubicBezTo>
                    <a:pt x="4705" y="7083"/>
                    <a:pt x="4531" y="7118"/>
                    <a:pt x="4355" y="7139"/>
                  </a:cubicBezTo>
                  <a:cubicBezTo>
                    <a:pt x="4225" y="7155"/>
                    <a:pt x="4093" y="7163"/>
                    <a:pt x="3962" y="7163"/>
                  </a:cubicBezTo>
                  <a:cubicBezTo>
                    <a:pt x="3799" y="7163"/>
                    <a:pt x="3636" y="7151"/>
                    <a:pt x="3475" y="7127"/>
                  </a:cubicBezTo>
                  <a:cubicBezTo>
                    <a:pt x="2182" y="6935"/>
                    <a:pt x="1117" y="5997"/>
                    <a:pt x="759" y="4742"/>
                  </a:cubicBezTo>
                  <a:cubicBezTo>
                    <a:pt x="514" y="3887"/>
                    <a:pt x="619" y="2986"/>
                    <a:pt x="1053" y="2209"/>
                  </a:cubicBezTo>
                  <a:cubicBezTo>
                    <a:pt x="1486" y="1431"/>
                    <a:pt x="2196" y="868"/>
                    <a:pt x="3053" y="625"/>
                  </a:cubicBezTo>
                  <a:cubicBezTo>
                    <a:pt x="3351" y="540"/>
                    <a:pt x="3654" y="499"/>
                    <a:pt x="3955" y="499"/>
                  </a:cubicBezTo>
                  <a:close/>
                  <a:moveTo>
                    <a:pt x="5314" y="7414"/>
                  </a:moveTo>
                  <a:lnTo>
                    <a:pt x="5470" y="7960"/>
                  </a:lnTo>
                  <a:cubicBezTo>
                    <a:pt x="5286" y="8012"/>
                    <a:pt x="5041" y="8083"/>
                    <a:pt x="4858" y="8134"/>
                  </a:cubicBezTo>
                  <a:lnTo>
                    <a:pt x="4702" y="7587"/>
                  </a:lnTo>
                  <a:cubicBezTo>
                    <a:pt x="4807" y="7566"/>
                    <a:pt x="4909" y="7543"/>
                    <a:pt x="5013" y="7513"/>
                  </a:cubicBezTo>
                  <a:cubicBezTo>
                    <a:pt x="5114" y="7485"/>
                    <a:pt x="5215" y="7450"/>
                    <a:pt x="5314" y="7414"/>
                  </a:cubicBezTo>
                  <a:close/>
                  <a:moveTo>
                    <a:pt x="14314" y="1941"/>
                  </a:moveTo>
                  <a:cubicBezTo>
                    <a:pt x="15456" y="1941"/>
                    <a:pt x="16385" y="2718"/>
                    <a:pt x="16385" y="3672"/>
                  </a:cubicBezTo>
                  <a:lnTo>
                    <a:pt x="16385" y="9306"/>
                  </a:lnTo>
                  <a:lnTo>
                    <a:pt x="16386" y="9306"/>
                  </a:lnTo>
                  <a:cubicBezTo>
                    <a:pt x="16386" y="9377"/>
                    <a:pt x="16330" y="9433"/>
                    <a:pt x="16259" y="9433"/>
                  </a:cubicBezTo>
                  <a:lnTo>
                    <a:pt x="12764" y="9433"/>
                  </a:lnTo>
                  <a:lnTo>
                    <a:pt x="12764" y="3114"/>
                  </a:lnTo>
                  <a:cubicBezTo>
                    <a:pt x="12764" y="2468"/>
                    <a:pt x="13401" y="1941"/>
                    <a:pt x="14180" y="1941"/>
                  </a:cubicBezTo>
                  <a:close/>
                  <a:moveTo>
                    <a:pt x="5853" y="8371"/>
                  </a:moveTo>
                  <a:cubicBezTo>
                    <a:pt x="5925" y="8371"/>
                    <a:pt x="5990" y="8420"/>
                    <a:pt x="6010" y="8490"/>
                  </a:cubicBezTo>
                  <a:lnTo>
                    <a:pt x="7031" y="12080"/>
                  </a:lnTo>
                  <a:cubicBezTo>
                    <a:pt x="7047" y="12134"/>
                    <a:pt x="7033" y="12190"/>
                    <a:pt x="6997" y="12233"/>
                  </a:cubicBezTo>
                  <a:cubicBezTo>
                    <a:pt x="6976" y="12259"/>
                    <a:pt x="6950" y="12274"/>
                    <a:pt x="6918" y="12283"/>
                  </a:cubicBezTo>
                  <a:lnTo>
                    <a:pt x="5902" y="12574"/>
                  </a:lnTo>
                  <a:cubicBezTo>
                    <a:pt x="5887" y="12578"/>
                    <a:pt x="5872" y="12581"/>
                    <a:pt x="5857" y="12581"/>
                  </a:cubicBezTo>
                  <a:cubicBezTo>
                    <a:pt x="5785" y="12581"/>
                    <a:pt x="5719" y="12533"/>
                    <a:pt x="5698" y="12460"/>
                  </a:cubicBezTo>
                  <a:lnTo>
                    <a:pt x="4678" y="8872"/>
                  </a:lnTo>
                  <a:cubicBezTo>
                    <a:pt x="4654" y="8793"/>
                    <a:pt x="4696" y="8706"/>
                    <a:pt x="4771" y="8673"/>
                  </a:cubicBezTo>
                  <a:cubicBezTo>
                    <a:pt x="4877" y="8644"/>
                    <a:pt x="5736" y="8398"/>
                    <a:pt x="5825" y="8374"/>
                  </a:cubicBezTo>
                  <a:cubicBezTo>
                    <a:pt x="5835" y="8372"/>
                    <a:pt x="5844" y="8371"/>
                    <a:pt x="5853" y="8371"/>
                  </a:cubicBezTo>
                  <a:close/>
                  <a:moveTo>
                    <a:pt x="3967" y="0"/>
                  </a:moveTo>
                  <a:cubicBezTo>
                    <a:pt x="3615" y="0"/>
                    <a:pt x="3262" y="49"/>
                    <a:pt x="2916" y="148"/>
                  </a:cubicBezTo>
                  <a:cubicBezTo>
                    <a:pt x="1932" y="428"/>
                    <a:pt x="1115" y="1074"/>
                    <a:pt x="618" y="1968"/>
                  </a:cubicBezTo>
                  <a:cubicBezTo>
                    <a:pt x="121" y="2861"/>
                    <a:pt x="0" y="3895"/>
                    <a:pt x="281" y="4879"/>
                  </a:cubicBezTo>
                  <a:cubicBezTo>
                    <a:pt x="672" y="6253"/>
                    <a:pt x="1801" y="7294"/>
                    <a:pt x="3189" y="7581"/>
                  </a:cubicBezTo>
                  <a:lnTo>
                    <a:pt x="3189" y="8127"/>
                  </a:lnTo>
                  <a:cubicBezTo>
                    <a:pt x="3189" y="8263"/>
                    <a:pt x="3301" y="8375"/>
                    <a:pt x="3438" y="8375"/>
                  </a:cubicBezTo>
                  <a:cubicBezTo>
                    <a:pt x="3574" y="8375"/>
                    <a:pt x="3686" y="8263"/>
                    <a:pt x="3686" y="8127"/>
                  </a:cubicBezTo>
                  <a:lnTo>
                    <a:pt x="3686" y="7651"/>
                  </a:lnTo>
                  <a:cubicBezTo>
                    <a:pt x="3779" y="7658"/>
                    <a:pt x="3869" y="7662"/>
                    <a:pt x="3962" y="7662"/>
                  </a:cubicBezTo>
                  <a:cubicBezTo>
                    <a:pt x="4041" y="7662"/>
                    <a:pt x="4124" y="7658"/>
                    <a:pt x="4203" y="7655"/>
                  </a:cubicBezTo>
                  <a:lnTo>
                    <a:pt x="4396" y="8334"/>
                  </a:lnTo>
                  <a:cubicBezTo>
                    <a:pt x="4212" y="8500"/>
                    <a:pt x="4127" y="8763"/>
                    <a:pt x="4198" y="9012"/>
                  </a:cubicBezTo>
                  <a:lnTo>
                    <a:pt x="5219" y="12600"/>
                  </a:lnTo>
                  <a:cubicBezTo>
                    <a:pt x="5303" y="12891"/>
                    <a:pt x="5568" y="13081"/>
                    <a:pt x="5857" y="13081"/>
                  </a:cubicBezTo>
                  <a:cubicBezTo>
                    <a:pt x="5916" y="13081"/>
                    <a:pt x="5977" y="13071"/>
                    <a:pt x="6037" y="13056"/>
                  </a:cubicBezTo>
                  <a:lnTo>
                    <a:pt x="7054" y="12766"/>
                  </a:lnTo>
                  <a:cubicBezTo>
                    <a:pt x="7138" y="12743"/>
                    <a:pt x="7215" y="12702"/>
                    <a:pt x="7281" y="12649"/>
                  </a:cubicBezTo>
                  <a:lnTo>
                    <a:pt x="10885" y="12649"/>
                  </a:lnTo>
                  <a:cubicBezTo>
                    <a:pt x="11021" y="12649"/>
                    <a:pt x="11134" y="12537"/>
                    <a:pt x="11134" y="12401"/>
                  </a:cubicBezTo>
                  <a:cubicBezTo>
                    <a:pt x="11134" y="12264"/>
                    <a:pt x="11021" y="12152"/>
                    <a:pt x="10885" y="12152"/>
                  </a:cubicBezTo>
                  <a:lnTo>
                    <a:pt x="7536" y="12152"/>
                  </a:lnTo>
                  <a:cubicBezTo>
                    <a:pt x="7537" y="12083"/>
                    <a:pt x="7530" y="12013"/>
                    <a:pt x="7511" y="11946"/>
                  </a:cubicBezTo>
                  <a:lnTo>
                    <a:pt x="7101" y="10504"/>
                  </a:lnTo>
                  <a:lnTo>
                    <a:pt x="10885" y="10504"/>
                  </a:lnTo>
                  <a:cubicBezTo>
                    <a:pt x="11021" y="10504"/>
                    <a:pt x="11134" y="10392"/>
                    <a:pt x="11134" y="10256"/>
                  </a:cubicBezTo>
                  <a:cubicBezTo>
                    <a:pt x="11134" y="10119"/>
                    <a:pt x="11021" y="10007"/>
                    <a:pt x="10885" y="10007"/>
                  </a:cubicBezTo>
                  <a:lnTo>
                    <a:pt x="6959" y="10007"/>
                  </a:lnTo>
                  <a:lnTo>
                    <a:pt x="6490" y="8360"/>
                  </a:lnTo>
                  <a:lnTo>
                    <a:pt x="10885" y="8360"/>
                  </a:lnTo>
                  <a:cubicBezTo>
                    <a:pt x="11021" y="8360"/>
                    <a:pt x="11134" y="8247"/>
                    <a:pt x="11134" y="8111"/>
                  </a:cubicBezTo>
                  <a:cubicBezTo>
                    <a:pt x="11134" y="7975"/>
                    <a:pt x="11021" y="7862"/>
                    <a:pt x="10885" y="7862"/>
                  </a:cubicBezTo>
                  <a:lnTo>
                    <a:pt x="5959" y="7862"/>
                  </a:lnTo>
                  <a:lnTo>
                    <a:pt x="5773" y="7208"/>
                  </a:lnTo>
                  <a:cubicBezTo>
                    <a:pt x="6230" y="6962"/>
                    <a:pt x="6638" y="6622"/>
                    <a:pt x="6962" y="6215"/>
                  </a:cubicBezTo>
                  <a:lnTo>
                    <a:pt x="10886" y="6215"/>
                  </a:lnTo>
                  <a:cubicBezTo>
                    <a:pt x="11023" y="6215"/>
                    <a:pt x="11135" y="6102"/>
                    <a:pt x="11135" y="5966"/>
                  </a:cubicBezTo>
                  <a:cubicBezTo>
                    <a:pt x="11135" y="5830"/>
                    <a:pt x="11023" y="5718"/>
                    <a:pt x="10886" y="5718"/>
                  </a:cubicBezTo>
                  <a:lnTo>
                    <a:pt x="7298" y="5718"/>
                  </a:lnTo>
                  <a:cubicBezTo>
                    <a:pt x="7804" y="4830"/>
                    <a:pt x="7932" y="3784"/>
                    <a:pt x="7648" y="2784"/>
                  </a:cubicBezTo>
                  <a:cubicBezTo>
                    <a:pt x="7564" y="2487"/>
                    <a:pt x="7445" y="2208"/>
                    <a:pt x="7296" y="1942"/>
                  </a:cubicBezTo>
                  <a:lnTo>
                    <a:pt x="12824" y="1942"/>
                  </a:lnTo>
                  <a:cubicBezTo>
                    <a:pt x="12480" y="2245"/>
                    <a:pt x="12270" y="2659"/>
                    <a:pt x="12270" y="3117"/>
                  </a:cubicBezTo>
                  <a:lnTo>
                    <a:pt x="12270" y="11341"/>
                  </a:lnTo>
                  <a:cubicBezTo>
                    <a:pt x="12270" y="11477"/>
                    <a:pt x="12381" y="11590"/>
                    <a:pt x="12518" y="11590"/>
                  </a:cubicBezTo>
                  <a:cubicBezTo>
                    <a:pt x="12655" y="11590"/>
                    <a:pt x="12767" y="11477"/>
                    <a:pt x="12767" y="11341"/>
                  </a:cubicBezTo>
                  <a:lnTo>
                    <a:pt x="12767" y="9932"/>
                  </a:lnTo>
                  <a:lnTo>
                    <a:pt x="16261" y="9932"/>
                  </a:lnTo>
                  <a:cubicBezTo>
                    <a:pt x="16605" y="9932"/>
                    <a:pt x="16886" y="9652"/>
                    <a:pt x="16886" y="9307"/>
                  </a:cubicBezTo>
                  <a:lnTo>
                    <a:pt x="16886" y="3674"/>
                  </a:lnTo>
                  <a:cubicBezTo>
                    <a:pt x="16882" y="2443"/>
                    <a:pt x="15732" y="1443"/>
                    <a:pt x="14315" y="1443"/>
                  </a:cubicBezTo>
                  <a:lnTo>
                    <a:pt x="6959" y="1443"/>
                  </a:lnTo>
                  <a:cubicBezTo>
                    <a:pt x="6507" y="877"/>
                    <a:pt x="5909" y="453"/>
                    <a:pt x="5220" y="213"/>
                  </a:cubicBezTo>
                  <a:cubicBezTo>
                    <a:pt x="4813" y="71"/>
                    <a:pt x="4390" y="0"/>
                    <a:pt x="39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2" name="Google Shape;482;p45"/>
            <p:cNvSpPr/>
            <p:nvPr/>
          </p:nvSpPr>
          <p:spPr>
            <a:xfrm>
              <a:off x="1834770" y="2760885"/>
              <a:ext cx="166960" cy="155454"/>
            </a:xfrm>
            <a:custGeom>
              <a:rect b="b" l="l" r="r" t="t"/>
              <a:pathLst>
                <a:path extrusionOk="0" h="5607" w="6022">
                  <a:moveTo>
                    <a:pt x="3120" y="496"/>
                  </a:moveTo>
                  <a:cubicBezTo>
                    <a:pt x="4125" y="496"/>
                    <a:pt x="5050" y="1159"/>
                    <a:pt x="5340" y="2171"/>
                  </a:cubicBezTo>
                  <a:cubicBezTo>
                    <a:pt x="5505" y="2764"/>
                    <a:pt x="5433" y="3387"/>
                    <a:pt x="5134" y="3925"/>
                  </a:cubicBezTo>
                  <a:cubicBezTo>
                    <a:pt x="4834" y="4463"/>
                    <a:pt x="4341" y="4851"/>
                    <a:pt x="3750" y="5020"/>
                  </a:cubicBezTo>
                  <a:cubicBezTo>
                    <a:pt x="3541" y="5080"/>
                    <a:pt x="3328" y="5109"/>
                    <a:pt x="3116" y="5109"/>
                  </a:cubicBezTo>
                  <a:cubicBezTo>
                    <a:pt x="2729" y="5109"/>
                    <a:pt x="2346" y="5010"/>
                    <a:pt x="1997" y="4816"/>
                  </a:cubicBezTo>
                  <a:cubicBezTo>
                    <a:pt x="1461" y="4516"/>
                    <a:pt x="1071" y="4026"/>
                    <a:pt x="902" y="3433"/>
                  </a:cubicBezTo>
                  <a:cubicBezTo>
                    <a:pt x="554" y="2210"/>
                    <a:pt x="1266" y="933"/>
                    <a:pt x="2490" y="585"/>
                  </a:cubicBezTo>
                  <a:cubicBezTo>
                    <a:pt x="2699" y="524"/>
                    <a:pt x="2911" y="496"/>
                    <a:pt x="3120" y="496"/>
                  </a:cubicBezTo>
                  <a:close/>
                  <a:moveTo>
                    <a:pt x="3119" y="1"/>
                  </a:moveTo>
                  <a:cubicBezTo>
                    <a:pt x="2866" y="1"/>
                    <a:pt x="2608" y="35"/>
                    <a:pt x="2353" y="108"/>
                  </a:cubicBezTo>
                  <a:cubicBezTo>
                    <a:pt x="867" y="530"/>
                    <a:pt x="0" y="2084"/>
                    <a:pt x="425" y="3570"/>
                  </a:cubicBezTo>
                  <a:cubicBezTo>
                    <a:pt x="630" y="4289"/>
                    <a:pt x="1103" y="4887"/>
                    <a:pt x="1756" y="5252"/>
                  </a:cubicBezTo>
                  <a:cubicBezTo>
                    <a:pt x="2179" y="5487"/>
                    <a:pt x="2644" y="5607"/>
                    <a:pt x="3117" y="5607"/>
                  </a:cubicBezTo>
                  <a:cubicBezTo>
                    <a:pt x="3374" y="5607"/>
                    <a:pt x="3634" y="5571"/>
                    <a:pt x="3887" y="5497"/>
                  </a:cubicBezTo>
                  <a:cubicBezTo>
                    <a:pt x="4608" y="5294"/>
                    <a:pt x="5205" y="4820"/>
                    <a:pt x="5568" y="4166"/>
                  </a:cubicBezTo>
                  <a:cubicBezTo>
                    <a:pt x="5932" y="3513"/>
                    <a:pt x="6022" y="2754"/>
                    <a:pt x="5816" y="2036"/>
                  </a:cubicBezTo>
                  <a:cubicBezTo>
                    <a:pt x="5465" y="805"/>
                    <a:pt x="4340" y="1"/>
                    <a:pt x="31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3" name="Google Shape;483;p45"/>
            <p:cNvSpPr/>
            <p:nvPr/>
          </p:nvSpPr>
          <p:spPr>
            <a:xfrm>
              <a:off x="1899341" y="2982048"/>
              <a:ext cx="265467" cy="216754"/>
            </a:xfrm>
            <a:custGeom>
              <a:rect b="b" l="l" r="r" t="t"/>
              <a:pathLst>
                <a:path extrusionOk="0" h="7818" w="9575">
                  <a:moveTo>
                    <a:pt x="249" y="0"/>
                  </a:moveTo>
                  <a:cubicBezTo>
                    <a:pt x="113" y="0"/>
                    <a:pt x="1" y="111"/>
                    <a:pt x="1" y="249"/>
                  </a:cubicBezTo>
                  <a:lnTo>
                    <a:pt x="1" y="7195"/>
                  </a:lnTo>
                  <a:cubicBezTo>
                    <a:pt x="1" y="7539"/>
                    <a:pt x="282" y="7817"/>
                    <a:pt x="624" y="7817"/>
                  </a:cubicBezTo>
                  <a:lnTo>
                    <a:pt x="8951" y="7817"/>
                  </a:lnTo>
                  <a:cubicBezTo>
                    <a:pt x="9296" y="7817"/>
                    <a:pt x="9575" y="7539"/>
                    <a:pt x="9575" y="7195"/>
                  </a:cubicBezTo>
                  <a:lnTo>
                    <a:pt x="9575" y="3395"/>
                  </a:lnTo>
                  <a:cubicBezTo>
                    <a:pt x="9575" y="3257"/>
                    <a:pt x="9465" y="3147"/>
                    <a:pt x="9326" y="3147"/>
                  </a:cubicBezTo>
                  <a:cubicBezTo>
                    <a:pt x="9190" y="3147"/>
                    <a:pt x="9077" y="3257"/>
                    <a:pt x="9077" y="3395"/>
                  </a:cubicBezTo>
                  <a:lnTo>
                    <a:pt x="9077" y="7195"/>
                  </a:lnTo>
                  <a:cubicBezTo>
                    <a:pt x="9077" y="7263"/>
                    <a:pt x="9021" y="7320"/>
                    <a:pt x="8951" y="7320"/>
                  </a:cubicBezTo>
                  <a:lnTo>
                    <a:pt x="624" y="7320"/>
                  </a:lnTo>
                  <a:cubicBezTo>
                    <a:pt x="555" y="7320"/>
                    <a:pt x="498" y="7263"/>
                    <a:pt x="498" y="7195"/>
                  </a:cubicBezTo>
                  <a:lnTo>
                    <a:pt x="498" y="249"/>
                  </a:lnTo>
                  <a:cubicBezTo>
                    <a:pt x="498" y="111"/>
                    <a:pt x="386" y="0"/>
                    <a:pt x="2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484" name="Google Shape;484;p45"/>
          <p:cNvGrpSpPr/>
          <p:nvPr/>
        </p:nvGrpSpPr>
        <p:grpSpPr>
          <a:xfrm>
            <a:off x="648715" y="2981016"/>
            <a:ext cx="469458" cy="402353"/>
            <a:chOff x="718447" y="2765682"/>
            <a:chExt cx="466473" cy="399794"/>
          </a:xfrm>
        </p:grpSpPr>
        <p:sp>
          <p:nvSpPr>
            <p:cNvPr id="485" name="Google Shape;485;p45"/>
            <p:cNvSpPr/>
            <p:nvPr/>
          </p:nvSpPr>
          <p:spPr>
            <a:xfrm>
              <a:off x="718447" y="2765682"/>
              <a:ext cx="466473" cy="399794"/>
            </a:xfrm>
            <a:custGeom>
              <a:rect b="b" l="l" r="r" t="t"/>
              <a:pathLst>
                <a:path extrusionOk="0" h="14420" w="16825">
                  <a:moveTo>
                    <a:pt x="7622" y="826"/>
                  </a:moveTo>
                  <a:cubicBezTo>
                    <a:pt x="7895" y="826"/>
                    <a:pt x="8147" y="942"/>
                    <a:pt x="8321" y="1145"/>
                  </a:cubicBezTo>
                  <a:cubicBezTo>
                    <a:pt x="8250" y="1337"/>
                    <a:pt x="8215" y="1537"/>
                    <a:pt x="8215" y="1746"/>
                  </a:cubicBezTo>
                  <a:cubicBezTo>
                    <a:pt x="8215" y="1769"/>
                    <a:pt x="8216" y="1792"/>
                    <a:pt x="8216" y="1814"/>
                  </a:cubicBezTo>
                  <a:lnTo>
                    <a:pt x="6705" y="1814"/>
                  </a:lnTo>
                  <a:cubicBezTo>
                    <a:pt x="6703" y="1790"/>
                    <a:pt x="6703" y="1768"/>
                    <a:pt x="6703" y="1746"/>
                  </a:cubicBezTo>
                  <a:cubicBezTo>
                    <a:pt x="6703" y="1238"/>
                    <a:pt x="7115" y="826"/>
                    <a:pt x="7622" y="826"/>
                  </a:cubicBezTo>
                  <a:close/>
                  <a:moveTo>
                    <a:pt x="9958" y="496"/>
                  </a:moveTo>
                  <a:cubicBezTo>
                    <a:pt x="10647" y="496"/>
                    <a:pt x="11208" y="1057"/>
                    <a:pt x="11208" y="1746"/>
                  </a:cubicBezTo>
                  <a:cubicBezTo>
                    <a:pt x="11208" y="1769"/>
                    <a:pt x="11208" y="1792"/>
                    <a:pt x="11206" y="1814"/>
                  </a:cubicBezTo>
                  <a:lnTo>
                    <a:pt x="8711" y="1814"/>
                  </a:lnTo>
                  <a:cubicBezTo>
                    <a:pt x="8708" y="1792"/>
                    <a:pt x="8708" y="1769"/>
                    <a:pt x="8708" y="1746"/>
                  </a:cubicBezTo>
                  <a:cubicBezTo>
                    <a:pt x="8708" y="1562"/>
                    <a:pt x="8747" y="1381"/>
                    <a:pt x="8826" y="1215"/>
                  </a:cubicBezTo>
                  <a:cubicBezTo>
                    <a:pt x="9032" y="778"/>
                    <a:pt x="9475" y="496"/>
                    <a:pt x="9958" y="496"/>
                  </a:cubicBezTo>
                  <a:close/>
                  <a:moveTo>
                    <a:pt x="3351" y="8212"/>
                  </a:moveTo>
                  <a:cubicBezTo>
                    <a:pt x="4926" y="8212"/>
                    <a:pt x="6208" y="9495"/>
                    <a:pt x="6208" y="11069"/>
                  </a:cubicBezTo>
                  <a:cubicBezTo>
                    <a:pt x="6208" y="12644"/>
                    <a:pt x="4926" y="13927"/>
                    <a:pt x="3351" y="13927"/>
                  </a:cubicBezTo>
                  <a:cubicBezTo>
                    <a:pt x="1776" y="13927"/>
                    <a:pt x="495" y="12644"/>
                    <a:pt x="495" y="11069"/>
                  </a:cubicBezTo>
                  <a:cubicBezTo>
                    <a:pt x="495" y="9495"/>
                    <a:pt x="1776" y="8212"/>
                    <a:pt x="3351" y="8212"/>
                  </a:cubicBezTo>
                  <a:close/>
                  <a:moveTo>
                    <a:pt x="9958" y="1"/>
                  </a:moveTo>
                  <a:cubicBezTo>
                    <a:pt x="9408" y="1"/>
                    <a:pt x="8894" y="263"/>
                    <a:pt x="8567" y="691"/>
                  </a:cubicBezTo>
                  <a:cubicBezTo>
                    <a:pt x="8311" y="461"/>
                    <a:pt x="7978" y="329"/>
                    <a:pt x="7622" y="329"/>
                  </a:cubicBezTo>
                  <a:cubicBezTo>
                    <a:pt x="6844" y="329"/>
                    <a:pt x="6211" y="962"/>
                    <a:pt x="6211" y="1742"/>
                  </a:cubicBezTo>
                  <a:cubicBezTo>
                    <a:pt x="6211" y="1765"/>
                    <a:pt x="6212" y="1789"/>
                    <a:pt x="6212" y="1812"/>
                  </a:cubicBezTo>
                  <a:lnTo>
                    <a:pt x="5020" y="1812"/>
                  </a:lnTo>
                  <a:cubicBezTo>
                    <a:pt x="4884" y="1812"/>
                    <a:pt x="4773" y="1921"/>
                    <a:pt x="4773" y="2059"/>
                  </a:cubicBezTo>
                  <a:cubicBezTo>
                    <a:pt x="4773" y="2195"/>
                    <a:pt x="4884" y="2304"/>
                    <a:pt x="5020" y="2304"/>
                  </a:cubicBezTo>
                  <a:lnTo>
                    <a:pt x="16328" y="2304"/>
                  </a:lnTo>
                  <a:lnTo>
                    <a:pt x="16328" y="2878"/>
                  </a:lnTo>
                  <a:cubicBezTo>
                    <a:pt x="16328" y="3425"/>
                    <a:pt x="15884" y="3871"/>
                    <a:pt x="15335" y="3871"/>
                  </a:cubicBezTo>
                  <a:lnTo>
                    <a:pt x="10519" y="3871"/>
                  </a:lnTo>
                  <a:cubicBezTo>
                    <a:pt x="10382" y="3871"/>
                    <a:pt x="10272" y="3981"/>
                    <a:pt x="10272" y="4117"/>
                  </a:cubicBezTo>
                  <a:cubicBezTo>
                    <a:pt x="10272" y="4255"/>
                    <a:pt x="10382" y="4364"/>
                    <a:pt x="10519" y="4364"/>
                  </a:cubicBezTo>
                  <a:lnTo>
                    <a:pt x="14888" y="4364"/>
                  </a:lnTo>
                  <a:lnTo>
                    <a:pt x="15539" y="11383"/>
                  </a:lnTo>
                  <a:cubicBezTo>
                    <a:pt x="15597" y="12008"/>
                    <a:pt x="15388" y="12632"/>
                    <a:pt x="14965" y="13097"/>
                  </a:cubicBezTo>
                  <a:cubicBezTo>
                    <a:pt x="14543" y="13560"/>
                    <a:pt x="13941" y="13826"/>
                    <a:pt x="13311" y="13826"/>
                  </a:cubicBezTo>
                  <a:lnTo>
                    <a:pt x="5247" y="13826"/>
                  </a:lnTo>
                  <a:cubicBezTo>
                    <a:pt x="6124" y="13221"/>
                    <a:pt x="6702" y="12211"/>
                    <a:pt x="6702" y="11066"/>
                  </a:cubicBezTo>
                  <a:cubicBezTo>
                    <a:pt x="6702" y="9216"/>
                    <a:pt x="5198" y="7715"/>
                    <a:pt x="3351" y="7715"/>
                  </a:cubicBezTo>
                  <a:cubicBezTo>
                    <a:pt x="3152" y="7715"/>
                    <a:pt x="2956" y="7732"/>
                    <a:pt x="2767" y="7766"/>
                  </a:cubicBezTo>
                  <a:lnTo>
                    <a:pt x="3140" y="4364"/>
                  </a:lnTo>
                  <a:lnTo>
                    <a:pt x="9398" y="4364"/>
                  </a:lnTo>
                  <a:cubicBezTo>
                    <a:pt x="9536" y="4364"/>
                    <a:pt x="9645" y="4255"/>
                    <a:pt x="9645" y="4117"/>
                  </a:cubicBezTo>
                  <a:cubicBezTo>
                    <a:pt x="9645" y="3981"/>
                    <a:pt x="9536" y="3871"/>
                    <a:pt x="9398" y="3871"/>
                  </a:cubicBezTo>
                  <a:lnTo>
                    <a:pt x="2571" y="3871"/>
                  </a:lnTo>
                  <a:cubicBezTo>
                    <a:pt x="2025" y="3871"/>
                    <a:pt x="1580" y="3425"/>
                    <a:pt x="1580" y="2878"/>
                  </a:cubicBezTo>
                  <a:lnTo>
                    <a:pt x="1580" y="2304"/>
                  </a:lnTo>
                  <a:lnTo>
                    <a:pt x="3899" y="2304"/>
                  </a:lnTo>
                  <a:cubicBezTo>
                    <a:pt x="4037" y="2304"/>
                    <a:pt x="4147" y="2195"/>
                    <a:pt x="4147" y="2059"/>
                  </a:cubicBezTo>
                  <a:cubicBezTo>
                    <a:pt x="4147" y="1921"/>
                    <a:pt x="4037" y="1812"/>
                    <a:pt x="3899" y="1812"/>
                  </a:cubicBezTo>
                  <a:lnTo>
                    <a:pt x="1334" y="1812"/>
                  </a:lnTo>
                  <a:cubicBezTo>
                    <a:pt x="1198" y="1812"/>
                    <a:pt x="1087" y="1921"/>
                    <a:pt x="1087" y="2059"/>
                  </a:cubicBezTo>
                  <a:lnTo>
                    <a:pt x="1087" y="2880"/>
                  </a:lnTo>
                  <a:cubicBezTo>
                    <a:pt x="1087" y="3699"/>
                    <a:pt x="1753" y="4367"/>
                    <a:pt x="2574" y="4367"/>
                  </a:cubicBezTo>
                  <a:lnTo>
                    <a:pt x="2645" y="4367"/>
                  </a:lnTo>
                  <a:lnTo>
                    <a:pt x="2256" y="7904"/>
                  </a:lnTo>
                  <a:cubicBezTo>
                    <a:pt x="945" y="8358"/>
                    <a:pt x="0" y="9606"/>
                    <a:pt x="0" y="11069"/>
                  </a:cubicBezTo>
                  <a:cubicBezTo>
                    <a:pt x="0" y="12918"/>
                    <a:pt x="1503" y="14419"/>
                    <a:pt x="3351" y="14419"/>
                  </a:cubicBezTo>
                  <a:cubicBezTo>
                    <a:pt x="3658" y="14419"/>
                    <a:pt x="3956" y="14377"/>
                    <a:pt x="4239" y="14300"/>
                  </a:cubicBezTo>
                  <a:cubicBezTo>
                    <a:pt x="4355" y="14317"/>
                    <a:pt x="4478" y="14324"/>
                    <a:pt x="4596" y="14324"/>
                  </a:cubicBezTo>
                  <a:lnTo>
                    <a:pt x="13311" y="14324"/>
                  </a:lnTo>
                  <a:cubicBezTo>
                    <a:pt x="14078" y="14324"/>
                    <a:pt x="14814" y="13999"/>
                    <a:pt x="15331" y="13432"/>
                  </a:cubicBezTo>
                  <a:cubicBezTo>
                    <a:pt x="15847" y="12865"/>
                    <a:pt x="16102" y="12104"/>
                    <a:pt x="16031" y="11341"/>
                  </a:cubicBezTo>
                  <a:lnTo>
                    <a:pt x="15385" y="4367"/>
                  </a:lnTo>
                  <a:cubicBezTo>
                    <a:pt x="16183" y="4341"/>
                    <a:pt x="16824" y="3685"/>
                    <a:pt x="16824" y="2883"/>
                  </a:cubicBezTo>
                  <a:lnTo>
                    <a:pt x="16824" y="2060"/>
                  </a:lnTo>
                  <a:cubicBezTo>
                    <a:pt x="16824" y="1925"/>
                    <a:pt x="16712" y="1813"/>
                    <a:pt x="16577" y="1813"/>
                  </a:cubicBezTo>
                  <a:lnTo>
                    <a:pt x="11701" y="1813"/>
                  </a:lnTo>
                  <a:cubicBezTo>
                    <a:pt x="11702" y="1790"/>
                    <a:pt x="11702" y="1768"/>
                    <a:pt x="11702" y="1743"/>
                  </a:cubicBezTo>
                  <a:cubicBezTo>
                    <a:pt x="11702" y="782"/>
                    <a:pt x="10919" y="1"/>
                    <a:pt x="99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6" name="Google Shape;486;p45"/>
            <p:cNvSpPr/>
            <p:nvPr/>
          </p:nvSpPr>
          <p:spPr>
            <a:xfrm>
              <a:off x="754268" y="3014431"/>
              <a:ext cx="115003" cy="115475"/>
            </a:xfrm>
            <a:custGeom>
              <a:rect b="b" l="l" r="r" t="t"/>
              <a:pathLst>
                <a:path extrusionOk="0" h="4165" w="4148">
                  <a:moveTo>
                    <a:pt x="2075" y="493"/>
                  </a:moveTo>
                  <a:cubicBezTo>
                    <a:pt x="2946" y="493"/>
                    <a:pt x="3654" y="1207"/>
                    <a:pt x="3654" y="2084"/>
                  </a:cubicBezTo>
                  <a:cubicBezTo>
                    <a:pt x="3652" y="2509"/>
                    <a:pt x="3488" y="2909"/>
                    <a:pt x="3188" y="3209"/>
                  </a:cubicBezTo>
                  <a:cubicBezTo>
                    <a:pt x="2890" y="3509"/>
                    <a:pt x="2494" y="3672"/>
                    <a:pt x="2073" y="3672"/>
                  </a:cubicBezTo>
                  <a:lnTo>
                    <a:pt x="2072" y="3672"/>
                  </a:lnTo>
                  <a:cubicBezTo>
                    <a:pt x="1201" y="3672"/>
                    <a:pt x="494" y="2959"/>
                    <a:pt x="495" y="2081"/>
                  </a:cubicBezTo>
                  <a:cubicBezTo>
                    <a:pt x="495" y="1656"/>
                    <a:pt x="660" y="1257"/>
                    <a:pt x="958" y="957"/>
                  </a:cubicBezTo>
                  <a:cubicBezTo>
                    <a:pt x="1257" y="659"/>
                    <a:pt x="1653" y="493"/>
                    <a:pt x="2073" y="493"/>
                  </a:cubicBezTo>
                  <a:close/>
                  <a:moveTo>
                    <a:pt x="2075" y="0"/>
                  </a:moveTo>
                  <a:cubicBezTo>
                    <a:pt x="1519" y="0"/>
                    <a:pt x="1000" y="216"/>
                    <a:pt x="609" y="609"/>
                  </a:cubicBezTo>
                  <a:cubicBezTo>
                    <a:pt x="218" y="1001"/>
                    <a:pt x="1" y="1526"/>
                    <a:pt x="1" y="2081"/>
                  </a:cubicBezTo>
                  <a:cubicBezTo>
                    <a:pt x="1" y="3230"/>
                    <a:pt x="930" y="4165"/>
                    <a:pt x="2072" y="4165"/>
                  </a:cubicBezTo>
                  <a:lnTo>
                    <a:pt x="2073" y="4165"/>
                  </a:lnTo>
                  <a:cubicBezTo>
                    <a:pt x="2627" y="4165"/>
                    <a:pt x="3147" y="3949"/>
                    <a:pt x="3538" y="3557"/>
                  </a:cubicBezTo>
                  <a:cubicBezTo>
                    <a:pt x="3930" y="3163"/>
                    <a:pt x="4146" y="2641"/>
                    <a:pt x="4146" y="2084"/>
                  </a:cubicBezTo>
                  <a:cubicBezTo>
                    <a:pt x="4147" y="936"/>
                    <a:pt x="3218" y="1"/>
                    <a:pt x="20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487" name="Google Shape;487;p45"/>
          <p:cNvGrpSpPr/>
          <p:nvPr/>
        </p:nvGrpSpPr>
        <p:grpSpPr>
          <a:xfrm>
            <a:off x="7972036" y="1620046"/>
            <a:ext cx="489284" cy="469344"/>
            <a:chOff x="1813976" y="2062770"/>
            <a:chExt cx="466473" cy="451640"/>
          </a:xfrm>
        </p:grpSpPr>
        <p:sp>
          <p:nvSpPr>
            <p:cNvPr id="488" name="Google Shape;488;p45"/>
            <p:cNvSpPr/>
            <p:nvPr/>
          </p:nvSpPr>
          <p:spPr>
            <a:xfrm>
              <a:off x="1813976" y="2251050"/>
              <a:ext cx="466473" cy="263360"/>
            </a:xfrm>
            <a:custGeom>
              <a:rect b="b" l="l" r="r" t="t"/>
              <a:pathLst>
                <a:path extrusionOk="0" h="9499" w="16825">
                  <a:moveTo>
                    <a:pt x="16013" y="6048"/>
                  </a:moveTo>
                  <a:cubicBezTo>
                    <a:pt x="16175" y="6263"/>
                    <a:pt x="16330" y="6730"/>
                    <a:pt x="16330" y="7357"/>
                  </a:cubicBezTo>
                  <a:lnTo>
                    <a:pt x="16330" y="7561"/>
                  </a:lnTo>
                  <a:cubicBezTo>
                    <a:pt x="16331" y="7973"/>
                    <a:pt x="16262" y="8371"/>
                    <a:pt x="16138" y="8654"/>
                  </a:cubicBezTo>
                  <a:cubicBezTo>
                    <a:pt x="16034" y="8891"/>
                    <a:pt x="15918" y="8997"/>
                    <a:pt x="15848" y="8997"/>
                  </a:cubicBezTo>
                  <a:lnTo>
                    <a:pt x="979" y="9004"/>
                  </a:lnTo>
                  <a:cubicBezTo>
                    <a:pt x="908" y="9004"/>
                    <a:pt x="793" y="8898"/>
                    <a:pt x="688" y="8661"/>
                  </a:cubicBezTo>
                  <a:cubicBezTo>
                    <a:pt x="566" y="8378"/>
                    <a:pt x="495" y="7980"/>
                    <a:pt x="495" y="7568"/>
                  </a:cubicBezTo>
                  <a:lnTo>
                    <a:pt x="495" y="7364"/>
                  </a:lnTo>
                  <a:cubicBezTo>
                    <a:pt x="495" y="6737"/>
                    <a:pt x="647" y="6271"/>
                    <a:pt x="809" y="6056"/>
                  </a:cubicBezTo>
                  <a:lnTo>
                    <a:pt x="16013" y="6048"/>
                  </a:lnTo>
                  <a:close/>
                  <a:moveTo>
                    <a:pt x="16114" y="0"/>
                  </a:moveTo>
                  <a:cubicBezTo>
                    <a:pt x="15977" y="0"/>
                    <a:pt x="15868" y="111"/>
                    <a:pt x="15868" y="247"/>
                  </a:cubicBezTo>
                  <a:lnTo>
                    <a:pt x="15871" y="5557"/>
                  </a:lnTo>
                  <a:lnTo>
                    <a:pt x="952" y="5564"/>
                  </a:lnTo>
                  <a:lnTo>
                    <a:pt x="951" y="2655"/>
                  </a:lnTo>
                  <a:cubicBezTo>
                    <a:pt x="951" y="2519"/>
                    <a:pt x="841" y="2408"/>
                    <a:pt x="703" y="2408"/>
                  </a:cubicBezTo>
                  <a:cubicBezTo>
                    <a:pt x="567" y="2408"/>
                    <a:pt x="458" y="2519"/>
                    <a:pt x="458" y="2655"/>
                  </a:cubicBezTo>
                  <a:lnTo>
                    <a:pt x="459" y="5706"/>
                  </a:lnTo>
                  <a:cubicBezTo>
                    <a:pt x="175" y="6040"/>
                    <a:pt x="0" y="6659"/>
                    <a:pt x="0" y="7365"/>
                  </a:cubicBezTo>
                  <a:lnTo>
                    <a:pt x="0" y="7570"/>
                  </a:lnTo>
                  <a:cubicBezTo>
                    <a:pt x="0" y="8053"/>
                    <a:pt x="84" y="8509"/>
                    <a:pt x="235" y="8857"/>
                  </a:cubicBezTo>
                  <a:cubicBezTo>
                    <a:pt x="415" y="9271"/>
                    <a:pt x="679" y="9499"/>
                    <a:pt x="978" y="9499"/>
                  </a:cubicBezTo>
                  <a:lnTo>
                    <a:pt x="15845" y="9492"/>
                  </a:lnTo>
                  <a:cubicBezTo>
                    <a:pt x="16146" y="9492"/>
                    <a:pt x="16409" y="9264"/>
                    <a:pt x="16588" y="8850"/>
                  </a:cubicBezTo>
                  <a:cubicBezTo>
                    <a:pt x="16739" y="8502"/>
                    <a:pt x="16823" y="8044"/>
                    <a:pt x="16823" y="7563"/>
                  </a:cubicBezTo>
                  <a:lnTo>
                    <a:pt x="16824" y="7358"/>
                  </a:lnTo>
                  <a:cubicBezTo>
                    <a:pt x="16824" y="6654"/>
                    <a:pt x="16651" y="6034"/>
                    <a:pt x="16365" y="5700"/>
                  </a:cubicBezTo>
                  <a:lnTo>
                    <a:pt x="16361" y="247"/>
                  </a:lnTo>
                  <a:cubicBezTo>
                    <a:pt x="16361" y="111"/>
                    <a:pt x="16252" y="0"/>
                    <a:pt x="161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9" name="Google Shape;489;p45"/>
            <p:cNvSpPr/>
            <p:nvPr/>
          </p:nvSpPr>
          <p:spPr>
            <a:xfrm>
              <a:off x="2044675" y="2240376"/>
              <a:ext cx="54369" cy="43251"/>
            </a:xfrm>
            <a:custGeom>
              <a:rect b="b" l="l" r="r" t="t"/>
              <a:pathLst>
                <a:path extrusionOk="0" h="1560" w="1961">
                  <a:moveTo>
                    <a:pt x="1468" y="495"/>
                  </a:moveTo>
                  <a:lnTo>
                    <a:pt x="1468" y="1066"/>
                  </a:lnTo>
                  <a:lnTo>
                    <a:pt x="495" y="1066"/>
                  </a:lnTo>
                  <a:lnTo>
                    <a:pt x="495" y="495"/>
                  </a:lnTo>
                  <a:close/>
                  <a:moveTo>
                    <a:pt x="476" y="0"/>
                  </a:moveTo>
                  <a:cubicBezTo>
                    <a:pt x="213" y="0"/>
                    <a:pt x="0" y="213"/>
                    <a:pt x="0" y="476"/>
                  </a:cubicBezTo>
                  <a:lnTo>
                    <a:pt x="0" y="1084"/>
                  </a:lnTo>
                  <a:cubicBezTo>
                    <a:pt x="2" y="1347"/>
                    <a:pt x="215" y="1560"/>
                    <a:pt x="476" y="1560"/>
                  </a:cubicBezTo>
                  <a:lnTo>
                    <a:pt x="1485" y="1560"/>
                  </a:lnTo>
                  <a:cubicBezTo>
                    <a:pt x="1747" y="1560"/>
                    <a:pt x="1960" y="1347"/>
                    <a:pt x="1960" y="1084"/>
                  </a:cubicBezTo>
                  <a:lnTo>
                    <a:pt x="1960" y="476"/>
                  </a:lnTo>
                  <a:cubicBezTo>
                    <a:pt x="1960" y="213"/>
                    <a:pt x="1747" y="0"/>
                    <a:pt x="14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0" name="Google Shape;490;p45"/>
            <p:cNvSpPr/>
            <p:nvPr/>
          </p:nvSpPr>
          <p:spPr>
            <a:xfrm>
              <a:off x="2175815" y="2240321"/>
              <a:ext cx="54369" cy="43251"/>
            </a:xfrm>
            <a:custGeom>
              <a:rect b="b" l="l" r="r" t="t"/>
              <a:pathLst>
                <a:path extrusionOk="0" h="1560" w="1961">
                  <a:moveTo>
                    <a:pt x="1468" y="492"/>
                  </a:moveTo>
                  <a:lnTo>
                    <a:pt x="1468" y="1065"/>
                  </a:lnTo>
                  <a:lnTo>
                    <a:pt x="493" y="1065"/>
                  </a:lnTo>
                  <a:lnTo>
                    <a:pt x="493" y="492"/>
                  </a:lnTo>
                  <a:close/>
                  <a:moveTo>
                    <a:pt x="476" y="1"/>
                  </a:moveTo>
                  <a:cubicBezTo>
                    <a:pt x="213" y="1"/>
                    <a:pt x="0" y="214"/>
                    <a:pt x="0" y="477"/>
                  </a:cubicBezTo>
                  <a:lnTo>
                    <a:pt x="0" y="1083"/>
                  </a:lnTo>
                  <a:cubicBezTo>
                    <a:pt x="2" y="1346"/>
                    <a:pt x="215" y="1559"/>
                    <a:pt x="476" y="1559"/>
                  </a:cubicBezTo>
                  <a:lnTo>
                    <a:pt x="1485" y="1559"/>
                  </a:lnTo>
                  <a:cubicBezTo>
                    <a:pt x="1747" y="1559"/>
                    <a:pt x="1961" y="1346"/>
                    <a:pt x="1961" y="1083"/>
                  </a:cubicBezTo>
                  <a:lnTo>
                    <a:pt x="1961" y="477"/>
                  </a:lnTo>
                  <a:cubicBezTo>
                    <a:pt x="1961" y="214"/>
                    <a:pt x="1747" y="1"/>
                    <a:pt x="14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1" name="Google Shape;491;p45"/>
            <p:cNvSpPr/>
            <p:nvPr/>
          </p:nvSpPr>
          <p:spPr>
            <a:xfrm>
              <a:off x="2110190" y="2240321"/>
              <a:ext cx="54396" cy="43251"/>
            </a:xfrm>
            <a:custGeom>
              <a:rect b="b" l="l" r="r" t="t"/>
              <a:pathLst>
                <a:path extrusionOk="0" h="1560" w="1962">
                  <a:moveTo>
                    <a:pt x="1470" y="494"/>
                  </a:moveTo>
                  <a:lnTo>
                    <a:pt x="1470" y="1066"/>
                  </a:lnTo>
                  <a:lnTo>
                    <a:pt x="497" y="1066"/>
                  </a:lnTo>
                  <a:lnTo>
                    <a:pt x="497" y="494"/>
                  </a:lnTo>
                  <a:close/>
                  <a:moveTo>
                    <a:pt x="477" y="1"/>
                  </a:moveTo>
                  <a:cubicBezTo>
                    <a:pt x="214" y="1"/>
                    <a:pt x="1" y="214"/>
                    <a:pt x="1" y="477"/>
                  </a:cubicBezTo>
                  <a:lnTo>
                    <a:pt x="1" y="1083"/>
                  </a:lnTo>
                  <a:cubicBezTo>
                    <a:pt x="4" y="1346"/>
                    <a:pt x="217" y="1559"/>
                    <a:pt x="478" y="1559"/>
                  </a:cubicBezTo>
                  <a:lnTo>
                    <a:pt x="1487" y="1559"/>
                  </a:lnTo>
                  <a:cubicBezTo>
                    <a:pt x="1614" y="1559"/>
                    <a:pt x="1734" y="1509"/>
                    <a:pt x="1822" y="1420"/>
                  </a:cubicBezTo>
                  <a:cubicBezTo>
                    <a:pt x="1913" y="1329"/>
                    <a:pt x="1961" y="1210"/>
                    <a:pt x="1961" y="1083"/>
                  </a:cubicBezTo>
                  <a:lnTo>
                    <a:pt x="1961" y="477"/>
                  </a:lnTo>
                  <a:cubicBezTo>
                    <a:pt x="1961" y="214"/>
                    <a:pt x="1748" y="1"/>
                    <a:pt x="14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2" name="Google Shape;492;p45"/>
            <p:cNvSpPr/>
            <p:nvPr/>
          </p:nvSpPr>
          <p:spPr>
            <a:xfrm>
              <a:off x="2045535" y="2293886"/>
              <a:ext cx="54424" cy="43223"/>
            </a:xfrm>
            <a:custGeom>
              <a:rect b="b" l="l" r="r" t="t"/>
              <a:pathLst>
                <a:path extrusionOk="0" h="1559" w="1963">
                  <a:moveTo>
                    <a:pt x="1468" y="496"/>
                  </a:moveTo>
                  <a:lnTo>
                    <a:pt x="1468" y="1067"/>
                  </a:lnTo>
                  <a:lnTo>
                    <a:pt x="495" y="1067"/>
                  </a:lnTo>
                  <a:lnTo>
                    <a:pt x="495" y="496"/>
                  </a:lnTo>
                  <a:close/>
                  <a:moveTo>
                    <a:pt x="478" y="1"/>
                  </a:moveTo>
                  <a:cubicBezTo>
                    <a:pt x="214" y="1"/>
                    <a:pt x="1" y="214"/>
                    <a:pt x="1" y="476"/>
                  </a:cubicBezTo>
                  <a:lnTo>
                    <a:pt x="1" y="1083"/>
                  </a:lnTo>
                  <a:cubicBezTo>
                    <a:pt x="1" y="1346"/>
                    <a:pt x="214" y="1559"/>
                    <a:pt x="478" y="1559"/>
                  </a:cubicBezTo>
                  <a:lnTo>
                    <a:pt x="1486" y="1559"/>
                  </a:lnTo>
                  <a:cubicBezTo>
                    <a:pt x="1749" y="1559"/>
                    <a:pt x="1962" y="1346"/>
                    <a:pt x="1962" y="1083"/>
                  </a:cubicBezTo>
                  <a:lnTo>
                    <a:pt x="1962" y="476"/>
                  </a:lnTo>
                  <a:cubicBezTo>
                    <a:pt x="1962" y="214"/>
                    <a:pt x="1749" y="1"/>
                    <a:pt x="14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3" name="Google Shape;493;p45"/>
            <p:cNvSpPr/>
            <p:nvPr/>
          </p:nvSpPr>
          <p:spPr>
            <a:xfrm>
              <a:off x="2176785" y="2297462"/>
              <a:ext cx="54424" cy="92241"/>
            </a:xfrm>
            <a:custGeom>
              <a:rect b="b" l="l" r="r" t="t"/>
              <a:pathLst>
                <a:path extrusionOk="0" h="3327" w="1963">
                  <a:moveTo>
                    <a:pt x="1468" y="495"/>
                  </a:moveTo>
                  <a:lnTo>
                    <a:pt x="1470" y="2832"/>
                  </a:lnTo>
                  <a:lnTo>
                    <a:pt x="497" y="2832"/>
                  </a:lnTo>
                  <a:lnTo>
                    <a:pt x="494" y="495"/>
                  </a:lnTo>
                  <a:close/>
                  <a:moveTo>
                    <a:pt x="477" y="1"/>
                  </a:moveTo>
                  <a:cubicBezTo>
                    <a:pt x="214" y="1"/>
                    <a:pt x="1" y="214"/>
                    <a:pt x="1" y="477"/>
                  </a:cubicBezTo>
                  <a:lnTo>
                    <a:pt x="2" y="2850"/>
                  </a:lnTo>
                  <a:cubicBezTo>
                    <a:pt x="2" y="3112"/>
                    <a:pt x="215" y="3326"/>
                    <a:pt x="478" y="3326"/>
                  </a:cubicBezTo>
                  <a:lnTo>
                    <a:pt x="1487" y="3326"/>
                  </a:lnTo>
                  <a:cubicBezTo>
                    <a:pt x="1749" y="3326"/>
                    <a:pt x="1962" y="3113"/>
                    <a:pt x="1962" y="2850"/>
                  </a:cubicBezTo>
                  <a:lnTo>
                    <a:pt x="1961" y="477"/>
                  </a:lnTo>
                  <a:cubicBezTo>
                    <a:pt x="1961" y="214"/>
                    <a:pt x="1748" y="1"/>
                    <a:pt x="14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4" name="Google Shape;494;p45"/>
            <p:cNvSpPr/>
            <p:nvPr/>
          </p:nvSpPr>
          <p:spPr>
            <a:xfrm>
              <a:off x="2111576" y="2293886"/>
              <a:ext cx="54369" cy="43223"/>
            </a:xfrm>
            <a:custGeom>
              <a:rect b="b" l="l" r="r" t="t"/>
              <a:pathLst>
                <a:path extrusionOk="0" h="1559" w="1961">
                  <a:moveTo>
                    <a:pt x="1469" y="494"/>
                  </a:moveTo>
                  <a:lnTo>
                    <a:pt x="1469" y="1066"/>
                  </a:lnTo>
                  <a:lnTo>
                    <a:pt x="496" y="1066"/>
                  </a:lnTo>
                  <a:lnTo>
                    <a:pt x="496" y="494"/>
                  </a:lnTo>
                  <a:close/>
                  <a:moveTo>
                    <a:pt x="476" y="1"/>
                  </a:moveTo>
                  <a:cubicBezTo>
                    <a:pt x="214" y="1"/>
                    <a:pt x="1" y="214"/>
                    <a:pt x="1" y="476"/>
                  </a:cubicBezTo>
                  <a:lnTo>
                    <a:pt x="1" y="1083"/>
                  </a:lnTo>
                  <a:cubicBezTo>
                    <a:pt x="1" y="1346"/>
                    <a:pt x="214" y="1559"/>
                    <a:pt x="476" y="1559"/>
                  </a:cubicBezTo>
                  <a:lnTo>
                    <a:pt x="1485" y="1559"/>
                  </a:lnTo>
                  <a:cubicBezTo>
                    <a:pt x="1748" y="1559"/>
                    <a:pt x="1961" y="1346"/>
                    <a:pt x="1961" y="1083"/>
                  </a:cubicBezTo>
                  <a:lnTo>
                    <a:pt x="1961" y="476"/>
                  </a:lnTo>
                  <a:cubicBezTo>
                    <a:pt x="1961" y="214"/>
                    <a:pt x="1748" y="1"/>
                    <a:pt x="14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5" name="Google Shape;495;p45"/>
            <p:cNvSpPr/>
            <p:nvPr/>
          </p:nvSpPr>
          <p:spPr>
            <a:xfrm>
              <a:off x="2044703" y="2347478"/>
              <a:ext cx="54369" cy="43279"/>
            </a:xfrm>
            <a:custGeom>
              <a:rect b="b" l="l" r="r" t="t"/>
              <a:pathLst>
                <a:path extrusionOk="0" h="1561" w="1961">
                  <a:moveTo>
                    <a:pt x="1469" y="495"/>
                  </a:moveTo>
                  <a:lnTo>
                    <a:pt x="1469" y="1066"/>
                  </a:lnTo>
                  <a:lnTo>
                    <a:pt x="496" y="1066"/>
                  </a:lnTo>
                  <a:lnTo>
                    <a:pt x="496" y="495"/>
                  </a:lnTo>
                  <a:close/>
                  <a:moveTo>
                    <a:pt x="477" y="1"/>
                  </a:moveTo>
                  <a:cubicBezTo>
                    <a:pt x="214" y="1"/>
                    <a:pt x="1" y="214"/>
                    <a:pt x="1" y="477"/>
                  </a:cubicBezTo>
                  <a:lnTo>
                    <a:pt x="1" y="1085"/>
                  </a:lnTo>
                  <a:cubicBezTo>
                    <a:pt x="1" y="1347"/>
                    <a:pt x="214" y="1561"/>
                    <a:pt x="477" y="1561"/>
                  </a:cubicBezTo>
                  <a:lnTo>
                    <a:pt x="1485" y="1561"/>
                  </a:lnTo>
                  <a:cubicBezTo>
                    <a:pt x="1748" y="1561"/>
                    <a:pt x="1961" y="1347"/>
                    <a:pt x="1961" y="1085"/>
                  </a:cubicBezTo>
                  <a:lnTo>
                    <a:pt x="1961" y="477"/>
                  </a:lnTo>
                  <a:cubicBezTo>
                    <a:pt x="1961" y="214"/>
                    <a:pt x="1748" y="1"/>
                    <a:pt x="14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6" name="Google Shape;496;p45"/>
            <p:cNvSpPr/>
            <p:nvPr/>
          </p:nvSpPr>
          <p:spPr>
            <a:xfrm>
              <a:off x="2110800" y="2347450"/>
              <a:ext cx="54369" cy="43223"/>
            </a:xfrm>
            <a:custGeom>
              <a:rect b="b" l="l" r="r" t="t"/>
              <a:pathLst>
                <a:path extrusionOk="0" h="1559" w="1961">
                  <a:moveTo>
                    <a:pt x="1466" y="493"/>
                  </a:moveTo>
                  <a:lnTo>
                    <a:pt x="1466" y="1066"/>
                  </a:lnTo>
                  <a:lnTo>
                    <a:pt x="493" y="1066"/>
                  </a:lnTo>
                  <a:lnTo>
                    <a:pt x="493" y="493"/>
                  </a:lnTo>
                  <a:close/>
                  <a:moveTo>
                    <a:pt x="476" y="0"/>
                  </a:moveTo>
                  <a:cubicBezTo>
                    <a:pt x="213" y="0"/>
                    <a:pt x="0" y="214"/>
                    <a:pt x="0" y="476"/>
                  </a:cubicBezTo>
                  <a:lnTo>
                    <a:pt x="0" y="1083"/>
                  </a:lnTo>
                  <a:cubicBezTo>
                    <a:pt x="0" y="1346"/>
                    <a:pt x="213" y="1559"/>
                    <a:pt x="476" y="1559"/>
                  </a:cubicBezTo>
                  <a:lnTo>
                    <a:pt x="1485" y="1559"/>
                  </a:lnTo>
                  <a:cubicBezTo>
                    <a:pt x="1747" y="1559"/>
                    <a:pt x="1960" y="1346"/>
                    <a:pt x="1960" y="1083"/>
                  </a:cubicBezTo>
                  <a:lnTo>
                    <a:pt x="1960" y="476"/>
                  </a:lnTo>
                  <a:cubicBezTo>
                    <a:pt x="1960" y="214"/>
                    <a:pt x="1747" y="0"/>
                    <a:pt x="14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7" name="Google Shape;497;p45"/>
            <p:cNvSpPr/>
            <p:nvPr/>
          </p:nvSpPr>
          <p:spPr>
            <a:xfrm>
              <a:off x="1826618" y="2062770"/>
              <a:ext cx="440938" cy="237797"/>
            </a:xfrm>
            <a:custGeom>
              <a:rect b="b" l="l" r="r" t="t"/>
              <a:pathLst>
                <a:path extrusionOk="0" h="8577" w="15904">
                  <a:moveTo>
                    <a:pt x="14357" y="492"/>
                  </a:moveTo>
                  <a:cubicBezTo>
                    <a:pt x="14396" y="492"/>
                    <a:pt x="14428" y="524"/>
                    <a:pt x="14428" y="563"/>
                  </a:cubicBezTo>
                  <a:lnTo>
                    <a:pt x="14428" y="2385"/>
                  </a:lnTo>
                  <a:cubicBezTo>
                    <a:pt x="14428" y="2409"/>
                    <a:pt x="14418" y="2426"/>
                    <a:pt x="14406" y="2436"/>
                  </a:cubicBezTo>
                  <a:cubicBezTo>
                    <a:pt x="14398" y="2445"/>
                    <a:pt x="14379" y="2457"/>
                    <a:pt x="14355" y="2457"/>
                  </a:cubicBezTo>
                  <a:lnTo>
                    <a:pt x="8590" y="2462"/>
                  </a:lnTo>
                  <a:cubicBezTo>
                    <a:pt x="8566" y="2462"/>
                    <a:pt x="8548" y="2450"/>
                    <a:pt x="8539" y="2440"/>
                  </a:cubicBezTo>
                  <a:cubicBezTo>
                    <a:pt x="8530" y="2430"/>
                    <a:pt x="8517" y="2413"/>
                    <a:pt x="8517" y="2388"/>
                  </a:cubicBezTo>
                  <a:lnTo>
                    <a:pt x="8517" y="567"/>
                  </a:lnTo>
                  <a:cubicBezTo>
                    <a:pt x="8517" y="527"/>
                    <a:pt x="8548" y="496"/>
                    <a:pt x="8588" y="496"/>
                  </a:cubicBezTo>
                  <a:lnTo>
                    <a:pt x="14357" y="492"/>
                  </a:lnTo>
                  <a:close/>
                  <a:moveTo>
                    <a:pt x="12289" y="2953"/>
                  </a:moveTo>
                  <a:lnTo>
                    <a:pt x="12289" y="4303"/>
                  </a:lnTo>
                  <a:lnTo>
                    <a:pt x="10656" y="4303"/>
                  </a:lnTo>
                  <a:lnTo>
                    <a:pt x="10656" y="2953"/>
                  </a:lnTo>
                  <a:close/>
                  <a:moveTo>
                    <a:pt x="4549" y="1479"/>
                  </a:moveTo>
                  <a:lnTo>
                    <a:pt x="5223" y="2088"/>
                  </a:lnTo>
                  <a:cubicBezTo>
                    <a:pt x="5296" y="2154"/>
                    <a:pt x="5387" y="2187"/>
                    <a:pt x="5478" y="2187"/>
                  </a:cubicBezTo>
                  <a:cubicBezTo>
                    <a:pt x="5569" y="2187"/>
                    <a:pt x="5660" y="2154"/>
                    <a:pt x="5733" y="2088"/>
                  </a:cubicBezTo>
                  <a:lnTo>
                    <a:pt x="6247" y="1621"/>
                  </a:lnTo>
                  <a:lnTo>
                    <a:pt x="6249" y="5592"/>
                  </a:lnTo>
                  <a:lnTo>
                    <a:pt x="2691" y="5595"/>
                  </a:lnTo>
                  <a:lnTo>
                    <a:pt x="2689" y="1584"/>
                  </a:lnTo>
                  <a:lnTo>
                    <a:pt x="2689" y="1584"/>
                  </a:lnTo>
                  <a:lnTo>
                    <a:pt x="3307" y="2142"/>
                  </a:lnTo>
                  <a:cubicBezTo>
                    <a:pt x="3380" y="2207"/>
                    <a:pt x="3471" y="2240"/>
                    <a:pt x="3563" y="2240"/>
                  </a:cubicBezTo>
                  <a:cubicBezTo>
                    <a:pt x="3654" y="2240"/>
                    <a:pt x="3745" y="2207"/>
                    <a:pt x="3817" y="2142"/>
                  </a:cubicBezTo>
                  <a:lnTo>
                    <a:pt x="4549" y="1479"/>
                  </a:lnTo>
                  <a:close/>
                  <a:moveTo>
                    <a:pt x="14357" y="0"/>
                  </a:moveTo>
                  <a:lnTo>
                    <a:pt x="8588" y="4"/>
                  </a:lnTo>
                  <a:cubicBezTo>
                    <a:pt x="8276" y="4"/>
                    <a:pt x="8023" y="257"/>
                    <a:pt x="8023" y="570"/>
                  </a:cubicBezTo>
                  <a:lnTo>
                    <a:pt x="8026" y="2392"/>
                  </a:lnTo>
                  <a:cubicBezTo>
                    <a:pt x="8026" y="2543"/>
                    <a:pt x="8084" y="2685"/>
                    <a:pt x="8191" y="2791"/>
                  </a:cubicBezTo>
                  <a:cubicBezTo>
                    <a:pt x="8297" y="2898"/>
                    <a:pt x="8439" y="2956"/>
                    <a:pt x="8590" y="2956"/>
                  </a:cubicBezTo>
                  <a:lnTo>
                    <a:pt x="10164" y="2956"/>
                  </a:lnTo>
                  <a:lnTo>
                    <a:pt x="10164" y="4305"/>
                  </a:lnTo>
                  <a:lnTo>
                    <a:pt x="6740" y="4308"/>
                  </a:lnTo>
                  <a:lnTo>
                    <a:pt x="6737" y="1369"/>
                  </a:lnTo>
                  <a:cubicBezTo>
                    <a:pt x="6737" y="1219"/>
                    <a:pt x="6649" y="1084"/>
                    <a:pt x="6513" y="1021"/>
                  </a:cubicBezTo>
                  <a:cubicBezTo>
                    <a:pt x="6463" y="999"/>
                    <a:pt x="6411" y="989"/>
                    <a:pt x="6358" y="989"/>
                  </a:cubicBezTo>
                  <a:cubicBezTo>
                    <a:pt x="6266" y="989"/>
                    <a:pt x="6175" y="1022"/>
                    <a:pt x="6104" y="1087"/>
                  </a:cubicBezTo>
                  <a:lnTo>
                    <a:pt x="5476" y="1655"/>
                  </a:lnTo>
                  <a:lnTo>
                    <a:pt x="4801" y="1046"/>
                  </a:lnTo>
                  <a:cubicBezTo>
                    <a:pt x="4728" y="980"/>
                    <a:pt x="4637" y="948"/>
                    <a:pt x="4546" y="948"/>
                  </a:cubicBezTo>
                  <a:cubicBezTo>
                    <a:pt x="4455" y="948"/>
                    <a:pt x="4364" y="980"/>
                    <a:pt x="4291" y="1046"/>
                  </a:cubicBezTo>
                  <a:lnTo>
                    <a:pt x="3560" y="1709"/>
                  </a:lnTo>
                  <a:lnTo>
                    <a:pt x="2828" y="1046"/>
                  </a:lnTo>
                  <a:cubicBezTo>
                    <a:pt x="2757" y="981"/>
                    <a:pt x="2666" y="948"/>
                    <a:pt x="2574" y="948"/>
                  </a:cubicBezTo>
                  <a:cubicBezTo>
                    <a:pt x="2522" y="948"/>
                    <a:pt x="2469" y="959"/>
                    <a:pt x="2419" y="980"/>
                  </a:cubicBezTo>
                  <a:cubicBezTo>
                    <a:pt x="2283" y="1041"/>
                    <a:pt x="2195" y="1178"/>
                    <a:pt x="2195" y="1328"/>
                  </a:cubicBezTo>
                  <a:lnTo>
                    <a:pt x="2196" y="4308"/>
                  </a:lnTo>
                  <a:lnTo>
                    <a:pt x="1195" y="4308"/>
                  </a:lnTo>
                  <a:cubicBezTo>
                    <a:pt x="875" y="4308"/>
                    <a:pt x="576" y="4432"/>
                    <a:pt x="350" y="4658"/>
                  </a:cubicBezTo>
                  <a:cubicBezTo>
                    <a:pt x="124" y="4884"/>
                    <a:pt x="0" y="5183"/>
                    <a:pt x="0" y="5503"/>
                  </a:cubicBezTo>
                  <a:lnTo>
                    <a:pt x="2" y="8330"/>
                  </a:lnTo>
                  <a:cubicBezTo>
                    <a:pt x="2" y="8466"/>
                    <a:pt x="111" y="8577"/>
                    <a:pt x="247" y="8577"/>
                  </a:cubicBezTo>
                  <a:cubicBezTo>
                    <a:pt x="385" y="8577"/>
                    <a:pt x="495" y="8466"/>
                    <a:pt x="495" y="8330"/>
                  </a:cubicBezTo>
                  <a:lnTo>
                    <a:pt x="493" y="5503"/>
                  </a:lnTo>
                  <a:cubicBezTo>
                    <a:pt x="493" y="5314"/>
                    <a:pt x="566" y="5139"/>
                    <a:pt x="699" y="5006"/>
                  </a:cubicBezTo>
                  <a:cubicBezTo>
                    <a:pt x="833" y="4872"/>
                    <a:pt x="1009" y="4800"/>
                    <a:pt x="1195" y="4800"/>
                  </a:cubicBezTo>
                  <a:lnTo>
                    <a:pt x="2196" y="4800"/>
                  </a:lnTo>
                  <a:lnTo>
                    <a:pt x="2196" y="5594"/>
                  </a:lnTo>
                  <a:lnTo>
                    <a:pt x="1685" y="5594"/>
                  </a:lnTo>
                  <a:cubicBezTo>
                    <a:pt x="1549" y="5594"/>
                    <a:pt x="1438" y="5703"/>
                    <a:pt x="1438" y="5840"/>
                  </a:cubicBezTo>
                  <a:cubicBezTo>
                    <a:pt x="1438" y="5977"/>
                    <a:pt x="1547" y="6087"/>
                    <a:pt x="1685" y="6087"/>
                  </a:cubicBezTo>
                  <a:lnTo>
                    <a:pt x="7422" y="6084"/>
                  </a:lnTo>
                  <a:cubicBezTo>
                    <a:pt x="7558" y="6084"/>
                    <a:pt x="7668" y="5973"/>
                    <a:pt x="7668" y="5837"/>
                  </a:cubicBezTo>
                  <a:cubicBezTo>
                    <a:pt x="7668" y="5700"/>
                    <a:pt x="7558" y="5590"/>
                    <a:pt x="7422" y="5590"/>
                  </a:cubicBezTo>
                  <a:lnTo>
                    <a:pt x="6742" y="5590"/>
                  </a:lnTo>
                  <a:lnTo>
                    <a:pt x="6742" y="4795"/>
                  </a:lnTo>
                  <a:lnTo>
                    <a:pt x="14708" y="4793"/>
                  </a:lnTo>
                  <a:cubicBezTo>
                    <a:pt x="14896" y="4793"/>
                    <a:pt x="15073" y="4865"/>
                    <a:pt x="15203" y="4999"/>
                  </a:cubicBezTo>
                  <a:cubicBezTo>
                    <a:pt x="15337" y="5132"/>
                    <a:pt x="15409" y="5307"/>
                    <a:pt x="15409" y="5494"/>
                  </a:cubicBezTo>
                  <a:lnTo>
                    <a:pt x="15409" y="5886"/>
                  </a:lnTo>
                  <a:cubicBezTo>
                    <a:pt x="15409" y="6023"/>
                    <a:pt x="15520" y="6134"/>
                    <a:pt x="15656" y="6134"/>
                  </a:cubicBezTo>
                  <a:cubicBezTo>
                    <a:pt x="15793" y="6134"/>
                    <a:pt x="15904" y="6023"/>
                    <a:pt x="15904" y="5886"/>
                  </a:cubicBezTo>
                  <a:lnTo>
                    <a:pt x="15904" y="5494"/>
                  </a:lnTo>
                  <a:cubicBezTo>
                    <a:pt x="15904" y="5175"/>
                    <a:pt x="15779" y="4874"/>
                    <a:pt x="15554" y="4649"/>
                  </a:cubicBezTo>
                  <a:cubicBezTo>
                    <a:pt x="15328" y="4423"/>
                    <a:pt x="15029" y="4298"/>
                    <a:pt x="14709" y="4298"/>
                  </a:cubicBezTo>
                  <a:lnTo>
                    <a:pt x="12781" y="4301"/>
                  </a:lnTo>
                  <a:lnTo>
                    <a:pt x="12781" y="2952"/>
                  </a:lnTo>
                  <a:lnTo>
                    <a:pt x="14358" y="2952"/>
                  </a:lnTo>
                  <a:cubicBezTo>
                    <a:pt x="14510" y="2952"/>
                    <a:pt x="14652" y="2892"/>
                    <a:pt x="14759" y="2786"/>
                  </a:cubicBezTo>
                  <a:cubicBezTo>
                    <a:pt x="14865" y="2679"/>
                    <a:pt x="14923" y="2537"/>
                    <a:pt x="14923" y="2386"/>
                  </a:cubicBezTo>
                  <a:lnTo>
                    <a:pt x="14922" y="565"/>
                  </a:lnTo>
                  <a:cubicBezTo>
                    <a:pt x="14922" y="254"/>
                    <a:pt x="14668" y="0"/>
                    <a:pt x="143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8" name="Google Shape;498;p45"/>
            <p:cNvSpPr/>
            <p:nvPr/>
          </p:nvSpPr>
          <p:spPr>
            <a:xfrm>
              <a:off x="1884397" y="2258453"/>
              <a:ext cx="137017" cy="113506"/>
            </a:xfrm>
            <a:custGeom>
              <a:rect b="b" l="l" r="r" t="t"/>
              <a:pathLst>
                <a:path extrusionOk="0" h="4094" w="4942">
                  <a:moveTo>
                    <a:pt x="4288" y="492"/>
                  </a:moveTo>
                  <a:cubicBezTo>
                    <a:pt x="4375" y="492"/>
                    <a:pt x="4445" y="563"/>
                    <a:pt x="4446" y="648"/>
                  </a:cubicBezTo>
                  <a:lnTo>
                    <a:pt x="4447" y="3439"/>
                  </a:lnTo>
                  <a:cubicBezTo>
                    <a:pt x="4447" y="3482"/>
                    <a:pt x="4432" y="3522"/>
                    <a:pt x="4402" y="3551"/>
                  </a:cubicBezTo>
                  <a:cubicBezTo>
                    <a:pt x="4372" y="3581"/>
                    <a:pt x="4332" y="3597"/>
                    <a:pt x="4290" y="3597"/>
                  </a:cubicBezTo>
                  <a:lnTo>
                    <a:pt x="649" y="3600"/>
                  </a:lnTo>
                  <a:cubicBezTo>
                    <a:pt x="563" y="3600"/>
                    <a:pt x="493" y="3529"/>
                    <a:pt x="493" y="3442"/>
                  </a:cubicBezTo>
                  <a:lnTo>
                    <a:pt x="492" y="652"/>
                  </a:lnTo>
                  <a:cubicBezTo>
                    <a:pt x="492" y="564"/>
                    <a:pt x="563" y="495"/>
                    <a:pt x="648" y="493"/>
                  </a:cubicBezTo>
                  <a:lnTo>
                    <a:pt x="4288" y="492"/>
                  </a:lnTo>
                  <a:close/>
                  <a:moveTo>
                    <a:pt x="4290" y="0"/>
                  </a:moveTo>
                  <a:lnTo>
                    <a:pt x="649" y="2"/>
                  </a:lnTo>
                  <a:cubicBezTo>
                    <a:pt x="291" y="2"/>
                    <a:pt x="0" y="294"/>
                    <a:pt x="0" y="654"/>
                  </a:cubicBezTo>
                  <a:lnTo>
                    <a:pt x="1" y="3445"/>
                  </a:lnTo>
                  <a:cubicBezTo>
                    <a:pt x="1" y="3803"/>
                    <a:pt x="293" y="4094"/>
                    <a:pt x="652" y="4094"/>
                  </a:cubicBezTo>
                  <a:lnTo>
                    <a:pt x="4291" y="4093"/>
                  </a:lnTo>
                  <a:cubicBezTo>
                    <a:pt x="4466" y="4093"/>
                    <a:pt x="4629" y="4024"/>
                    <a:pt x="4751" y="3902"/>
                  </a:cubicBezTo>
                  <a:cubicBezTo>
                    <a:pt x="4874" y="3780"/>
                    <a:pt x="4942" y="3617"/>
                    <a:pt x="4942" y="3442"/>
                  </a:cubicBezTo>
                  <a:lnTo>
                    <a:pt x="4940" y="652"/>
                  </a:lnTo>
                  <a:cubicBezTo>
                    <a:pt x="4940" y="291"/>
                    <a:pt x="4649" y="0"/>
                    <a:pt x="42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9" name="Google Shape;499;p45"/>
            <p:cNvSpPr/>
            <p:nvPr/>
          </p:nvSpPr>
          <p:spPr>
            <a:xfrm>
              <a:off x="1934635" y="2452750"/>
              <a:ext cx="284930" cy="13863"/>
            </a:xfrm>
            <a:custGeom>
              <a:rect b="b" l="l" r="r" t="t"/>
              <a:pathLst>
                <a:path extrusionOk="0" h="500" w="10277">
                  <a:moveTo>
                    <a:pt x="10029" y="1"/>
                  </a:moveTo>
                  <a:lnTo>
                    <a:pt x="248" y="5"/>
                  </a:lnTo>
                  <a:cubicBezTo>
                    <a:pt x="111" y="5"/>
                    <a:pt x="1" y="116"/>
                    <a:pt x="1" y="252"/>
                  </a:cubicBezTo>
                  <a:cubicBezTo>
                    <a:pt x="1" y="388"/>
                    <a:pt x="111" y="499"/>
                    <a:pt x="248" y="499"/>
                  </a:cubicBezTo>
                  <a:lnTo>
                    <a:pt x="10029" y="494"/>
                  </a:lnTo>
                  <a:cubicBezTo>
                    <a:pt x="10167" y="494"/>
                    <a:pt x="10276" y="384"/>
                    <a:pt x="10276" y="246"/>
                  </a:cubicBezTo>
                  <a:cubicBezTo>
                    <a:pt x="10276" y="110"/>
                    <a:pt x="10167" y="1"/>
                    <a:pt x="10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00" name="Google Shape;500;p45"/>
            <p:cNvSpPr/>
            <p:nvPr/>
          </p:nvSpPr>
          <p:spPr>
            <a:xfrm>
              <a:off x="1861496" y="2434923"/>
              <a:ext cx="50986" cy="49628"/>
            </a:xfrm>
            <a:custGeom>
              <a:rect b="b" l="l" r="r" t="t"/>
              <a:pathLst>
                <a:path extrusionOk="0" h="1790" w="1839">
                  <a:moveTo>
                    <a:pt x="924" y="495"/>
                  </a:moveTo>
                  <a:cubicBezTo>
                    <a:pt x="1039" y="495"/>
                    <a:pt x="1147" y="537"/>
                    <a:pt x="1227" y="615"/>
                  </a:cubicBezTo>
                  <a:cubicBezTo>
                    <a:pt x="1306" y="691"/>
                    <a:pt x="1349" y="790"/>
                    <a:pt x="1350" y="895"/>
                  </a:cubicBezTo>
                  <a:cubicBezTo>
                    <a:pt x="1346" y="1002"/>
                    <a:pt x="1303" y="1101"/>
                    <a:pt x="1225" y="1176"/>
                  </a:cubicBezTo>
                  <a:cubicBezTo>
                    <a:pt x="1146" y="1254"/>
                    <a:pt x="1038" y="1297"/>
                    <a:pt x="923" y="1297"/>
                  </a:cubicBezTo>
                  <a:cubicBezTo>
                    <a:pt x="806" y="1297"/>
                    <a:pt x="698" y="1254"/>
                    <a:pt x="619" y="1176"/>
                  </a:cubicBezTo>
                  <a:cubicBezTo>
                    <a:pt x="541" y="1100"/>
                    <a:pt x="498" y="1000"/>
                    <a:pt x="498" y="895"/>
                  </a:cubicBezTo>
                  <a:cubicBezTo>
                    <a:pt x="498" y="674"/>
                    <a:pt x="687" y="495"/>
                    <a:pt x="924" y="495"/>
                  </a:cubicBezTo>
                  <a:close/>
                  <a:moveTo>
                    <a:pt x="920" y="0"/>
                  </a:moveTo>
                  <a:cubicBezTo>
                    <a:pt x="413" y="0"/>
                    <a:pt x="1" y="402"/>
                    <a:pt x="1" y="895"/>
                  </a:cubicBezTo>
                  <a:cubicBezTo>
                    <a:pt x="1" y="1137"/>
                    <a:pt x="99" y="1362"/>
                    <a:pt x="274" y="1531"/>
                  </a:cubicBezTo>
                  <a:cubicBezTo>
                    <a:pt x="448" y="1698"/>
                    <a:pt x="677" y="1790"/>
                    <a:pt x="920" y="1790"/>
                  </a:cubicBezTo>
                  <a:cubicBezTo>
                    <a:pt x="1164" y="1790"/>
                    <a:pt x="1394" y="1698"/>
                    <a:pt x="1566" y="1531"/>
                  </a:cubicBezTo>
                  <a:cubicBezTo>
                    <a:pt x="1742" y="1362"/>
                    <a:pt x="1839" y="1135"/>
                    <a:pt x="1839" y="895"/>
                  </a:cubicBezTo>
                  <a:cubicBezTo>
                    <a:pt x="1839" y="654"/>
                    <a:pt x="1741" y="428"/>
                    <a:pt x="1565" y="260"/>
                  </a:cubicBezTo>
                  <a:cubicBezTo>
                    <a:pt x="1394" y="93"/>
                    <a:pt x="1164" y="0"/>
                    <a:pt x="9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501" name="Google Shape;501;p45"/>
          <p:cNvGrpSpPr/>
          <p:nvPr/>
        </p:nvGrpSpPr>
        <p:grpSpPr>
          <a:xfrm>
            <a:off x="638705" y="1514684"/>
            <a:ext cx="489284" cy="415264"/>
            <a:chOff x="718447" y="2088748"/>
            <a:chExt cx="466473" cy="399600"/>
          </a:xfrm>
        </p:grpSpPr>
        <p:sp>
          <p:nvSpPr>
            <p:cNvPr id="502" name="Google Shape;502;p45"/>
            <p:cNvSpPr/>
            <p:nvPr/>
          </p:nvSpPr>
          <p:spPr>
            <a:xfrm>
              <a:off x="718447" y="2088748"/>
              <a:ext cx="466473" cy="399600"/>
            </a:xfrm>
            <a:custGeom>
              <a:rect b="b" l="l" r="r" t="t"/>
              <a:pathLst>
                <a:path extrusionOk="0" h="14413" w="16825">
                  <a:moveTo>
                    <a:pt x="5718" y="1418"/>
                  </a:moveTo>
                  <a:cubicBezTo>
                    <a:pt x="6553" y="1418"/>
                    <a:pt x="7299" y="1938"/>
                    <a:pt x="7776" y="2374"/>
                  </a:cubicBezTo>
                  <a:cubicBezTo>
                    <a:pt x="8007" y="2586"/>
                    <a:pt x="8206" y="2836"/>
                    <a:pt x="8363" y="3108"/>
                  </a:cubicBezTo>
                  <a:lnTo>
                    <a:pt x="3097" y="3108"/>
                  </a:lnTo>
                  <a:cubicBezTo>
                    <a:pt x="3590" y="2221"/>
                    <a:pt x="4529" y="1418"/>
                    <a:pt x="5718" y="1418"/>
                  </a:cubicBezTo>
                  <a:close/>
                  <a:moveTo>
                    <a:pt x="10949" y="498"/>
                  </a:moveTo>
                  <a:cubicBezTo>
                    <a:pt x="12354" y="498"/>
                    <a:pt x="13639" y="1600"/>
                    <a:pt x="14044" y="3108"/>
                  </a:cubicBezTo>
                  <a:lnTo>
                    <a:pt x="8924" y="3108"/>
                  </a:lnTo>
                  <a:cubicBezTo>
                    <a:pt x="8757" y="2756"/>
                    <a:pt x="8530" y="2431"/>
                    <a:pt x="8259" y="2151"/>
                  </a:cubicBezTo>
                  <a:cubicBezTo>
                    <a:pt x="8904" y="1141"/>
                    <a:pt x="9941" y="498"/>
                    <a:pt x="10949" y="498"/>
                  </a:cubicBezTo>
                  <a:close/>
                  <a:moveTo>
                    <a:pt x="2605" y="10895"/>
                  </a:moveTo>
                  <a:cubicBezTo>
                    <a:pt x="2429" y="11229"/>
                    <a:pt x="2330" y="11607"/>
                    <a:pt x="2330" y="12010"/>
                  </a:cubicBezTo>
                  <a:cubicBezTo>
                    <a:pt x="2330" y="12302"/>
                    <a:pt x="2382" y="12580"/>
                    <a:pt x="2478" y="12840"/>
                  </a:cubicBezTo>
                  <a:lnTo>
                    <a:pt x="1022" y="12840"/>
                  </a:lnTo>
                  <a:lnTo>
                    <a:pt x="1022" y="11925"/>
                  </a:lnTo>
                  <a:cubicBezTo>
                    <a:pt x="1022" y="11357"/>
                    <a:pt x="1483" y="10895"/>
                    <a:pt x="2051" y="10895"/>
                  </a:cubicBezTo>
                  <a:close/>
                  <a:moveTo>
                    <a:pt x="10341" y="10895"/>
                  </a:moveTo>
                  <a:cubicBezTo>
                    <a:pt x="10166" y="11229"/>
                    <a:pt x="10067" y="11607"/>
                    <a:pt x="10067" y="12010"/>
                  </a:cubicBezTo>
                  <a:cubicBezTo>
                    <a:pt x="10067" y="12302"/>
                    <a:pt x="10118" y="12580"/>
                    <a:pt x="10213" y="12840"/>
                  </a:cubicBezTo>
                  <a:lnTo>
                    <a:pt x="6993" y="12840"/>
                  </a:lnTo>
                  <a:cubicBezTo>
                    <a:pt x="7088" y="12580"/>
                    <a:pt x="7141" y="12302"/>
                    <a:pt x="7141" y="12010"/>
                  </a:cubicBezTo>
                  <a:cubicBezTo>
                    <a:pt x="7141" y="11610"/>
                    <a:pt x="7042" y="11229"/>
                    <a:pt x="6865" y="10895"/>
                  </a:cubicBezTo>
                  <a:close/>
                  <a:moveTo>
                    <a:pt x="14773" y="10895"/>
                  </a:moveTo>
                  <a:cubicBezTo>
                    <a:pt x="14933" y="10895"/>
                    <a:pt x="15085" y="10931"/>
                    <a:pt x="15228" y="11002"/>
                  </a:cubicBezTo>
                  <a:cubicBezTo>
                    <a:pt x="15583" y="11177"/>
                    <a:pt x="15803" y="11532"/>
                    <a:pt x="15803" y="11925"/>
                  </a:cubicBezTo>
                  <a:lnTo>
                    <a:pt x="15803" y="12840"/>
                  </a:lnTo>
                  <a:lnTo>
                    <a:pt x="14728" y="12840"/>
                  </a:lnTo>
                  <a:cubicBezTo>
                    <a:pt x="14823" y="12580"/>
                    <a:pt x="14875" y="12302"/>
                    <a:pt x="14875" y="12010"/>
                  </a:cubicBezTo>
                  <a:cubicBezTo>
                    <a:pt x="14875" y="11610"/>
                    <a:pt x="14776" y="11229"/>
                    <a:pt x="14600" y="10895"/>
                  </a:cubicBezTo>
                  <a:close/>
                  <a:moveTo>
                    <a:pt x="4736" y="10104"/>
                  </a:moveTo>
                  <a:cubicBezTo>
                    <a:pt x="5787" y="10104"/>
                    <a:pt x="6644" y="10959"/>
                    <a:pt x="6644" y="12010"/>
                  </a:cubicBezTo>
                  <a:cubicBezTo>
                    <a:pt x="6644" y="13062"/>
                    <a:pt x="5787" y="13918"/>
                    <a:pt x="4736" y="13918"/>
                  </a:cubicBezTo>
                  <a:cubicBezTo>
                    <a:pt x="3685" y="13918"/>
                    <a:pt x="2830" y="13062"/>
                    <a:pt x="2830" y="12010"/>
                  </a:cubicBezTo>
                  <a:cubicBezTo>
                    <a:pt x="2830" y="10959"/>
                    <a:pt x="3685" y="10104"/>
                    <a:pt x="4736" y="10104"/>
                  </a:cubicBezTo>
                  <a:close/>
                  <a:moveTo>
                    <a:pt x="12470" y="10104"/>
                  </a:moveTo>
                  <a:cubicBezTo>
                    <a:pt x="13522" y="10104"/>
                    <a:pt x="14378" y="10959"/>
                    <a:pt x="14378" y="12010"/>
                  </a:cubicBezTo>
                  <a:cubicBezTo>
                    <a:pt x="14378" y="13062"/>
                    <a:pt x="13522" y="13918"/>
                    <a:pt x="12470" y="13918"/>
                  </a:cubicBezTo>
                  <a:cubicBezTo>
                    <a:pt x="11419" y="13918"/>
                    <a:pt x="10564" y="13062"/>
                    <a:pt x="10564" y="12010"/>
                  </a:cubicBezTo>
                  <a:cubicBezTo>
                    <a:pt x="10564" y="10959"/>
                    <a:pt x="11419" y="10104"/>
                    <a:pt x="12470" y="10104"/>
                  </a:cubicBezTo>
                  <a:close/>
                  <a:moveTo>
                    <a:pt x="10949" y="1"/>
                  </a:moveTo>
                  <a:cubicBezTo>
                    <a:pt x="10301" y="1"/>
                    <a:pt x="9648" y="214"/>
                    <a:pt x="9059" y="617"/>
                  </a:cubicBezTo>
                  <a:cubicBezTo>
                    <a:pt x="8604" y="928"/>
                    <a:pt x="8202" y="1337"/>
                    <a:pt x="7887" y="1812"/>
                  </a:cubicBezTo>
                  <a:cubicBezTo>
                    <a:pt x="7347" y="1368"/>
                    <a:pt x="6584" y="918"/>
                    <a:pt x="5718" y="918"/>
                  </a:cubicBezTo>
                  <a:cubicBezTo>
                    <a:pt x="4216" y="918"/>
                    <a:pt x="3060" y="1993"/>
                    <a:pt x="2540" y="3106"/>
                  </a:cubicBezTo>
                  <a:lnTo>
                    <a:pt x="966" y="3106"/>
                  </a:lnTo>
                  <a:cubicBezTo>
                    <a:pt x="434" y="3106"/>
                    <a:pt x="0" y="3539"/>
                    <a:pt x="0" y="4070"/>
                  </a:cubicBezTo>
                  <a:lnTo>
                    <a:pt x="0" y="4509"/>
                  </a:lnTo>
                  <a:cubicBezTo>
                    <a:pt x="0" y="5042"/>
                    <a:pt x="434" y="5475"/>
                    <a:pt x="966" y="5475"/>
                  </a:cubicBezTo>
                  <a:lnTo>
                    <a:pt x="1239" y="5475"/>
                  </a:lnTo>
                  <a:lnTo>
                    <a:pt x="1239" y="6941"/>
                  </a:lnTo>
                  <a:cubicBezTo>
                    <a:pt x="1239" y="7077"/>
                    <a:pt x="1350" y="7189"/>
                    <a:pt x="1488" y="7189"/>
                  </a:cubicBezTo>
                  <a:cubicBezTo>
                    <a:pt x="1624" y="7189"/>
                    <a:pt x="1736" y="7077"/>
                    <a:pt x="1736" y="6941"/>
                  </a:cubicBezTo>
                  <a:lnTo>
                    <a:pt x="1736" y="5475"/>
                  </a:lnTo>
                  <a:lnTo>
                    <a:pt x="13154" y="5475"/>
                  </a:lnTo>
                  <a:cubicBezTo>
                    <a:pt x="13291" y="5475"/>
                    <a:pt x="13402" y="5363"/>
                    <a:pt x="13402" y="5226"/>
                  </a:cubicBezTo>
                  <a:cubicBezTo>
                    <a:pt x="13402" y="5090"/>
                    <a:pt x="13291" y="4978"/>
                    <a:pt x="13154" y="4978"/>
                  </a:cubicBezTo>
                  <a:lnTo>
                    <a:pt x="966" y="4978"/>
                  </a:lnTo>
                  <a:cubicBezTo>
                    <a:pt x="709" y="4978"/>
                    <a:pt x="500" y="4768"/>
                    <a:pt x="500" y="4510"/>
                  </a:cubicBezTo>
                  <a:lnTo>
                    <a:pt x="500" y="4072"/>
                  </a:lnTo>
                  <a:cubicBezTo>
                    <a:pt x="500" y="3814"/>
                    <a:pt x="709" y="3606"/>
                    <a:pt x="966" y="3606"/>
                  </a:cubicBezTo>
                  <a:lnTo>
                    <a:pt x="15858" y="3606"/>
                  </a:lnTo>
                  <a:cubicBezTo>
                    <a:pt x="16115" y="3606"/>
                    <a:pt x="16326" y="3814"/>
                    <a:pt x="16326" y="4072"/>
                  </a:cubicBezTo>
                  <a:lnTo>
                    <a:pt x="16326" y="4510"/>
                  </a:lnTo>
                  <a:cubicBezTo>
                    <a:pt x="16326" y="4768"/>
                    <a:pt x="16115" y="4978"/>
                    <a:pt x="15858" y="4978"/>
                  </a:cubicBezTo>
                  <a:lnTo>
                    <a:pt x="14280" y="4978"/>
                  </a:lnTo>
                  <a:cubicBezTo>
                    <a:pt x="14144" y="4978"/>
                    <a:pt x="14031" y="5090"/>
                    <a:pt x="14031" y="5226"/>
                  </a:cubicBezTo>
                  <a:cubicBezTo>
                    <a:pt x="14031" y="5363"/>
                    <a:pt x="14144" y="5475"/>
                    <a:pt x="14280" y="5475"/>
                  </a:cubicBezTo>
                  <a:lnTo>
                    <a:pt x="15090" y="5475"/>
                  </a:lnTo>
                  <a:lnTo>
                    <a:pt x="15090" y="10431"/>
                  </a:lnTo>
                  <a:cubicBezTo>
                    <a:pt x="14986" y="10410"/>
                    <a:pt x="14879" y="10397"/>
                    <a:pt x="14773" y="10397"/>
                  </a:cubicBezTo>
                  <a:lnTo>
                    <a:pt x="14252" y="10397"/>
                  </a:lnTo>
                  <a:cubicBezTo>
                    <a:pt x="13811" y="9910"/>
                    <a:pt x="13175" y="9604"/>
                    <a:pt x="12469" y="9604"/>
                  </a:cubicBezTo>
                  <a:cubicBezTo>
                    <a:pt x="11762" y="9604"/>
                    <a:pt x="11127" y="9910"/>
                    <a:pt x="10686" y="10397"/>
                  </a:cubicBezTo>
                  <a:lnTo>
                    <a:pt x="6517" y="10397"/>
                  </a:lnTo>
                  <a:cubicBezTo>
                    <a:pt x="6077" y="9910"/>
                    <a:pt x="5441" y="9604"/>
                    <a:pt x="4735" y="9604"/>
                  </a:cubicBezTo>
                  <a:cubicBezTo>
                    <a:pt x="4027" y="9604"/>
                    <a:pt x="3392" y="9910"/>
                    <a:pt x="2952" y="10397"/>
                  </a:cubicBezTo>
                  <a:lnTo>
                    <a:pt x="2050" y="10397"/>
                  </a:lnTo>
                  <a:cubicBezTo>
                    <a:pt x="1941" y="10397"/>
                    <a:pt x="1834" y="10408"/>
                    <a:pt x="1733" y="10431"/>
                  </a:cubicBezTo>
                  <a:lnTo>
                    <a:pt x="1733" y="8069"/>
                  </a:lnTo>
                  <a:cubicBezTo>
                    <a:pt x="1733" y="7932"/>
                    <a:pt x="1621" y="7820"/>
                    <a:pt x="1485" y="7820"/>
                  </a:cubicBezTo>
                  <a:cubicBezTo>
                    <a:pt x="1348" y="7820"/>
                    <a:pt x="1236" y="7932"/>
                    <a:pt x="1236" y="8069"/>
                  </a:cubicBezTo>
                  <a:lnTo>
                    <a:pt x="1236" y="10633"/>
                  </a:lnTo>
                  <a:cubicBezTo>
                    <a:pt x="809" y="10904"/>
                    <a:pt x="523" y="11380"/>
                    <a:pt x="523" y="11924"/>
                  </a:cubicBezTo>
                  <a:lnTo>
                    <a:pt x="523" y="13087"/>
                  </a:lnTo>
                  <a:cubicBezTo>
                    <a:pt x="523" y="13223"/>
                    <a:pt x="634" y="13336"/>
                    <a:pt x="772" y="13336"/>
                  </a:cubicBezTo>
                  <a:lnTo>
                    <a:pt x="2729" y="13336"/>
                  </a:lnTo>
                  <a:cubicBezTo>
                    <a:pt x="3161" y="13983"/>
                    <a:pt x="3898" y="14412"/>
                    <a:pt x="4732" y="14412"/>
                  </a:cubicBezTo>
                  <a:cubicBezTo>
                    <a:pt x="5569" y="14412"/>
                    <a:pt x="6306" y="13983"/>
                    <a:pt x="6738" y="13336"/>
                  </a:cubicBezTo>
                  <a:lnTo>
                    <a:pt x="10465" y="13336"/>
                  </a:lnTo>
                  <a:cubicBezTo>
                    <a:pt x="10895" y="13983"/>
                    <a:pt x="11632" y="14412"/>
                    <a:pt x="12469" y="14412"/>
                  </a:cubicBezTo>
                  <a:cubicBezTo>
                    <a:pt x="13306" y="14412"/>
                    <a:pt x="14041" y="13983"/>
                    <a:pt x="14473" y="13336"/>
                  </a:cubicBezTo>
                  <a:lnTo>
                    <a:pt x="16051" y="13336"/>
                  </a:lnTo>
                  <a:cubicBezTo>
                    <a:pt x="16189" y="13336"/>
                    <a:pt x="16300" y="13223"/>
                    <a:pt x="16300" y="13087"/>
                  </a:cubicBezTo>
                  <a:lnTo>
                    <a:pt x="16300" y="11924"/>
                  </a:lnTo>
                  <a:cubicBezTo>
                    <a:pt x="16300" y="11391"/>
                    <a:pt x="16030" y="10910"/>
                    <a:pt x="15587" y="10631"/>
                  </a:cubicBezTo>
                  <a:lnTo>
                    <a:pt x="15587" y="5472"/>
                  </a:lnTo>
                  <a:lnTo>
                    <a:pt x="15858" y="5472"/>
                  </a:lnTo>
                  <a:cubicBezTo>
                    <a:pt x="16391" y="5472"/>
                    <a:pt x="16824" y="5039"/>
                    <a:pt x="16824" y="4506"/>
                  </a:cubicBezTo>
                  <a:lnTo>
                    <a:pt x="16824" y="4069"/>
                  </a:lnTo>
                  <a:cubicBezTo>
                    <a:pt x="16824" y="3542"/>
                    <a:pt x="16391" y="3108"/>
                    <a:pt x="15858" y="3108"/>
                  </a:cubicBezTo>
                  <a:lnTo>
                    <a:pt x="14557" y="3108"/>
                  </a:lnTo>
                  <a:cubicBezTo>
                    <a:pt x="14134" y="1323"/>
                    <a:pt x="12617" y="1"/>
                    <a:pt x="109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03" name="Google Shape;503;p45"/>
            <p:cNvSpPr/>
            <p:nvPr/>
          </p:nvSpPr>
          <p:spPr>
            <a:xfrm>
              <a:off x="823469" y="2395498"/>
              <a:ext cx="52483" cy="52483"/>
            </a:xfrm>
            <a:custGeom>
              <a:rect b="b" l="l" r="r" t="t"/>
              <a:pathLst>
                <a:path extrusionOk="0" h="1893" w="1893">
                  <a:moveTo>
                    <a:pt x="947" y="0"/>
                  </a:moveTo>
                  <a:cubicBezTo>
                    <a:pt x="810" y="0"/>
                    <a:pt x="698" y="113"/>
                    <a:pt x="698" y="249"/>
                  </a:cubicBezTo>
                  <a:lnTo>
                    <a:pt x="698" y="698"/>
                  </a:lnTo>
                  <a:lnTo>
                    <a:pt x="249" y="698"/>
                  </a:lnTo>
                  <a:cubicBezTo>
                    <a:pt x="111" y="698"/>
                    <a:pt x="1" y="810"/>
                    <a:pt x="1" y="946"/>
                  </a:cubicBezTo>
                  <a:cubicBezTo>
                    <a:pt x="1" y="1083"/>
                    <a:pt x="111" y="1195"/>
                    <a:pt x="249" y="1195"/>
                  </a:cubicBezTo>
                  <a:lnTo>
                    <a:pt x="698" y="1195"/>
                  </a:lnTo>
                  <a:lnTo>
                    <a:pt x="698" y="1644"/>
                  </a:lnTo>
                  <a:cubicBezTo>
                    <a:pt x="698" y="1782"/>
                    <a:pt x="810" y="1892"/>
                    <a:pt x="947" y="1892"/>
                  </a:cubicBezTo>
                  <a:cubicBezTo>
                    <a:pt x="1083" y="1892"/>
                    <a:pt x="1195" y="1782"/>
                    <a:pt x="1195" y="1644"/>
                  </a:cubicBezTo>
                  <a:lnTo>
                    <a:pt x="1195" y="1195"/>
                  </a:lnTo>
                  <a:lnTo>
                    <a:pt x="1644" y="1195"/>
                  </a:lnTo>
                  <a:cubicBezTo>
                    <a:pt x="1781" y="1195"/>
                    <a:pt x="1893" y="1083"/>
                    <a:pt x="1893" y="946"/>
                  </a:cubicBezTo>
                  <a:cubicBezTo>
                    <a:pt x="1893" y="809"/>
                    <a:pt x="1783" y="698"/>
                    <a:pt x="1644" y="698"/>
                  </a:cubicBezTo>
                  <a:lnTo>
                    <a:pt x="1195" y="698"/>
                  </a:lnTo>
                  <a:lnTo>
                    <a:pt x="1195" y="249"/>
                  </a:lnTo>
                  <a:cubicBezTo>
                    <a:pt x="1195" y="113"/>
                    <a:pt x="1083" y="0"/>
                    <a:pt x="9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04" name="Google Shape;504;p45"/>
            <p:cNvSpPr/>
            <p:nvPr/>
          </p:nvSpPr>
          <p:spPr>
            <a:xfrm>
              <a:off x="1037894" y="2395498"/>
              <a:ext cx="52539" cy="52483"/>
            </a:xfrm>
            <a:custGeom>
              <a:rect b="b" l="l" r="r" t="t"/>
              <a:pathLst>
                <a:path extrusionOk="0" h="1893" w="1895">
                  <a:moveTo>
                    <a:pt x="947" y="0"/>
                  </a:moveTo>
                  <a:cubicBezTo>
                    <a:pt x="811" y="0"/>
                    <a:pt x="698" y="113"/>
                    <a:pt x="698" y="249"/>
                  </a:cubicBezTo>
                  <a:lnTo>
                    <a:pt x="698" y="698"/>
                  </a:lnTo>
                  <a:lnTo>
                    <a:pt x="250" y="698"/>
                  </a:lnTo>
                  <a:cubicBezTo>
                    <a:pt x="112" y="698"/>
                    <a:pt x="1" y="810"/>
                    <a:pt x="1" y="946"/>
                  </a:cubicBezTo>
                  <a:cubicBezTo>
                    <a:pt x="1" y="1083"/>
                    <a:pt x="112" y="1195"/>
                    <a:pt x="250" y="1195"/>
                  </a:cubicBezTo>
                  <a:lnTo>
                    <a:pt x="698" y="1195"/>
                  </a:lnTo>
                  <a:lnTo>
                    <a:pt x="698" y="1644"/>
                  </a:lnTo>
                  <a:cubicBezTo>
                    <a:pt x="698" y="1782"/>
                    <a:pt x="811" y="1892"/>
                    <a:pt x="947" y="1892"/>
                  </a:cubicBezTo>
                  <a:cubicBezTo>
                    <a:pt x="1083" y="1892"/>
                    <a:pt x="1196" y="1782"/>
                    <a:pt x="1196" y="1644"/>
                  </a:cubicBezTo>
                  <a:lnTo>
                    <a:pt x="1196" y="1195"/>
                  </a:lnTo>
                  <a:lnTo>
                    <a:pt x="1644" y="1195"/>
                  </a:lnTo>
                  <a:cubicBezTo>
                    <a:pt x="1781" y="1195"/>
                    <a:pt x="1893" y="1083"/>
                    <a:pt x="1893" y="946"/>
                  </a:cubicBezTo>
                  <a:cubicBezTo>
                    <a:pt x="1894" y="809"/>
                    <a:pt x="1784" y="698"/>
                    <a:pt x="1644" y="698"/>
                  </a:cubicBezTo>
                  <a:lnTo>
                    <a:pt x="1196" y="698"/>
                  </a:lnTo>
                  <a:lnTo>
                    <a:pt x="1196" y="249"/>
                  </a:lnTo>
                  <a:cubicBezTo>
                    <a:pt x="1196" y="113"/>
                    <a:pt x="1083" y="0"/>
                    <a:pt x="9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6"/>
          <p:cNvSpPr txBox="1"/>
          <p:nvPr>
            <p:ph idx="8" type="title"/>
          </p:nvPr>
        </p:nvSpPr>
        <p:spPr>
          <a:xfrm>
            <a:off x="720000" y="459517"/>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DAFTAR </a:t>
            </a:r>
            <a:r>
              <a:rPr lang="en">
                <a:solidFill>
                  <a:schemeClr val="dk2"/>
                </a:solidFill>
              </a:rPr>
              <a:t>PUSTAKA</a:t>
            </a:r>
            <a:endParaRPr>
              <a:solidFill>
                <a:schemeClr val="dk2"/>
              </a:solidFill>
            </a:endParaRPr>
          </a:p>
        </p:txBody>
      </p:sp>
      <p:sp>
        <p:nvSpPr>
          <p:cNvPr id="510" name="Google Shape;510;p46"/>
          <p:cNvSpPr txBox="1"/>
          <p:nvPr/>
        </p:nvSpPr>
        <p:spPr>
          <a:xfrm>
            <a:off x="570125" y="1090675"/>
            <a:ext cx="6643200" cy="794100"/>
          </a:xfrm>
          <a:prstGeom prst="rect">
            <a:avLst/>
          </a:prstGeom>
          <a:noFill/>
          <a:ln>
            <a:noFill/>
          </a:ln>
        </p:spPr>
        <p:txBody>
          <a:bodyPr anchorCtr="0" anchor="t" bIns="91425" lIns="91425" spcFirstLastPara="1" rIns="91425" wrap="square" tIns="91425">
            <a:spAutoFit/>
          </a:bodyPr>
          <a:lstStyle/>
          <a:p>
            <a:pPr indent="-304800" lvl="0" marL="304800" rtl="0" algn="l">
              <a:lnSpc>
                <a:spcPct val="115000"/>
              </a:lnSpc>
              <a:spcBef>
                <a:spcPts val="200"/>
              </a:spcBef>
              <a:spcAft>
                <a:spcPts val="0"/>
              </a:spcAft>
              <a:buNone/>
            </a:pPr>
            <a:r>
              <a:rPr lang="en" sz="1200">
                <a:latin typeface="Assistant"/>
                <a:ea typeface="Assistant"/>
                <a:cs typeface="Assistant"/>
                <a:sym typeface="Assistant"/>
              </a:rPr>
              <a:t>Ulfah Setia Iswara. (2017). Analisis Cost Volume Profit Sebagai Dasar Perencanaan Laba Yang Diharapkan. </a:t>
            </a:r>
            <a:r>
              <a:rPr i="1" lang="en" sz="1200">
                <a:latin typeface="Assistant"/>
                <a:ea typeface="Assistant"/>
                <a:cs typeface="Assistant"/>
                <a:sym typeface="Assistant"/>
              </a:rPr>
              <a:t>Jurnal Riset Akuntansi Keuangan</a:t>
            </a:r>
            <a:r>
              <a:rPr lang="en" sz="1200">
                <a:latin typeface="Assistant"/>
                <a:ea typeface="Assistant"/>
                <a:cs typeface="Assistant"/>
                <a:sym typeface="Assistant"/>
              </a:rPr>
              <a:t>, </a:t>
            </a:r>
            <a:r>
              <a:rPr i="1" lang="en" sz="1200">
                <a:latin typeface="Assistant"/>
                <a:ea typeface="Assistant"/>
                <a:cs typeface="Assistant"/>
                <a:sym typeface="Assistant"/>
              </a:rPr>
              <a:t>2</a:t>
            </a:r>
            <a:r>
              <a:rPr lang="en" sz="1200">
                <a:latin typeface="Assistant"/>
                <a:ea typeface="Assistant"/>
                <a:cs typeface="Assistant"/>
                <a:sym typeface="Assistant"/>
              </a:rPr>
              <a:t>.</a:t>
            </a:r>
            <a:endParaRPr sz="1200">
              <a:latin typeface="Assistant"/>
              <a:ea typeface="Assistant"/>
              <a:cs typeface="Assistant"/>
              <a:sym typeface="Assistant"/>
            </a:endParaRPr>
          </a:p>
          <a:p>
            <a:pPr indent="0" lvl="0" marL="0" rtl="0" algn="l">
              <a:spcBef>
                <a:spcPts val="0"/>
              </a:spcBef>
              <a:spcAft>
                <a:spcPts val="0"/>
              </a:spcAft>
              <a:buNone/>
            </a:pPr>
            <a:r>
              <a:t/>
            </a:r>
            <a:endParaRPr sz="1200">
              <a:latin typeface="Assistant"/>
              <a:ea typeface="Assistant"/>
              <a:cs typeface="Assistant"/>
              <a:sym typeface="Assistan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grpSp>
        <p:nvGrpSpPr>
          <p:cNvPr id="316" name="Google Shape;316;p34"/>
          <p:cNvGrpSpPr/>
          <p:nvPr/>
        </p:nvGrpSpPr>
        <p:grpSpPr>
          <a:xfrm>
            <a:off x="-561699" y="-239423"/>
            <a:ext cx="2561776" cy="2811171"/>
            <a:chOff x="2912575" y="1462400"/>
            <a:chExt cx="1524050" cy="1671525"/>
          </a:xfrm>
        </p:grpSpPr>
        <p:sp>
          <p:nvSpPr>
            <p:cNvPr id="317" name="Google Shape;317;p34"/>
            <p:cNvSpPr/>
            <p:nvPr/>
          </p:nvSpPr>
          <p:spPr>
            <a:xfrm>
              <a:off x="3678125" y="2377400"/>
              <a:ext cx="758475" cy="756525"/>
            </a:xfrm>
            <a:custGeom>
              <a:rect b="b" l="l" r="r" t="t"/>
              <a:pathLst>
                <a:path extrusionOk="0" h="30261" w="30339">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4"/>
            <p:cNvSpPr/>
            <p:nvPr/>
          </p:nvSpPr>
          <p:spPr>
            <a:xfrm>
              <a:off x="2912575" y="1462400"/>
              <a:ext cx="1524050" cy="915625"/>
            </a:xfrm>
            <a:custGeom>
              <a:rect b="b" l="l" r="r" t="t"/>
              <a:pathLst>
                <a:path extrusionOk="0" h="36625" w="60962">
                  <a:moveTo>
                    <a:pt x="1" y="0"/>
                  </a:moveTo>
                  <a:lnTo>
                    <a:pt x="30622" y="36625"/>
                  </a:lnTo>
                  <a:lnTo>
                    <a:pt x="60962" y="36625"/>
                  </a:lnTo>
                  <a:lnTo>
                    <a:pt x="3034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4"/>
            <p:cNvSpPr/>
            <p:nvPr/>
          </p:nvSpPr>
          <p:spPr>
            <a:xfrm>
              <a:off x="2912575" y="1462400"/>
              <a:ext cx="765750" cy="1671525"/>
            </a:xfrm>
            <a:custGeom>
              <a:rect b="b" l="l" r="r" t="t"/>
              <a:pathLst>
                <a:path extrusionOk="0" h="66861" w="30630">
                  <a:moveTo>
                    <a:pt x="1" y="0"/>
                  </a:moveTo>
                  <a:lnTo>
                    <a:pt x="1" y="30258"/>
                  </a:lnTo>
                  <a:lnTo>
                    <a:pt x="30630" y="66860"/>
                  </a:lnTo>
                  <a:lnTo>
                    <a:pt x="30630" y="3660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0" name="Google Shape;320;p34"/>
          <p:cNvSpPr txBox="1"/>
          <p:nvPr>
            <p:ph type="title"/>
          </p:nvPr>
        </p:nvSpPr>
        <p:spPr>
          <a:xfrm>
            <a:off x="2000100" y="-10"/>
            <a:ext cx="4114800" cy="10974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3600"/>
              <a:buNone/>
            </a:pPr>
            <a:r>
              <a:rPr lang="en"/>
              <a:t>ABSTRAK</a:t>
            </a:r>
            <a:endParaRPr>
              <a:solidFill>
                <a:schemeClr val="dk2"/>
              </a:solidFill>
            </a:endParaRPr>
          </a:p>
        </p:txBody>
      </p:sp>
      <p:sp>
        <p:nvSpPr>
          <p:cNvPr id="321" name="Google Shape;321;p34"/>
          <p:cNvSpPr txBox="1"/>
          <p:nvPr>
            <p:ph idx="1" type="subTitle"/>
          </p:nvPr>
        </p:nvSpPr>
        <p:spPr>
          <a:xfrm>
            <a:off x="2155175" y="923875"/>
            <a:ext cx="6706500" cy="3122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t>Suatu perusahaan membutuhkan perencanaan untuk membantu manajemen dalam penaksiran tingkat laba yang ingin diperoleh, dengan analisis Cost-Volume-Profit yang berfokus pada berbagai faktor yang mempengaruhi perubahan dalam komponen laba. Penelitian ini bertujuan untuk mengetahui penerapan analisis CVP sebagai dasar perencanaan laba yang diharapkan untuk tahun 2017. Metode yang digunakan adalah metode deskriptif dengan pendekatan studi kasusPeneliti mengumpulkan informasi perusahaan kemudian melakukan analisis data. Analisis CVP dilakukan dengan analisis break event point (BEP), contribution margin, dan margin of safety. Hasil penelitian menunjukkan di tahun 2016 margin kontribusi sebesar Rp 144.070.100. Penjualan minimum sebesar Rp 140.695.100 dan titik impas Rp 84.375.000. Perusahaan menetapkan laba sebesar 22% dari tahun sebelumnya. Untuk mencapai laba yang diharapkan, penjualan ditargetkan sebesar Rp 256.071.100 pada tahun 2017. Manajemen dapat menerapkan analisis CVP untuk membantu dalam merencanakan laba di tahun mendatang.</a:t>
            </a:r>
            <a:endParaRPr sz="1200">
              <a:solidFill>
                <a:schemeClr val="lt1"/>
              </a:solidFill>
            </a:endParaRPr>
          </a:p>
        </p:txBody>
      </p:sp>
      <p:grpSp>
        <p:nvGrpSpPr>
          <p:cNvPr id="322" name="Google Shape;322;p34"/>
          <p:cNvGrpSpPr/>
          <p:nvPr/>
        </p:nvGrpSpPr>
        <p:grpSpPr>
          <a:xfrm flipH="1">
            <a:off x="8143985" y="4046143"/>
            <a:ext cx="1000065" cy="1097356"/>
            <a:chOff x="1339325" y="1462400"/>
            <a:chExt cx="1524025" cy="1671525"/>
          </a:xfrm>
        </p:grpSpPr>
        <p:sp>
          <p:nvSpPr>
            <p:cNvPr id="323" name="Google Shape;323;p34"/>
            <p:cNvSpPr/>
            <p:nvPr/>
          </p:nvSpPr>
          <p:spPr>
            <a:xfrm>
              <a:off x="2104850" y="1462400"/>
              <a:ext cx="758500" cy="756475"/>
            </a:xfrm>
            <a:custGeom>
              <a:rect b="b" l="l" r="r" t="t"/>
              <a:pathLst>
                <a:path extrusionOk="0" h="30259" w="3034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4"/>
            <p:cNvSpPr/>
            <p:nvPr/>
          </p:nvSpPr>
          <p:spPr>
            <a:xfrm>
              <a:off x="1339325" y="2218275"/>
              <a:ext cx="1524025" cy="915650"/>
            </a:xfrm>
            <a:custGeom>
              <a:rect b="b" l="l" r="r" t="t"/>
              <a:pathLst>
                <a:path extrusionOk="0" h="36626" w="60961">
                  <a:moveTo>
                    <a:pt x="30621" y="1"/>
                  </a:moveTo>
                  <a:lnTo>
                    <a:pt x="1" y="36625"/>
                  </a:lnTo>
                  <a:lnTo>
                    <a:pt x="30339" y="36625"/>
                  </a:lnTo>
                  <a:lnTo>
                    <a:pt x="6096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4"/>
            <p:cNvSpPr/>
            <p:nvPr/>
          </p:nvSpPr>
          <p:spPr>
            <a:xfrm>
              <a:off x="1339325" y="1462400"/>
              <a:ext cx="765675" cy="1671525"/>
            </a:xfrm>
            <a:custGeom>
              <a:rect b="b" l="l" r="r" t="t"/>
              <a:pathLst>
                <a:path extrusionOk="0" h="66861" w="30627">
                  <a:moveTo>
                    <a:pt x="30623" y="0"/>
                  </a:moveTo>
                  <a:lnTo>
                    <a:pt x="1" y="36601"/>
                  </a:lnTo>
                  <a:lnTo>
                    <a:pt x="1" y="66860"/>
                  </a:lnTo>
                  <a:lnTo>
                    <a:pt x="30627"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 name="Google Shape;326;p34"/>
          <p:cNvGrpSpPr/>
          <p:nvPr/>
        </p:nvGrpSpPr>
        <p:grpSpPr>
          <a:xfrm rot="10800000">
            <a:off x="7143910" y="4046143"/>
            <a:ext cx="1000065" cy="1097356"/>
            <a:chOff x="1339325" y="1462400"/>
            <a:chExt cx="1524025" cy="1671525"/>
          </a:xfrm>
        </p:grpSpPr>
        <p:sp>
          <p:nvSpPr>
            <p:cNvPr id="327" name="Google Shape;327;p34"/>
            <p:cNvSpPr/>
            <p:nvPr/>
          </p:nvSpPr>
          <p:spPr>
            <a:xfrm>
              <a:off x="2104850" y="1462400"/>
              <a:ext cx="758500" cy="756475"/>
            </a:xfrm>
            <a:custGeom>
              <a:rect b="b" l="l" r="r" t="t"/>
              <a:pathLst>
                <a:path extrusionOk="0" h="30259" w="3034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4"/>
            <p:cNvSpPr/>
            <p:nvPr/>
          </p:nvSpPr>
          <p:spPr>
            <a:xfrm>
              <a:off x="1339325" y="2218275"/>
              <a:ext cx="1524025" cy="915650"/>
            </a:xfrm>
            <a:custGeom>
              <a:rect b="b" l="l" r="r" t="t"/>
              <a:pathLst>
                <a:path extrusionOk="0" h="36626" w="60961">
                  <a:moveTo>
                    <a:pt x="30621" y="1"/>
                  </a:moveTo>
                  <a:lnTo>
                    <a:pt x="1" y="36625"/>
                  </a:lnTo>
                  <a:lnTo>
                    <a:pt x="30339" y="36625"/>
                  </a:lnTo>
                  <a:lnTo>
                    <a:pt x="6096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4"/>
            <p:cNvSpPr/>
            <p:nvPr/>
          </p:nvSpPr>
          <p:spPr>
            <a:xfrm>
              <a:off x="1339325" y="1462400"/>
              <a:ext cx="765675" cy="1671525"/>
            </a:xfrm>
            <a:custGeom>
              <a:rect b="b" l="l" r="r" t="t"/>
              <a:pathLst>
                <a:path extrusionOk="0" h="66861" w="30627">
                  <a:moveTo>
                    <a:pt x="30623" y="0"/>
                  </a:moveTo>
                  <a:lnTo>
                    <a:pt x="1" y="36601"/>
                  </a:lnTo>
                  <a:lnTo>
                    <a:pt x="1" y="66860"/>
                  </a:lnTo>
                  <a:lnTo>
                    <a:pt x="30627" y="30258"/>
                  </a:lnTo>
                  <a:lnTo>
                    <a:pt x="306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5"/>
          <p:cNvSpPr txBox="1"/>
          <p:nvPr>
            <p:ph idx="1" type="subTitle"/>
          </p:nvPr>
        </p:nvSpPr>
        <p:spPr>
          <a:xfrm>
            <a:off x="577862" y="1220200"/>
            <a:ext cx="3852000" cy="333882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t>Macro Coffee Roastery merupakan perusahaan yang kegiatannya melakukan pengolahan biji-biji kopi di Kabupaten Jember. </a:t>
            </a:r>
            <a:endParaRPr/>
          </a:p>
          <a:p>
            <a:pPr indent="0" lvl="0" marL="0" rtl="0" algn="l">
              <a:lnSpc>
                <a:spcPct val="100000"/>
              </a:lnSpc>
              <a:spcBef>
                <a:spcPts val="1600"/>
              </a:spcBef>
              <a:spcAft>
                <a:spcPts val="0"/>
              </a:spcAft>
              <a:buSzPts val="1400"/>
              <a:buNone/>
            </a:pPr>
            <a:r>
              <a:rPr lang="en" sz="1200"/>
              <a:t>Seiring promosi melalui berbagai media yang semakin meluas, konsumen kopi semakin bertambah dan berasal dari kota-kota lain. </a:t>
            </a:r>
            <a:endParaRPr/>
          </a:p>
          <a:p>
            <a:pPr indent="0" lvl="0" marL="0" rtl="0" algn="l">
              <a:lnSpc>
                <a:spcPct val="100000"/>
              </a:lnSpc>
              <a:spcBef>
                <a:spcPts val="1600"/>
              </a:spcBef>
              <a:spcAft>
                <a:spcPts val="1600"/>
              </a:spcAft>
              <a:buSzPts val="1400"/>
              <a:buNone/>
            </a:pPr>
            <a:r>
              <a:rPr lang="en" sz="1200"/>
              <a:t>Untuk memprediksi perolehan laba yang diharapkan oleh perusahaan maka manajemen perusahaan harus merencanakan penetapan harga jual dan merencanakan laba yang diharapkan perusahaan dengan menggunakan analisis Cost Volume Profit (CVP) pada perusahaan kopi Macro Coffee Roastery di Kabupaten Jember.</a:t>
            </a:r>
            <a:endParaRPr/>
          </a:p>
        </p:txBody>
      </p:sp>
      <p:sp>
        <p:nvSpPr>
          <p:cNvPr id="335" name="Google Shape;335;p35"/>
          <p:cNvSpPr txBox="1"/>
          <p:nvPr>
            <p:ph type="title"/>
          </p:nvPr>
        </p:nvSpPr>
        <p:spPr>
          <a:xfrm>
            <a:off x="720000" y="459525"/>
            <a:ext cx="3852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LATAR </a:t>
            </a:r>
            <a:r>
              <a:rPr lang="en">
                <a:solidFill>
                  <a:schemeClr val="dk2"/>
                </a:solidFill>
              </a:rPr>
              <a:t>BELAKANG</a:t>
            </a:r>
            <a:endParaRPr>
              <a:solidFill>
                <a:schemeClr val="dk2"/>
              </a:solidFill>
            </a:endParaRPr>
          </a:p>
        </p:txBody>
      </p:sp>
      <p:pic>
        <p:nvPicPr>
          <p:cNvPr id="336" name="Google Shape;336;p35"/>
          <p:cNvPicPr preferRelativeResize="0"/>
          <p:nvPr/>
        </p:nvPicPr>
        <p:blipFill rotWithShape="1">
          <a:blip r:embed="rId3">
            <a:alphaModFix/>
          </a:blip>
          <a:srcRect b="1314" l="41673" r="9648" t="1314"/>
          <a:stretch/>
        </p:blipFill>
        <p:spPr>
          <a:xfrm>
            <a:off x="4821775" y="281000"/>
            <a:ext cx="4072450" cy="4581500"/>
          </a:xfrm>
          <a:prstGeom prst="rect">
            <a:avLst/>
          </a:prstGeom>
          <a:noFill/>
          <a:ln>
            <a:noFill/>
          </a:ln>
        </p:spPr>
      </p:pic>
      <p:sp>
        <p:nvSpPr>
          <p:cNvPr id="337" name="Google Shape;337;p35"/>
          <p:cNvSpPr/>
          <p:nvPr/>
        </p:nvSpPr>
        <p:spPr>
          <a:xfrm>
            <a:off x="245011" y="1385653"/>
            <a:ext cx="260700" cy="260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5"/>
          <p:cNvSpPr/>
          <p:nvPr/>
        </p:nvSpPr>
        <p:spPr>
          <a:xfrm>
            <a:off x="245011" y="2087672"/>
            <a:ext cx="260700" cy="260700"/>
          </a:xfrm>
          <a:prstGeom prst="rect">
            <a:avLst/>
          </a:prstGeom>
          <a:solidFill>
            <a:schemeClr val="dk1"/>
          </a:solidFill>
          <a:ln cap="flat" cmpd="sng" w="25400">
            <a:solidFill>
              <a:srgbClr val="0C0C0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9" name="Google Shape;339;p35"/>
          <p:cNvSpPr/>
          <p:nvPr/>
        </p:nvSpPr>
        <p:spPr>
          <a:xfrm>
            <a:off x="245011" y="3029125"/>
            <a:ext cx="260700" cy="2607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6"/>
          <p:cNvSpPr txBox="1"/>
          <p:nvPr>
            <p:ph idx="3" type="subTitle"/>
          </p:nvPr>
        </p:nvSpPr>
        <p:spPr>
          <a:xfrm>
            <a:off x="4637156" y="4023283"/>
            <a:ext cx="4106152" cy="121208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solidFill>
                  <a:schemeClr val="lt1"/>
                </a:solidFill>
              </a:rPr>
              <a:t>Analisis Titik Impas (Break Event Point)</a:t>
            </a:r>
            <a:endParaRPr/>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 sz="1200"/>
              <a:t>Margin of safety menunjukkan berapa banyak penjualan yang boleh turun dari jumlah penjualan tertentu</a:t>
            </a:r>
            <a:endParaRPr sz="1200"/>
          </a:p>
        </p:txBody>
      </p:sp>
      <p:sp>
        <p:nvSpPr>
          <p:cNvPr id="345" name="Google Shape;345;p36"/>
          <p:cNvSpPr txBox="1"/>
          <p:nvPr>
            <p:ph idx="6" type="title"/>
          </p:nvPr>
        </p:nvSpPr>
        <p:spPr>
          <a:xfrm>
            <a:off x="720000" y="459517"/>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TINJAUAN </a:t>
            </a:r>
            <a:r>
              <a:rPr lang="en">
                <a:solidFill>
                  <a:schemeClr val="dk2"/>
                </a:solidFill>
              </a:rPr>
              <a:t>PUSTAKA</a:t>
            </a:r>
            <a:endParaRPr>
              <a:solidFill>
                <a:schemeClr val="dk2"/>
              </a:solidFill>
            </a:endParaRPr>
          </a:p>
        </p:txBody>
      </p:sp>
      <p:sp>
        <p:nvSpPr>
          <p:cNvPr id="346" name="Google Shape;346;p36"/>
          <p:cNvSpPr txBox="1"/>
          <p:nvPr/>
        </p:nvSpPr>
        <p:spPr>
          <a:xfrm>
            <a:off x="256923" y="997421"/>
            <a:ext cx="3855941" cy="351293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ssistant"/>
              <a:buNone/>
            </a:pPr>
            <a:r>
              <a:rPr b="1" i="0" lang="en" sz="1400" u="none" cap="none" strike="noStrike">
                <a:solidFill>
                  <a:schemeClr val="dk1"/>
                </a:solidFill>
                <a:latin typeface="Assistant"/>
                <a:ea typeface="Assistant"/>
                <a:cs typeface="Assistant"/>
                <a:sym typeface="Assistant"/>
              </a:rPr>
              <a:t>Analisis Cost Volume Profit</a:t>
            </a:r>
            <a:endParaRPr/>
          </a:p>
          <a:p>
            <a:pPr indent="0" lvl="0" marL="0" marR="0" rtl="0" algn="l">
              <a:lnSpc>
                <a:spcPct val="100000"/>
              </a:lnSpc>
              <a:spcBef>
                <a:spcPts val="0"/>
              </a:spcBef>
              <a:spcAft>
                <a:spcPts val="0"/>
              </a:spcAft>
              <a:buClr>
                <a:schemeClr val="dk1"/>
              </a:buClr>
              <a:buSzPts val="1400"/>
              <a:buFont typeface="Assistant"/>
              <a:buNone/>
            </a:pPr>
            <a:r>
              <a:t/>
            </a:r>
            <a:endParaRPr b="1" i="0" sz="1200" u="none" cap="none" strike="noStrike">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400"/>
              <a:buFont typeface="Assistant"/>
              <a:buNone/>
            </a:pPr>
            <a:r>
              <a:rPr b="0" i="0" lang="en" sz="1200" u="none" cap="none" strike="noStrike">
                <a:solidFill>
                  <a:schemeClr val="dk1"/>
                </a:solidFill>
                <a:latin typeface="Assistant"/>
                <a:ea typeface="Assistant"/>
                <a:cs typeface="Assistant"/>
                <a:sym typeface="Assistant"/>
              </a:rPr>
              <a:t>Analisis Cost Volume Profit (CVP) merupakan alat yang menyediakan informasi bagi manajemen mengenai hubungan antara biaya, laba, bauran produk, dan penjualan (Carter, 2009:283). dalam analisis CVP berfokus pada lima hal berikut ini:</a:t>
            </a:r>
            <a:endParaRPr/>
          </a:p>
          <a:p>
            <a:pPr indent="0" lvl="0" marL="0" marR="0" rtl="0" algn="l">
              <a:lnSpc>
                <a:spcPct val="100000"/>
              </a:lnSpc>
              <a:spcBef>
                <a:spcPts val="0"/>
              </a:spcBef>
              <a:spcAft>
                <a:spcPts val="0"/>
              </a:spcAft>
              <a:buClr>
                <a:schemeClr val="dk1"/>
              </a:buClr>
              <a:buSzPts val="1400"/>
              <a:buFont typeface="Assistant"/>
              <a:buNone/>
            </a:pPr>
            <a:r>
              <a:t/>
            </a:r>
            <a:endParaRPr b="0" i="0" sz="1200" u="none" cap="none" strike="noStrike">
              <a:solidFill>
                <a:schemeClr val="dk1"/>
              </a:solidFill>
              <a:latin typeface="Assistant"/>
              <a:ea typeface="Assistant"/>
              <a:cs typeface="Assistant"/>
              <a:sym typeface="Assistant"/>
            </a:endParaRPr>
          </a:p>
          <a:p>
            <a:pPr indent="-342900" lvl="0" marL="342900" marR="0" rtl="0" algn="l">
              <a:lnSpc>
                <a:spcPct val="100000"/>
              </a:lnSpc>
              <a:spcBef>
                <a:spcPts val="0"/>
              </a:spcBef>
              <a:spcAft>
                <a:spcPts val="0"/>
              </a:spcAft>
              <a:buClr>
                <a:schemeClr val="dk1"/>
              </a:buClr>
              <a:buSzPts val="1400"/>
              <a:buFont typeface="Assistant"/>
              <a:buAutoNum type="arabicParenR"/>
            </a:pPr>
            <a:r>
              <a:rPr b="0" i="0" lang="en" sz="1200" u="none" cap="none" strike="noStrike">
                <a:solidFill>
                  <a:schemeClr val="dk1"/>
                </a:solidFill>
                <a:latin typeface="Assistant"/>
                <a:ea typeface="Assistant"/>
                <a:cs typeface="Assistant"/>
                <a:sym typeface="Assistant"/>
              </a:rPr>
              <a:t>harga produk (prices of products),</a:t>
            </a:r>
            <a:endParaRPr/>
          </a:p>
          <a:p>
            <a:pPr indent="-342900" lvl="0" marL="342900" marR="0" rtl="0" algn="l">
              <a:lnSpc>
                <a:spcPct val="100000"/>
              </a:lnSpc>
              <a:spcBef>
                <a:spcPts val="0"/>
              </a:spcBef>
              <a:spcAft>
                <a:spcPts val="0"/>
              </a:spcAft>
              <a:buClr>
                <a:schemeClr val="dk1"/>
              </a:buClr>
              <a:buSzPts val="1400"/>
              <a:buFont typeface="Assistant"/>
              <a:buAutoNum type="arabicParenR"/>
            </a:pPr>
            <a:r>
              <a:rPr b="0" i="0" lang="en" sz="1200" u="none" cap="none" strike="noStrike">
                <a:solidFill>
                  <a:schemeClr val="dk1"/>
                </a:solidFill>
                <a:latin typeface="Assistant"/>
                <a:ea typeface="Assistant"/>
                <a:cs typeface="Assistant"/>
                <a:sym typeface="Assistant"/>
              </a:rPr>
              <a:t>volume produksi, </a:t>
            </a:r>
            <a:endParaRPr/>
          </a:p>
          <a:p>
            <a:pPr indent="-342900" lvl="0" marL="342900" marR="0" rtl="0" algn="l">
              <a:lnSpc>
                <a:spcPct val="100000"/>
              </a:lnSpc>
              <a:spcBef>
                <a:spcPts val="0"/>
              </a:spcBef>
              <a:spcAft>
                <a:spcPts val="0"/>
              </a:spcAft>
              <a:buClr>
                <a:schemeClr val="dk1"/>
              </a:buClr>
              <a:buSzPts val="1400"/>
              <a:buFont typeface="Assistant"/>
              <a:buAutoNum type="arabicParenR"/>
            </a:pPr>
            <a:r>
              <a:rPr b="0" i="0" lang="en" sz="1200" u="none" cap="none" strike="noStrike">
                <a:solidFill>
                  <a:schemeClr val="dk1"/>
                </a:solidFill>
                <a:latin typeface="Assistant"/>
                <a:ea typeface="Assistant"/>
                <a:cs typeface="Assistant"/>
                <a:sym typeface="Assistant"/>
              </a:rPr>
              <a:t>biaya variable per unit,</a:t>
            </a:r>
            <a:endParaRPr/>
          </a:p>
          <a:p>
            <a:pPr indent="-342900" lvl="0" marL="342900" marR="0" rtl="0" algn="l">
              <a:lnSpc>
                <a:spcPct val="100000"/>
              </a:lnSpc>
              <a:spcBef>
                <a:spcPts val="0"/>
              </a:spcBef>
              <a:spcAft>
                <a:spcPts val="0"/>
              </a:spcAft>
              <a:buClr>
                <a:schemeClr val="dk1"/>
              </a:buClr>
              <a:buSzPts val="1400"/>
              <a:buFont typeface="Assistant"/>
              <a:buAutoNum type="arabicParenR"/>
            </a:pPr>
            <a:r>
              <a:rPr b="0" i="0" lang="en" sz="1200" u="none" cap="none" strike="noStrike">
                <a:solidFill>
                  <a:schemeClr val="dk1"/>
                </a:solidFill>
                <a:latin typeface="Assistant"/>
                <a:ea typeface="Assistant"/>
                <a:cs typeface="Assistant"/>
                <a:sym typeface="Assistant"/>
              </a:rPr>
              <a:t>total biaya tetap (biaya yang sifatnya tetap tidak terpengaruh oleh fluktuasi kuantitas produksi), dan</a:t>
            </a:r>
            <a:endParaRPr/>
          </a:p>
          <a:p>
            <a:pPr indent="-342900" lvl="0" marL="342900" marR="0" rtl="0" algn="l">
              <a:lnSpc>
                <a:spcPct val="100000"/>
              </a:lnSpc>
              <a:spcBef>
                <a:spcPts val="0"/>
              </a:spcBef>
              <a:spcAft>
                <a:spcPts val="0"/>
              </a:spcAft>
              <a:buClr>
                <a:schemeClr val="dk1"/>
              </a:buClr>
              <a:buSzPts val="1400"/>
              <a:buFont typeface="Assistant"/>
              <a:buAutoNum type="arabicParenR"/>
            </a:pPr>
            <a:r>
              <a:rPr b="0" i="0" lang="en" sz="1200" u="none" cap="none" strike="noStrike">
                <a:solidFill>
                  <a:schemeClr val="dk1"/>
                </a:solidFill>
                <a:latin typeface="Assistant"/>
                <a:ea typeface="Assistant"/>
                <a:cs typeface="Assistant"/>
                <a:sym typeface="Assistant"/>
              </a:rPr>
              <a:t> mix of product sold (bauran produk dalam penjualan). </a:t>
            </a:r>
            <a:endParaRPr/>
          </a:p>
        </p:txBody>
      </p:sp>
      <p:sp>
        <p:nvSpPr>
          <p:cNvPr id="347" name="Google Shape;347;p36"/>
          <p:cNvSpPr txBox="1"/>
          <p:nvPr/>
        </p:nvSpPr>
        <p:spPr>
          <a:xfrm>
            <a:off x="4290393" y="1164004"/>
            <a:ext cx="4449419" cy="4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ssistant"/>
              <a:buNone/>
            </a:pPr>
            <a:r>
              <a:rPr b="0" i="0" lang="en" sz="1200" u="none" cap="none" strike="noStrike">
                <a:solidFill>
                  <a:schemeClr val="dk1"/>
                </a:solidFill>
                <a:latin typeface="Assistant"/>
                <a:ea typeface="Assistant"/>
                <a:cs typeface="Assistant"/>
                <a:sym typeface="Assistant"/>
              </a:rPr>
              <a:t>Analisis Cost-Volume-Profit dilakukan dengan melakukan analisis sebagai berikut:</a:t>
            </a:r>
            <a:endParaRPr/>
          </a:p>
        </p:txBody>
      </p:sp>
      <p:sp>
        <p:nvSpPr>
          <p:cNvPr id="348" name="Google Shape;348;p36"/>
          <p:cNvSpPr txBox="1"/>
          <p:nvPr/>
        </p:nvSpPr>
        <p:spPr>
          <a:xfrm>
            <a:off x="4630444" y="1590001"/>
            <a:ext cx="4112864" cy="1901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ssistant"/>
              <a:buNone/>
            </a:pPr>
            <a:r>
              <a:rPr b="0" i="0" lang="en" sz="1200" u="none" cap="none" strike="noStrike">
                <a:solidFill>
                  <a:schemeClr val="lt1"/>
                </a:solidFill>
                <a:latin typeface="Assistant"/>
                <a:ea typeface="Assistant"/>
                <a:cs typeface="Assistant"/>
                <a:sym typeface="Assistant"/>
              </a:rPr>
              <a:t>Analisis Titik Impas (Break Event Point)</a:t>
            </a:r>
            <a:endParaRPr/>
          </a:p>
          <a:p>
            <a:pPr indent="0" lvl="0" marL="0" marR="0" rtl="0" algn="l">
              <a:lnSpc>
                <a:spcPct val="100000"/>
              </a:lnSpc>
              <a:spcBef>
                <a:spcPts val="0"/>
              </a:spcBef>
              <a:spcAft>
                <a:spcPts val="0"/>
              </a:spcAft>
              <a:buClr>
                <a:schemeClr val="dk1"/>
              </a:buClr>
              <a:buSzPts val="1400"/>
              <a:buFont typeface="Assistant"/>
              <a:buNone/>
            </a:pPr>
            <a:r>
              <a:t/>
            </a:r>
            <a:endParaRPr b="0" i="0" sz="1200" u="none" cap="none" strike="noStrike">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400"/>
              <a:buFont typeface="Assistant"/>
              <a:buNone/>
            </a:pPr>
            <a:r>
              <a:rPr b="0" i="0" lang="en" sz="1200" u="none" cap="none" strike="noStrike">
                <a:solidFill>
                  <a:schemeClr val="dk1"/>
                </a:solidFill>
                <a:latin typeface="Assistant"/>
                <a:ea typeface="Assistant"/>
                <a:cs typeface="Assistant"/>
                <a:sym typeface="Assistant"/>
              </a:rPr>
              <a:t>Mulyadi (2001) menyatakan bahwa break event point adalah suatu kondisi dimana pada periode tersebut perusahaan tidak memperoleh keuntungan dan juga tidak menderita kerugian</a:t>
            </a:r>
            <a:endParaRPr b="0" i="0" sz="1200" u="none" cap="none" strike="noStrike">
              <a:solidFill>
                <a:schemeClr val="dk1"/>
              </a:solidFill>
              <a:latin typeface="Assistant"/>
              <a:ea typeface="Assistant"/>
              <a:cs typeface="Assistant"/>
              <a:sym typeface="Assistant"/>
            </a:endParaRPr>
          </a:p>
        </p:txBody>
      </p:sp>
      <p:sp>
        <p:nvSpPr>
          <p:cNvPr id="349" name="Google Shape;349;p36"/>
          <p:cNvSpPr txBox="1"/>
          <p:nvPr/>
        </p:nvSpPr>
        <p:spPr>
          <a:xfrm>
            <a:off x="4622711" y="2727880"/>
            <a:ext cx="4112864" cy="1901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ssistant"/>
              <a:buNone/>
            </a:pPr>
            <a:r>
              <a:rPr b="0" i="0" lang="en" sz="1200" u="none" cap="none" strike="noStrike">
                <a:solidFill>
                  <a:schemeClr val="lt1"/>
                </a:solidFill>
                <a:latin typeface="Assistant"/>
                <a:ea typeface="Assistant"/>
                <a:cs typeface="Assistant"/>
                <a:sym typeface="Assistant"/>
              </a:rPr>
              <a:t>Analisis Margin Kontribusi (Contribution Margin)</a:t>
            </a:r>
            <a:endParaRPr/>
          </a:p>
          <a:p>
            <a:pPr indent="0" lvl="0" marL="0" marR="0" rtl="0" algn="l">
              <a:lnSpc>
                <a:spcPct val="100000"/>
              </a:lnSpc>
              <a:spcBef>
                <a:spcPts val="0"/>
              </a:spcBef>
              <a:spcAft>
                <a:spcPts val="0"/>
              </a:spcAft>
              <a:buClr>
                <a:schemeClr val="dk1"/>
              </a:buClr>
              <a:buSzPts val="1400"/>
              <a:buFont typeface="Assistant"/>
              <a:buNone/>
            </a:pPr>
            <a:r>
              <a:t/>
            </a:r>
            <a:endParaRPr b="0" i="0" sz="1200" u="none" cap="none" strike="noStrike">
              <a:solidFill>
                <a:schemeClr val="lt1"/>
              </a:solidFill>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400"/>
              <a:buFont typeface="Assistant"/>
              <a:buNone/>
            </a:pPr>
            <a:r>
              <a:rPr b="0" i="0" lang="en" sz="1200" u="none" cap="none" strike="noStrike">
                <a:solidFill>
                  <a:schemeClr val="dk1"/>
                </a:solidFill>
                <a:latin typeface="Assistant"/>
                <a:ea typeface="Assistant"/>
                <a:cs typeface="Assistant"/>
                <a:sym typeface="Assistant"/>
              </a:rPr>
              <a:t>Contribution margin adalah jumlah yang tersedia dari penjualan dikurangi dengan biaya variabel.</a:t>
            </a:r>
            <a:r>
              <a:rPr b="0" i="0" lang="en" sz="1200" u="none" cap="none" strike="noStrike">
                <a:solidFill>
                  <a:schemeClr val="lt1"/>
                </a:solidFill>
                <a:latin typeface="Assistant"/>
                <a:ea typeface="Assistant"/>
                <a:cs typeface="Assistant"/>
                <a:sym typeface="Assistant"/>
              </a:rPr>
              <a:t> </a:t>
            </a:r>
            <a:r>
              <a:rPr b="0" i="0" lang="en" sz="1200" u="none" cap="none" strike="noStrike">
                <a:solidFill>
                  <a:schemeClr val="dk1"/>
                </a:solidFill>
                <a:latin typeface="Assistant"/>
                <a:ea typeface="Assistant"/>
                <a:cs typeface="Assistant"/>
                <a:sym typeface="Assistant"/>
              </a:rPr>
              <a:t>Jumlah tersebut akan digunakan untuk menutup biaya tetap dan laba untuk periode tersebut.</a:t>
            </a:r>
            <a:endParaRPr/>
          </a:p>
        </p:txBody>
      </p:sp>
      <p:sp>
        <p:nvSpPr>
          <p:cNvPr id="350" name="Google Shape;350;p36"/>
          <p:cNvSpPr/>
          <p:nvPr/>
        </p:nvSpPr>
        <p:spPr>
          <a:xfrm>
            <a:off x="4290392" y="1827788"/>
            <a:ext cx="339031" cy="368904"/>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6"/>
          <p:cNvSpPr/>
          <p:nvPr/>
        </p:nvSpPr>
        <p:spPr>
          <a:xfrm>
            <a:off x="4290392" y="2974281"/>
            <a:ext cx="339031" cy="368904"/>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6"/>
          <p:cNvSpPr/>
          <p:nvPr/>
        </p:nvSpPr>
        <p:spPr>
          <a:xfrm>
            <a:off x="4290392" y="4265409"/>
            <a:ext cx="339031" cy="368904"/>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7"/>
          <p:cNvSpPr txBox="1"/>
          <p:nvPr>
            <p:ph idx="6" type="title"/>
          </p:nvPr>
        </p:nvSpPr>
        <p:spPr>
          <a:xfrm>
            <a:off x="720000" y="459517"/>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TINJAUAN </a:t>
            </a:r>
            <a:r>
              <a:rPr lang="en">
                <a:solidFill>
                  <a:schemeClr val="dk2"/>
                </a:solidFill>
              </a:rPr>
              <a:t>PUSTAKA</a:t>
            </a:r>
            <a:endParaRPr>
              <a:solidFill>
                <a:schemeClr val="dk2"/>
              </a:solidFill>
            </a:endParaRPr>
          </a:p>
        </p:txBody>
      </p:sp>
      <p:sp>
        <p:nvSpPr>
          <p:cNvPr id="358" name="Google Shape;358;p37"/>
          <p:cNvSpPr txBox="1"/>
          <p:nvPr/>
        </p:nvSpPr>
        <p:spPr>
          <a:xfrm>
            <a:off x="256923" y="997421"/>
            <a:ext cx="3855941" cy="173045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ssistant"/>
              <a:buNone/>
            </a:pPr>
            <a:r>
              <a:rPr b="1" i="0" lang="en" sz="1400" u="none" cap="none" strike="noStrike">
                <a:solidFill>
                  <a:schemeClr val="dk1"/>
                </a:solidFill>
                <a:latin typeface="Assistant"/>
                <a:ea typeface="Assistant"/>
                <a:cs typeface="Assistant"/>
                <a:sym typeface="Assistant"/>
              </a:rPr>
              <a:t>Perencanaan Laba</a:t>
            </a:r>
            <a:endParaRPr b="1" i="0" sz="1400" u="none" cap="none" strike="noStrike">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400"/>
              <a:buFont typeface="Assistant"/>
              <a:buNone/>
            </a:pPr>
            <a:r>
              <a:t/>
            </a:r>
            <a:endParaRPr b="1" i="0" sz="1200" u="none" cap="none" strike="noStrike">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400"/>
              <a:buFont typeface="Assistant"/>
              <a:buNone/>
            </a:pPr>
            <a:r>
              <a:rPr b="0" i="0" lang="en" sz="1200" u="none" cap="none" strike="noStrike">
                <a:solidFill>
                  <a:schemeClr val="dk1"/>
                </a:solidFill>
                <a:latin typeface="Assistant"/>
                <a:ea typeface="Assistant"/>
                <a:cs typeface="Assistant"/>
                <a:sym typeface="Assistant"/>
              </a:rPr>
              <a:t>Untuk mencapai laba yang diharapkan oleh manajemen, harus dilakukan perencanaan laba yang optimal, salah satunya dengan cara membuat analisis target laba. Analisis target laba menggambarkan tingkat penjualan yang seharusnya dianggarkan perusahaan untuk mencapai sejumlah laba tertentu.</a:t>
            </a:r>
            <a:endParaRPr/>
          </a:p>
          <a:p>
            <a:pPr indent="0" lvl="0" marL="0" marR="0" rtl="0" algn="l">
              <a:lnSpc>
                <a:spcPct val="100000"/>
              </a:lnSpc>
              <a:spcBef>
                <a:spcPts val="0"/>
              </a:spcBef>
              <a:spcAft>
                <a:spcPts val="0"/>
              </a:spcAft>
              <a:buClr>
                <a:schemeClr val="dk1"/>
              </a:buClr>
              <a:buSzPts val="1400"/>
              <a:buFont typeface="Assistant"/>
              <a:buNone/>
            </a:pPr>
            <a:r>
              <a:t/>
            </a:r>
            <a:endParaRPr b="0" i="0" sz="1200" u="none" cap="none" strike="noStrike">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400"/>
              <a:buFont typeface="Assistant"/>
              <a:buNone/>
            </a:pPr>
            <a:r>
              <a:t/>
            </a:r>
            <a:endParaRPr b="0" i="0" sz="1200" u="none" cap="none" strike="noStrike">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400"/>
              <a:buFont typeface="Assistant"/>
              <a:buNone/>
            </a:pPr>
            <a:r>
              <a:t/>
            </a:r>
            <a:endParaRPr b="0" i="0" sz="1200" u="none" cap="none" strike="noStrike">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400"/>
              <a:buFont typeface="Assistant"/>
              <a:buNone/>
            </a:pPr>
            <a:r>
              <a:rPr b="0" i="0" lang="en" sz="1200" u="none" cap="none" strike="noStrike">
                <a:solidFill>
                  <a:schemeClr val="dk1"/>
                </a:solidFill>
                <a:latin typeface="Assistant"/>
                <a:ea typeface="Assistant"/>
                <a:cs typeface="Assistant"/>
                <a:sym typeface="Assistant"/>
              </a:rPr>
              <a:t>  </a:t>
            </a:r>
            <a:endParaRPr/>
          </a:p>
        </p:txBody>
      </p:sp>
      <p:sp>
        <p:nvSpPr>
          <p:cNvPr id="359" name="Google Shape;359;p37"/>
          <p:cNvSpPr txBox="1"/>
          <p:nvPr/>
        </p:nvSpPr>
        <p:spPr>
          <a:xfrm>
            <a:off x="254881" y="2636593"/>
            <a:ext cx="3855941" cy="46567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ssistant"/>
              <a:buNone/>
            </a:pPr>
            <a:r>
              <a:rPr b="1" i="0" lang="en" sz="1400" u="none" cap="none" strike="noStrike">
                <a:solidFill>
                  <a:schemeClr val="dk1"/>
                </a:solidFill>
                <a:latin typeface="Assistant"/>
                <a:ea typeface="Assistant"/>
                <a:cs typeface="Assistant"/>
                <a:sym typeface="Assistant"/>
              </a:rPr>
              <a:t>Kajian Riset Sebelumnya</a:t>
            </a:r>
            <a:endParaRPr b="0" i="0" sz="1200" u="none" cap="none" strike="noStrike">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400"/>
              <a:buFont typeface="Assistant"/>
              <a:buNone/>
            </a:pPr>
            <a:r>
              <a:t/>
            </a:r>
            <a:endParaRPr b="0" i="0" sz="1200" u="none" cap="none" strike="noStrike">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400"/>
              <a:buFont typeface="Assistant"/>
              <a:buNone/>
            </a:pPr>
            <a:r>
              <a:rPr b="0" i="0" lang="en" sz="1200" u="none" cap="none" strike="noStrike">
                <a:solidFill>
                  <a:schemeClr val="dk1"/>
                </a:solidFill>
                <a:latin typeface="Assistant"/>
                <a:ea typeface="Assistant"/>
                <a:cs typeface="Assistant"/>
                <a:sym typeface="Assistant"/>
              </a:rPr>
              <a:t>  </a:t>
            </a:r>
            <a:endParaRPr/>
          </a:p>
        </p:txBody>
      </p:sp>
      <p:sp>
        <p:nvSpPr>
          <p:cNvPr id="360" name="Google Shape;360;p37"/>
          <p:cNvSpPr/>
          <p:nvPr/>
        </p:nvSpPr>
        <p:spPr>
          <a:xfrm>
            <a:off x="4111842" y="916717"/>
            <a:ext cx="5032157" cy="1811163"/>
          </a:xfrm>
          <a:prstGeom prst="rect">
            <a:avLst/>
          </a:prstGeom>
          <a:gradFill>
            <a:gsLst>
              <a:gs pos="0">
                <a:srgbClr val="69D0B9"/>
              </a:gs>
              <a:gs pos="100000">
                <a:srgbClr val="32847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1" name="Google Shape;361;p37"/>
          <p:cNvPicPr preferRelativeResize="0"/>
          <p:nvPr/>
        </p:nvPicPr>
        <p:blipFill rotWithShape="1">
          <a:blip r:embed="rId3">
            <a:alphaModFix/>
          </a:blip>
          <a:srcRect b="25124" l="0" r="0" t="25120"/>
          <a:stretch/>
        </p:blipFill>
        <p:spPr>
          <a:xfrm>
            <a:off x="4202130" y="997421"/>
            <a:ext cx="4849403" cy="1574329"/>
          </a:xfrm>
          <a:prstGeom prst="rect">
            <a:avLst/>
          </a:prstGeom>
          <a:noFill/>
          <a:ln>
            <a:noFill/>
          </a:ln>
        </p:spPr>
      </p:pic>
      <p:sp>
        <p:nvSpPr>
          <p:cNvPr id="362" name="Google Shape;362;p37"/>
          <p:cNvSpPr txBox="1"/>
          <p:nvPr/>
        </p:nvSpPr>
        <p:spPr>
          <a:xfrm>
            <a:off x="636489" y="3019842"/>
            <a:ext cx="3965825"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000000"/>
                </a:solidFill>
                <a:latin typeface="Assistant"/>
                <a:ea typeface="Assistant"/>
                <a:cs typeface="Assistant"/>
                <a:sym typeface="Assistant"/>
              </a:rPr>
              <a:t>Wiharjo (2011) meneliti bagaimana perencanaan laba menggunakan analisis cost-volume-profit (CVP) pada Hotel Losari Beach Makassar. Berdasarkan analisis cost- volume-profit, menunjukkan bahwa perusahaan telah melaksanakan perencanaan laba dengan baik, dilihat dari tingkat laba yang dihasilkan dan tingkat margin of safety yang tinggi.</a:t>
            </a:r>
            <a:endParaRPr/>
          </a:p>
        </p:txBody>
      </p:sp>
      <p:sp>
        <p:nvSpPr>
          <p:cNvPr id="363" name="Google Shape;363;p37"/>
          <p:cNvSpPr txBox="1"/>
          <p:nvPr/>
        </p:nvSpPr>
        <p:spPr>
          <a:xfrm>
            <a:off x="5178174" y="3019842"/>
            <a:ext cx="3965825"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000000"/>
                </a:solidFill>
                <a:latin typeface="Assistant"/>
                <a:ea typeface="Assistant"/>
                <a:cs typeface="Assistant"/>
                <a:sym typeface="Assistant"/>
              </a:rPr>
              <a:t>Sihombing (2013) menganalisis biaya volume laba yang digunakan sebagai dasar dalam perencanaan laba pada PT. Bangun Wenang    Beverage Manado.</a:t>
            </a:r>
            <a:endParaRPr b="0" i="0" sz="12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None/>
            </a:pPr>
            <a:r>
              <a:rPr b="0" i="0" lang="en" sz="1200" u="none" cap="none" strike="noStrike">
                <a:solidFill>
                  <a:srgbClr val="000000"/>
                </a:solidFill>
                <a:latin typeface="Assistant"/>
                <a:ea typeface="Assistant"/>
                <a:cs typeface="Assistant"/>
                <a:sym typeface="Assistant"/>
              </a:rPr>
              <a:t>Berdasarkan perhitungan perencanaan laba, diketahui bahwa laba yang dapat diperoleh secara maksimal untuk tahun 2013 sebesar Rp 12.830.678.060,00. Dengan perhitungan margin keuntungan diketahui </a:t>
            </a:r>
            <a:r>
              <a:rPr b="0" i="1" lang="en" sz="1200" u="none" cap="none" strike="noStrike">
                <a:solidFill>
                  <a:srgbClr val="000000"/>
                </a:solidFill>
                <a:latin typeface="Assistant"/>
                <a:ea typeface="Assistant"/>
                <a:cs typeface="Assistant"/>
                <a:sym typeface="Assistant"/>
              </a:rPr>
              <a:t>margin of safety </a:t>
            </a:r>
            <a:r>
              <a:rPr b="0" i="0" lang="en" sz="1200" u="none" cap="none" strike="noStrike">
                <a:solidFill>
                  <a:srgbClr val="000000"/>
                </a:solidFill>
                <a:latin typeface="Assistant"/>
                <a:ea typeface="Assistant"/>
                <a:cs typeface="Assistant"/>
                <a:sym typeface="Assistant"/>
              </a:rPr>
              <a:t>perusahaan sebesar 91,21%. </a:t>
            </a:r>
            <a:endParaRPr b="0" i="0" sz="1000" u="none" cap="none" strike="noStrike">
              <a:solidFill>
                <a:srgbClr val="000000"/>
              </a:solidFill>
              <a:latin typeface="Assistant"/>
              <a:ea typeface="Assistant"/>
              <a:cs typeface="Assistant"/>
              <a:sym typeface="Assistant"/>
            </a:endParaRPr>
          </a:p>
        </p:txBody>
      </p:sp>
      <p:sp>
        <p:nvSpPr>
          <p:cNvPr id="364" name="Google Shape;364;p37"/>
          <p:cNvSpPr txBox="1"/>
          <p:nvPr/>
        </p:nvSpPr>
        <p:spPr>
          <a:xfrm>
            <a:off x="4797048" y="3161394"/>
            <a:ext cx="373748" cy="326762"/>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3000"/>
              <a:buFont typeface="Open Sans ExtraBold"/>
              <a:buNone/>
            </a:pPr>
            <a:r>
              <a:rPr b="0" i="0" lang="en" sz="1200" u="none" cap="none" strike="noStrike">
                <a:solidFill>
                  <a:schemeClr val="accent1"/>
                </a:solidFill>
                <a:latin typeface="Open Sans ExtraBold"/>
                <a:ea typeface="Open Sans ExtraBold"/>
                <a:cs typeface="Open Sans ExtraBold"/>
                <a:sym typeface="Open Sans ExtraBold"/>
              </a:rPr>
              <a:t>02</a:t>
            </a:r>
            <a:endParaRPr/>
          </a:p>
        </p:txBody>
      </p:sp>
      <p:sp>
        <p:nvSpPr>
          <p:cNvPr id="365" name="Google Shape;365;p37"/>
          <p:cNvSpPr txBox="1"/>
          <p:nvPr/>
        </p:nvSpPr>
        <p:spPr>
          <a:xfrm>
            <a:off x="254881" y="3161394"/>
            <a:ext cx="373748" cy="326762"/>
          </a:xfrm>
          <a:prstGeom prst="rect">
            <a:avLst/>
          </a:prstGeom>
          <a:solidFill>
            <a:schemeClr val="dk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3000"/>
              <a:buFont typeface="Open Sans ExtraBold"/>
              <a:buNone/>
            </a:pPr>
            <a:r>
              <a:rPr b="0" i="0" lang="en" sz="1200" u="none" cap="none" strike="noStrike">
                <a:solidFill>
                  <a:schemeClr val="accent1"/>
                </a:solidFill>
                <a:latin typeface="Open Sans ExtraBold"/>
                <a:ea typeface="Open Sans ExtraBold"/>
                <a:cs typeface="Open Sans ExtraBold"/>
                <a:sym typeface="Open Sans ExtraBold"/>
              </a:rPr>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8"/>
          <p:cNvSpPr txBox="1"/>
          <p:nvPr>
            <p:ph type="title"/>
          </p:nvPr>
        </p:nvSpPr>
        <p:spPr>
          <a:xfrm>
            <a:off x="4351250" y="185898"/>
            <a:ext cx="4072450" cy="457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3000"/>
              <a:buNone/>
            </a:pPr>
            <a:r>
              <a:rPr lang="en"/>
              <a:t>TINJAUAN </a:t>
            </a:r>
            <a:r>
              <a:rPr lang="en">
                <a:solidFill>
                  <a:schemeClr val="dk2"/>
                </a:solidFill>
              </a:rPr>
              <a:t>PUSTAKA</a:t>
            </a:r>
            <a:endParaRPr>
              <a:solidFill>
                <a:schemeClr val="dk2"/>
              </a:solidFill>
            </a:endParaRPr>
          </a:p>
        </p:txBody>
      </p:sp>
      <p:pic>
        <p:nvPicPr>
          <p:cNvPr id="371" name="Google Shape;371;p38"/>
          <p:cNvPicPr preferRelativeResize="0"/>
          <p:nvPr/>
        </p:nvPicPr>
        <p:blipFill rotWithShape="1">
          <a:blip r:embed="rId3">
            <a:alphaModFix/>
          </a:blip>
          <a:srcRect b="0" l="25000" r="25000" t="0"/>
          <a:stretch/>
        </p:blipFill>
        <p:spPr>
          <a:xfrm>
            <a:off x="245025" y="281000"/>
            <a:ext cx="4072450" cy="4581500"/>
          </a:xfrm>
          <a:prstGeom prst="rect">
            <a:avLst/>
          </a:prstGeom>
          <a:noFill/>
          <a:ln>
            <a:noFill/>
          </a:ln>
        </p:spPr>
      </p:pic>
      <p:sp>
        <p:nvSpPr>
          <p:cNvPr id="372" name="Google Shape;372;p38"/>
          <p:cNvSpPr txBox="1"/>
          <p:nvPr/>
        </p:nvSpPr>
        <p:spPr>
          <a:xfrm>
            <a:off x="4572000" y="739963"/>
            <a:ext cx="25839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Kerangka Pemikiran</a:t>
            </a:r>
            <a:endParaRPr b="1" i="0" sz="1400" u="none" cap="none" strike="noStrike">
              <a:solidFill>
                <a:srgbClr val="000000"/>
              </a:solidFill>
              <a:latin typeface="Arial"/>
              <a:ea typeface="Arial"/>
              <a:cs typeface="Arial"/>
              <a:sym typeface="Arial"/>
            </a:endParaRPr>
          </a:p>
        </p:txBody>
      </p:sp>
      <p:pic>
        <p:nvPicPr>
          <p:cNvPr id="373" name="Google Shape;373;p38"/>
          <p:cNvPicPr preferRelativeResize="0"/>
          <p:nvPr/>
        </p:nvPicPr>
        <p:blipFill rotWithShape="1">
          <a:blip r:embed="rId4">
            <a:alphaModFix/>
          </a:blip>
          <a:srcRect b="0" l="0" r="0" t="0"/>
          <a:stretch/>
        </p:blipFill>
        <p:spPr>
          <a:xfrm>
            <a:off x="5578477" y="1068572"/>
            <a:ext cx="2499624" cy="37939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9"/>
          <p:cNvSpPr txBox="1"/>
          <p:nvPr>
            <p:ph type="title"/>
          </p:nvPr>
        </p:nvSpPr>
        <p:spPr>
          <a:xfrm>
            <a:off x="720000" y="459517"/>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METODE </a:t>
            </a:r>
            <a:r>
              <a:rPr lang="en">
                <a:solidFill>
                  <a:schemeClr val="dk2"/>
                </a:solidFill>
              </a:rPr>
              <a:t>PENELITIAN</a:t>
            </a:r>
            <a:endParaRPr>
              <a:solidFill>
                <a:schemeClr val="dk2"/>
              </a:solidFill>
            </a:endParaRPr>
          </a:p>
        </p:txBody>
      </p:sp>
      <p:pic>
        <p:nvPicPr>
          <p:cNvPr id="379" name="Google Shape;379;p39"/>
          <p:cNvPicPr preferRelativeResize="0"/>
          <p:nvPr/>
        </p:nvPicPr>
        <p:blipFill rotWithShape="1">
          <a:blip r:embed="rId3">
            <a:alphaModFix/>
          </a:blip>
          <a:srcRect b="0" l="0" r="0" t="0"/>
          <a:stretch/>
        </p:blipFill>
        <p:spPr>
          <a:xfrm>
            <a:off x="834962" y="4355430"/>
            <a:ext cx="2752725" cy="133350"/>
          </a:xfrm>
          <a:prstGeom prst="rect">
            <a:avLst/>
          </a:prstGeom>
          <a:noFill/>
          <a:ln>
            <a:noFill/>
          </a:ln>
        </p:spPr>
      </p:pic>
      <p:pic>
        <p:nvPicPr>
          <p:cNvPr id="380" name="Google Shape;380;p39"/>
          <p:cNvPicPr preferRelativeResize="0"/>
          <p:nvPr/>
        </p:nvPicPr>
        <p:blipFill rotWithShape="1">
          <a:blip r:embed="rId4">
            <a:alphaModFix/>
          </a:blip>
          <a:srcRect b="0" l="0" r="0" t="0"/>
          <a:stretch/>
        </p:blipFill>
        <p:spPr>
          <a:xfrm>
            <a:off x="5639068" y="1467250"/>
            <a:ext cx="2314575" cy="323850"/>
          </a:xfrm>
          <a:prstGeom prst="rect">
            <a:avLst/>
          </a:prstGeom>
          <a:noFill/>
          <a:ln>
            <a:noFill/>
          </a:ln>
        </p:spPr>
      </p:pic>
      <p:sp>
        <p:nvSpPr>
          <p:cNvPr id="381" name="Google Shape;381;p39"/>
          <p:cNvSpPr txBox="1"/>
          <p:nvPr/>
        </p:nvSpPr>
        <p:spPr>
          <a:xfrm>
            <a:off x="4210292" y="847114"/>
            <a:ext cx="4878900" cy="3778800"/>
          </a:xfrm>
          <a:prstGeom prst="rect">
            <a:avLst/>
          </a:prstGeom>
          <a:noFill/>
          <a:ln>
            <a:noFill/>
          </a:ln>
        </p:spPr>
        <p:txBody>
          <a:bodyPr anchorCtr="0" anchor="t" bIns="45700" lIns="91425" spcFirstLastPara="1" rIns="91425" wrap="square" tIns="45700">
            <a:spAutoFit/>
          </a:bodyPr>
          <a:lstStyle/>
          <a:p>
            <a:pPr indent="-342900" lvl="1" marL="949325" marR="0" rtl="0" algn="l">
              <a:lnSpc>
                <a:spcPct val="100000"/>
              </a:lnSpc>
              <a:spcBef>
                <a:spcPts val="0"/>
              </a:spcBef>
              <a:spcAft>
                <a:spcPts val="0"/>
              </a:spcAft>
              <a:buClr>
                <a:srgbClr val="000000"/>
              </a:buClr>
              <a:buSzPts val="1250"/>
              <a:buFont typeface="Arial"/>
              <a:buAutoNum type="alphaLcPeriod" startAt="2"/>
            </a:pPr>
            <a:r>
              <a:rPr b="1" i="0" lang="en" sz="1200" u="none" cap="none" strike="noStrike">
                <a:solidFill>
                  <a:schemeClr val="dk1"/>
                </a:solidFill>
                <a:latin typeface="Assistant"/>
                <a:ea typeface="Assistant"/>
                <a:cs typeface="Assistant"/>
                <a:sym typeface="Assistant"/>
              </a:rPr>
              <a:t>Analisis Break Event Point (BEP)</a:t>
            </a:r>
            <a:endParaRPr/>
          </a:p>
          <a:p>
            <a:pPr indent="0" lvl="0" marL="91440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ssistant"/>
                <a:ea typeface="Assistant"/>
                <a:cs typeface="Assistant"/>
                <a:sym typeface="Assistant"/>
              </a:rPr>
              <a:t>Formula yang dapat digunakan untuk menghitung </a:t>
            </a:r>
            <a:r>
              <a:rPr b="0" i="1" lang="en" sz="1200" u="none" cap="none" strike="noStrike">
                <a:solidFill>
                  <a:schemeClr val="dk1"/>
                </a:solidFill>
                <a:latin typeface="Assistant"/>
                <a:ea typeface="Assistant"/>
                <a:cs typeface="Assistant"/>
                <a:sym typeface="Assistant"/>
              </a:rPr>
              <a:t>Break 	Event Point  </a:t>
            </a:r>
            <a:r>
              <a:rPr b="0" i="0" lang="en" sz="1200" u="none" cap="none" strike="noStrike">
                <a:solidFill>
                  <a:schemeClr val="dk1"/>
                </a:solidFill>
                <a:latin typeface="Assistant"/>
                <a:ea typeface="Assistant"/>
                <a:cs typeface="Assistant"/>
                <a:sym typeface="Assistant"/>
              </a:rPr>
              <a:t>sebagai berikut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2" marL="914400" marR="0" rtl="0" algn="l">
              <a:lnSpc>
                <a:spcPct val="100000"/>
              </a:lnSpc>
              <a:spcBef>
                <a:spcPts val="0"/>
              </a:spcBef>
              <a:spcAft>
                <a:spcPts val="0"/>
              </a:spcAft>
              <a:buClr>
                <a:schemeClr val="dk1"/>
              </a:buClr>
              <a:buSzPts val="1200"/>
              <a:buFont typeface="Arial"/>
              <a:buNone/>
            </a:pPr>
            <a:r>
              <a:rPr b="0" i="0" lang="en" sz="1200" u="none" cap="none" strike="noStrike">
                <a:solidFill>
                  <a:schemeClr val="dk1"/>
                </a:solidFill>
                <a:latin typeface="Assistant"/>
                <a:ea typeface="Assistant"/>
                <a:cs typeface="Assistant"/>
                <a:sym typeface="Assistant"/>
              </a:rPr>
              <a:t>dimana:</a:t>
            </a:r>
            <a:endParaRPr/>
          </a:p>
          <a:p>
            <a:pPr indent="0" lvl="2" marL="914400" marR="0" rtl="0" algn="l">
              <a:lnSpc>
                <a:spcPct val="100000"/>
              </a:lnSpc>
              <a:spcBef>
                <a:spcPts val="0"/>
              </a:spcBef>
              <a:spcAft>
                <a:spcPts val="0"/>
              </a:spcAft>
              <a:buClr>
                <a:schemeClr val="dk1"/>
              </a:buClr>
              <a:buSzPts val="1200"/>
              <a:buFont typeface="Arial"/>
              <a:buNone/>
            </a:pPr>
            <a:r>
              <a:rPr b="0" i="0" lang="en" sz="1200" u="none" cap="none" strike="noStrike">
                <a:solidFill>
                  <a:schemeClr val="dk1"/>
                </a:solidFill>
                <a:latin typeface="Assistant"/>
                <a:ea typeface="Assistant"/>
                <a:cs typeface="Assistant"/>
                <a:sym typeface="Assistant"/>
              </a:rPr>
              <a:t>Fixed Cost	= Biaya Tetap</a:t>
            </a:r>
            <a:endParaRPr b="0" i="0" sz="1200" u="none" cap="none" strike="noStrike">
              <a:solidFill>
                <a:schemeClr val="dk1"/>
              </a:solidFill>
              <a:latin typeface="Assistant"/>
              <a:ea typeface="Assistant"/>
              <a:cs typeface="Assistant"/>
              <a:sym typeface="Assistant"/>
            </a:endParaRPr>
          </a:p>
          <a:p>
            <a:pPr indent="0" lvl="2" marL="914400" marR="0" rtl="0" algn="l">
              <a:lnSpc>
                <a:spcPct val="100000"/>
              </a:lnSpc>
              <a:spcBef>
                <a:spcPts val="0"/>
              </a:spcBef>
              <a:spcAft>
                <a:spcPts val="0"/>
              </a:spcAft>
              <a:buClr>
                <a:schemeClr val="dk1"/>
              </a:buClr>
              <a:buSzPts val="1200"/>
              <a:buFont typeface="Arial"/>
              <a:buNone/>
            </a:pPr>
            <a:r>
              <a:rPr b="0" i="0" lang="en" sz="1200" u="none" cap="none" strike="noStrike">
                <a:solidFill>
                  <a:schemeClr val="dk1"/>
                </a:solidFill>
                <a:latin typeface="Assistant"/>
                <a:ea typeface="Assistant"/>
                <a:cs typeface="Assistant"/>
                <a:sym typeface="Assistant"/>
              </a:rPr>
              <a:t>CM Ratio	= Rasio Margin Kontribusi</a:t>
            </a:r>
            <a:endParaRPr b="0" i="0" sz="1200" u="none" cap="none" strike="noStrike">
              <a:solidFill>
                <a:schemeClr val="dk1"/>
              </a:solidFill>
              <a:latin typeface="Assistant"/>
              <a:ea typeface="Assistant"/>
              <a:cs typeface="Assistant"/>
              <a:sym typeface="Assistant"/>
            </a:endParaRPr>
          </a:p>
          <a:p>
            <a:pPr indent="0" lvl="2" marL="91440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ssistant"/>
              <a:ea typeface="Assistant"/>
              <a:cs typeface="Assistant"/>
              <a:sym typeface="Assistant"/>
            </a:endParaRPr>
          </a:p>
          <a:p>
            <a:pPr indent="-342900" lvl="1" marL="949325" marR="0" rtl="0" algn="l">
              <a:lnSpc>
                <a:spcPct val="100000"/>
              </a:lnSpc>
              <a:spcBef>
                <a:spcPts val="0"/>
              </a:spcBef>
              <a:spcAft>
                <a:spcPts val="0"/>
              </a:spcAft>
              <a:buClr>
                <a:srgbClr val="000000"/>
              </a:buClr>
              <a:buSzPts val="1250"/>
              <a:buFont typeface="Arial"/>
              <a:buAutoNum type="alphaLcPeriod" startAt="2"/>
            </a:pPr>
            <a:r>
              <a:rPr b="1" i="0" lang="en" sz="1200" u="none" cap="none" strike="noStrike">
                <a:solidFill>
                  <a:srgbClr val="000000"/>
                </a:solidFill>
                <a:latin typeface="Assistant"/>
                <a:ea typeface="Assistant"/>
                <a:cs typeface="Assistant"/>
                <a:sym typeface="Assistant"/>
              </a:rPr>
              <a:t>Analisis Margin of Safety</a:t>
            </a:r>
            <a:endParaRPr/>
          </a:p>
          <a:p>
            <a:pPr indent="0" lvl="1" marL="1063625" marR="0" rtl="0" algn="l">
              <a:lnSpc>
                <a:spcPct val="100000"/>
              </a:lnSpc>
              <a:spcBef>
                <a:spcPts val="0"/>
              </a:spcBef>
              <a:spcAft>
                <a:spcPts val="0"/>
              </a:spcAft>
              <a:buNone/>
            </a:pPr>
            <a:r>
              <a:rPr b="0" i="0" lang="en" sz="1200" u="none" cap="none" strike="noStrike">
                <a:solidFill>
                  <a:srgbClr val="000000"/>
                </a:solidFill>
                <a:latin typeface="Assistant"/>
                <a:ea typeface="Assistant"/>
                <a:cs typeface="Assistant"/>
                <a:sym typeface="Assistant"/>
              </a:rPr>
              <a:t>Formula yang dapat digunakan untuk 	menghitung 	Margin of safety sebagai berikut :</a:t>
            </a:r>
            <a:endParaRPr/>
          </a:p>
          <a:p>
            <a:pPr indent="0" lvl="1" marL="606425" marR="0" rtl="0" algn="l">
              <a:lnSpc>
                <a:spcPct val="100000"/>
              </a:lnSpc>
              <a:spcBef>
                <a:spcPts val="0"/>
              </a:spcBef>
              <a:spcAft>
                <a:spcPts val="0"/>
              </a:spcAft>
              <a:buNone/>
            </a:pPr>
            <a:r>
              <a:t/>
            </a:r>
            <a:endParaRPr b="0" i="0" sz="1200" u="none" cap="none" strike="noStrike">
              <a:solidFill>
                <a:srgbClr val="000000"/>
              </a:solidFill>
              <a:latin typeface="Assistant"/>
              <a:ea typeface="Assistant"/>
              <a:cs typeface="Assistant"/>
              <a:sym typeface="Assistant"/>
            </a:endParaRPr>
          </a:p>
          <a:p>
            <a:pPr indent="-228600" lvl="0" marL="457200" marR="0" rtl="0" algn="l">
              <a:lnSpc>
                <a:spcPct val="100000"/>
              </a:lnSpc>
              <a:spcBef>
                <a:spcPts val="0"/>
              </a:spcBef>
              <a:spcAft>
                <a:spcPts val="0"/>
              </a:spcAft>
              <a:buClr>
                <a:srgbClr val="000000"/>
              </a:buClr>
              <a:buSzPts val="1250"/>
              <a:buFont typeface="Arial"/>
              <a:buNone/>
            </a:pPr>
            <a:r>
              <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250"/>
              <a:buFont typeface="Arial"/>
              <a:buNone/>
            </a:pPr>
            <a:r>
              <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250"/>
              <a:buFont typeface="Arial"/>
              <a:buNone/>
            </a:pPr>
            <a:r>
              <a:t/>
            </a:r>
            <a:endParaRPr b="0" i="0" sz="1400" u="none" cap="none" strike="noStrike">
              <a:solidFill>
                <a:srgbClr val="000000"/>
              </a:solidFill>
              <a:latin typeface="Arial"/>
              <a:ea typeface="Arial"/>
              <a:cs typeface="Arial"/>
              <a:sym typeface="Arial"/>
            </a:endParaRPr>
          </a:p>
          <a:p>
            <a:pPr indent="-228600" lvl="0" marL="377825" marR="0" rtl="0" algn="l">
              <a:lnSpc>
                <a:spcPct val="100000"/>
              </a:lnSpc>
              <a:spcBef>
                <a:spcPts val="0"/>
              </a:spcBef>
              <a:spcAft>
                <a:spcPts val="0"/>
              </a:spcAft>
              <a:buClr>
                <a:srgbClr val="000000"/>
              </a:buClr>
              <a:buSzPts val="1250"/>
              <a:buFont typeface="Arial"/>
              <a:buAutoNum type="arabicPeriod" startAt="2"/>
            </a:pPr>
            <a:r>
              <a:rPr b="0" i="0" lang="en" sz="1200" u="none" cap="none" strike="noStrike">
                <a:solidFill>
                  <a:schemeClr val="dk1"/>
                </a:solidFill>
                <a:latin typeface="Assistant"/>
                <a:ea typeface="Assistant"/>
                <a:cs typeface="Assistant"/>
                <a:sym typeface="Assistant"/>
              </a:rPr>
              <a:t>Menganalisis hubungan antara analisis CVP dengan perencanaan penetapan harga jual dan perencanaan laba yang diharapkan.</a:t>
            </a:r>
            <a:endParaRPr/>
          </a:p>
          <a:p>
            <a:pPr indent="0" lvl="0" marL="149225" marR="0" rtl="0" algn="l">
              <a:lnSpc>
                <a:spcPct val="100000"/>
              </a:lnSpc>
              <a:spcBef>
                <a:spcPts val="0"/>
              </a:spcBef>
              <a:spcAft>
                <a:spcPts val="0"/>
              </a:spcAft>
              <a:buNone/>
            </a:pPr>
            <a:r>
              <a:t/>
            </a:r>
            <a:endParaRPr b="0" i="0" sz="1200" u="none" cap="none" strike="noStrike">
              <a:solidFill>
                <a:schemeClr val="dk1"/>
              </a:solidFill>
              <a:latin typeface="Assistant"/>
              <a:ea typeface="Assistant"/>
              <a:cs typeface="Assistant"/>
              <a:sym typeface="Assistant"/>
            </a:endParaRPr>
          </a:p>
        </p:txBody>
      </p:sp>
      <p:pic>
        <p:nvPicPr>
          <p:cNvPr id="382" name="Google Shape;382;p39"/>
          <p:cNvPicPr preferRelativeResize="0"/>
          <p:nvPr/>
        </p:nvPicPr>
        <p:blipFill rotWithShape="1">
          <a:blip r:embed="rId5">
            <a:alphaModFix/>
          </a:blip>
          <a:srcRect b="0" l="0" r="0" t="0"/>
          <a:stretch/>
        </p:blipFill>
        <p:spPr>
          <a:xfrm>
            <a:off x="5225599" y="3221046"/>
            <a:ext cx="2576512" cy="223838"/>
          </a:xfrm>
          <a:prstGeom prst="rect">
            <a:avLst/>
          </a:prstGeom>
          <a:noFill/>
          <a:ln>
            <a:noFill/>
          </a:ln>
        </p:spPr>
      </p:pic>
      <p:pic>
        <p:nvPicPr>
          <p:cNvPr id="383" name="Google Shape;383;p39"/>
          <p:cNvPicPr preferRelativeResize="0"/>
          <p:nvPr/>
        </p:nvPicPr>
        <p:blipFill rotWithShape="1">
          <a:blip r:embed="rId6">
            <a:alphaModFix/>
          </a:blip>
          <a:srcRect b="0" l="0" r="0" t="0"/>
          <a:stretch/>
        </p:blipFill>
        <p:spPr>
          <a:xfrm>
            <a:off x="5225599" y="3580867"/>
            <a:ext cx="2708275" cy="352425"/>
          </a:xfrm>
          <a:prstGeom prst="rect">
            <a:avLst/>
          </a:prstGeom>
          <a:noFill/>
          <a:ln>
            <a:noFill/>
          </a:ln>
        </p:spPr>
      </p:pic>
      <p:sp>
        <p:nvSpPr>
          <p:cNvPr id="384" name="Google Shape;384;p39"/>
          <p:cNvSpPr txBox="1"/>
          <p:nvPr/>
        </p:nvSpPr>
        <p:spPr>
          <a:xfrm>
            <a:off x="157342" y="2669425"/>
            <a:ext cx="4685100" cy="661800"/>
          </a:xfrm>
          <a:prstGeom prst="rect">
            <a:avLst/>
          </a:prstGeom>
          <a:noFill/>
          <a:ln>
            <a:noFill/>
          </a:ln>
        </p:spPr>
        <p:txBody>
          <a:bodyPr anchorCtr="0" anchor="t" bIns="45700" lIns="91425" spcFirstLastPara="1" rIns="91425" wrap="square" tIns="45700">
            <a:spAutoFit/>
          </a:bodyPr>
          <a:lstStyle/>
          <a:p>
            <a:pPr indent="-307975" lvl="0" marL="457200" marR="0" rtl="0" algn="l">
              <a:lnSpc>
                <a:spcPct val="100000"/>
              </a:lnSpc>
              <a:spcBef>
                <a:spcPts val="0"/>
              </a:spcBef>
              <a:spcAft>
                <a:spcPts val="0"/>
              </a:spcAft>
              <a:buClr>
                <a:srgbClr val="000000"/>
              </a:buClr>
              <a:buSzPts val="1250"/>
              <a:buFont typeface="Arial"/>
              <a:buAutoNum type="arabicPeriod"/>
            </a:pPr>
            <a:r>
              <a:rPr b="0" i="0" lang="en" sz="1200" u="none" cap="none" strike="noStrike">
                <a:solidFill>
                  <a:schemeClr val="dk1"/>
                </a:solidFill>
                <a:latin typeface="Assistant"/>
                <a:ea typeface="Assistant"/>
                <a:cs typeface="Assistant"/>
                <a:sym typeface="Assistant"/>
              </a:rPr>
              <a:t>Mengumpulkan informasi atau dokumen-dokumen terkait perusahaan.</a:t>
            </a:r>
            <a:endParaRPr/>
          </a:p>
          <a:p>
            <a:pPr indent="-307975" lvl="0" marL="457200" marR="0" rtl="0" algn="l">
              <a:lnSpc>
                <a:spcPct val="100000"/>
              </a:lnSpc>
              <a:spcBef>
                <a:spcPts val="0"/>
              </a:spcBef>
              <a:spcAft>
                <a:spcPts val="0"/>
              </a:spcAft>
              <a:buClr>
                <a:srgbClr val="000000"/>
              </a:buClr>
              <a:buSzPts val="1250"/>
              <a:buFont typeface="Arial"/>
              <a:buAutoNum type="arabicPeriod"/>
            </a:pPr>
            <a:r>
              <a:rPr b="0" i="0" lang="en" sz="1200" u="none" cap="none" strike="noStrike">
                <a:solidFill>
                  <a:schemeClr val="dk1"/>
                </a:solidFill>
                <a:latin typeface="Assistant"/>
                <a:ea typeface="Assistant"/>
                <a:cs typeface="Assistant"/>
                <a:sym typeface="Assistant"/>
              </a:rPr>
              <a:t>Melakukan analisis data yang meliputi </a:t>
            </a:r>
            <a:endParaRPr b="0" i="0" sz="1400" u="none" cap="none" strike="noStrike">
              <a:solidFill>
                <a:srgbClr val="000000"/>
              </a:solidFill>
              <a:latin typeface="Arial"/>
              <a:ea typeface="Arial"/>
              <a:cs typeface="Arial"/>
              <a:sym typeface="Arial"/>
            </a:endParaRPr>
          </a:p>
        </p:txBody>
      </p:sp>
      <p:pic>
        <p:nvPicPr>
          <p:cNvPr id="385" name="Google Shape;385;p39"/>
          <p:cNvPicPr preferRelativeResize="0"/>
          <p:nvPr/>
        </p:nvPicPr>
        <p:blipFill rotWithShape="1">
          <a:blip r:embed="rId7">
            <a:alphaModFix/>
          </a:blip>
          <a:srcRect b="0" l="0" r="0" t="0"/>
          <a:stretch/>
        </p:blipFill>
        <p:spPr>
          <a:xfrm>
            <a:off x="5225599" y="4501420"/>
            <a:ext cx="2835275" cy="365125"/>
          </a:xfrm>
          <a:prstGeom prst="rect">
            <a:avLst/>
          </a:prstGeom>
          <a:noFill/>
          <a:ln>
            <a:noFill/>
          </a:ln>
        </p:spPr>
      </p:pic>
      <p:sp>
        <p:nvSpPr>
          <p:cNvPr id="386" name="Google Shape;386;p39"/>
          <p:cNvSpPr txBox="1"/>
          <p:nvPr/>
        </p:nvSpPr>
        <p:spPr>
          <a:xfrm>
            <a:off x="459750" y="916725"/>
            <a:ext cx="40803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Assistant"/>
                <a:ea typeface="Assistant"/>
                <a:cs typeface="Assistant"/>
                <a:sym typeface="Assistant"/>
              </a:rPr>
              <a:t>Sumber data yang digunakan dalam penelitian ini yaitu data primer dan data sekunder. Data primer diperoleh secara langsung dari manajemen perusahaan melalui wawancara dengan pemilik/pimpinan perusahaan. Sedangkan, data sekunder diperoleh dalam bentuk catatan, serta dokumen-dokumen terkait informasi keuangan dan non keuangan perusahaan. Tahapan penelitian yang dilakukan sebagai berikut:</a:t>
            </a:r>
            <a:endParaRPr sz="1200">
              <a:latin typeface="Assistant"/>
              <a:ea typeface="Assistant"/>
              <a:cs typeface="Assistant"/>
              <a:sym typeface="Assistant"/>
            </a:endParaRPr>
          </a:p>
        </p:txBody>
      </p:sp>
      <p:sp>
        <p:nvSpPr>
          <p:cNvPr id="387" name="Google Shape;387;p39"/>
          <p:cNvSpPr txBox="1"/>
          <p:nvPr/>
        </p:nvSpPr>
        <p:spPr>
          <a:xfrm>
            <a:off x="720000" y="3331225"/>
            <a:ext cx="3347700" cy="102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rPr>
              <a:t>a.</a:t>
            </a:r>
            <a:r>
              <a:rPr b="1" lang="en" sz="1200">
                <a:solidFill>
                  <a:schemeClr val="dk1"/>
                </a:solidFill>
                <a:latin typeface="Assistant"/>
                <a:ea typeface="Assistant"/>
                <a:cs typeface="Assistant"/>
                <a:sym typeface="Assistant"/>
              </a:rPr>
              <a:t>Analisis Contribution Margin (Margin Kontribusi)</a:t>
            </a:r>
            <a:endParaRPr b="1" sz="1200">
              <a:solidFill>
                <a:schemeClr val="dk1"/>
              </a:solidFill>
              <a:latin typeface="Assistant"/>
              <a:ea typeface="Assistant"/>
              <a:cs typeface="Assistant"/>
              <a:sym typeface="Assistant"/>
            </a:endParaRPr>
          </a:p>
          <a:p>
            <a:pPr indent="0" lvl="0" marL="0" rtl="0" algn="l">
              <a:lnSpc>
                <a:spcPct val="115000"/>
              </a:lnSpc>
              <a:spcBef>
                <a:spcPts val="0"/>
              </a:spcBef>
              <a:spcAft>
                <a:spcPts val="0"/>
              </a:spcAft>
              <a:buNone/>
            </a:pPr>
            <a:r>
              <a:rPr lang="en" sz="1200">
                <a:solidFill>
                  <a:schemeClr val="dk1"/>
                </a:solidFill>
                <a:latin typeface="Assistant"/>
                <a:ea typeface="Assistant"/>
                <a:cs typeface="Assistant"/>
                <a:sym typeface="Assistant"/>
              </a:rPr>
              <a:t>Untuk menghitung Contribution Margin Ratio menggunakan rumus sebagai berikut :</a:t>
            </a:r>
            <a:endParaRPr>
              <a:latin typeface="Assistant"/>
              <a:ea typeface="Assistant"/>
              <a:cs typeface="Assistant"/>
              <a:sym typeface="Assistant"/>
            </a:endParaRPr>
          </a:p>
        </p:txBody>
      </p:sp>
      <p:pic>
        <p:nvPicPr>
          <p:cNvPr descr="&lt;math xmlns=&quot;http://www.w3.org/1998/Math/MathML&quot;&gt;&lt;mi&gt;C&lt;/mi&gt;&lt;mi&gt;M&lt;/mi&gt;&lt;mi&gt;R&lt;/mi&gt;&lt;mo&gt;&amp;#xA0;&lt;/mo&gt;&lt;mo&gt;=&lt;/mo&gt;&lt;mo&gt;&amp;#xA0;&lt;/mo&gt;&lt;mfrac&gt;&lt;mrow&gt;&lt;mi&gt;t&lt;/mi&gt;&lt;mi&gt;o&lt;/mi&gt;&lt;mi&gt;t&lt;/mi&gt;&lt;mi&gt;a&lt;/mi&gt;&lt;mi&gt;l&lt;/mi&gt;&lt;mo&gt;&amp;#xA0;&lt;/mo&gt;&lt;mi&gt;C&lt;/mi&gt;&lt;mi&gt;M&lt;/mi&gt;&lt;/mrow&gt;&lt;mrow&gt;&lt;mi&gt;t&lt;/mi&gt;&lt;mi&gt;o&lt;/mi&gt;&lt;mi&gt;t&lt;/mi&gt;&lt;mi&gt;a&lt;/mi&gt;&lt;mi&gt;l&lt;/mi&gt;&lt;mo&gt;&amp;#xA0;&lt;/mo&gt;&lt;mi&gt;p&lt;/mi&gt;&lt;mi&gt;e&lt;/mi&gt;&lt;mi&gt;n&lt;/mi&gt;&lt;mi&gt;j&lt;/mi&gt;&lt;mi&gt;u&lt;/mi&gt;&lt;mi&gt;a&lt;/mi&gt;&lt;mi&gt;l&lt;/mi&gt;&lt;mi&gt;a&lt;/mi&gt;&lt;mi&gt;n&lt;/mi&gt;&lt;/mrow&gt;&lt;/mfrac&gt;&lt;mi&gt;x&lt;/mi&gt;&lt;mn&gt;100&lt;/mn&gt;&lt;mo&gt;%&lt;/mo&gt;&lt;/math&gt;" id="388" name="Google Shape;388;p39" title="C M R space equals space fraction numerator t o t a l space C M over denominator t o t a l space p e n j u a l a n end fraction x 100 percent sign"/>
          <p:cNvPicPr preferRelativeResize="0"/>
          <p:nvPr/>
        </p:nvPicPr>
        <p:blipFill>
          <a:blip r:embed="rId8">
            <a:alphaModFix/>
          </a:blip>
          <a:stretch>
            <a:fillRect/>
          </a:stretch>
        </p:blipFill>
        <p:spPr>
          <a:xfrm>
            <a:off x="834944" y="4601923"/>
            <a:ext cx="2456082"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0"/>
          <p:cNvSpPr txBox="1"/>
          <p:nvPr>
            <p:ph idx="2" type="subTitle"/>
          </p:nvPr>
        </p:nvSpPr>
        <p:spPr>
          <a:xfrm>
            <a:off x="2444930" y="3097250"/>
            <a:ext cx="5186100" cy="457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500"/>
              <a:buNone/>
            </a:pPr>
            <a:r>
              <a:rPr lang="en"/>
              <a:t>Analisis Biaya</a:t>
            </a:r>
            <a:endParaRPr/>
          </a:p>
        </p:txBody>
      </p:sp>
      <p:sp>
        <p:nvSpPr>
          <p:cNvPr id="394" name="Google Shape;394;p40"/>
          <p:cNvSpPr txBox="1"/>
          <p:nvPr>
            <p:ph idx="4" type="subTitle"/>
          </p:nvPr>
        </p:nvSpPr>
        <p:spPr>
          <a:xfrm>
            <a:off x="2444907" y="3554450"/>
            <a:ext cx="5186100" cy="6402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00"/>
              <a:buNone/>
            </a:pPr>
            <a:r>
              <a:rPr lang="en" sz="1200">
                <a:solidFill>
                  <a:srgbClr val="000000"/>
                </a:solidFill>
              </a:rPr>
              <a:t>Biaya- biaya digolongkan sesuai perilaku biaya yakni biaya tetap (</a:t>
            </a:r>
            <a:r>
              <a:rPr i="1" lang="en" sz="1200">
                <a:solidFill>
                  <a:srgbClr val="000000"/>
                </a:solidFill>
              </a:rPr>
              <a:t>fixed cost</a:t>
            </a:r>
            <a:r>
              <a:rPr lang="en" sz="1200">
                <a:solidFill>
                  <a:srgbClr val="000000"/>
                </a:solidFill>
              </a:rPr>
              <a:t>) dan biaya variabel (</a:t>
            </a:r>
            <a:r>
              <a:rPr i="1" lang="en" sz="1200">
                <a:solidFill>
                  <a:srgbClr val="000000"/>
                </a:solidFill>
              </a:rPr>
              <a:t>variable cost</a:t>
            </a:r>
            <a:r>
              <a:rPr lang="en" sz="1200">
                <a:solidFill>
                  <a:srgbClr val="000000"/>
                </a:solidFill>
              </a:rPr>
              <a:t>). Biaya-biaya yang dikeluarkan pada Macro Coffee Roastery periode Januari sampai Desember 2016 meliputi biaya bahan baku langsung, biaya tenaga kerja langsung, dan biaya overhead.</a:t>
            </a:r>
            <a:endParaRPr sz="1200"/>
          </a:p>
        </p:txBody>
      </p:sp>
      <p:sp>
        <p:nvSpPr>
          <p:cNvPr id="395" name="Google Shape;395;p40"/>
          <p:cNvSpPr/>
          <p:nvPr/>
        </p:nvSpPr>
        <p:spPr>
          <a:xfrm>
            <a:off x="720000" y="1281642"/>
            <a:ext cx="779700" cy="7797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0"/>
          <p:cNvSpPr/>
          <p:nvPr/>
        </p:nvSpPr>
        <p:spPr>
          <a:xfrm>
            <a:off x="7830212" y="3231961"/>
            <a:ext cx="779700" cy="7797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0"/>
          <p:cNvSpPr/>
          <p:nvPr/>
        </p:nvSpPr>
        <p:spPr>
          <a:xfrm flipH="1" rot="10800000">
            <a:off x="7986085" y="3389664"/>
            <a:ext cx="467906" cy="464260"/>
          </a:xfrm>
          <a:custGeom>
            <a:rect b="b" l="l" r="r" t="t"/>
            <a:pathLst>
              <a:path extrusionOk="0" h="16697" w="16863">
                <a:moveTo>
                  <a:pt x="8583" y="6374"/>
                </a:moveTo>
                <a:cubicBezTo>
                  <a:pt x="8641" y="6374"/>
                  <a:pt x="8689" y="6423"/>
                  <a:pt x="8689" y="6481"/>
                </a:cubicBezTo>
                <a:lnTo>
                  <a:pt x="8689" y="7112"/>
                </a:lnTo>
                <a:lnTo>
                  <a:pt x="8689" y="7117"/>
                </a:lnTo>
                <a:lnTo>
                  <a:pt x="8689" y="7437"/>
                </a:lnTo>
                <a:cubicBezTo>
                  <a:pt x="8689" y="7497"/>
                  <a:pt x="8641" y="7543"/>
                  <a:pt x="8583" y="7543"/>
                </a:cubicBezTo>
                <a:lnTo>
                  <a:pt x="1352" y="7543"/>
                </a:lnTo>
                <a:cubicBezTo>
                  <a:pt x="1294" y="7543"/>
                  <a:pt x="1246" y="7497"/>
                  <a:pt x="1246" y="7437"/>
                </a:cubicBezTo>
                <a:lnTo>
                  <a:pt x="1246" y="6481"/>
                </a:lnTo>
                <a:cubicBezTo>
                  <a:pt x="1246" y="6423"/>
                  <a:pt x="1294" y="6374"/>
                  <a:pt x="1352" y="6374"/>
                </a:cubicBezTo>
                <a:close/>
                <a:moveTo>
                  <a:pt x="8185" y="8043"/>
                </a:moveTo>
                <a:lnTo>
                  <a:pt x="8185" y="10158"/>
                </a:lnTo>
                <a:lnTo>
                  <a:pt x="3540" y="10158"/>
                </a:lnTo>
                <a:cubicBezTo>
                  <a:pt x="3404" y="10158"/>
                  <a:pt x="3291" y="10269"/>
                  <a:pt x="3291" y="10407"/>
                </a:cubicBezTo>
                <a:cubicBezTo>
                  <a:pt x="3291" y="10543"/>
                  <a:pt x="3404" y="10656"/>
                  <a:pt x="3540" y="10656"/>
                </a:cubicBezTo>
                <a:lnTo>
                  <a:pt x="8583" y="10656"/>
                </a:lnTo>
                <a:cubicBezTo>
                  <a:pt x="8641" y="10656"/>
                  <a:pt x="8689" y="10702"/>
                  <a:pt x="8689" y="10762"/>
                </a:cubicBezTo>
                <a:lnTo>
                  <a:pt x="8689" y="11718"/>
                </a:lnTo>
                <a:cubicBezTo>
                  <a:pt x="8689" y="11778"/>
                  <a:pt x="8641" y="11825"/>
                  <a:pt x="8583" y="11825"/>
                </a:cubicBezTo>
                <a:lnTo>
                  <a:pt x="1351" y="11825"/>
                </a:lnTo>
                <a:cubicBezTo>
                  <a:pt x="1291" y="11825"/>
                  <a:pt x="1245" y="11778"/>
                  <a:pt x="1245" y="11718"/>
                </a:cubicBezTo>
                <a:lnTo>
                  <a:pt x="1245" y="10762"/>
                </a:lnTo>
                <a:cubicBezTo>
                  <a:pt x="1245" y="10702"/>
                  <a:pt x="1291" y="10656"/>
                  <a:pt x="1351" y="10656"/>
                </a:cubicBezTo>
                <a:lnTo>
                  <a:pt x="2412" y="10656"/>
                </a:lnTo>
                <a:cubicBezTo>
                  <a:pt x="2548" y="10656"/>
                  <a:pt x="2661" y="10543"/>
                  <a:pt x="2661" y="10407"/>
                </a:cubicBezTo>
                <a:cubicBezTo>
                  <a:pt x="2661" y="10269"/>
                  <a:pt x="2548" y="10158"/>
                  <a:pt x="2412" y="10158"/>
                </a:cubicBezTo>
                <a:lnTo>
                  <a:pt x="1747" y="10158"/>
                </a:lnTo>
                <a:lnTo>
                  <a:pt x="1747" y="8043"/>
                </a:lnTo>
                <a:close/>
                <a:moveTo>
                  <a:pt x="12136" y="6462"/>
                </a:moveTo>
                <a:cubicBezTo>
                  <a:pt x="12224" y="6462"/>
                  <a:pt x="12307" y="6507"/>
                  <a:pt x="12348" y="6583"/>
                </a:cubicBezTo>
                <a:lnTo>
                  <a:pt x="14838" y="11212"/>
                </a:lnTo>
                <a:cubicBezTo>
                  <a:pt x="14555" y="11352"/>
                  <a:pt x="14250" y="11512"/>
                  <a:pt x="13939" y="11688"/>
                </a:cubicBezTo>
                <a:cubicBezTo>
                  <a:pt x="13767" y="11786"/>
                  <a:pt x="13601" y="11884"/>
                  <a:pt x="13440" y="11981"/>
                </a:cubicBezTo>
                <a:lnTo>
                  <a:pt x="11500" y="8710"/>
                </a:lnTo>
                <a:cubicBezTo>
                  <a:pt x="11365" y="8481"/>
                  <a:pt x="11122" y="8349"/>
                  <a:pt x="10865" y="8349"/>
                </a:cubicBezTo>
                <a:cubicBezTo>
                  <a:pt x="10791" y="8349"/>
                  <a:pt x="10716" y="8360"/>
                  <a:pt x="10642" y="8383"/>
                </a:cubicBezTo>
                <a:lnTo>
                  <a:pt x="8683" y="8980"/>
                </a:lnTo>
                <a:lnTo>
                  <a:pt x="8683" y="8032"/>
                </a:lnTo>
                <a:cubicBezTo>
                  <a:pt x="8970" y="7985"/>
                  <a:pt x="9186" y="7737"/>
                  <a:pt x="9186" y="7438"/>
                </a:cubicBezTo>
                <a:lnTo>
                  <a:pt x="9186" y="7305"/>
                </a:lnTo>
                <a:lnTo>
                  <a:pt x="12063" y="6472"/>
                </a:lnTo>
                <a:cubicBezTo>
                  <a:pt x="12087" y="6465"/>
                  <a:pt x="12111" y="6462"/>
                  <a:pt x="12136" y="6462"/>
                </a:cubicBezTo>
                <a:close/>
                <a:moveTo>
                  <a:pt x="16180" y="11221"/>
                </a:moveTo>
                <a:cubicBezTo>
                  <a:pt x="16266" y="11433"/>
                  <a:pt x="16371" y="12184"/>
                  <a:pt x="16359" y="13401"/>
                </a:cubicBezTo>
                <a:cubicBezTo>
                  <a:pt x="16351" y="14620"/>
                  <a:pt x="16236" y="15369"/>
                  <a:pt x="16145" y="15579"/>
                </a:cubicBezTo>
                <a:cubicBezTo>
                  <a:pt x="15918" y="15549"/>
                  <a:pt x="15216" y="15262"/>
                  <a:pt x="14166" y="14644"/>
                </a:cubicBezTo>
                <a:cubicBezTo>
                  <a:pt x="13118" y="14029"/>
                  <a:pt x="12524" y="13553"/>
                  <a:pt x="12389" y="13370"/>
                </a:cubicBezTo>
                <a:cubicBezTo>
                  <a:pt x="12529" y="13188"/>
                  <a:pt x="13128" y="12724"/>
                  <a:pt x="14186" y="12123"/>
                </a:cubicBezTo>
                <a:cubicBezTo>
                  <a:pt x="15246" y="11524"/>
                  <a:pt x="15953" y="11248"/>
                  <a:pt x="16180" y="11221"/>
                </a:cubicBezTo>
                <a:close/>
                <a:moveTo>
                  <a:pt x="8583" y="15032"/>
                </a:moveTo>
                <a:cubicBezTo>
                  <a:pt x="8641" y="15032"/>
                  <a:pt x="8689" y="15080"/>
                  <a:pt x="8689" y="15139"/>
                </a:cubicBezTo>
                <a:lnTo>
                  <a:pt x="8689" y="16096"/>
                </a:lnTo>
                <a:cubicBezTo>
                  <a:pt x="8689" y="16154"/>
                  <a:pt x="8641" y="16202"/>
                  <a:pt x="8583" y="16202"/>
                </a:cubicBezTo>
                <a:lnTo>
                  <a:pt x="1352" y="16202"/>
                </a:lnTo>
                <a:cubicBezTo>
                  <a:pt x="1294" y="16202"/>
                  <a:pt x="1246" y="16154"/>
                  <a:pt x="1246" y="16096"/>
                </a:cubicBezTo>
                <a:lnTo>
                  <a:pt x="1246" y="15139"/>
                </a:lnTo>
                <a:cubicBezTo>
                  <a:pt x="1246" y="15080"/>
                  <a:pt x="1294" y="15032"/>
                  <a:pt x="1352" y="15032"/>
                </a:cubicBezTo>
                <a:close/>
                <a:moveTo>
                  <a:pt x="774" y="0"/>
                </a:moveTo>
                <a:cubicBezTo>
                  <a:pt x="513" y="0"/>
                  <a:pt x="276" y="131"/>
                  <a:pt x="142" y="352"/>
                </a:cubicBezTo>
                <a:cubicBezTo>
                  <a:pt x="0" y="585"/>
                  <a:pt x="3" y="870"/>
                  <a:pt x="149" y="1100"/>
                </a:cubicBezTo>
                <a:lnTo>
                  <a:pt x="3196" y="5877"/>
                </a:lnTo>
                <a:lnTo>
                  <a:pt x="1352" y="5877"/>
                </a:lnTo>
                <a:cubicBezTo>
                  <a:pt x="1019" y="5877"/>
                  <a:pt x="749" y="6149"/>
                  <a:pt x="749" y="6481"/>
                </a:cubicBezTo>
                <a:lnTo>
                  <a:pt x="749" y="7438"/>
                </a:lnTo>
                <a:cubicBezTo>
                  <a:pt x="749" y="7737"/>
                  <a:pt x="968" y="7985"/>
                  <a:pt x="1252" y="8032"/>
                </a:cubicBezTo>
                <a:lnTo>
                  <a:pt x="1252" y="10166"/>
                </a:lnTo>
                <a:cubicBezTo>
                  <a:pt x="966" y="10212"/>
                  <a:pt x="749" y="10461"/>
                  <a:pt x="749" y="10759"/>
                </a:cubicBezTo>
                <a:lnTo>
                  <a:pt x="749" y="11717"/>
                </a:lnTo>
                <a:cubicBezTo>
                  <a:pt x="749" y="12015"/>
                  <a:pt x="968" y="12264"/>
                  <a:pt x="1252" y="12312"/>
                </a:cubicBezTo>
                <a:lnTo>
                  <a:pt x="1252" y="12809"/>
                </a:lnTo>
                <a:cubicBezTo>
                  <a:pt x="1252" y="12945"/>
                  <a:pt x="1364" y="13058"/>
                  <a:pt x="1500" y="13058"/>
                </a:cubicBezTo>
                <a:cubicBezTo>
                  <a:pt x="1637" y="13058"/>
                  <a:pt x="1749" y="12945"/>
                  <a:pt x="1749" y="12809"/>
                </a:cubicBezTo>
                <a:lnTo>
                  <a:pt x="1749" y="12320"/>
                </a:lnTo>
                <a:lnTo>
                  <a:pt x="8186" y="12320"/>
                </a:lnTo>
                <a:lnTo>
                  <a:pt x="8186" y="14533"/>
                </a:lnTo>
                <a:lnTo>
                  <a:pt x="1749" y="14533"/>
                </a:lnTo>
                <a:lnTo>
                  <a:pt x="1749" y="13938"/>
                </a:lnTo>
                <a:cubicBezTo>
                  <a:pt x="1749" y="13802"/>
                  <a:pt x="1637" y="13690"/>
                  <a:pt x="1500" y="13690"/>
                </a:cubicBezTo>
                <a:cubicBezTo>
                  <a:pt x="1364" y="13690"/>
                  <a:pt x="1252" y="13802"/>
                  <a:pt x="1252" y="13938"/>
                </a:cubicBezTo>
                <a:lnTo>
                  <a:pt x="1252" y="14542"/>
                </a:lnTo>
                <a:cubicBezTo>
                  <a:pt x="966" y="14590"/>
                  <a:pt x="749" y="14839"/>
                  <a:pt x="749" y="15137"/>
                </a:cubicBezTo>
                <a:lnTo>
                  <a:pt x="749" y="16093"/>
                </a:lnTo>
                <a:cubicBezTo>
                  <a:pt x="749" y="16427"/>
                  <a:pt x="1020" y="16697"/>
                  <a:pt x="1352" y="16697"/>
                </a:cubicBezTo>
                <a:lnTo>
                  <a:pt x="8583" y="16697"/>
                </a:lnTo>
                <a:cubicBezTo>
                  <a:pt x="8916" y="16697"/>
                  <a:pt x="9186" y="16425"/>
                  <a:pt x="9186" y="16093"/>
                </a:cubicBezTo>
                <a:lnTo>
                  <a:pt x="9186" y="15137"/>
                </a:lnTo>
                <a:cubicBezTo>
                  <a:pt x="9186" y="14839"/>
                  <a:pt x="8967" y="14590"/>
                  <a:pt x="8683" y="14542"/>
                </a:cubicBezTo>
                <a:lnTo>
                  <a:pt x="8683" y="12312"/>
                </a:lnTo>
                <a:cubicBezTo>
                  <a:pt x="8970" y="12264"/>
                  <a:pt x="9186" y="12015"/>
                  <a:pt x="9186" y="11717"/>
                </a:cubicBezTo>
                <a:lnTo>
                  <a:pt x="9186" y="10762"/>
                </a:lnTo>
                <a:cubicBezTo>
                  <a:pt x="9186" y="10464"/>
                  <a:pt x="8967" y="10215"/>
                  <a:pt x="8683" y="10167"/>
                </a:cubicBezTo>
                <a:lnTo>
                  <a:pt x="8683" y="9501"/>
                </a:lnTo>
                <a:lnTo>
                  <a:pt x="10788" y="8860"/>
                </a:lnTo>
                <a:cubicBezTo>
                  <a:pt x="10813" y="8852"/>
                  <a:pt x="10839" y="8849"/>
                  <a:pt x="10864" y="8849"/>
                </a:cubicBezTo>
                <a:cubicBezTo>
                  <a:pt x="10949" y="8849"/>
                  <a:pt x="11030" y="8891"/>
                  <a:pt x="11073" y="8964"/>
                </a:cubicBezTo>
                <a:lnTo>
                  <a:pt x="13020" y="12251"/>
                </a:lnTo>
                <a:cubicBezTo>
                  <a:pt x="12857" y="12360"/>
                  <a:pt x="12706" y="12462"/>
                  <a:pt x="12573" y="12560"/>
                </a:cubicBezTo>
                <a:cubicBezTo>
                  <a:pt x="11993" y="12984"/>
                  <a:pt x="11874" y="13190"/>
                  <a:pt x="11872" y="13367"/>
                </a:cubicBezTo>
                <a:cubicBezTo>
                  <a:pt x="11871" y="13545"/>
                  <a:pt x="11989" y="13754"/>
                  <a:pt x="12560" y="14187"/>
                </a:cubicBezTo>
                <a:cubicBezTo>
                  <a:pt x="12913" y="14452"/>
                  <a:pt x="13394" y="14769"/>
                  <a:pt x="13915" y="15076"/>
                </a:cubicBezTo>
                <a:cubicBezTo>
                  <a:pt x="14436" y="15383"/>
                  <a:pt x="14946" y="15650"/>
                  <a:pt x="15351" y="15827"/>
                </a:cubicBezTo>
                <a:cubicBezTo>
                  <a:pt x="15776" y="16014"/>
                  <a:pt x="16026" y="16082"/>
                  <a:pt x="16190" y="16082"/>
                </a:cubicBezTo>
                <a:cubicBezTo>
                  <a:pt x="16281" y="16082"/>
                  <a:pt x="16347" y="16062"/>
                  <a:pt x="16402" y="16029"/>
                </a:cubicBezTo>
                <a:cubicBezTo>
                  <a:pt x="16557" y="15943"/>
                  <a:pt x="16678" y="15737"/>
                  <a:pt x="16769" y="15025"/>
                </a:cubicBezTo>
                <a:cubicBezTo>
                  <a:pt x="16823" y="14586"/>
                  <a:pt x="16855" y="14011"/>
                  <a:pt x="16861" y="13407"/>
                </a:cubicBezTo>
                <a:cubicBezTo>
                  <a:pt x="16862" y="12802"/>
                  <a:pt x="16840" y="12227"/>
                  <a:pt x="16791" y="11786"/>
                </a:cubicBezTo>
                <a:cubicBezTo>
                  <a:pt x="16713" y="11072"/>
                  <a:pt x="16594" y="10866"/>
                  <a:pt x="16442" y="10776"/>
                </a:cubicBezTo>
                <a:cubicBezTo>
                  <a:pt x="16386" y="10743"/>
                  <a:pt x="16318" y="10722"/>
                  <a:pt x="16223" y="10722"/>
                </a:cubicBezTo>
                <a:cubicBezTo>
                  <a:pt x="16058" y="10722"/>
                  <a:pt x="15809" y="10786"/>
                  <a:pt x="15388" y="10962"/>
                </a:cubicBezTo>
                <a:cubicBezTo>
                  <a:pt x="15357" y="10977"/>
                  <a:pt x="15324" y="10991"/>
                  <a:pt x="15291" y="11005"/>
                </a:cubicBezTo>
                <a:lnTo>
                  <a:pt x="12788" y="6352"/>
                </a:lnTo>
                <a:cubicBezTo>
                  <a:pt x="12659" y="6110"/>
                  <a:pt x="12404" y="5967"/>
                  <a:pt x="12136" y="5967"/>
                </a:cubicBezTo>
                <a:cubicBezTo>
                  <a:pt x="12066" y="5967"/>
                  <a:pt x="11996" y="5976"/>
                  <a:pt x="11926" y="5997"/>
                </a:cubicBezTo>
                <a:lnTo>
                  <a:pt x="9188" y="6788"/>
                </a:lnTo>
                <a:lnTo>
                  <a:pt x="9188" y="6481"/>
                </a:lnTo>
                <a:cubicBezTo>
                  <a:pt x="9188" y="6147"/>
                  <a:pt x="8916" y="5877"/>
                  <a:pt x="8584" y="5877"/>
                </a:cubicBezTo>
                <a:lnTo>
                  <a:pt x="3786" y="5877"/>
                </a:lnTo>
                <a:lnTo>
                  <a:pt x="568" y="835"/>
                </a:lnTo>
                <a:cubicBezTo>
                  <a:pt x="504" y="735"/>
                  <a:pt x="544" y="646"/>
                  <a:pt x="566" y="613"/>
                </a:cubicBezTo>
                <a:cubicBezTo>
                  <a:pt x="610" y="539"/>
                  <a:pt x="685" y="500"/>
                  <a:pt x="773" y="500"/>
                </a:cubicBezTo>
                <a:cubicBezTo>
                  <a:pt x="781" y="500"/>
                  <a:pt x="790" y="500"/>
                  <a:pt x="799" y="501"/>
                </a:cubicBezTo>
                <a:lnTo>
                  <a:pt x="3952" y="801"/>
                </a:lnTo>
                <a:cubicBezTo>
                  <a:pt x="4036" y="808"/>
                  <a:pt x="4108" y="857"/>
                  <a:pt x="4144" y="927"/>
                </a:cubicBezTo>
                <a:lnTo>
                  <a:pt x="6396" y="5292"/>
                </a:lnTo>
                <a:cubicBezTo>
                  <a:pt x="6440" y="5378"/>
                  <a:pt x="6526" y="5428"/>
                  <a:pt x="6617" y="5428"/>
                </a:cubicBezTo>
                <a:cubicBezTo>
                  <a:pt x="6656" y="5428"/>
                  <a:pt x="6696" y="5418"/>
                  <a:pt x="6733" y="5399"/>
                </a:cubicBezTo>
                <a:cubicBezTo>
                  <a:pt x="6855" y="5337"/>
                  <a:pt x="6904" y="5186"/>
                  <a:pt x="6840" y="5063"/>
                </a:cubicBezTo>
                <a:lnTo>
                  <a:pt x="4588" y="698"/>
                </a:lnTo>
                <a:cubicBezTo>
                  <a:pt x="4475" y="474"/>
                  <a:pt x="4254" y="326"/>
                  <a:pt x="4000" y="303"/>
                </a:cubicBezTo>
                <a:lnTo>
                  <a:pt x="847" y="4"/>
                </a:lnTo>
                <a:cubicBezTo>
                  <a:pt x="822" y="1"/>
                  <a:pt x="798" y="0"/>
                  <a:pt x="7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398" name="Google Shape;398;p40"/>
          <p:cNvGrpSpPr/>
          <p:nvPr/>
        </p:nvGrpSpPr>
        <p:grpSpPr>
          <a:xfrm>
            <a:off x="956947" y="1437444"/>
            <a:ext cx="306470" cy="467751"/>
            <a:chOff x="4104754" y="2055367"/>
            <a:chExt cx="306195" cy="466445"/>
          </a:xfrm>
        </p:grpSpPr>
        <p:sp>
          <p:nvSpPr>
            <p:cNvPr id="399" name="Google Shape;399;p40"/>
            <p:cNvSpPr/>
            <p:nvPr/>
          </p:nvSpPr>
          <p:spPr>
            <a:xfrm>
              <a:off x="4104754" y="2133219"/>
              <a:ext cx="122822" cy="184870"/>
            </a:xfrm>
            <a:custGeom>
              <a:rect b="b" l="l" r="r" t="t"/>
              <a:pathLst>
                <a:path extrusionOk="0" h="6668" w="4430">
                  <a:moveTo>
                    <a:pt x="772" y="0"/>
                  </a:moveTo>
                  <a:cubicBezTo>
                    <a:pt x="353" y="0"/>
                    <a:pt x="12" y="341"/>
                    <a:pt x="11" y="760"/>
                  </a:cubicBezTo>
                  <a:lnTo>
                    <a:pt x="1" y="5898"/>
                  </a:lnTo>
                  <a:cubicBezTo>
                    <a:pt x="1" y="6102"/>
                    <a:pt x="79" y="6293"/>
                    <a:pt x="224" y="6436"/>
                  </a:cubicBezTo>
                  <a:cubicBezTo>
                    <a:pt x="367" y="6580"/>
                    <a:pt x="558" y="6661"/>
                    <a:pt x="761" y="6661"/>
                  </a:cubicBezTo>
                  <a:lnTo>
                    <a:pt x="4181" y="6668"/>
                  </a:lnTo>
                  <a:cubicBezTo>
                    <a:pt x="4318" y="6668"/>
                    <a:pt x="4430" y="6557"/>
                    <a:pt x="4430" y="6421"/>
                  </a:cubicBezTo>
                  <a:cubicBezTo>
                    <a:pt x="4430" y="6284"/>
                    <a:pt x="4319" y="6172"/>
                    <a:pt x="4183" y="6172"/>
                  </a:cubicBezTo>
                  <a:lnTo>
                    <a:pt x="759" y="6165"/>
                  </a:lnTo>
                  <a:cubicBezTo>
                    <a:pt x="688" y="6165"/>
                    <a:pt x="623" y="6137"/>
                    <a:pt x="573" y="6087"/>
                  </a:cubicBezTo>
                  <a:cubicBezTo>
                    <a:pt x="524" y="6037"/>
                    <a:pt x="495" y="5969"/>
                    <a:pt x="497" y="5898"/>
                  </a:cubicBezTo>
                  <a:lnTo>
                    <a:pt x="505" y="760"/>
                  </a:lnTo>
                  <a:cubicBezTo>
                    <a:pt x="505" y="614"/>
                    <a:pt x="624" y="495"/>
                    <a:pt x="771" y="495"/>
                  </a:cubicBezTo>
                  <a:lnTo>
                    <a:pt x="1502" y="497"/>
                  </a:lnTo>
                  <a:cubicBezTo>
                    <a:pt x="1639" y="497"/>
                    <a:pt x="1751" y="387"/>
                    <a:pt x="1751" y="250"/>
                  </a:cubicBezTo>
                  <a:cubicBezTo>
                    <a:pt x="1751" y="114"/>
                    <a:pt x="1640" y="2"/>
                    <a:pt x="1504" y="2"/>
                  </a:cubicBezTo>
                  <a:lnTo>
                    <a:pt x="77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0" name="Google Shape;400;p40"/>
            <p:cNvSpPr/>
            <p:nvPr/>
          </p:nvSpPr>
          <p:spPr>
            <a:xfrm>
              <a:off x="4131675" y="2055367"/>
              <a:ext cx="279274" cy="466445"/>
            </a:xfrm>
            <a:custGeom>
              <a:rect b="b" l="l" r="r" t="t"/>
              <a:pathLst>
                <a:path extrusionOk="0" h="16824" w="10073">
                  <a:moveTo>
                    <a:pt x="5240" y="4504"/>
                  </a:moveTo>
                  <a:cubicBezTo>
                    <a:pt x="5293" y="4504"/>
                    <a:pt x="5345" y="4506"/>
                    <a:pt x="5398" y="4511"/>
                  </a:cubicBezTo>
                  <a:cubicBezTo>
                    <a:pt x="5518" y="5534"/>
                    <a:pt x="5520" y="6656"/>
                    <a:pt x="5284" y="7776"/>
                  </a:cubicBezTo>
                  <a:cubicBezTo>
                    <a:pt x="5262" y="7776"/>
                    <a:pt x="5241" y="7777"/>
                    <a:pt x="5219" y="7777"/>
                  </a:cubicBezTo>
                  <a:cubicBezTo>
                    <a:pt x="4892" y="7777"/>
                    <a:pt x="4573" y="7676"/>
                    <a:pt x="4300" y="7487"/>
                  </a:cubicBezTo>
                  <a:cubicBezTo>
                    <a:pt x="3942" y="7239"/>
                    <a:pt x="3700" y="6864"/>
                    <a:pt x="3624" y="6432"/>
                  </a:cubicBezTo>
                  <a:cubicBezTo>
                    <a:pt x="3546" y="6003"/>
                    <a:pt x="3641" y="5567"/>
                    <a:pt x="3889" y="5207"/>
                  </a:cubicBezTo>
                  <a:cubicBezTo>
                    <a:pt x="4198" y="4763"/>
                    <a:pt x="4709" y="4504"/>
                    <a:pt x="5240" y="4504"/>
                  </a:cubicBezTo>
                  <a:close/>
                  <a:moveTo>
                    <a:pt x="4840" y="521"/>
                  </a:moveTo>
                  <a:lnTo>
                    <a:pt x="6692" y="1594"/>
                  </a:lnTo>
                  <a:cubicBezTo>
                    <a:pt x="6767" y="1638"/>
                    <a:pt x="6849" y="1659"/>
                    <a:pt x="6932" y="1659"/>
                  </a:cubicBezTo>
                  <a:cubicBezTo>
                    <a:pt x="7024" y="1659"/>
                    <a:pt x="7115" y="1633"/>
                    <a:pt x="7196" y="1580"/>
                  </a:cubicBezTo>
                  <a:lnTo>
                    <a:pt x="8793" y="533"/>
                  </a:lnTo>
                  <a:lnTo>
                    <a:pt x="8793" y="533"/>
                  </a:lnTo>
                  <a:cubicBezTo>
                    <a:pt x="9071" y="2050"/>
                    <a:pt x="10072" y="9476"/>
                    <a:pt x="4345" y="13805"/>
                  </a:cubicBezTo>
                  <a:cubicBezTo>
                    <a:pt x="4134" y="13578"/>
                    <a:pt x="3895" y="13337"/>
                    <a:pt x="3641" y="13095"/>
                  </a:cubicBezTo>
                  <a:cubicBezTo>
                    <a:pt x="3425" y="12888"/>
                    <a:pt x="3209" y="12690"/>
                    <a:pt x="3001" y="12513"/>
                  </a:cubicBezTo>
                  <a:cubicBezTo>
                    <a:pt x="4038" y="11631"/>
                    <a:pt x="4817" y="10584"/>
                    <a:pt x="5314" y="9395"/>
                  </a:cubicBezTo>
                  <a:cubicBezTo>
                    <a:pt x="5490" y="8973"/>
                    <a:pt x="5632" y="8533"/>
                    <a:pt x="5739" y="8074"/>
                  </a:cubicBezTo>
                  <a:cubicBezTo>
                    <a:pt x="5903" y="7369"/>
                    <a:pt x="5984" y="6625"/>
                    <a:pt x="5984" y="5847"/>
                  </a:cubicBezTo>
                  <a:cubicBezTo>
                    <a:pt x="5983" y="4834"/>
                    <a:pt x="5841" y="3868"/>
                    <a:pt x="5643" y="3017"/>
                  </a:cubicBezTo>
                  <a:cubicBezTo>
                    <a:pt x="5643" y="3014"/>
                    <a:pt x="5642" y="3010"/>
                    <a:pt x="5642" y="3009"/>
                  </a:cubicBezTo>
                  <a:cubicBezTo>
                    <a:pt x="5401" y="1963"/>
                    <a:pt x="5080" y="1091"/>
                    <a:pt x="4840" y="521"/>
                  </a:cubicBezTo>
                  <a:close/>
                  <a:moveTo>
                    <a:pt x="1590" y="12092"/>
                  </a:moveTo>
                  <a:cubicBezTo>
                    <a:pt x="1724" y="12143"/>
                    <a:pt x="2024" y="12341"/>
                    <a:pt x="2452" y="12695"/>
                  </a:cubicBezTo>
                  <a:cubicBezTo>
                    <a:pt x="2457" y="12700"/>
                    <a:pt x="2463" y="12703"/>
                    <a:pt x="2467" y="12709"/>
                  </a:cubicBezTo>
                  <a:cubicBezTo>
                    <a:pt x="2707" y="12908"/>
                    <a:pt x="2989" y="13156"/>
                    <a:pt x="3301" y="13456"/>
                  </a:cubicBezTo>
                  <a:cubicBezTo>
                    <a:pt x="3635" y="13775"/>
                    <a:pt x="3908" y="14060"/>
                    <a:pt x="4126" y="14301"/>
                  </a:cubicBezTo>
                  <a:cubicBezTo>
                    <a:pt x="4129" y="14307"/>
                    <a:pt x="4134" y="14310"/>
                    <a:pt x="4139" y="14315"/>
                  </a:cubicBezTo>
                  <a:cubicBezTo>
                    <a:pt x="4487" y="14703"/>
                    <a:pt x="4683" y="14977"/>
                    <a:pt x="4739" y="15108"/>
                  </a:cubicBezTo>
                  <a:cubicBezTo>
                    <a:pt x="4560" y="15247"/>
                    <a:pt x="3869" y="15562"/>
                    <a:pt x="2700" y="15905"/>
                  </a:cubicBezTo>
                  <a:cubicBezTo>
                    <a:pt x="1644" y="16212"/>
                    <a:pt x="930" y="16329"/>
                    <a:pt x="635" y="16329"/>
                  </a:cubicBezTo>
                  <a:cubicBezTo>
                    <a:pt x="603" y="16329"/>
                    <a:pt x="576" y="16328"/>
                    <a:pt x="554" y="16325"/>
                  </a:cubicBezTo>
                  <a:cubicBezTo>
                    <a:pt x="517" y="16099"/>
                    <a:pt x="590" y="15345"/>
                    <a:pt x="879" y="14160"/>
                  </a:cubicBezTo>
                  <a:cubicBezTo>
                    <a:pt x="1168" y="12977"/>
                    <a:pt x="1452" y="12273"/>
                    <a:pt x="1590" y="12092"/>
                  </a:cubicBezTo>
                  <a:close/>
                  <a:moveTo>
                    <a:pt x="4810" y="1"/>
                  </a:moveTo>
                  <a:cubicBezTo>
                    <a:pt x="4697" y="1"/>
                    <a:pt x="4586" y="42"/>
                    <a:pt x="4494" y="122"/>
                  </a:cubicBezTo>
                  <a:cubicBezTo>
                    <a:pt x="4335" y="260"/>
                    <a:pt x="4288" y="477"/>
                    <a:pt x="4369" y="670"/>
                  </a:cubicBezTo>
                  <a:cubicBezTo>
                    <a:pt x="4565" y="1132"/>
                    <a:pt x="4851" y="1885"/>
                    <a:pt x="5084" y="2815"/>
                  </a:cubicBezTo>
                  <a:lnTo>
                    <a:pt x="1656" y="2810"/>
                  </a:lnTo>
                  <a:cubicBezTo>
                    <a:pt x="1520" y="2810"/>
                    <a:pt x="1408" y="2920"/>
                    <a:pt x="1408" y="3058"/>
                  </a:cubicBezTo>
                  <a:cubicBezTo>
                    <a:pt x="1408" y="3195"/>
                    <a:pt x="1519" y="3307"/>
                    <a:pt x="1656" y="3307"/>
                  </a:cubicBezTo>
                  <a:lnTo>
                    <a:pt x="5199" y="3313"/>
                  </a:lnTo>
                  <a:cubicBezTo>
                    <a:pt x="5247" y="3538"/>
                    <a:pt x="5291" y="3773"/>
                    <a:pt x="5328" y="4014"/>
                  </a:cubicBezTo>
                  <a:cubicBezTo>
                    <a:pt x="5298" y="4013"/>
                    <a:pt x="5268" y="4012"/>
                    <a:pt x="5237" y="4012"/>
                  </a:cubicBezTo>
                  <a:cubicBezTo>
                    <a:pt x="4547" y="4012"/>
                    <a:pt x="3884" y="4352"/>
                    <a:pt x="3483" y="4928"/>
                  </a:cubicBezTo>
                  <a:cubicBezTo>
                    <a:pt x="3159" y="5396"/>
                    <a:pt x="3034" y="5963"/>
                    <a:pt x="3135" y="6524"/>
                  </a:cubicBezTo>
                  <a:cubicBezTo>
                    <a:pt x="3237" y="7085"/>
                    <a:pt x="3551" y="7574"/>
                    <a:pt x="4019" y="7899"/>
                  </a:cubicBezTo>
                  <a:cubicBezTo>
                    <a:pt x="4359" y="8135"/>
                    <a:pt x="4757" y="8266"/>
                    <a:pt x="5165" y="8278"/>
                  </a:cubicBezTo>
                  <a:cubicBezTo>
                    <a:pt x="5099" y="8514"/>
                    <a:pt x="5023" y="8751"/>
                    <a:pt x="4935" y="8986"/>
                  </a:cubicBezTo>
                  <a:lnTo>
                    <a:pt x="4335" y="8986"/>
                  </a:lnTo>
                  <a:cubicBezTo>
                    <a:pt x="4199" y="8986"/>
                    <a:pt x="4087" y="9095"/>
                    <a:pt x="4087" y="9231"/>
                  </a:cubicBezTo>
                  <a:cubicBezTo>
                    <a:pt x="4087" y="9369"/>
                    <a:pt x="4197" y="9480"/>
                    <a:pt x="4334" y="9480"/>
                  </a:cubicBezTo>
                  <a:lnTo>
                    <a:pt x="4724" y="9480"/>
                  </a:lnTo>
                  <a:cubicBezTo>
                    <a:pt x="4278" y="10445"/>
                    <a:pt x="3602" y="11369"/>
                    <a:pt x="2615" y="12192"/>
                  </a:cubicBezTo>
                  <a:cubicBezTo>
                    <a:pt x="2546" y="12136"/>
                    <a:pt x="2480" y="12085"/>
                    <a:pt x="2416" y="12037"/>
                  </a:cubicBezTo>
                  <a:cubicBezTo>
                    <a:pt x="1951" y="11688"/>
                    <a:pt x="1711" y="11584"/>
                    <a:pt x="1547" y="11584"/>
                  </a:cubicBezTo>
                  <a:cubicBezTo>
                    <a:pt x="1508" y="11584"/>
                    <a:pt x="1474" y="11590"/>
                    <a:pt x="1442" y="11599"/>
                  </a:cubicBezTo>
                  <a:cubicBezTo>
                    <a:pt x="1271" y="11649"/>
                    <a:pt x="1107" y="11820"/>
                    <a:pt x="855" y="12491"/>
                  </a:cubicBezTo>
                  <a:cubicBezTo>
                    <a:pt x="702" y="12906"/>
                    <a:pt x="538" y="13457"/>
                    <a:pt x="394" y="14044"/>
                  </a:cubicBezTo>
                  <a:cubicBezTo>
                    <a:pt x="250" y="14632"/>
                    <a:pt x="142" y="15196"/>
                    <a:pt x="88" y="15635"/>
                  </a:cubicBezTo>
                  <a:cubicBezTo>
                    <a:pt x="0" y="16346"/>
                    <a:pt x="70" y="16574"/>
                    <a:pt x="198" y="16699"/>
                  </a:cubicBezTo>
                  <a:cubicBezTo>
                    <a:pt x="277" y="16774"/>
                    <a:pt x="394" y="16824"/>
                    <a:pt x="638" y="16824"/>
                  </a:cubicBezTo>
                  <a:cubicBezTo>
                    <a:pt x="790" y="16824"/>
                    <a:pt x="990" y="16805"/>
                    <a:pt x="1263" y="16758"/>
                  </a:cubicBezTo>
                  <a:cubicBezTo>
                    <a:pt x="1699" y="16686"/>
                    <a:pt x="2259" y="16551"/>
                    <a:pt x="2837" y="16382"/>
                  </a:cubicBezTo>
                  <a:cubicBezTo>
                    <a:pt x="3418" y="16213"/>
                    <a:pt x="3962" y="16025"/>
                    <a:pt x="4368" y="15851"/>
                  </a:cubicBezTo>
                  <a:cubicBezTo>
                    <a:pt x="5028" y="15571"/>
                    <a:pt x="5192" y="15399"/>
                    <a:pt x="5234" y="15226"/>
                  </a:cubicBezTo>
                  <a:cubicBezTo>
                    <a:pt x="5277" y="15054"/>
                    <a:pt x="5212" y="14825"/>
                    <a:pt x="4753" y="14273"/>
                  </a:cubicBezTo>
                  <a:cubicBezTo>
                    <a:pt x="4729" y="14243"/>
                    <a:pt x="4700" y="14210"/>
                    <a:pt x="4673" y="14177"/>
                  </a:cubicBezTo>
                  <a:cubicBezTo>
                    <a:pt x="5994" y="13172"/>
                    <a:pt x="7063" y="11940"/>
                    <a:pt x="7855" y="10508"/>
                  </a:cubicBezTo>
                  <a:cubicBezTo>
                    <a:pt x="8544" y="9263"/>
                    <a:pt x="9028" y="7858"/>
                    <a:pt x="9295" y="6332"/>
                  </a:cubicBezTo>
                  <a:cubicBezTo>
                    <a:pt x="9768" y="3645"/>
                    <a:pt x="9440" y="1300"/>
                    <a:pt x="9278" y="418"/>
                  </a:cubicBezTo>
                  <a:cubicBezTo>
                    <a:pt x="9250" y="260"/>
                    <a:pt x="9143" y="126"/>
                    <a:pt x="8994" y="63"/>
                  </a:cubicBezTo>
                  <a:cubicBezTo>
                    <a:pt x="8934" y="37"/>
                    <a:pt x="8871" y="24"/>
                    <a:pt x="8808" y="24"/>
                  </a:cubicBezTo>
                  <a:cubicBezTo>
                    <a:pt x="8715" y="24"/>
                    <a:pt x="8623" y="51"/>
                    <a:pt x="8543" y="104"/>
                  </a:cubicBezTo>
                  <a:lnTo>
                    <a:pt x="6935" y="1156"/>
                  </a:lnTo>
                  <a:lnTo>
                    <a:pt x="5053" y="67"/>
                  </a:lnTo>
                  <a:cubicBezTo>
                    <a:pt x="4976" y="22"/>
                    <a:pt x="4893" y="1"/>
                    <a:pt x="48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401" name="Google Shape;401;p40"/>
          <p:cNvSpPr txBox="1"/>
          <p:nvPr>
            <p:ph type="title"/>
          </p:nvPr>
        </p:nvSpPr>
        <p:spPr>
          <a:xfrm>
            <a:off x="720000" y="459517"/>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HASIL DAN </a:t>
            </a:r>
            <a:r>
              <a:rPr lang="en">
                <a:solidFill>
                  <a:schemeClr val="dk2"/>
                </a:solidFill>
              </a:rPr>
              <a:t>PEMBAHASAN</a:t>
            </a:r>
            <a:endParaRPr>
              <a:solidFill>
                <a:schemeClr val="dk2"/>
              </a:solidFill>
            </a:endParaRPr>
          </a:p>
        </p:txBody>
      </p:sp>
      <p:sp>
        <p:nvSpPr>
          <p:cNvPr id="402" name="Google Shape;402;p40"/>
          <p:cNvSpPr txBox="1"/>
          <p:nvPr/>
        </p:nvSpPr>
        <p:spPr>
          <a:xfrm>
            <a:off x="1636000" y="1302050"/>
            <a:ext cx="750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ssistant"/>
                <a:ea typeface="Assistant"/>
                <a:cs typeface="Assistant"/>
                <a:sym typeface="Assistant"/>
              </a:rPr>
              <a:t>Pendapatan dan biaya-biaya pada Macro Coffee Roastery cenderung stabil pada tiap bulannya. Perhitungan laba tahun 2016 dapat dihitung sebagai berikut :</a:t>
            </a:r>
            <a:endParaRPr sz="1200">
              <a:latin typeface="Assistant"/>
              <a:ea typeface="Assistant"/>
              <a:cs typeface="Assistant"/>
              <a:sym typeface="Assistant"/>
            </a:endParaRPr>
          </a:p>
        </p:txBody>
      </p:sp>
      <p:pic>
        <p:nvPicPr>
          <p:cNvPr descr="&lt;math xmlns=&quot;http://www.w3.org/1998/Math/MathML&quot;&gt;&lt;mi&gt;l&lt;/mi&gt;&lt;mi&gt;a&lt;/mi&gt;&lt;mi&gt;b&lt;/mi&gt;&lt;mi&gt;a&lt;/mi&gt;&lt;mo&gt;&amp;#xA0;&lt;/mo&gt;&lt;mi&gt;b&lt;/mi&gt;&lt;mi&gt;e&lt;/mi&gt;&lt;mi&gt;r&lt;/mi&gt;&lt;mi&gt;s&lt;/mi&gt;&lt;mi&gt;i&lt;/mi&gt;&lt;mi&gt;h&lt;/mi&gt;&lt;mo&gt;&amp;#xA0;&lt;/mo&gt;&lt;mo&gt;=&lt;/mo&gt;&lt;mo&gt;&amp;#xA0;&lt;/mo&gt;&lt;mi&gt;t&lt;/mi&gt;&lt;mi&gt;o&lt;/mi&gt;&lt;mi&gt;t&lt;/mi&gt;&lt;mi&gt;a&lt;/mi&gt;&lt;mi&gt;l&lt;/mi&gt;&lt;mo&gt;&amp;#xA0;&lt;/mo&gt;&lt;mi&gt;p&lt;/mi&gt;&lt;mi&gt;e&lt;/mi&gt;&lt;mi&gt;n&lt;/mi&gt;&lt;mi&gt;j&lt;/mi&gt;&lt;mi&gt;u&lt;/mi&gt;&lt;mi&gt;a&lt;/mi&gt;&lt;mi&gt;l&lt;/mi&gt;&lt;mi&gt;a&lt;/mi&gt;&lt;mi&gt;n&lt;/mi&gt;&lt;mo&gt;&amp;#xA0;&lt;/mo&gt;&lt;mo&gt;-&lt;/mo&gt;&lt;mo&gt;&amp;#xA0;&lt;/mo&gt;&lt;mi&gt;b&lt;/mi&gt;&lt;mi&gt;i&lt;/mi&gt;&lt;mi&gt;a&lt;/mi&gt;&lt;mi&gt;y&lt;/mi&gt;&lt;mi&gt;a&lt;/mi&gt;&lt;mo&gt;&amp;#xA0;&lt;/mo&gt;&lt;mi&gt;o&lt;/mi&gt;&lt;mi&gt;p&lt;/mi&gt;&lt;mi&gt;e&lt;/mi&gt;&lt;mi&gt;r&lt;/mi&gt;&lt;mi&gt;a&lt;/mi&gt;&lt;mi&gt;s&lt;/mi&gt;&lt;mi&gt;i&lt;/mi&gt;&lt;mi&gt;o&lt;/mi&gt;&lt;mi&gt;n&lt;/mi&gt;&lt;mi&gt;a&lt;/mi&gt;&lt;mi&gt;l&lt;/mi&gt;&lt;mspace linebreak=&quot;newline&quot;/&gt;&lt;mo&gt;=&lt;/mo&gt;&lt;mi&gt;R&lt;/mi&gt;&lt;mi&gt;p&lt;/mi&gt;&lt;mn&gt;225&lt;/mn&gt;&lt;mo&gt;.&lt;/mo&gt;&lt;mn&gt;070&lt;/mn&gt;&lt;mo&gt;.&lt;/mo&gt;&lt;mn&gt;100&lt;/mn&gt;&lt;mo&gt;-&lt;/mo&gt;&lt;mi&gt;R&lt;/mi&gt;&lt;mi&gt;p&lt;/mi&gt;&lt;mn&gt;135&lt;/mn&gt;&lt;mo&gt;.&lt;/mo&gt;&lt;mn&gt;000&lt;/mn&gt;&lt;mo&gt;.&lt;/mo&gt;&lt;mn&gt;000&lt;/mn&gt;&lt;mspace linebreak=&quot;newline&quot;/&gt;&lt;mo&gt;=&lt;/mo&gt;&lt;mi&gt;R&lt;/mi&gt;&lt;mi&gt;p&lt;/mi&gt;&lt;mn&gt;90&lt;/mn&gt;&lt;mo&gt;.&lt;/mo&gt;&lt;mn&gt;070&lt;/mn&gt;&lt;mo&gt;.&lt;/mo&gt;&lt;mn&gt;100&lt;/mn&gt;&lt;/math&gt;" id="403" name="Google Shape;403;p40" title="l a b a space b e r s i h space equals space t o t a l space p e n j u a l a n space minus space b i a y a space o p e r a s i o n a l&#10;equals R p 225.070.100 minus R p 135.000.000&#10;equals R p 90.070.100"/>
          <p:cNvPicPr preferRelativeResize="0"/>
          <p:nvPr/>
        </p:nvPicPr>
        <p:blipFill>
          <a:blip r:embed="rId3">
            <a:alphaModFix/>
          </a:blip>
          <a:stretch>
            <a:fillRect/>
          </a:stretch>
        </p:blipFill>
        <p:spPr>
          <a:xfrm>
            <a:off x="1698000" y="1827499"/>
            <a:ext cx="4343400" cy="879713"/>
          </a:xfrm>
          <a:prstGeom prst="rect">
            <a:avLst/>
          </a:prstGeom>
          <a:noFill/>
          <a:ln>
            <a:noFill/>
          </a:ln>
        </p:spPr>
      </p:pic>
      <p:sp>
        <p:nvSpPr>
          <p:cNvPr id="404" name="Google Shape;404;p40"/>
          <p:cNvSpPr txBox="1"/>
          <p:nvPr>
            <p:ph idx="2" type="subTitle"/>
          </p:nvPr>
        </p:nvSpPr>
        <p:spPr>
          <a:xfrm>
            <a:off x="1574055" y="980250"/>
            <a:ext cx="5186100" cy="45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Perhitungan Laba</a:t>
            </a:r>
            <a:endParaRPr/>
          </a:p>
        </p:txBody>
      </p:sp>
      <p:sp>
        <p:nvSpPr>
          <p:cNvPr id="405" name="Google Shape;405;p40"/>
          <p:cNvSpPr txBox="1"/>
          <p:nvPr/>
        </p:nvSpPr>
        <p:spPr>
          <a:xfrm>
            <a:off x="1636000" y="2698625"/>
            <a:ext cx="750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ssistant"/>
                <a:ea typeface="Assistant"/>
                <a:cs typeface="Assistant"/>
                <a:sym typeface="Assistant"/>
              </a:rPr>
              <a:t>Berdasarkan informasi perusahaan, laba bersih yang diperoleh pada tahun 2016 sebesar Rp 90.070.100</a:t>
            </a:r>
            <a:endParaRPr sz="1200">
              <a:latin typeface="Assistant"/>
              <a:ea typeface="Assistant"/>
              <a:cs typeface="Assistant"/>
              <a:sym typeface="Assistan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1"/>
          <p:cNvSpPr txBox="1"/>
          <p:nvPr>
            <p:ph idx="2" type="subTitle"/>
          </p:nvPr>
        </p:nvSpPr>
        <p:spPr>
          <a:xfrm>
            <a:off x="2407755" y="3391950"/>
            <a:ext cx="5186100" cy="457200"/>
          </a:xfrm>
          <a:prstGeom prst="rect">
            <a:avLst/>
          </a:prstGeom>
          <a:noFill/>
          <a:ln>
            <a:noFill/>
          </a:ln>
        </p:spPr>
        <p:txBody>
          <a:bodyPr anchorCtr="0" anchor="ctr" bIns="91425" lIns="91425" spcFirstLastPara="1" rIns="91425" wrap="square" tIns="91425">
            <a:noAutofit/>
          </a:bodyPr>
          <a:lstStyle/>
          <a:p>
            <a:pPr indent="0" lvl="0" marL="165100" rtl="0" algn="r">
              <a:lnSpc>
                <a:spcPct val="115000"/>
              </a:lnSpc>
              <a:spcBef>
                <a:spcPts val="0"/>
              </a:spcBef>
              <a:spcAft>
                <a:spcPts val="0"/>
              </a:spcAft>
              <a:buNone/>
            </a:pPr>
            <a:r>
              <a:rPr b="1" lang="en">
                <a:solidFill>
                  <a:srgbClr val="000000"/>
                </a:solidFill>
                <a:latin typeface="Assistant"/>
                <a:ea typeface="Assistant"/>
                <a:cs typeface="Assistant"/>
                <a:sym typeface="Assistant"/>
              </a:rPr>
              <a:t>Analisis </a:t>
            </a:r>
            <a:r>
              <a:rPr b="1" i="1" lang="en">
                <a:solidFill>
                  <a:srgbClr val="000000"/>
                </a:solidFill>
                <a:latin typeface="Assistant"/>
                <a:ea typeface="Assistant"/>
                <a:cs typeface="Assistant"/>
                <a:sym typeface="Assistant"/>
              </a:rPr>
              <a:t>break event point </a:t>
            </a:r>
            <a:r>
              <a:rPr b="1" lang="en">
                <a:solidFill>
                  <a:srgbClr val="000000"/>
                </a:solidFill>
                <a:latin typeface="Assistant"/>
                <a:ea typeface="Assistant"/>
                <a:cs typeface="Assistant"/>
                <a:sym typeface="Assistant"/>
              </a:rPr>
              <a:t>(BEP)</a:t>
            </a:r>
            <a:endParaRPr b="1">
              <a:latin typeface="Assistant"/>
              <a:ea typeface="Assistant"/>
              <a:cs typeface="Assistant"/>
              <a:sym typeface="Assistant"/>
            </a:endParaRPr>
          </a:p>
        </p:txBody>
      </p:sp>
      <p:sp>
        <p:nvSpPr>
          <p:cNvPr id="411" name="Google Shape;411;p41"/>
          <p:cNvSpPr txBox="1"/>
          <p:nvPr>
            <p:ph idx="4" type="subTitle"/>
          </p:nvPr>
        </p:nvSpPr>
        <p:spPr>
          <a:xfrm>
            <a:off x="85722" y="3849150"/>
            <a:ext cx="7508100" cy="640200"/>
          </a:xfrm>
          <a:prstGeom prst="rect">
            <a:avLst/>
          </a:prstGeom>
          <a:noFill/>
          <a:ln>
            <a:noFill/>
          </a:ln>
        </p:spPr>
        <p:txBody>
          <a:bodyPr anchorCtr="0" anchor="t" bIns="91425" lIns="91425" spcFirstLastPara="1" rIns="91425" wrap="square" tIns="91425">
            <a:noAutofit/>
          </a:bodyPr>
          <a:lstStyle/>
          <a:p>
            <a:pPr indent="0" lvl="0" marL="165100" marR="25400" rtl="0" algn="l">
              <a:lnSpc>
                <a:spcPct val="115000"/>
              </a:lnSpc>
              <a:spcBef>
                <a:spcPts val="200"/>
              </a:spcBef>
              <a:spcAft>
                <a:spcPts val="0"/>
              </a:spcAft>
              <a:buNone/>
            </a:pPr>
            <a:r>
              <a:rPr lang="en" sz="1200">
                <a:solidFill>
                  <a:srgbClr val="000000"/>
                </a:solidFill>
              </a:rPr>
              <a:t>Perhitungan titik impas sebagai berikut:</a:t>
            </a:r>
            <a:endParaRPr sz="1200">
              <a:solidFill>
                <a:srgbClr val="000000"/>
              </a:solidFill>
            </a:endParaRPr>
          </a:p>
          <a:p>
            <a:pPr indent="0" lvl="0" marL="0" rtl="0" algn="r">
              <a:lnSpc>
                <a:spcPct val="100000"/>
              </a:lnSpc>
              <a:spcBef>
                <a:spcPts val="0"/>
              </a:spcBef>
              <a:spcAft>
                <a:spcPts val="0"/>
              </a:spcAft>
              <a:buSzPts val="1400"/>
              <a:buNone/>
            </a:pPr>
            <a:r>
              <a:t/>
            </a:r>
            <a:endParaRPr sz="1200">
              <a:solidFill>
                <a:srgbClr val="000000"/>
              </a:solidFill>
            </a:endParaRPr>
          </a:p>
        </p:txBody>
      </p:sp>
      <p:sp>
        <p:nvSpPr>
          <p:cNvPr id="412" name="Google Shape;412;p41"/>
          <p:cNvSpPr/>
          <p:nvPr/>
        </p:nvSpPr>
        <p:spPr>
          <a:xfrm>
            <a:off x="720000" y="1281642"/>
            <a:ext cx="779700" cy="7797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1"/>
          <p:cNvSpPr/>
          <p:nvPr/>
        </p:nvSpPr>
        <p:spPr>
          <a:xfrm>
            <a:off x="7793037" y="3230711"/>
            <a:ext cx="779700" cy="7797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1"/>
          <p:cNvSpPr/>
          <p:nvPr/>
        </p:nvSpPr>
        <p:spPr>
          <a:xfrm flipH="1" rot="10800000">
            <a:off x="7948923" y="3388414"/>
            <a:ext cx="467906" cy="464260"/>
          </a:xfrm>
          <a:custGeom>
            <a:rect b="b" l="l" r="r" t="t"/>
            <a:pathLst>
              <a:path extrusionOk="0" h="16697" w="16863">
                <a:moveTo>
                  <a:pt x="8583" y="6374"/>
                </a:moveTo>
                <a:cubicBezTo>
                  <a:pt x="8641" y="6374"/>
                  <a:pt x="8689" y="6423"/>
                  <a:pt x="8689" y="6481"/>
                </a:cubicBezTo>
                <a:lnTo>
                  <a:pt x="8689" y="7112"/>
                </a:lnTo>
                <a:lnTo>
                  <a:pt x="8689" y="7117"/>
                </a:lnTo>
                <a:lnTo>
                  <a:pt x="8689" y="7437"/>
                </a:lnTo>
                <a:cubicBezTo>
                  <a:pt x="8689" y="7497"/>
                  <a:pt x="8641" y="7543"/>
                  <a:pt x="8583" y="7543"/>
                </a:cubicBezTo>
                <a:lnTo>
                  <a:pt x="1352" y="7543"/>
                </a:lnTo>
                <a:cubicBezTo>
                  <a:pt x="1294" y="7543"/>
                  <a:pt x="1246" y="7497"/>
                  <a:pt x="1246" y="7437"/>
                </a:cubicBezTo>
                <a:lnTo>
                  <a:pt x="1246" y="6481"/>
                </a:lnTo>
                <a:cubicBezTo>
                  <a:pt x="1246" y="6423"/>
                  <a:pt x="1294" y="6374"/>
                  <a:pt x="1352" y="6374"/>
                </a:cubicBezTo>
                <a:close/>
                <a:moveTo>
                  <a:pt x="8185" y="8043"/>
                </a:moveTo>
                <a:lnTo>
                  <a:pt x="8185" y="10158"/>
                </a:lnTo>
                <a:lnTo>
                  <a:pt x="3540" y="10158"/>
                </a:lnTo>
                <a:cubicBezTo>
                  <a:pt x="3404" y="10158"/>
                  <a:pt x="3291" y="10269"/>
                  <a:pt x="3291" y="10407"/>
                </a:cubicBezTo>
                <a:cubicBezTo>
                  <a:pt x="3291" y="10543"/>
                  <a:pt x="3404" y="10656"/>
                  <a:pt x="3540" y="10656"/>
                </a:cubicBezTo>
                <a:lnTo>
                  <a:pt x="8583" y="10656"/>
                </a:lnTo>
                <a:cubicBezTo>
                  <a:pt x="8641" y="10656"/>
                  <a:pt x="8689" y="10702"/>
                  <a:pt x="8689" y="10762"/>
                </a:cubicBezTo>
                <a:lnTo>
                  <a:pt x="8689" y="11718"/>
                </a:lnTo>
                <a:cubicBezTo>
                  <a:pt x="8689" y="11778"/>
                  <a:pt x="8641" y="11825"/>
                  <a:pt x="8583" y="11825"/>
                </a:cubicBezTo>
                <a:lnTo>
                  <a:pt x="1351" y="11825"/>
                </a:lnTo>
                <a:cubicBezTo>
                  <a:pt x="1291" y="11825"/>
                  <a:pt x="1245" y="11778"/>
                  <a:pt x="1245" y="11718"/>
                </a:cubicBezTo>
                <a:lnTo>
                  <a:pt x="1245" y="10762"/>
                </a:lnTo>
                <a:cubicBezTo>
                  <a:pt x="1245" y="10702"/>
                  <a:pt x="1291" y="10656"/>
                  <a:pt x="1351" y="10656"/>
                </a:cubicBezTo>
                <a:lnTo>
                  <a:pt x="2412" y="10656"/>
                </a:lnTo>
                <a:cubicBezTo>
                  <a:pt x="2548" y="10656"/>
                  <a:pt x="2661" y="10543"/>
                  <a:pt x="2661" y="10407"/>
                </a:cubicBezTo>
                <a:cubicBezTo>
                  <a:pt x="2661" y="10269"/>
                  <a:pt x="2548" y="10158"/>
                  <a:pt x="2412" y="10158"/>
                </a:cubicBezTo>
                <a:lnTo>
                  <a:pt x="1747" y="10158"/>
                </a:lnTo>
                <a:lnTo>
                  <a:pt x="1747" y="8043"/>
                </a:lnTo>
                <a:close/>
                <a:moveTo>
                  <a:pt x="12136" y="6462"/>
                </a:moveTo>
                <a:cubicBezTo>
                  <a:pt x="12224" y="6462"/>
                  <a:pt x="12307" y="6507"/>
                  <a:pt x="12348" y="6583"/>
                </a:cubicBezTo>
                <a:lnTo>
                  <a:pt x="14838" y="11212"/>
                </a:lnTo>
                <a:cubicBezTo>
                  <a:pt x="14555" y="11352"/>
                  <a:pt x="14250" y="11512"/>
                  <a:pt x="13939" y="11688"/>
                </a:cubicBezTo>
                <a:cubicBezTo>
                  <a:pt x="13767" y="11786"/>
                  <a:pt x="13601" y="11884"/>
                  <a:pt x="13440" y="11981"/>
                </a:cubicBezTo>
                <a:lnTo>
                  <a:pt x="11500" y="8710"/>
                </a:lnTo>
                <a:cubicBezTo>
                  <a:pt x="11365" y="8481"/>
                  <a:pt x="11122" y="8349"/>
                  <a:pt x="10865" y="8349"/>
                </a:cubicBezTo>
                <a:cubicBezTo>
                  <a:pt x="10791" y="8349"/>
                  <a:pt x="10716" y="8360"/>
                  <a:pt x="10642" y="8383"/>
                </a:cubicBezTo>
                <a:lnTo>
                  <a:pt x="8683" y="8980"/>
                </a:lnTo>
                <a:lnTo>
                  <a:pt x="8683" y="8032"/>
                </a:lnTo>
                <a:cubicBezTo>
                  <a:pt x="8970" y="7985"/>
                  <a:pt x="9186" y="7737"/>
                  <a:pt x="9186" y="7438"/>
                </a:cubicBezTo>
                <a:lnTo>
                  <a:pt x="9186" y="7305"/>
                </a:lnTo>
                <a:lnTo>
                  <a:pt x="12063" y="6472"/>
                </a:lnTo>
                <a:cubicBezTo>
                  <a:pt x="12087" y="6465"/>
                  <a:pt x="12111" y="6462"/>
                  <a:pt x="12136" y="6462"/>
                </a:cubicBezTo>
                <a:close/>
                <a:moveTo>
                  <a:pt x="16180" y="11221"/>
                </a:moveTo>
                <a:cubicBezTo>
                  <a:pt x="16266" y="11433"/>
                  <a:pt x="16371" y="12184"/>
                  <a:pt x="16359" y="13401"/>
                </a:cubicBezTo>
                <a:cubicBezTo>
                  <a:pt x="16351" y="14620"/>
                  <a:pt x="16236" y="15369"/>
                  <a:pt x="16145" y="15579"/>
                </a:cubicBezTo>
                <a:cubicBezTo>
                  <a:pt x="15918" y="15549"/>
                  <a:pt x="15216" y="15262"/>
                  <a:pt x="14166" y="14644"/>
                </a:cubicBezTo>
                <a:cubicBezTo>
                  <a:pt x="13118" y="14029"/>
                  <a:pt x="12524" y="13553"/>
                  <a:pt x="12389" y="13370"/>
                </a:cubicBezTo>
                <a:cubicBezTo>
                  <a:pt x="12529" y="13188"/>
                  <a:pt x="13128" y="12724"/>
                  <a:pt x="14186" y="12123"/>
                </a:cubicBezTo>
                <a:cubicBezTo>
                  <a:pt x="15246" y="11524"/>
                  <a:pt x="15953" y="11248"/>
                  <a:pt x="16180" y="11221"/>
                </a:cubicBezTo>
                <a:close/>
                <a:moveTo>
                  <a:pt x="8583" y="15032"/>
                </a:moveTo>
                <a:cubicBezTo>
                  <a:pt x="8641" y="15032"/>
                  <a:pt x="8689" y="15080"/>
                  <a:pt x="8689" y="15139"/>
                </a:cubicBezTo>
                <a:lnTo>
                  <a:pt x="8689" y="16096"/>
                </a:lnTo>
                <a:cubicBezTo>
                  <a:pt x="8689" y="16154"/>
                  <a:pt x="8641" y="16202"/>
                  <a:pt x="8583" y="16202"/>
                </a:cubicBezTo>
                <a:lnTo>
                  <a:pt x="1352" y="16202"/>
                </a:lnTo>
                <a:cubicBezTo>
                  <a:pt x="1294" y="16202"/>
                  <a:pt x="1246" y="16154"/>
                  <a:pt x="1246" y="16096"/>
                </a:cubicBezTo>
                <a:lnTo>
                  <a:pt x="1246" y="15139"/>
                </a:lnTo>
                <a:cubicBezTo>
                  <a:pt x="1246" y="15080"/>
                  <a:pt x="1294" y="15032"/>
                  <a:pt x="1352" y="15032"/>
                </a:cubicBezTo>
                <a:close/>
                <a:moveTo>
                  <a:pt x="774" y="0"/>
                </a:moveTo>
                <a:cubicBezTo>
                  <a:pt x="513" y="0"/>
                  <a:pt x="276" y="131"/>
                  <a:pt x="142" y="352"/>
                </a:cubicBezTo>
                <a:cubicBezTo>
                  <a:pt x="0" y="585"/>
                  <a:pt x="3" y="870"/>
                  <a:pt x="149" y="1100"/>
                </a:cubicBezTo>
                <a:lnTo>
                  <a:pt x="3196" y="5877"/>
                </a:lnTo>
                <a:lnTo>
                  <a:pt x="1352" y="5877"/>
                </a:lnTo>
                <a:cubicBezTo>
                  <a:pt x="1019" y="5877"/>
                  <a:pt x="749" y="6149"/>
                  <a:pt x="749" y="6481"/>
                </a:cubicBezTo>
                <a:lnTo>
                  <a:pt x="749" y="7438"/>
                </a:lnTo>
                <a:cubicBezTo>
                  <a:pt x="749" y="7737"/>
                  <a:pt x="968" y="7985"/>
                  <a:pt x="1252" y="8032"/>
                </a:cubicBezTo>
                <a:lnTo>
                  <a:pt x="1252" y="10166"/>
                </a:lnTo>
                <a:cubicBezTo>
                  <a:pt x="966" y="10212"/>
                  <a:pt x="749" y="10461"/>
                  <a:pt x="749" y="10759"/>
                </a:cubicBezTo>
                <a:lnTo>
                  <a:pt x="749" y="11717"/>
                </a:lnTo>
                <a:cubicBezTo>
                  <a:pt x="749" y="12015"/>
                  <a:pt x="968" y="12264"/>
                  <a:pt x="1252" y="12312"/>
                </a:cubicBezTo>
                <a:lnTo>
                  <a:pt x="1252" y="12809"/>
                </a:lnTo>
                <a:cubicBezTo>
                  <a:pt x="1252" y="12945"/>
                  <a:pt x="1364" y="13058"/>
                  <a:pt x="1500" y="13058"/>
                </a:cubicBezTo>
                <a:cubicBezTo>
                  <a:pt x="1637" y="13058"/>
                  <a:pt x="1749" y="12945"/>
                  <a:pt x="1749" y="12809"/>
                </a:cubicBezTo>
                <a:lnTo>
                  <a:pt x="1749" y="12320"/>
                </a:lnTo>
                <a:lnTo>
                  <a:pt x="8186" y="12320"/>
                </a:lnTo>
                <a:lnTo>
                  <a:pt x="8186" y="14533"/>
                </a:lnTo>
                <a:lnTo>
                  <a:pt x="1749" y="14533"/>
                </a:lnTo>
                <a:lnTo>
                  <a:pt x="1749" y="13938"/>
                </a:lnTo>
                <a:cubicBezTo>
                  <a:pt x="1749" y="13802"/>
                  <a:pt x="1637" y="13690"/>
                  <a:pt x="1500" y="13690"/>
                </a:cubicBezTo>
                <a:cubicBezTo>
                  <a:pt x="1364" y="13690"/>
                  <a:pt x="1252" y="13802"/>
                  <a:pt x="1252" y="13938"/>
                </a:cubicBezTo>
                <a:lnTo>
                  <a:pt x="1252" y="14542"/>
                </a:lnTo>
                <a:cubicBezTo>
                  <a:pt x="966" y="14590"/>
                  <a:pt x="749" y="14839"/>
                  <a:pt x="749" y="15137"/>
                </a:cubicBezTo>
                <a:lnTo>
                  <a:pt x="749" y="16093"/>
                </a:lnTo>
                <a:cubicBezTo>
                  <a:pt x="749" y="16427"/>
                  <a:pt x="1020" y="16697"/>
                  <a:pt x="1352" y="16697"/>
                </a:cubicBezTo>
                <a:lnTo>
                  <a:pt x="8583" y="16697"/>
                </a:lnTo>
                <a:cubicBezTo>
                  <a:pt x="8916" y="16697"/>
                  <a:pt x="9186" y="16425"/>
                  <a:pt x="9186" y="16093"/>
                </a:cubicBezTo>
                <a:lnTo>
                  <a:pt x="9186" y="15137"/>
                </a:lnTo>
                <a:cubicBezTo>
                  <a:pt x="9186" y="14839"/>
                  <a:pt x="8967" y="14590"/>
                  <a:pt x="8683" y="14542"/>
                </a:cubicBezTo>
                <a:lnTo>
                  <a:pt x="8683" y="12312"/>
                </a:lnTo>
                <a:cubicBezTo>
                  <a:pt x="8970" y="12264"/>
                  <a:pt x="9186" y="12015"/>
                  <a:pt x="9186" y="11717"/>
                </a:cubicBezTo>
                <a:lnTo>
                  <a:pt x="9186" y="10762"/>
                </a:lnTo>
                <a:cubicBezTo>
                  <a:pt x="9186" y="10464"/>
                  <a:pt x="8967" y="10215"/>
                  <a:pt x="8683" y="10167"/>
                </a:cubicBezTo>
                <a:lnTo>
                  <a:pt x="8683" y="9501"/>
                </a:lnTo>
                <a:lnTo>
                  <a:pt x="10788" y="8860"/>
                </a:lnTo>
                <a:cubicBezTo>
                  <a:pt x="10813" y="8852"/>
                  <a:pt x="10839" y="8849"/>
                  <a:pt x="10864" y="8849"/>
                </a:cubicBezTo>
                <a:cubicBezTo>
                  <a:pt x="10949" y="8849"/>
                  <a:pt x="11030" y="8891"/>
                  <a:pt x="11073" y="8964"/>
                </a:cubicBezTo>
                <a:lnTo>
                  <a:pt x="13020" y="12251"/>
                </a:lnTo>
                <a:cubicBezTo>
                  <a:pt x="12857" y="12360"/>
                  <a:pt x="12706" y="12462"/>
                  <a:pt x="12573" y="12560"/>
                </a:cubicBezTo>
                <a:cubicBezTo>
                  <a:pt x="11993" y="12984"/>
                  <a:pt x="11874" y="13190"/>
                  <a:pt x="11872" y="13367"/>
                </a:cubicBezTo>
                <a:cubicBezTo>
                  <a:pt x="11871" y="13545"/>
                  <a:pt x="11989" y="13754"/>
                  <a:pt x="12560" y="14187"/>
                </a:cubicBezTo>
                <a:cubicBezTo>
                  <a:pt x="12913" y="14452"/>
                  <a:pt x="13394" y="14769"/>
                  <a:pt x="13915" y="15076"/>
                </a:cubicBezTo>
                <a:cubicBezTo>
                  <a:pt x="14436" y="15383"/>
                  <a:pt x="14946" y="15650"/>
                  <a:pt x="15351" y="15827"/>
                </a:cubicBezTo>
                <a:cubicBezTo>
                  <a:pt x="15776" y="16014"/>
                  <a:pt x="16026" y="16082"/>
                  <a:pt x="16190" y="16082"/>
                </a:cubicBezTo>
                <a:cubicBezTo>
                  <a:pt x="16281" y="16082"/>
                  <a:pt x="16347" y="16062"/>
                  <a:pt x="16402" y="16029"/>
                </a:cubicBezTo>
                <a:cubicBezTo>
                  <a:pt x="16557" y="15943"/>
                  <a:pt x="16678" y="15737"/>
                  <a:pt x="16769" y="15025"/>
                </a:cubicBezTo>
                <a:cubicBezTo>
                  <a:pt x="16823" y="14586"/>
                  <a:pt x="16855" y="14011"/>
                  <a:pt x="16861" y="13407"/>
                </a:cubicBezTo>
                <a:cubicBezTo>
                  <a:pt x="16862" y="12802"/>
                  <a:pt x="16840" y="12227"/>
                  <a:pt x="16791" y="11786"/>
                </a:cubicBezTo>
                <a:cubicBezTo>
                  <a:pt x="16713" y="11072"/>
                  <a:pt x="16594" y="10866"/>
                  <a:pt x="16442" y="10776"/>
                </a:cubicBezTo>
                <a:cubicBezTo>
                  <a:pt x="16386" y="10743"/>
                  <a:pt x="16318" y="10722"/>
                  <a:pt x="16223" y="10722"/>
                </a:cubicBezTo>
                <a:cubicBezTo>
                  <a:pt x="16058" y="10722"/>
                  <a:pt x="15809" y="10786"/>
                  <a:pt x="15388" y="10962"/>
                </a:cubicBezTo>
                <a:cubicBezTo>
                  <a:pt x="15357" y="10977"/>
                  <a:pt x="15324" y="10991"/>
                  <a:pt x="15291" y="11005"/>
                </a:cubicBezTo>
                <a:lnTo>
                  <a:pt x="12788" y="6352"/>
                </a:lnTo>
                <a:cubicBezTo>
                  <a:pt x="12659" y="6110"/>
                  <a:pt x="12404" y="5967"/>
                  <a:pt x="12136" y="5967"/>
                </a:cubicBezTo>
                <a:cubicBezTo>
                  <a:pt x="12066" y="5967"/>
                  <a:pt x="11996" y="5976"/>
                  <a:pt x="11926" y="5997"/>
                </a:cubicBezTo>
                <a:lnTo>
                  <a:pt x="9188" y="6788"/>
                </a:lnTo>
                <a:lnTo>
                  <a:pt x="9188" y="6481"/>
                </a:lnTo>
                <a:cubicBezTo>
                  <a:pt x="9188" y="6147"/>
                  <a:pt x="8916" y="5877"/>
                  <a:pt x="8584" y="5877"/>
                </a:cubicBezTo>
                <a:lnTo>
                  <a:pt x="3786" y="5877"/>
                </a:lnTo>
                <a:lnTo>
                  <a:pt x="568" y="835"/>
                </a:lnTo>
                <a:cubicBezTo>
                  <a:pt x="504" y="735"/>
                  <a:pt x="544" y="646"/>
                  <a:pt x="566" y="613"/>
                </a:cubicBezTo>
                <a:cubicBezTo>
                  <a:pt x="610" y="539"/>
                  <a:pt x="685" y="500"/>
                  <a:pt x="773" y="500"/>
                </a:cubicBezTo>
                <a:cubicBezTo>
                  <a:pt x="781" y="500"/>
                  <a:pt x="790" y="500"/>
                  <a:pt x="799" y="501"/>
                </a:cubicBezTo>
                <a:lnTo>
                  <a:pt x="3952" y="801"/>
                </a:lnTo>
                <a:cubicBezTo>
                  <a:pt x="4036" y="808"/>
                  <a:pt x="4108" y="857"/>
                  <a:pt x="4144" y="927"/>
                </a:cubicBezTo>
                <a:lnTo>
                  <a:pt x="6396" y="5292"/>
                </a:lnTo>
                <a:cubicBezTo>
                  <a:pt x="6440" y="5378"/>
                  <a:pt x="6526" y="5428"/>
                  <a:pt x="6617" y="5428"/>
                </a:cubicBezTo>
                <a:cubicBezTo>
                  <a:pt x="6656" y="5428"/>
                  <a:pt x="6696" y="5418"/>
                  <a:pt x="6733" y="5399"/>
                </a:cubicBezTo>
                <a:cubicBezTo>
                  <a:pt x="6855" y="5337"/>
                  <a:pt x="6904" y="5186"/>
                  <a:pt x="6840" y="5063"/>
                </a:cubicBezTo>
                <a:lnTo>
                  <a:pt x="4588" y="698"/>
                </a:lnTo>
                <a:cubicBezTo>
                  <a:pt x="4475" y="474"/>
                  <a:pt x="4254" y="326"/>
                  <a:pt x="4000" y="303"/>
                </a:cubicBezTo>
                <a:lnTo>
                  <a:pt x="847" y="4"/>
                </a:lnTo>
                <a:cubicBezTo>
                  <a:pt x="822" y="1"/>
                  <a:pt x="798" y="0"/>
                  <a:pt x="7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415" name="Google Shape;415;p41"/>
          <p:cNvGrpSpPr/>
          <p:nvPr/>
        </p:nvGrpSpPr>
        <p:grpSpPr>
          <a:xfrm>
            <a:off x="956955" y="1437444"/>
            <a:ext cx="306471" cy="467751"/>
            <a:chOff x="4104754" y="2055367"/>
            <a:chExt cx="306195" cy="466445"/>
          </a:xfrm>
        </p:grpSpPr>
        <p:sp>
          <p:nvSpPr>
            <p:cNvPr id="416" name="Google Shape;416;p41"/>
            <p:cNvSpPr/>
            <p:nvPr/>
          </p:nvSpPr>
          <p:spPr>
            <a:xfrm>
              <a:off x="4104754" y="2133219"/>
              <a:ext cx="122822" cy="184870"/>
            </a:xfrm>
            <a:custGeom>
              <a:rect b="b" l="l" r="r" t="t"/>
              <a:pathLst>
                <a:path extrusionOk="0" h="6668" w="4430">
                  <a:moveTo>
                    <a:pt x="772" y="0"/>
                  </a:moveTo>
                  <a:cubicBezTo>
                    <a:pt x="353" y="0"/>
                    <a:pt x="12" y="341"/>
                    <a:pt x="11" y="760"/>
                  </a:cubicBezTo>
                  <a:lnTo>
                    <a:pt x="1" y="5898"/>
                  </a:lnTo>
                  <a:cubicBezTo>
                    <a:pt x="1" y="6102"/>
                    <a:pt x="79" y="6293"/>
                    <a:pt x="224" y="6436"/>
                  </a:cubicBezTo>
                  <a:cubicBezTo>
                    <a:pt x="367" y="6580"/>
                    <a:pt x="558" y="6661"/>
                    <a:pt x="761" y="6661"/>
                  </a:cubicBezTo>
                  <a:lnTo>
                    <a:pt x="4181" y="6668"/>
                  </a:lnTo>
                  <a:cubicBezTo>
                    <a:pt x="4318" y="6668"/>
                    <a:pt x="4430" y="6557"/>
                    <a:pt x="4430" y="6421"/>
                  </a:cubicBezTo>
                  <a:cubicBezTo>
                    <a:pt x="4430" y="6284"/>
                    <a:pt x="4319" y="6172"/>
                    <a:pt x="4183" y="6172"/>
                  </a:cubicBezTo>
                  <a:lnTo>
                    <a:pt x="759" y="6165"/>
                  </a:lnTo>
                  <a:cubicBezTo>
                    <a:pt x="688" y="6165"/>
                    <a:pt x="623" y="6137"/>
                    <a:pt x="573" y="6087"/>
                  </a:cubicBezTo>
                  <a:cubicBezTo>
                    <a:pt x="524" y="6037"/>
                    <a:pt x="495" y="5969"/>
                    <a:pt x="497" y="5898"/>
                  </a:cubicBezTo>
                  <a:lnTo>
                    <a:pt x="505" y="760"/>
                  </a:lnTo>
                  <a:cubicBezTo>
                    <a:pt x="505" y="614"/>
                    <a:pt x="624" y="495"/>
                    <a:pt x="771" y="495"/>
                  </a:cubicBezTo>
                  <a:lnTo>
                    <a:pt x="1502" y="497"/>
                  </a:lnTo>
                  <a:cubicBezTo>
                    <a:pt x="1639" y="497"/>
                    <a:pt x="1751" y="387"/>
                    <a:pt x="1751" y="250"/>
                  </a:cubicBezTo>
                  <a:cubicBezTo>
                    <a:pt x="1751" y="114"/>
                    <a:pt x="1640" y="2"/>
                    <a:pt x="1504" y="2"/>
                  </a:cubicBezTo>
                  <a:lnTo>
                    <a:pt x="77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17" name="Google Shape;417;p41"/>
            <p:cNvSpPr/>
            <p:nvPr/>
          </p:nvSpPr>
          <p:spPr>
            <a:xfrm>
              <a:off x="4131675" y="2055367"/>
              <a:ext cx="279274" cy="466445"/>
            </a:xfrm>
            <a:custGeom>
              <a:rect b="b" l="l" r="r" t="t"/>
              <a:pathLst>
                <a:path extrusionOk="0" h="16824" w="10073">
                  <a:moveTo>
                    <a:pt x="5240" y="4504"/>
                  </a:moveTo>
                  <a:cubicBezTo>
                    <a:pt x="5293" y="4504"/>
                    <a:pt x="5345" y="4506"/>
                    <a:pt x="5398" y="4511"/>
                  </a:cubicBezTo>
                  <a:cubicBezTo>
                    <a:pt x="5518" y="5534"/>
                    <a:pt x="5520" y="6656"/>
                    <a:pt x="5284" y="7776"/>
                  </a:cubicBezTo>
                  <a:cubicBezTo>
                    <a:pt x="5262" y="7776"/>
                    <a:pt x="5241" y="7777"/>
                    <a:pt x="5219" y="7777"/>
                  </a:cubicBezTo>
                  <a:cubicBezTo>
                    <a:pt x="4892" y="7777"/>
                    <a:pt x="4573" y="7676"/>
                    <a:pt x="4300" y="7487"/>
                  </a:cubicBezTo>
                  <a:cubicBezTo>
                    <a:pt x="3942" y="7239"/>
                    <a:pt x="3700" y="6864"/>
                    <a:pt x="3624" y="6432"/>
                  </a:cubicBezTo>
                  <a:cubicBezTo>
                    <a:pt x="3546" y="6003"/>
                    <a:pt x="3641" y="5567"/>
                    <a:pt x="3889" y="5207"/>
                  </a:cubicBezTo>
                  <a:cubicBezTo>
                    <a:pt x="4198" y="4763"/>
                    <a:pt x="4709" y="4504"/>
                    <a:pt x="5240" y="4504"/>
                  </a:cubicBezTo>
                  <a:close/>
                  <a:moveTo>
                    <a:pt x="4840" y="521"/>
                  </a:moveTo>
                  <a:lnTo>
                    <a:pt x="6692" y="1594"/>
                  </a:lnTo>
                  <a:cubicBezTo>
                    <a:pt x="6767" y="1638"/>
                    <a:pt x="6849" y="1659"/>
                    <a:pt x="6932" y="1659"/>
                  </a:cubicBezTo>
                  <a:cubicBezTo>
                    <a:pt x="7024" y="1659"/>
                    <a:pt x="7115" y="1633"/>
                    <a:pt x="7196" y="1580"/>
                  </a:cubicBezTo>
                  <a:lnTo>
                    <a:pt x="8793" y="533"/>
                  </a:lnTo>
                  <a:lnTo>
                    <a:pt x="8793" y="533"/>
                  </a:lnTo>
                  <a:cubicBezTo>
                    <a:pt x="9071" y="2050"/>
                    <a:pt x="10072" y="9476"/>
                    <a:pt x="4345" y="13805"/>
                  </a:cubicBezTo>
                  <a:cubicBezTo>
                    <a:pt x="4134" y="13578"/>
                    <a:pt x="3895" y="13337"/>
                    <a:pt x="3641" y="13095"/>
                  </a:cubicBezTo>
                  <a:cubicBezTo>
                    <a:pt x="3425" y="12888"/>
                    <a:pt x="3209" y="12690"/>
                    <a:pt x="3001" y="12513"/>
                  </a:cubicBezTo>
                  <a:cubicBezTo>
                    <a:pt x="4038" y="11631"/>
                    <a:pt x="4817" y="10584"/>
                    <a:pt x="5314" y="9395"/>
                  </a:cubicBezTo>
                  <a:cubicBezTo>
                    <a:pt x="5490" y="8973"/>
                    <a:pt x="5632" y="8533"/>
                    <a:pt x="5739" y="8074"/>
                  </a:cubicBezTo>
                  <a:cubicBezTo>
                    <a:pt x="5903" y="7369"/>
                    <a:pt x="5984" y="6625"/>
                    <a:pt x="5984" y="5847"/>
                  </a:cubicBezTo>
                  <a:cubicBezTo>
                    <a:pt x="5983" y="4834"/>
                    <a:pt x="5841" y="3868"/>
                    <a:pt x="5643" y="3017"/>
                  </a:cubicBezTo>
                  <a:cubicBezTo>
                    <a:pt x="5643" y="3014"/>
                    <a:pt x="5642" y="3010"/>
                    <a:pt x="5642" y="3009"/>
                  </a:cubicBezTo>
                  <a:cubicBezTo>
                    <a:pt x="5401" y="1963"/>
                    <a:pt x="5080" y="1091"/>
                    <a:pt x="4840" y="521"/>
                  </a:cubicBezTo>
                  <a:close/>
                  <a:moveTo>
                    <a:pt x="1590" y="12092"/>
                  </a:moveTo>
                  <a:cubicBezTo>
                    <a:pt x="1724" y="12143"/>
                    <a:pt x="2024" y="12341"/>
                    <a:pt x="2452" y="12695"/>
                  </a:cubicBezTo>
                  <a:cubicBezTo>
                    <a:pt x="2457" y="12700"/>
                    <a:pt x="2463" y="12703"/>
                    <a:pt x="2467" y="12709"/>
                  </a:cubicBezTo>
                  <a:cubicBezTo>
                    <a:pt x="2707" y="12908"/>
                    <a:pt x="2989" y="13156"/>
                    <a:pt x="3301" y="13456"/>
                  </a:cubicBezTo>
                  <a:cubicBezTo>
                    <a:pt x="3635" y="13775"/>
                    <a:pt x="3908" y="14060"/>
                    <a:pt x="4126" y="14301"/>
                  </a:cubicBezTo>
                  <a:cubicBezTo>
                    <a:pt x="4129" y="14307"/>
                    <a:pt x="4134" y="14310"/>
                    <a:pt x="4139" y="14315"/>
                  </a:cubicBezTo>
                  <a:cubicBezTo>
                    <a:pt x="4487" y="14703"/>
                    <a:pt x="4683" y="14977"/>
                    <a:pt x="4739" y="15108"/>
                  </a:cubicBezTo>
                  <a:cubicBezTo>
                    <a:pt x="4560" y="15247"/>
                    <a:pt x="3869" y="15562"/>
                    <a:pt x="2700" y="15905"/>
                  </a:cubicBezTo>
                  <a:cubicBezTo>
                    <a:pt x="1644" y="16212"/>
                    <a:pt x="930" y="16329"/>
                    <a:pt x="635" y="16329"/>
                  </a:cubicBezTo>
                  <a:cubicBezTo>
                    <a:pt x="603" y="16329"/>
                    <a:pt x="576" y="16328"/>
                    <a:pt x="554" y="16325"/>
                  </a:cubicBezTo>
                  <a:cubicBezTo>
                    <a:pt x="517" y="16099"/>
                    <a:pt x="590" y="15345"/>
                    <a:pt x="879" y="14160"/>
                  </a:cubicBezTo>
                  <a:cubicBezTo>
                    <a:pt x="1168" y="12977"/>
                    <a:pt x="1452" y="12273"/>
                    <a:pt x="1590" y="12092"/>
                  </a:cubicBezTo>
                  <a:close/>
                  <a:moveTo>
                    <a:pt x="4810" y="1"/>
                  </a:moveTo>
                  <a:cubicBezTo>
                    <a:pt x="4697" y="1"/>
                    <a:pt x="4586" y="42"/>
                    <a:pt x="4494" y="122"/>
                  </a:cubicBezTo>
                  <a:cubicBezTo>
                    <a:pt x="4335" y="260"/>
                    <a:pt x="4288" y="477"/>
                    <a:pt x="4369" y="670"/>
                  </a:cubicBezTo>
                  <a:cubicBezTo>
                    <a:pt x="4565" y="1132"/>
                    <a:pt x="4851" y="1885"/>
                    <a:pt x="5084" y="2815"/>
                  </a:cubicBezTo>
                  <a:lnTo>
                    <a:pt x="1656" y="2810"/>
                  </a:lnTo>
                  <a:cubicBezTo>
                    <a:pt x="1520" y="2810"/>
                    <a:pt x="1408" y="2920"/>
                    <a:pt x="1408" y="3058"/>
                  </a:cubicBezTo>
                  <a:cubicBezTo>
                    <a:pt x="1408" y="3195"/>
                    <a:pt x="1519" y="3307"/>
                    <a:pt x="1656" y="3307"/>
                  </a:cubicBezTo>
                  <a:lnTo>
                    <a:pt x="5199" y="3313"/>
                  </a:lnTo>
                  <a:cubicBezTo>
                    <a:pt x="5247" y="3538"/>
                    <a:pt x="5291" y="3773"/>
                    <a:pt x="5328" y="4014"/>
                  </a:cubicBezTo>
                  <a:cubicBezTo>
                    <a:pt x="5298" y="4013"/>
                    <a:pt x="5268" y="4012"/>
                    <a:pt x="5237" y="4012"/>
                  </a:cubicBezTo>
                  <a:cubicBezTo>
                    <a:pt x="4547" y="4012"/>
                    <a:pt x="3884" y="4352"/>
                    <a:pt x="3483" y="4928"/>
                  </a:cubicBezTo>
                  <a:cubicBezTo>
                    <a:pt x="3159" y="5396"/>
                    <a:pt x="3034" y="5963"/>
                    <a:pt x="3135" y="6524"/>
                  </a:cubicBezTo>
                  <a:cubicBezTo>
                    <a:pt x="3237" y="7085"/>
                    <a:pt x="3551" y="7574"/>
                    <a:pt x="4019" y="7899"/>
                  </a:cubicBezTo>
                  <a:cubicBezTo>
                    <a:pt x="4359" y="8135"/>
                    <a:pt x="4757" y="8266"/>
                    <a:pt x="5165" y="8278"/>
                  </a:cubicBezTo>
                  <a:cubicBezTo>
                    <a:pt x="5099" y="8514"/>
                    <a:pt x="5023" y="8751"/>
                    <a:pt x="4935" y="8986"/>
                  </a:cubicBezTo>
                  <a:lnTo>
                    <a:pt x="4335" y="8986"/>
                  </a:lnTo>
                  <a:cubicBezTo>
                    <a:pt x="4199" y="8986"/>
                    <a:pt x="4087" y="9095"/>
                    <a:pt x="4087" y="9231"/>
                  </a:cubicBezTo>
                  <a:cubicBezTo>
                    <a:pt x="4087" y="9369"/>
                    <a:pt x="4197" y="9480"/>
                    <a:pt x="4334" y="9480"/>
                  </a:cubicBezTo>
                  <a:lnTo>
                    <a:pt x="4724" y="9480"/>
                  </a:lnTo>
                  <a:cubicBezTo>
                    <a:pt x="4278" y="10445"/>
                    <a:pt x="3602" y="11369"/>
                    <a:pt x="2615" y="12192"/>
                  </a:cubicBezTo>
                  <a:cubicBezTo>
                    <a:pt x="2546" y="12136"/>
                    <a:pt x="2480" y="12085"/>
                    <a:pt x="2416" y="12037"/>
                  </a:cubicBezTo>
                  <a:cubicBezTo>
                    <a:pt x="1951" y="11688"/>
                    <a:pt x="1711" y="11584"/>
                    <a:pt x="1547" y="11584"/>
                  </a:cubicBezTo>
                  <a:cubicBezTo>
                    <a:pt x="1508" y="11584"/>
                    <a:pt x="1474" y="11590"/>
                    <a:pt x="1442" y="11599"/>
                  </a:cubicBezTo>
                  <a:cubicBezTo>
                    <a:pt x="1271" y="11649"/>
                    <a:pt x="1107" y="11820"/>
                    <a:pt x="855" y="12491"/>
                  </a:cubicBezTo>
                  <a:cubicBezTo>
                    <a:pt x="702" y="12906"/>
                    <a:pt x="538" y="13457"/>
                    <a:pt x="394" y="14044"/>
                  </a:cubicBezTo>
                  <a:cubicBezTo>
                    <a:pt x="250" y="14632"/>
                    <a:pt x="142" y="15196"/>
                    <a:pt x="88" y="15635"/>
                  </a:cubicBezTo>
                  <a:cubicBezTo>
                    <a:pt x="0" y="16346"/>
                    <a:pt x="70" y="16574"/>
                    <a:pt x="198" y="16699"/>
                  </a:cubicBezTo>
                  <a:cubicBezTo>
                    <a:pt x="277" y="16774"/>
                    <a:pt x="394" y="16824"/>
                    <a:pt x="638" y="16824"/>
                  </a:cubicBezTo>
                  <a:cubicBezTo>
                    <a:pt x="790" y="16824"/>
                    <a:pt x="990" y="16805"/>
                    <a:pt x="1263" y="16758"/>
                  </a:cubicBezTo>
                  <a:cubicBezTo>
                    <a:pt x="1699" y="16686"/>
                    <a:pt x="2259" y="16551"/>
                    <a:pt x="2837" y="16382"/>
                  </a:cubicBezTo>
                  <a:cubicBezTo>
                    <a:pt x="3418" y="16213"/>
                    <a:pt x="3962" y="16025"/>
                    <a:pt x="4368" y="15851"/>
                  </a:cubicBezTo>
                  <a:cubicBezTo>
                    <a:pt x="5028" y="15571"/>
                    <a:pt x="5192" y="15399"/>
                    <a:pt x="5234" y="15226"/>
                  </a:cubicBezTo>
                  <a:cubicBezTo>
                    <a:pt x="5277" y="15054"/>
                    <a:pt x="5212" y="14825"/>
                    <a:pt x="4753" y="14273"/>
                  </a:cubicBezTo>
                  <a:cubicBezTo>
                    <a:pt x="4729" y="14243"/>
                    <a:pt x="4700" y="14210"/>
                    <a:pt x="4673" y="14177"/>
                  </a:cubicBezTo>
                  <a:cubicBezTo>
                    <a:pt x="5994" y="13172"/>
                    <a:pt x="7063" y="11940"/>
                    <a:pt x="7855" y="10508"/>
                  </a:cubicBezTo>
                  <a:cubicBezTo>
                    <a:pt x="8544" y="9263"/>
                    <a:pt x="9028" y="7858"/>
                    <a:pt x="9295" y="6332"/>
                  </a:cubicBezTo>
                  <a:cubicBezTo>
                    <a:pt x="9768" y="3645"/>
                    <a:pt x="9440" y="1300"/>
                    <a:pt x="9278" y="418"/>
                  </a:cubicBezTo>
                  <a:cubicBezTo>
                    <a:pt x="9250" y="260"/>
                    <a:pt x="9143" y="126"/>
                    <a:pt x="8994" y="63"/>
                  </a:cubicBezTo>
                  <a:cubicBezTo>
                    <a:pt x="8934" y="37"/>
                    <a:pt x="8871" y="24"/>
                    <a:pt x="8808" y="24"/>
                  </a:cubicBezTo>
                  <a:cubicBezTo>
                    <a:pt x="8715" y="24"/>
                    <a:pt x="8623" y="51"/>
                    <a:pt x="8543" y="104"/>
                  </a:cubicBezTo>
                  <a:lnTo>
                    <a:pt x="6935" y="1156"/>
                  </a:lnTo>
                  <a:lnTo>
                    <a:pt x="5053" y="67"/>
                  </a:lnTo>
                  <a:cubicBezTo>
                    <a:pt x="4976" y="22"/>
                    <a:pt x="4893" y="1"/>
                    <a:pt x="48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418" name="Google Shape;418;p41"/>
          <p:cNvSpPr txBox="1"/>
          <p:nvPr>
            <p:ph type="title"/>
          </p:nvPr>
        </p:nvSpPr>
        <p:spPr>
          <a:xfrm>
            <a:off x="720000" y="459517"/>
            <a:ext cx="7704000" cy="45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000"/>
              <a:buNone/>
            </a:pPr>
            <a:r>
              <a:rPr lang="en"/>
              <a:t>HASIL DAN </a:t>
            </a:r>
            <a:r>
              <a:rPr lang="en">
                <a:solidFill>
                  <a:schemeClr val="dk2"/>
                </a:solidFill>
              </a:rPr>
              <a:t>PEMBAHASAN</a:t>
            </a:r>
            <a:endParaRPr>
              <a:solidFill>
                <a:schemeClr val="dk2"/>
              </a:solidFill>
            </a:endParaRPr>
          </a:p>
        </p:txBody>
      </p:sp>
      <p:sp>
        <p:nvSpPr>
          <p:cNvPr id="419" name="Google Shape;419;p41"/>
          <p:cNvSpPr txBox="1"/>
          <p:nvPr/>
        </p:nvSpPr>
        <p:spPr>
          <a:xfrm>
            <a:off x="1636000" y="1302050"/>
            <a:ext cx="750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ssistant"/>
                <a:ea typeface="Assistant"/>
                <a:cs typeface="Assistant"/>
                <a:sym typeface="Assistant"/>
              </a:rPr>
              <a:t>Perhitungan </a:t>
            </a:r>
            <a:r>
              <a:rPr i="1" lang="en" sz="1200">
                <a:latin typeface="Assistant"/>
                <a:ea typeface="Assistant"/>
                <a:cs typeface="Assistant"/>
                <a:sym typeface="Assistant"/>
              </a:rPr>
              <a:t>Contribution Margin </a:t>
            </a:r>
            <a:r>
              <a:rPr lang="en" sz="1200">
                <a:latin typeface="Assistant"/>
                <a:ea typeface="Assistant"/>
                <a:cs typeface="Assistant"/>
                <a:sym typeface="Assistant"/>
              </a:rPr>
              <a:t>sebagai berikut:</a:t>
            </a:r>
            <a:endParaRPr sz="1200">
              <a:latin typeface="Assistant"/>
              <a:ea typeface="Assistant"/>
              <a:cs typeface="Assistant"/>
              <a:sym typeface="Assistant"/>
            </a:endParaRPr>
          </a:p>
        </p:txBody>
      </p:sp>
      <p:sp>
        <p:nvSpPr>
          <p:cNvPr id="420" name="Google Shape;420;p41"/>
          <p:cNvSpPr txBox="1"/>
          <p:nvPr>
            <p:ph idx="2" type="subTitle"/>
          </p:nvPr>
        </p:nvSpPr>
        <p:spPr>
          <a:xfrm>
            <a:off x="1574048" y="980250"/>
            <a:ext cx="6879900" cy="45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b="1" lang="en">
                <a:solidFill>
                  <a:srgbClr val="000000"/>
                </a:solidFill>
                <a:latin typeface="Assistant"/>
                <a:ea typeface="Assistant"/>
                <a:cs typeface="Assistant"/>
                <a:sym typeface="Assistant"/>
              </a:rPr>
              <a:t>Analisis </a:t>
            </a:r>
            <a:r>
              <a:rPr b="1" i="1" lang="en">
                <a:solidFill>
                  <a:srgbClr val="000000"/>
                </a:solidFill>
                <a:latin typeface="Assistant"/>
                <a:ea typeface="Assistant"/>
                <a:cs typeface="Assistant"/>
                <a:sym typeface="Assistant"/>
              </a:rPr>
              <a:t>Contribution Margin </a:t>
            </a:r>
            <a:r>
              <a:rPr b="1" lang="en">
                <a:solidFill>
                  <a:srgbClr val="000000"/>
                </a:solidFill>
                <a:latin typeface="Assistant"/>
                <a:ea typeface="Assistant"/>
                <a:cs typeface="Assistant"/>
                <a:sym typeface="Assistant"/>
              </a:rPr>
              <a:t>(Margin Kontribusi)</a:t>
            </a:r>
            <a:endParaRPr b="1">
              <a:latin typeface="Assistant"/>
              <a:ea typeface="Assistant"/>
              <a:cs typeface="Assistant"/>
              <a:sym typeface="Assistant"/>
            </a:endParaRPr>
          </a:p>
        </p:txBody>
      </p:sp>
      <p:sp>
        <p:nvSpPr>
          <p:cNvPr id="421" name="Google Shape;421;p41"/>
          <p:cNvSpPr txBox="1"/>
          <p:nvPr/>
        </p:nvSpPr>
        <p:spPr>
          <a:xfrm>
            <a:off x="1574050" y="2597850"/>
            <a:ext cx="7508100" cy="794100"/>
          </a:xfrm>
          <a:prstGeom prst="rect">
            <a:avLst/>
          </a:prstGeom>
          <a:noFill/>
          <a:ln>
            <a:noFill/>
          </a:ln>
        </p:spPr>
        <p:txBody>
          <a:bodyPr anchorCtr="0" anchor="t" bIns="91425" lIns="91425" spcFirstLastPara="1" rIns="91425" wrap="square" tIns="91425">
            <a:spAutoFit/>
          </a:bodyPr>
          <a:lstStyle/>
          <a:p>
            <a:pPr indent="0" lvl="0" marL="0" marR="25400" rtl="0" algn="l">
              <a:lnSpc>
                <a:spcPct val="115000"/>
              </a:lnSpc>
              <a:spcBef>
                <a:spcPts val="200"/>
              </a:spcBef>
              <a:spcAft>
                <a:spcPts val="0"/>
              </a:spcAft>
              <a:buNone/>
            </a:pPr>
            <a:r>
              <a:rPr lang="en" sz="1200">
                <a:latin typeface="Assistant"/>
                <a:ea typeface="Assistant"/>
                <a:cs typeface="Assistant"/>
                <a:sym typeface="Assistant"/>
              </a:rPr>
              <a:t>Berdasarkan perhitungan, perusahaan memiliki margin kontribusi keseluruhan sebesar Rp 144.070.100 atau sebesar 64% dari penjualan. Hal ini menunjukkan bahwa kegiatan pengolahan kopi pada periode tahun 2016 memiliki kontribusi yang relatif cukup besar terhadap laba usaha.</a:t>
            </a:r>
            <a:endParaRPr sz="1200">
              <a:latin typeface="Assistant"/>
              <a:ea typeface="Assistant"/>
              <a:cs typeface="Assistant"/>
              <a:sym typeface="Assistant"/>
            </a:endParaRPr>
          </a:p>
        </p:txBody>
      </p:sp>
      <p:pic>
        <p:nvPicPr>
          <p:cNvPr descr="&lt;math xmlns=&quot;http://www.w3.org/1998/Math/MathML&quot;&gt;&lt;mi&gt;C&lt;/mi&gt;&lt;mi&gt;M&lt;/mi&gt;&lt;mo&gt;&amp;#xA0;&lt;/mo&gt;&lt;mo&gt;=&lt;/mo&gt;&lt;mo&gt;&amp;#xA0;&lt;/mo&gt;&lt;mi&gt;p&lt;/mi&gt;&lt;mi&gt;e&lt;/mi&gt;&lt;mi&gt;n&lt;/mi&gt;&lt;mi&gt;j&lt;/mi&gt;&lt;mi&gt;u&lt;/mi&gt;&lt;mi&gt;a&lt;/mi&gt;&lt;mi&gt;l&lt;/mi&gt;&lt;mi&gt;a&lt;/mi&gt;&lt;mi&gt;n&lt;/mi&gt;&lt;mo&gt;&amp;#xA0;&lt;/mo&gt;&lt;mo&gt;-&lt;/mo&gt;&lt;mi&gt;t&lt;/mi&gt;&lt;mi&gt;o&lt;/mi&gt;&lt;mi&gt;t&lt;/mi&gt;&lt;mi&gt;a&lt;/mi&gt;&lt;mi&gt;l&lt;/mi&gt;&lt;mo&gt;&amp;#xA0;&lt;/mo&gt;&lt;mi&gt;b&lt;/mi&gt;&lt;mi&gt;i&lt;/mi&gt;&lt;mi&gt;a&lt;/mi&gt;&lt;mi&gt;y&lt;/mi&gt;&lt;mi&gt;a&lt;/mi&gt;&lt;mo&gt;&amp;#xA0;&lt;/mo&gt;&lt;mi&gt;v&lt;/mi&gt;&lt;mi&gt;a&lt;/mi&gt;&lt;mi&gt;r&lt;/mi&gt;&lt;mi&gt;i&lt;/mi&gt;&lt;mi&gt;a&lt;/mi&gt;&lt;mi&gt;b&lt;/mi&gt;&lt;mi&gt;e&lt;/mi&gt;&lt;mi&gt;l&lt;/mi&gt;&lt;mspace linebreak=&quot;newline&quot;/&gt;&lt;mo&gt;=&lt;/mo&gt;&lt;mo&gt;&amp;#xA0;&lt;/mo&gt;&lt;mi&gt;R&lt;/mi&gt;&lt;mi&gt;p&lt;/mi&gt;&lt;mn&gt;225&lt;/mn&gt;&lt;mo&gt;.&lt;/mo&gt;&lt;mn&gt;070&lt;/mn&gt;&lt;mo&gt;.&lt;/mo&gt;&lt;mn&gt;100&lt;/mn&gt;&lt;mo&gt;&amp;#xA0;&lt;/mo&gt;&lt;mo&gt;-&lt;/mo&gt;&lt;mo&gt;&amp;#xA0;&lt;/mo&gt;&lt;mi&gt;R&lt;/mi&gt;&lt;mi&gt;p&lt;/mi&gt;&lt;mn&gt;81&lt;/mn&gt;&lt;mo&gt;.&lt;/mo&gt;&lt;mn&gt;000&lt;/mn&gt;&lt;mo&gt;.&lt;/mo&gt;&lt;mn&gt;000&lt;/mn&gt;&lt;mspace linebreak=&quot;newline&quot;/&gt;&lt;mo&gt;=&lt;/mo&gt;&lt;mi&gt;R&lt;/mi&gt;&lt;mi&gt;p&lt;/mi&gt;&lt;mn&gt;144&lt;/mn&gt;&lt;mo&gt;.&lt;/mo&gt;&lt;mn&gt;070&lt;/mn&gt;&lt;mo&gt;.&lt;/mo&gt;&lt;mn&gt;100&lt;/mn&gt;&lt;/math&gt;" id="422" name="Google Shape;422;p41" title="C M space equals space p e n j u a l a n space minus t o t a l space b i a y a space v a r i a b e l&#10;equals space R p 225.070.100 space minus space R p 81.000.000&#10;equals R p 144.070.100"/>
          <p:cNvPicPr preferRelativeResize="0"/>
          <p:nvPr/>
        </p:nvPicPr>
        <p:blipFill>
          <a:blip r:embed="rId3">
            <a:alphaModFix/>
          </a:blip>
          <a:stretch>
            <a:fillRect/>
          </a:stretch>
        </p:blipFill>
        <p:spPr>
          <a:xfrm>
            <a:off x="1723343" y="1617136"/>
            <a:ext cx="3004259" cy="779700"/>
          </a:xfrm>
          <a:prstGeom prst="rect">
            <a:avLst/>
          </a:prstGeom>
          <a:noFill/>
          <a:ln>
            <a:noFill/>
          </a:ln>
        </p:spPr>
      </p:pic>
      <p:pic>
        <p:nvPicPr>
          <p:cNvPr descr="&lt;math xmlns=&quot;http://www.w3.org/1998/Math/MathML&quot;&gt;&lt;mi&gt;C&lt;/mi&gt;&lt;mi&gt;M&lt;/mi&gt;&lt;mi&gt;R&lt;/mi&gt;&lt;mo&gt;&amp;#xA0;&lt;/mo&gt;&lt;mo&gt;=&lt;/mo&gt;&lt;mo&gt;&amp;#xA0;&lt;/mo&gt;&lt;mfrac&gt;&lt;mrow&gt;&lt;mi&gt;t&lt;/mi&gt;&lt;mi&gt;o&lt;/mi&gt;&lt;mi&gt;t&lt;/mi&gt;&lt;mi&gt;a&lt;/mi&gt;&lt;mi&gt;l&lt;/mi&gt;&lt;mo&gt;&amp;#xA0;&lt;/mo&gt;&lt;mi&gt;C&lt;/mi&gt;&lt;mi&gt;M&lt;/mi&gt;&lt;/mrow&gt;&lt;mrow&gt;&lt;mi&gt;t&lt;/mi&gt;&lt;mi&gt;o&lt;/mi&gt;&lt;mi&gt;t&lt;/mi&gt;&lt;mi&gt;a&lt;/mi&gt;&lt;mi&gt;l&lt;/mi&gt;&lt;mo&gt;&amp;#xA0;&lt;/mo&gt;&lt;mi&gt;p&lt;/mi&gt;&lt;mi&gt;e&lt;/mi&gt;&lt;mi&gt;n&lt;/mi&gt;&lt;mi&gt;j&lt;/mi&gt;&lt;mi&gt;u&lt;/mi&gt;&lt;mi&gt;a&lt;/mi&gt;&lt;mi&gt;l&lt;/mi&gt;&lt;mi&gt;a&lt;/mi&gt;&lt;mi&gt;n&lt;/mi&gt;&lt;/mrow&gt;&lt;/mfrac&gt;&lt;mi&gt;x&lt;/mi&gt;&lt;mn&gt;100&lt;/mn&gt;&lt;mo&gt;%&lt;/mo&gt;&lt;mspace linebreak=&quot;newline&quot;/&gt;&lt;mo&gt;=&lt;/mo&gt;&lt;mfrac&gt;&lt;mrow&gt;&lt;mi&gt;R&lt;/mi&gt;&lt;mi&gt;p&lt;/mi&gt;&lt;mn&gt;144&lt;/mn&gt;&lt;mo&gt;.&lt;/mo&gt;&lt;mn&gt;070&lt;/mn&gt;&lt;mo&gt;.&lt;/mo&gt;&lt;mn&gt;100&lt;/mn&gt;&lt;/mrow&gt;&lt;mrow&gt;&lt;mi&gt;R&lt;/mi&gt;&lt;mi&gt;p&lt;/mi&gt;&lt;mn&gt;225&lt;/mn&gt;&lt;mo&gt;.&lt;/mo&gt;&lt;mn&gt;070&lt;/mn&gt;&lt;mo&gt;.&lt;/mo&gt;&lt;mn&gt;100&lt;/mn&gt;&lt;/mrow&gt;&lt;/mfrac&gt;&lt;mi&gt;x&lt;/mi&gt;&lt;mn&gt;100&lt;/mn&gt;&lt;mo&gt;%&lt;/mo&gt;&lt;mspace linebreak=&quot;newline&quot;/&gt;&lt;mo&gt;=&lt;/mo&gt;&lt;mn&gt;64&lt;/mn&gt;&lt;mo&gt;%&lt;/mo&gt;&lt;/math&gt;" id="423" name="Google Shape;423;p41" title="C M R space equals space fraction numerator t o t a l space C M over denominator t o t a l space p e n j u a l a n end fraction x 100 percent sign&#10;equals fraction numerator R p 144.070.100 over denominator R p 225.070.100 end fraction x 100 percent sign&#10;equals 64 percent sign"/>
          <p:cNvPicPr preferRelativeResize="0"/>
          <p:nvPr/>
        </p:nvPicPr>
        <p:blipFill>
          <a:blip r:embed="rId4">
            <a:alphaModFix/>
          </a:blip>
          <a:stretch>
            <a:fillRect/>
          </a:stretch>
        </p:blipFill>
        <p:spPr>
          <a:xfrm>
            <a:off x="5137920" y="1400750"/>
            <a:ext cx="2242904" cy="1212462"/>
          </a:xfrm>
          <a:prstGeom prst="rect">
            <a:avLst/>
          </a:prstGeom>
          <a:noFill/>
          <a:ln>
            <a:noFill/>
          </a:ln>
        </p:spPr>
      </p:pic>
      <p:pic>
        <p:nvPicPr>
          <p:cNvPr descr="&lt;math xmlns=&quot;http://www.w3.org/1998/Math/MathML&quot;&gt;&lt;mi&gt;B&lt;/mi&gt;&lt;mi&gt;E&lt;/mi&gt;&lt;mi&gt;P&lt;/mi&gt;&lt;mo&gt;&amp;#xA0;&lt;/mo&gt;&lt;mo&gt;=&lt;/mo&gt;&lt;mo&gt;&amp;#xA0;&lt;/mo&gt;&lt;mfrac&gt;&lt;mrow&gt;&lt;mi&gt;b&lt;/mi&gt;&lt;mi&gt;i&lt;/mi&gt;&lt;mi&gt;a&lt;/mi&gt;&lt;mi&gt;y&lt;/mi&gt;&lt;mi&gt;a&lt;/mi&gt;&lt;mo&gt;&amp;#xA0;&lt;/mo&gt;&lt;mi&gt;t&lt;/mi&gt;&lt;mi&gt;e&lt;/mi&gt;&lt;mi&gt;t&lt;/mi&gt;&lt;mi&gt;a&lt;/mi&gt;&lt;mi&gt;p&lt;/mi&gt;&lt;/mrow&gt;&lt;mrow&gt;&lt;mi&gt;C&lt;/mi&gt;&lt;mi&gt;M&lt;/mi&gt;&lt;mo&gt;&amp;#xA0;&lt;/mo&gt;&lt;mi&gt;R&lt;/mi&gt;&lt;mi&gt;a&lt;/mi&gt;&lt;mi&gt;t&lt;/mi&gt;&lt;mi&gt;i&lt;/mi&gt;&lt;mi&gt;o&lt;/mi&gt;&lt;/mrow&gt;&lt;/mfrac&gt;&lt;mo&gt;=&lt;/mo&gt;&lt;mfrac&gt;&lt;mrow&gt;&lt;mi&gt;R&lt;/mi&gt;&lt;mi&gt;p&lt;/mi&gt;&lt;mn&gt;54&lt;/mn&gt;&lt;mo&gt;.&lt;/mo&gt;&lt;mn&gt;000&lt;/mn&gt;&lt;mo&gt;.&lt;/mo&gt;&lt;mn&gt;000&lt;/mn&gt;&lt;/mrow&gt;&lt;mrow&gt;&lt;mn&gt;64&lt;/mn&gt;&lt;mo&gt;%&lt;/mo&gt;&lt;/mrow&gt;&lt;/mfrac&gt;&lt;mo&gt;=&lt;/mo&gt;&lt;mi&gt;R&lt;/mi&gt;&lt;mi&gt;p&lt;/mi&gt;&lt;mn&gt;84&lt;/mn&gt;&lt;mo&gt;.&lt;/mo&gt;&lt;mn&gt;375&lt;/mn&gt;&lt;mo&gt;.&lt;/mo&gt;&lt;mn&gt;000&lt;/mn&gt;&lt;/math&gt;" id="424" name="Google Shape;424;p41" title="B E P space equals space fraction numerator b i a y a space t e t a p over denominator C M space R a t i o end fraction equals fraction numerator R p 54.000.000 over denominator 64 percent sign end fraction equals R p 84.375.000"/>
          <p:cNvPicPr preferRelativeResize="0"/>
          <p:nvPr/>
        </p:nvPicPr>
        <p:blipFill>
          <a:blip r:embed="rId5">
            <a:alphaModFix/>
          </a:blip>
          <a:stretch>
            <a:fillRect/>
          </a:stretch>
        </p:blipFill>
        <p:spPr>
          <a:xfrm>
            <a:off x="384200" y="4318446"/>
            <a:ext cx="4343401" cy="444509"/>
          </a:xfrm>
          <a:prstGeom prst="rect">
            <a:avLst/>
          </a:prstGeom>
          <a:noFill/>
          <a:ln>
            <a:noFill/>
          </a:ln>
        </p:spPr>
      </p:pic>
      <p:sp>
        <p:nvSpPr>
          <p:cNvPr id="425" name="Google Shape;425;p41"/>
          <p:cNvSpPr txBox="1"/>
          <p:nvPr/>
        </p:nvSpPr>
        <p:spPr>
          <a:xfrm>
            <a:off x="4532925" y="3934200"/>
            <a:ext cx="4428000" cy="1218900"/>
          </a:xfrm>
          <a:prstGeom prst="rect">
            <a:avLst/>
          </a:prstGeom>
          <a:noFill/>
          <a:ln>
            <a:noFill/>
          </a:ln>
        </p:spPr>
        <p:txBody>
          <a:bodyPr anchorCtr="0" anchor="t" bIns="91425" lIns="91425" spcFirstLastPara="1" rIns="91425" wrap="square" tIns="91425">
            <a:spAutoFit/>
          </a:bodyPr>
          <a:lstStyle/>
          <a:p>
            <a:pPr indent="0" lvl="0" marL="165100" marR="25400" rtl="0" algn="l">
              <a:lnSpc>
                <a:spcPct val="115000"/>
              </a:lnSpc>
              <a:spcBef>
                <a:spcPts val="200"/>
              </a:spcBef>
              <a:spcAft>
                <a:spcPts val="0"/>
              </a:spcAft>
              <a:buNone/>
            </a:pPr>
            <a:r>
              <a:rPr lang="en" sz="1200">
                <a:latin typeface="Assistant"/>
                <a:ea typeface="Assistant"/>
                <a:cs typeface="Assistant"/>
                <a:sym typeface="Assistant"/>
              </a:rPr>
              <a:t>Berdasarkan hasil perhitungan,  diketahui titik impas dalam rupiah sebesar Rp 84.375.000. Jika dibandingkan dengan penjualan tahun 2016 sebesar Rp 225.070.100, maka tingkat penjualan berada di atas titik impas dan dapat dikatakan bahwa perusahaan menghasilkan laba.</a:t>
            </a:r>
            <a:endParaRPr sz="1200">
              <a:latin typeface="Assistant"/>
              <a:ea typeface="Assistant"/>
              <a:cs typeface="Assistant"/>
              <a:sym typeface="Assistan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counting College Major by Slidesgo">
  <a:themeElements>
    <a:clrScheme name="Simple Light">
      <a:dk1>
        <a:srgbClr val="111111"/>
      </a:dk1>
      <a:lt1>
        <a:srgbClr val="2344EC"/>
      </a:lt1>
      <a:dk2>
        <a:srgbClr val="3BBB9F"/>
      </a:dk2>
      <a:lt2>
        <a:srgbClr val="F4F4F4"/>
      </a:lt2>
      <a:accent1>
        <a:srgbClr val="FFFFFF"/>
      </a:accent1>
      <a:accent2>
        <a:srgbClr val="FFFFFF"/>
      </a:accent2>
      <a:accent3>
        <a:srgbClr val="FFFFFF"/>
      </a:accent3>
      <a:accent4>
        <a:srgbClr val="FFFFFF"/>
      </a:accent4>
      <a:accent5>
        <a:srgbClr val="FFFFFF"/>
      </a:accent5>
      <a:accent6>
        <a:srgbClr val="FFFFFF"/>
      </a:accent6>
      <a:hlink>
        <a:srgbClr val="11111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