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18288000" cy="10287000"/>
  <p:notesSz cx="6858000" cy="9144000"/>
  <p:embeddedFontLst>
    <p:embeddedFont>
      <p:font typeface="Calibri" panose="020F0502020204030204"/>
      <p:regular r:id="rId13"/>
      <p:bold r:id="rId14"/>
      <p:italic r:id="rId15"/>
      <p:boldItalic r:id="rId16"/>
    </p:embeddedFont>
    <p:embeddedFont>
      <p:font typeface="Barlow" panose="00000800000000000000"/>
      <p:bold r:id="rId17"/>
      <p:boldItalic r:id="rId18"/>
    </p:embeddedFont>
    <p:embeddedFont>
      <p:font typeface="Barlow Medium" panose="0000060000000000000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82"/>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6" name="Google Shape;96;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6"/>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7"/>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7"/>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7"/>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1"/>
          <a:srcRect/>
          <a:stretch>
            <a:fillRect/>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IN" altLang="en-US" sz="12000" b="1" i="0" u="none" strike="noStrike" cap="none">
                <a:solidFill>
                  <a:srgbClr val="141414"/>
                </a:solidFill>
                <a:latin typeface="Barlow" panose="00000800000000000000"/>
                <a:ea typeface="Barlow" panose="00000800000000000000"/>
                <a:cs typeface="Barlow" panose="00000800000000000000"/>
                <a:sym typeface="Barlow" panose="00000800000000000000"/>
              </a:rPr>
              <a:t>EduClass</a:t>
            </a:r>
            <a:endParaRPr lang="en-IN" altLang="en-US" sz="12000" b="1" i="0" u="none" strike="noStrike" cap="none">
              <a:solidFill>
                <a:srgbClr val="141414"/>
              </a:solidFill>
              <a:latin typeface="Barlow" panose="00000800000000000000"/>
              <a:ea typeface="Barlow" panose="00000800000000000000"/>
              <a:cs typeface="Barlow" panose="00000800000000000000"/>
              <a:sym typeface="Barlow" panose="00000800000000000000"/>
            </a:endParaRPr>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7" name="Google Shape;87;p13"/>
          <p:cNvPicPr preferRelativeResize="0"/>
          <p:nvPr/>
        </p:nvPicPr>
        <p:blipFill rotWithShape="1">
          <a:blip r:embed="rId2"/>
          <a:srcRect/>
          <a:stretch>
            <a:fillRect/>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EDUTHON-EDUCATION THEMED  HACKATHON</a:t>
              </a:r>
              <a:endParaRPr lang="en-US" sz="21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sp>
          <p:nvSpPr>
            <p:cNvPr id="90" name="Google Shape;90;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panose="00000800000000000000"/>
                  <a:ea typeface="Barlow" panose="00000800000000000000"/>
                  <a:cs typeface="Barlow" panose="00000800000000000000"/>
                  <a:sym typeface="Barlow" panose="00000800000000000000"/>
                </a:rPr>
                <a:t>01</a:t>
              </a:r>
              <a:endParaRPr lang="en-US" sz="3000" b="1" i="0" u="none" strike="noStrike" cap="none">
                <a:solidFill>
                  <a:srgbClr val="141414"/>
                </a:solidFill>
                <a:latin typeface="Barlow" panose="00000800000000000000"/>
                <a:ea typeface="Barlow" panose="00000800000000000000"/>
                <a:cs typeface="Barlow" panose="00000800000000000000"/>
                <a:sym typeface="Barlow" panose="00000800000000000000"/>
              </a:endParaRPr>
            </a:p>
          </p:txBody>
        </p:sp>
      </p:grpSp>
      <p:sp>
        <p:nvSpPr>
          <p:cNvPr id="91" name="Google Shape;91;p13"/>
          <p:cNvSpPr txBox="1"/>
          <p:nvPr/>
        </p:nvSpPr>
        <p:spPr>
          <a:xfrm>
            <a:off x="6527586" y="2235044"/>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IN" altLang="en-US" sz="4200" b="1" i="0" u="none" strike="noStrike" cap="none">
                <a:solidFill>
                  <a:srgbClr val="141414"/>
                </a:solidFill>
                <a:latin typeface="Barlow" panose="00000800000000000000"/>
                <a:ea typeface="Barlow" panose="00000800000000000000"/>
                <a:cs typeface="Barlow" panose="00000800000000000000"/>
                <a:sym typeface="Barlow" panose="00000800000000000000"/>
              </a:rPr>
              <a:t>#why don't you study.</a:t>
            </a:r>
            <a:endParaRPr lang="en-IN" altLang="en-US" sz="4200" b="1" i="0" u="none" strike="noStrike" cap="none">
              <a:solidFill>
                <a:srgbClr val="141414"/>
              </a:solidFill>
              <a:latin typeface="Barlow" panose="00000800000000000000"/>
              <a:ea typeface="Barlow" panose="00000800000000000000"/>
              <a:cs typeface="Barlow" panose="00000800000000000000"/>
              <a:sym typeface="Barlow" panose="00000800000000000000"/>
            </a:endParaRPr>
          </a:p>
        </p:txBody>
      </p:sp>
      <p:sp>
        <p:nvSpPr>
          <p:cNvPr id="92" name="Google Shape;92;p13"/>
          <p:cNvSpPr txBox="1"/>
          <p:nvPr/>
        </p:nvSpPr>
        <p:spPr>
          <a:xfrm>
            <a:off x="5887720" y="3081655"/>
            <a:ext cx="11371580" cy="108585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IN" altLang="en-US" sz="8000" b="1" i="0" u="none" strike="noStrike" cap="none">
                <a:solidFill>
                  <a:srgbClr val="141414"/>
                </a:solidFill>
                <a:latin typeface="Barlow" panose="00000800000000000000"/>
                <a:ea typeface="Barlow" panose="00000800000000000000"/>
                <a:cs typeface="Barlow" panose="00000800000000000000"/>
                <a:sym typeface="Barlow" panose="00000800000000000000"/>
              </a:rPr>
              <a:t>pip install programmers</a:t>
            </a:r>
            <a:endParaRPr lang="en-IN" altLang="en-US" sz="8000" b="1" i="0" u="none" strike="noStrike" cap="none">
              <a:solidFill>
                <a:srgbClr val="141414"/>
              </a:solidFill>
              <a:latin typeface="Barlow" panose="00000800000000000000"/>
              <a:ea typeface="Barlow" panose="00000800000000000000"/>
              <a:cs typeface="Barlow" panose="00000800000000000000"/>
              <a:sym typeface="Barlow" panose="00000800000000000000"/>
            </a:endParaRPr>
          </a:p>
        </p:txBody>
      </p:sp>
      <p:sp>
        <p:nvSpPr>
          <p:cNvPr id="93" name="Google Shape;93;p13"/>
          <p:cNvSpPr txBox="1"/>
          <p:nvPr/>
        </p:nvSpPr>
        <p:spPr>
          <a:xfrm>
            <a:off x="6527586" y="4714721"/>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i="0" u="none" strike="noStrike" cap="none">
                <a:solidFill>
                  <a:srgbClr val="141414"/>
                </a:solidFill>
                <a:latin typeface="Barlow" panose="00000800000000000000"/>
                <a:ea typeface="Barlow" panose="00000800000000000000"/>
                <a:cs typeface="Barlow" panose="00000800000000000000"/>
                <a:sym typeface="Barlow" panose="00000800000000000000"/>
              </a:rPr>
              <a:t>TEAM MEMBERS</a:t>
            </a:r>
            <a:endParaRPr lang="en-US" sz="4200" b="1" i="0" u="none" strike="noStrike" cap="none">
              <a:solidFill>
                <a:srgbClr val="141414"/>
              </a:solidFill>
              <a:latin typeface="Barlow" panose="00000800000000000000"/>
              <a:ea typeface="Barlow" panose="00000800000000000000"/>
              <a:cs typeface="Barlow" panose="00000800000000000000"/>
              <a:sym typeface="Barlow" panose="00000800000000000000"/>
            </a:endParaRPr>
          </a:p>
        </p:txBody>
      </p:sp>
      <p:sp>
        <p:nvSpPr>
          <p:cNvPr id="5" name="Text Box 4"/>
          <p:cNvSpPr txBox="1"/>
          <p:nvPr/>
        </p:nvSpPr>
        <p:spPr>
          <a:xfrm>
            <a:off x="12907010" y="5466080"/>
            <a:ext cx="4352290" cy="629920"/>
          </a:xfrm>
          <a:prstGeom prst="rect">
            <a:avLst/>
          </a:prstGeom>
          <a:noFill/>
        </p:spPr>
        <p:txBody>
          <a:bodyPr wrap="square" rtlCol="0" anchor="t">
            <a:spAutoFit/>
          </a:bodyPr>
          <a:p>
            <a:pPr marL="0" marR="0" lvl="0" indent="0" algn="r" rtl="0">
              <a:lnSpc>
                <a:spcPct val="100000"/>
              </a:lnSpc>
              <a:spcBef>
                <a:spcPts val="0"/>
              </a:spcBef>
              <a:spcAft>
                <a:spcPts val="0"/>
              </a:spcAft>
              <a:buNone/>
            </a:pPr>
            <a:r>
              <a:rPr lang="en-IN" altLang="en-US" sz="3500" b="1">
                <a:solidFill>
                  <a:srgbClr val="141414"/>
                </a:solidFill>
                <a:latin typeface="Barlow" panose="00000800000000000000"/>
                <a:ea typeface="Barlow" panose="00000800000000000000"/>
                <a:cs typeface="Barlow" panose="00000800000000000000"/>
                <a:sym typeface="Barlow" panose="00000800000000000000"/>
              </a:rPr>
              <a:t>Aadesh Hemwani </a:t>
            </a:r>
            <a:endParaRPr lang="en-IN" altLang="en-US" sz="3500" b="1">
              <a:solidFill>
                <a:srgbClr val="141414"/>
              </a:solidFill>
              <a:latin typeface="Barlow" panose="00000800000000000000"/>
              <a:ea typeface="Barlow" panose="00000800000000000000"/>
              <a:cs typeface="Barlow" panose="00000800000000000000"/>
              <a:sym typeface="Barlow" panose="00000800000000000000"/>
            </a:endParaRPr>
          </a:p>
        </p:txBody>
      </p:sp>
      <p:sp>
        <p:nvSpPr>
          <p:cNvPr id="2" name="Text Box 1"/>
          <p:cNvSpPr txBox="1"/>
          <p:nvPr/>
        </p:nvSpPr>
        <p:spPr>
          <a:xfrm>
            <a:off x="11914505" y="6096000"/>
            <a:ext cx="5344795" cy="629920"/>
          </a:xfrm>
          <a:prstGeom prst="rect">
            <a:avLst/>
          </a:prstGeom>
          <a:noFill/>
        </p:spPr>
        <p:txBody>
          <a:bodyPr wrap="square" rtlCol="0" anchor="t">
            <a:spAutoFit/>
          </a:bodyPr>
          <a:p>
            <a:pPr marL="0" marR="0" lvl="0" indent="0" algn="r" rtl="0">
              <a:lnSpc>
                <a:spcPct val="100000"/>
              </a:lnSpc>
              <a:spcBef>
                <a:spcPts val="0"/>
              </a:spcBef>
              <a:spcAft>
                <a:spcPts val="0"/>
              </a:spcAft>
              <a:buNone/>
            </a:pPr>
            <a:r>
              <a:rPr lang="en-IN" altLang="en-US" sz="3500" b="1">
                <a:solidFill>
                  <a:srgbClr val="141414"/>
                </a:solidFill>
                <a:latin typeface="Barlow" panose="00000800000000000000"/>
                <a:ea typeface="Barlow" panose="00000800000000000000"/>
                <a:cs typeface="Barlow" panose="00000800000000000000"/>
                <a:sym typeface="Barlow" panose="00000800000000000000"/>
              </a:rPr>
              <a:t> Sushanth Chetipelly</a:t>
            </a:r>
            <a:endParaRPr lang="en-IN" altLang="en-US" sz="3500" b="1">
              <a:solidFill>
                <a:srgbClr val="141414"/>
              </a:solidFill>
              <a:latin typeface="Barlow" panose="00000800000000000000"/>
              <a:ea typeface="Barlow" panose="00000800000000000000"/>
              <a:cs typeface="Barlow" panose="00000800000000000000"/>
              <a:sym typeface="Barlow" panose="00000800000000000000"/>
            </a:endParaRPr>
          </a:p>
        </p:txBody>
      </p:sp>
      <p:sp>
        <p:nvSpPr>
          <p:cNvPr id="3" name="Text Box 2"/>
          <p:cNvSpPr txBox="1"/>
          <p:nvPr/>
        </p:nvSpPr>
        <p:spPr>
          <a:xfrm>
            <a:off x="12928600" y="6725920"/>
            <a:ext cx="4352290" cy="629920"/>
          </a:xfrm>
          <a:prstGeom prst="rect">
            <a:avLst/>
          </a:prstGeom>
          <a:noFill/>
        </p:spPr>
        <p:txBody>
          <a:bodyPr wrap="square" rtlCol="0" anchor="t">
            <a:spAutoFit/>
          </a:bodyPr>
          <a:p>
            <a:pPr marL="0" marR="0" lvl="0" indent="0" algn="r" rtl="0">
              <a:lnSpc>
                <a:spcPct val="100000"/>
              </a:lnSpc>
              <a:spcBef>
                <a:spcPts val="0"/>
              </a:spcBef>
              <a:spcAft>
                <a:spcPts val="0"/>
              </a:spcAft>
              <a:buNone/>
            </a:pPr>
            <a:r>
              <a:rPr lang="en-IN" altLang="en-US" sz="3500" b="1">
                <a:solidFill>
                  <a:srgbClr val="141414"/>
                </a:solidFill>
                <a:latin typeface="Barlow" panose="00000800000000000000"/>
                <a:ea typeface="Barlow" panose="00000800000000000000"/>
                <a:cs typeface="Barlow" panose="00000800000000000000"/>
                <a:sym typeface="Barlow" panose="00000800000000000000"/>
              </a:rPr>
              <a:t>Sohail Ansari</a:t>
            </a:r>
            <a:endParaRPr lang="en-IN" altLang="en-US" sz="3500" b="1">
              <a:solidFill>
                <a:srgbClr val="141414"/>
              </a:solidFill>
              <a:latin typeface="Barlow" panose="00000800000000000000"/>
              <a:ea typeface="Barlow" panose="00000800000000000000"/>
              <a:cs typeface="Barlow" panose="00000800000000000000"/>
              <a:sym typeface="Barlow" panose="00000800000000000000"/>
            </a:endParaRPr>
          </a:p>
        </p:txBody>
      </p:sp>
      <p:sp>
        <p:nvSpPr>
          <p:cNvPr id="4" name="Text Box 3"/>
          <p:cNvSpPr txBox="1"/>
          <p:nvPr/>
        </p:nvSpPr>
        <p:spPr>
          <a:xfrm>
            <a:off x="12928600" y="7424420"/>
            <a:ext cx="4352290" cy="629920"/>
          </a:xfrm>
          <a:prstGeom prst="rect">
            <a:avLst/>
          </a:prstGeom>
          <a:noFill/>
        </p:spPr>
        <p:txBody>
          <a:bodyPr wrap="square" rtlCol="0" anchor="t">
            <a:spAutoFit/>
          </a:bodyPr>
          <a:p>
            <a:pPr marL="0" marR="0" lvl="0" indent="0" algn="r" rtl="0">
              <a:lnSpc>
                <a:spcPct val="100000"/>
              </a:lnSpc>
              <a:spcBef>
                <a:spcPts val="0"/>
              </a:spcBef>
              <a:spcAft>
                <a:spcPts val="0"/>
              </a:spcAft>
              <a:buNone/>
            </a:pPr>
            <a:r>
              <a:rPr lang="en-IN" altLang="en-US" sz="3500" b="1">
                <a:solidFill>
                  <a:srgbClr val="141414"/>
                </a:solidFill>
                <a:latin typeface="Barlow" panose="00000800000000000000"/>
                <a:ea typeface="Barlow" panose="00000800000000000000"/>
                <a:cs typeface="Barlow" panose="00000800000000000000"/>
                <a:sym typeface="Barlow" panose="00000800000000000000"/>
              </a:rPr>
              <a:t>Nitin Sahu</a:t>
            </a:r>
            <a:endParaRPr lang="en-IN" altLang="en-US" sz="3500" b="1">
              <a:solidFill>
                <a:srgbClr val="141414"/>
              </a:solidFill>
              <a:latin typeface="Barlow" panose="00000800000000000000"/>
              <a:ea typeface="Barlow" panose="00000800000000000000"/>
              <a:cs typeface="Barlow" panose="00000800000000000000"/>
              <a:sym typeface="Barlow" panose="000008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97"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F6F6F6"/>
                </a:solidFill>
                <a:latin typeface="Barlow" panose="00000800000000000000"/>
                <a:ea typeface="Barlow" panose="00000800000000000000"/>
                <a:cs typeface="Barlow" panose="00000800000000000000"/>
                <a:sym typeface="Barlow" panose="00000800000000000000"/>
              </a:rPr>
              <a:t>PROBLEM STATEMENT</a:t>
            </a:r>
            <a:endParaRPr lang="en-US" sz="8800" b="1" i="0" u="none" strike="noStrike" cap="none">
              <a:solidFill>
                <a:srgbClr val="F6F6F6"/>
              </a:solidFill>
              <a:latin typeface="Barlow" panose="00000800000000000000"/>
              <a:ea typeface="Barlow" panose="00000800000000000000"/>
              <a:cs typeface="Barlow" panose="00000800000000000000"/>
              <a:sym typeface="Barlow" panose="00000800000000000000"/>
            </a:endParaRPr>
          </a:p>
        </p:txBody>
      </p:sp>
      <p:pic>
        <p:nvPicPr>
          <p:cNvPr id="99" name="Google Shape;99;p14"/>
          <p:cNvPicPr preferRelativeResize="0"/>
          <p:nvPr/>
        </p:nvPicPr>
        <p:blipFill rotWithShape="1">
          <a:blip r:embed="rId1"/>
          <a:srcRect l="13256" t="7305" b="12931"/>
          <a:stretch>
            <a:fillRect/>
          </a:stretch>
        </p:blipFill>
        <p:spPr>
          <a:xfrm>
            <a:off x="10820400" y="0"/>
            <a:ext cx="7467600" cy="10287000"/>
          </a:xfrm>
          <a:prstGeom prst="rect">
            <a:avLst/>
          </a:prstGeom>
          <a:noFill/>
          <a:ln>
            <a:noFill/>
          </a:ln>
        </p:spPr>
      </p:pic>
      <p:grpSp>
        <p:nvGrpSpPr>
          <p:cNvPr id="100" name="Google Shape;100;p14"/>
          <p:cNvGrpSpPr/>
          <p:nvPr/>
        </p:nvGrpSpPr>
        <p:grpSpPr>
          <a:xfrm>
            <a:off x="1005205" y="2582543"/>
            <a:ext cx="9428858" cy="7462720"/>
            <a:chOff x="-31327" y="-47625"/>
            <a:chExt cx="12571811" cy="9950293"/>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14"/>
            <p:cNvSpPr txBox="1"/>
            <p:nvPr/>
          </p:nvSpPr>
          <p:spPr>
            <a:xfrm>
              <a:off x="-31327" y="786029"/>
              <a:ext cx="12540484" cy="9116639"/>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3000" b="1"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Tools for Making Learning Visible:</a:t>
              </a:r>
              <a:endParaRPr lang="en-US" sz="3000" b="1"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US" sz="25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We need a set of integrated tools, where teachers can monitor</a:t>
              </a:r>
              <a:endParaRPr lang="en-US" sz="25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US" sz="25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student progress against clear learning goals, students can follow their own growth and submit evidence of learning, students of different ages and stages can create portfolios of their work,</a:t>
              </a:r>
              <a:endParaRPr lang="en-US" sz="25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US" sz="25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reflect on it, select their best pieces, choose to make them visible to peers and teachers for feedback, in other words - simple, straightforward tools that help make learning visible to everyone</a:t>
              </a:r>
              <a:endParaRPr lang="en-US" sz="25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US" sz="25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involved.</a:t>
              </a:r>
              <a:endParaRPr lang="en-US" sz="25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grpSp>
      <p:pic>
        <p:nvPicPr>
          <p:cNvPr id="103" name="Google Shape;103;p14"/>
          <p:cNvPicPr preferRelativeResize="0"/>
          <p:nvPr/>
        </p:nvPicPr>
        <p:blipFill rotWithShape="1">
          <a:blip r:embed="rId2"/>
          <a:srcRect/>
          <a:stretch>
            <a:fillRect/>
          </a:stretch>
        </p:blipFill>
        <p:spPr>
          <a:xfrm rot="2260589">
            <a:off x="9544044" y="1643265"/>
            <a:ext cx="2819335" cy="845801"/>
          </a:xfrm>
          <a:prstGeom prst="rect">
            <a:avLst/>
          </a:prstGeom>
          <a:noFill/>
          <a:ln>
            <a:noFill/>
          </a:ln>
        </p:spPr>
      </p:pic>
      <p:pic>
        <p:nvPicPr>
          <p:cNvPr id="105" name="Google Shape;105;p14"/>
          <p:cNvPicPr preferRelativeResize="0"/>
          <p:nvPr/>
        </p:nvPicPr>
        <p:blipFill rotWithShape="1">
          <a:blip r:embed="rId3"/>
          <a:srcRect/>
          <a:stretch>
            <a:fillRect/>
          </a:stretch>
        </p:blipFill>
        <p:spPr>
          <a:xfrm>
            <a:off x="16473309" y="428339"/>
            <a:ext cx="1571982" cy="146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09"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141414"/>
                </a:solidFill>
                <a:latin typeface="Barlow" panose="00000800000000000000"/>
                <a:ea typeface="Barlow" panose="00000800000000000000"/>
                <a:cs typeface="Barlow" panose="00000800000000000000"/>
                <a:sym typeface="Barlow" panose="00000800000000000000"/>
              </a:rPr>
              <a:t>PROPOSED SOLUTION</a:t>
            </a:r>
            <a:endParaRPr lang="en-US" sz="8800" b="1" i="0" u="none" strike="noStrike" cap="none">
              <a:solidFill>
                <a:srgbClr val="141414"/>
              </a:solidFill>
              <a:latin typeface="Barlow" panose="00000800000000000000"/>
              <a:ea typeface="Barlow" panose="00000800000000000000"/>
              <a:cs typeface="Barlow" panose="00000800000000000000"/>
              <a:sym typeface="Barlow" panose="00000800000000000000"/>
            </a:endParaRPr>
          </a:p>
        </p:txBody>
      </p:sp>
      <p:sp>
        <p:nvSpPr>
          <p:cNvPr id="111" name="Google Shape;111;p15"/>
          <p:cNvSpPr txBox="1"/>
          <p:nvPr/>
        </p:nvSpPr>
        <p:spPr>
          <a:xfrm>
            <a:off x="264160" y="1854835"/>
            <a:ext cx="11268710" cy="8013065"/>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Because of the ongoing pandemic educational activities have been affected majorly.</a:t>
            </a:r>
            <a:endPar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All Educational Institutes are moving towards technological means for education such as online lectures, online assignment submissions, etc.</a:t>
            </a:r>
            <a:endPar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We been students ourselves we know all the </a:t>
            </a:r>
            <a:r>
              <a:rPr lang="en-IN" sz="2400" b="1"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pros/cons of online education</a:t>
            </a:r>
            <a:r>
              <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a:t>
            </a:r>
            <a:endPar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Online education is good for maintaining social distancing while carrying out the school studies, but its not easy for everyone to keep track of all the different platforms, for: meetings, assignments, doubt solving, frequent questions, and many more.</a:t>
            </a:r>
            <a:endPar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We have decided to </a:t>
            </a:r>
            <a:r>
              <a:rPr lang="en-IN" sz="2400" b="1"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develop a single platform</a:t>
            </a:r>
            <a:r>
              <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 for all the online educational needs.</a:t>
            </a:r>
            <a:endPar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Students don't have to browse through the internet looking for means that will answer their questions.</a:t>
            </a:r>
            <a:endParaRPr lang="en-IN" sz="24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IN" sz="2400" b="1"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Our Idea is to provide, one place for all the school subjects and the link to their respective online meeting app, conversation threads for discussion and Doubt solving, Assignments and submissions, Online MCQs through Quiz, and also a fun Dashboard to keep track of all the activities.</a:t>
            </a:r>
            <a:endParaRPr lang="en-IN" sz="2400" b="1"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pic>
        <p:nvPicPr>
          <p:cNvPr id="112" name="Google Shape;112;p15"/>
          <p:cNvPicPr preferRelativeResize="0"/>
          <p:nvPr/>
        </p:nvPicPr>
        <p:blipFill rotWithShape="1">
          <a:blip r:embed="rId1"/>
          <a:srcRect/>
          <a:stretch>
            <a:fill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2"/>
          <a:srcRect/>
          <a:stretch>
            <a:fillRect/>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17"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a:solidFill>
                  <a:srgbClr val="FFFFFF"/>
                </a:solidFill>
                <a:latin typeface="Barlow" panose="00000800000000000000"/>
                <a:ea typeface="Barlow" panose="00000800000000000000"/>
                <a:cs typeface="Barlow" panose="00000800000000000000"/>
                <a:sym typeface="Barlow" panose="00000800000000000000"/>
              </a:rPr>
              <a:t>UNIQUE SELLING POINTS</a:t>
            </a:r>
            <a:endParaRPr lang="en-US" sz="4800" b="1" i="0" u="none" strike="noStrike" cap="none">
              <a:solidFill>
                <a:srgbClr val="FFFFFF"/>
              </a:solidFill>
              <a:latin typeface="Barlow" panose="00000800000000000000"/>
              <a:ea typeface="Barlow" panose="00000800000000000000"/>
              <a:cs typeface="Barlow" panose="00000800000000000000"/>
              <a:sym typeface="Barlow" panose="00000800000000000000"/>
            </a:endParaRPr>
          </a:p>
        </p:txBody>
      </p:sp>
      <p:sp>
        <p:nvSpPr>
          <p:cNvPr id="119" name="Google Shape;119;p16"/>
          <p:cNvSpPr txBox="1"/>
          <p:nvPr/>
        </p:nvSpPr>
        <p:spPr>
          <a:xfrm>
            <a:off x="218575" y="5838802"/>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altLang="en-US" sz="2000">
                <a:solidFill>
                  <a:srgbClr val="FFFFFF"/>
                </a:solidFill>
                <a:latin typeface="Barlow Medium" panose="00000600000000000000"/>
                <a:ea typeface="Barlow Medium" panose="00000600000000000000"/>
                <a:cs typeface="Barlow Medium" panose="00000600000000000000"/>
                <a:sym typeface="Barlow Medium" panose="00000600000000000000"/>
              </a:rPr>
              <a:t>One place for all the online education needs,</a:t>
            </a:r>
            <a:endPar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r>
              <a:rPr lang="en-IN" altLang="en-US" sz="2000">
                <a:solidFill>
                  <a:srgbClr val="FFFFFF"/>
                </a:solidFill>
                <a:latin typeface="Barlow Medium" panose="00000600000000000000"/>
                <a:ea typeface="Barlow Medium" panose="00000600000000000000"/>
                <a:cs typeface="Barlow Medium" panose="00000600000000000000"/>
                <a:sym typeface="Barlow Medium" panose="00000600000000000000"/>
              </a:rPr>
              <a:t>Assignments, Online Lecture Links, Quiz, Conversation Threads, Progress Track with visual Graphs.</a:t>
            </a:r>
            <a:endPar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endParaRPr>
          </a:p>
        </p:txBody>
      </p:sp>
      <p:sp>
        <p:nvSpPr>
          <p:cNvPr id="120" name="Google Shape;120;p16"/>
          <p:cNvSpPr txBox="1"/>
          <p:nvPr/>
        </p:nvSpPr>
        <p:spPr>
          <a:xfrm>
            <a:off x="218575" y="5094662"/>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alt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2</a:t>
            </a: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pic>
        <p:nvPicPr>
          <p:cNvPr id="121" name="Google Shape;121;p16"/>
          <p:cNvPicPr preferRelativeResize="0"/>
          <p:nvPr/>
        </p:nvPicPr>
        <p:blipFill rotWithShape="1">
          <a:blip r:embed="rId1"/>
          <a:srcRect/>
          <a:stretch>
            <a:fillRect/>
          </a:stretch>
        </p:blipFill>
        <p:spPr>
          <a:xfrm>
            <a:off x="218575" y="203440"/>
            <a:ext cx="1386081" cy="1295408"/>
          </a:xfrm>
          <a:prstGeom prst="rect">
            <a:avLst/>
          </a:prstGeom>
          <a:noFill/>
          <a:ln>
            <a:noFill/>
          </a:ln>
        </p:spPr>
      </p:pic>
      <p:sp>
        <p:nvSpPr>
          <p:cNvPr id="122" name="Google Shape;122;p16"/>
          <p:cNvSpPr txBox="1"/>
          <p:nvPr/>
        </p:nvSpPr>
        <p:spPr>
          <a:xfrm>
            <a:off x="218575" y="8446536"/>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rPr>
              <a:t>Teachers can also create Quiz, that students can answer based on their educational major</a:t>
            </a:r>
            <a:endPar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endParaRPr>
          </a:p>
        </p:txBody>
      </p:sp>
      <p:sp>
        <p:nvSpPr>
          <p:cNvPr id="123" name="Google Shape;123;p16"/>
          <p:cNvSpPr txBox="1"/>
          <p:nvPr/>
        </p:nvSpPr>
        <p:spPr>
          <a:xfrm>
            <a:off x="218575" y="7702395"/>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alt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3</a:t>
            </a: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sp>
        <p:nvSpPr>
          <p:cNvPr id="124" name="Google Shape;124;p16"/>
          <p:cNvSpPr txBox="1"/>
          <p:nvPr/>
        </p:nvSpPr>
        <p:spPr>
          <a:xfrm>
            <a:off x="9843000" y="3006344"/>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altLang="en-US" sz="2000">
                <a:solidFill>
                  <a:srgbClr val="FFFFFF"/>
                </a:solidFill>
                <a:latin typeface="Barlow Medium" panose="00000600000000000000"/>
                <a:ea typeface="Barlow Medium" panose="00000600000000000000"/>
                <a:cs typeface="Barlow Medium" panose="00000600000000000000"/>
                <a:sym typeface="Barlow Medium" panose="00000600000000000000"/>
              </a:rPr>
              <a:t>Teachers/Mentors can create classrooms for students of all age and grade, where they can assign classwork and assignments to students.</a:t>
            </a:r>
            <a:endPar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endPar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endParaRPr>
          </a:p>
        </p:txBody>
      </p:sp>
      <p:sp>
        <p:nvSpPr>
          <p:cNvPr id="125" name="Google Shape;125;p16"/>
          <p:cNvSpPr txBox="1"/>
          <p:nvPr/>
        </p:nvSpPr>
        <p:spPr>
          <a:xfrm>
            <a:off x="9843000" y="2050749"/>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alt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4</a:t>
            </a: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sp>
        <p:nvSpPr>
          <p:cNvPr id="128" name="Google Shape;128;p16"/>
          <p:cNvSpPr txBox="1"/>
          <p:nvPr/>
        </p:nvSpPr>
        <p:spPr>
          <a:xfrm>
            <a:off x="9843000" y="5866579"/>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altLang="en-US" sz="2000">
                <a:solidFill>
                  <a:srgbClr val="FFFFFF"/>
                </a:solidFill>
                <a:latin typeface="Barlow Medium" panose="00000600000000000000"/>
                <a:ea typeface="Barlow Medium" panose="00000600000000000000"/>
                <a:cs typeface="Barlow Medium" panose="00000600000000000000"/>
                <a:sym typeface="Barlow Medium" panose="00000600000000000000"/>
              </a:rPr>
              <a:t>Each classroom will have its own Conversation Thread where Students can ask Questions/Doubts to which all students from the classroom can reply and discuess about the asked topic.</a:t>
            </a:r>
            <a:endPar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endParaRPr>
          </a:p>
        </p:txBody>
      </p:sp>
      <p:sp>
        <p:nvSpPr>
          <p:cNvPr id="129" name="Google Shape;129;p16"/>
          <p:cNvSpPr txBox="1"/>
          <p:nvPr/>
        </p:nvSpPr>
        <p:spPr>
          <a:xfrm>
            <a:off x="9843000" y="5004963"/>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alt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6</a:t>
            </a: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sp>
        <p:nvSpPr>
          <p:cNvPr id="130" name="Google Shape;130;p16"/>
          <p:cNvSpPr txBox="1"/>
          <p:nvPr/>
        </p:nvSpPr>
        <p:spPr>
          <a:xfrm>
            <a:off x="9843000" y="8349941"/>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endParaRPr>
          </a:p>
        </p:txBody>
      </p:sp>
      <p:sp>
        <p:nvSpPr>
          <p:cNvPr id="132" name="Google Shape;132;p16"/>
          <p:cNvSpPr txBox="1"/>
          <p:nvPr/>
        </p:nvSpPr>
        <p:spPr>
          <a:xfrm>
            <a:off x="218575" y="3464855"/>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altLang="en-US" sz="2000">
                <a:solidFill>
                  <a:srgbClr val="FFFFFF"/>
                </a:solidFill>
                <a:latin typeface="Barlow Medium" panose="00000600000000000000"/>
                <a:ea typeface="Barlow Medium" panose="00000600000000000000"/>
                <a:cs typeface="Barlow Medium" panose="00000600000000000000"/>
                <a:sym typeface="Barlow Medium" panose="00000600000000000000"/>
              </a:rPr>
              <a:t>Every Student will have their own unique profile page with all their acticities and score, students can share and compare their progress with their peers.</a:t>
            </a:r>
            <a:endPar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endParaRPr>
          </a:p>
          <a:p>
            <a:pPr marL="0" marR="0" lvl="0" indent="0" algn="l" rtl="0">
              <a:lnSpc>
                <a:spcPct val="150000"/>
              </a:lnSpc>
              <a:spcBef>
                <a:spcPts val="0"/>
              </a:spcBef>
              <a:spcAft>
                <a:spcPts val="0"/>
              </a:spcAft>
              <a:buNone/>
            </a:pPr>
            <a:endParaRPr lang="en-IN" altLang="en-US" sz="2000" b="0" i="0" u="none" strike="noStrike" cap="none">
              <a:solidFill>
                <a:srgbClr val="FFFFFF"/>
              </a:solidFill>
              <a:latin typeface="Barlow Medium" panose="00000600000000000000"/>
              <a:ea typeface="Barlow Medium" panose="00000600000000000000"/>
              <a:cs typeface="Barlow Medium" panose="00000600000000000000"/>
              <a:sym typeface="Barlow Medium" panose="00000600000000000000"/>
            </a:endParaRPr>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1.</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pic>
        <p:nvPicPr>
          <p:cNvPr id="134" name="Google Shape;134;p16"/>
          <p:cNvPicPr preferRelativeResize="0"/>
          <p:nvPr/>
        </p:nvPicPr>
        <p:blipFill rotWithShape="1">
          <a:blip r:embed="rId2"/>
          <a:srcRect/>
          <a:stretch>
            <a:fillRect/>
          </a:stretch>
        </p:blipFill>
        <p:spPr>
          <a:xfrm rot="-8447388">
            <a:off x="13731121" y="-61350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38" name="Shape 138"/>
        <p:cNvGrpSpPr/>
        <p:nvPr/>
      </p:nvGrpSpPr>
      <p:grpSpPr>
        <a:xfrm>
          <a:off x="0" y="0"/>
          <a:ext cx="0" cy="0"/>
          <a:chOff x="0" y="0"/>
          <a:chExt cx="0" cy="0"/>
        </a:xfrm>
      </p:grpSpPr>
      <p:pic>
        <p:nvPicPr>
          <p:cNvPr id="139" name="Google Shape;139;p17"/>
          <p:cNvPicPr preferRelativeResize="0"/>
          <p:nvPr/>
        </p:nvPicPr>
        <p:blipFill rotWithShape="1">
          <a:blip r:embed="rId1"/>
          <a:srcRect/>
          <a:stretch>
            <a:fillRect/>
          </a:stretch>
        </p:blipFill>
        <p:spPr>
          <a:xfrm rot="5400000">
            <a:off x="9819140" y="2118215"/>
            <a:ext cx="12045623" cy="10051993"/>
          </a:xfrm>
          <a:prstGeom prst="rect">
            <a:avLst/>
          </a:prstGeom>
          <a:noFill/>
          <a:ln>
            <a:noFill/>
          </a:ln>
        </p:spPr>
      </p:pic>
      <p:grpSp>
        <p:nvGrpSpPr>
          <p:cNvPr id="143" name="Google Shape;143;p17"/>
          <p:cNvGrpSpPr/>
          <p:nvPr/>
        </p:nvGrpSpPr>
        <p:grpSpPr>
          <a:xfrm>
            <a:off x="1736122" y="2020907"/>
            <a:ext cx="7640923" cy="1285998"/>
            <a:chOff x="0" y="-141606"/>
            <a:chExt cx="10187898" cy="1714664"/>
          </a:xfrm>
        </p:grpSpPr>
        <p:sp>
          <p:nvSpPr>
            <p:cNvPr id="144" name="Google Shape;144;p17"/>
            <p:cNvSpPr txBox="1"/>
            <p:nvPr/>
          </p:nvSpPr>
          <p:spPr>
            <a:xfrm>
              <a:off x="0" y="-141606"/>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React JS (Front End)</a:t>
              </a:r>
              <a:endPar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sp>
          <p:nvSpPr>
            <p:cNvPr id="145" name="Google Shape;145;p17"/>
            <p:cNvSpPr txBox="1"/>
            <p:nvPr/>
          </p:nvSpPr>
          <p:spPr>
            <a:xfrm>
              <a:off x="0" y="598067"/>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React is a JavaScript library for building user interfaces. </a:t>
              </a:r>
              <a:endParaRPr 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grpSp>
      <p:grpSp>
        <p:nvGrpSpPr>
          <p:cNvPr id="146" name="Google Shape;146;p17"/>
          <p:cNvGrpSpPr/>
          <p:nvPr/>
        </p:nvGrpSpPr>
        <p:grpSpPr>
          <a:xfrm>
            <a:off x="1665637" y="3532208"/>
            <a:ext cx="7640923" cy="1356484"/>
            <a:chOff x="0" y="-47625"/>
            <a:chExt cx="10187898" cy="1808645"/>
          </a:xfrm>
        </p:grpSpPr>
        <p:sp>
          <p:nvSpPr>
            <p:cNvPr id="147" name="Google Shape;147;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Flask (Back End)</a:t>
              </a:r>
              <a:endPar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sp>
          <p:nvSpPr>
            <p:cNvPr id="148"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Flask is an API of Python that allows us to build up web-applications</a:t>
              </a:r>
              <a:r>
                <a:rPr lang="en-IN" alt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a:t>
              </a:r>
              <a:endParaRPr lang="en-IN" alt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grpSp>
      <p:sp>
        <p:nvSpPr>
          <p:cNvPr id="149" name="Google Shape;149;p17"/>
          <p:cNvSpPr txBox="1"/>
          <p:nvPr/>
        </p:nvSpPr>
        <p:spPr>
          <a:xfrm>
            <a:off x="746760" y="204729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1.</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sp>
        <p:nvSpPr>
          <p:cNvPr id="150" name="Google Shape;150;p17"/>
          <p:cNvSpPr txBox="1"/>
          <p:nvPr/>
        </p:nvSpPr>
        <p:spPr>
          <a:xfrm>
            <a:off x="660400" y="346886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2.</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sp>
        <p:nvSpPr>
          <p:cNvPr id="152" name="Google Shape;152;p17"/>
          <p:cNvSpPr txBox="1"/>
          <p:nvPr/>
        </p:nvSpPr>
        <p:spPr>
          <a:xfrm>
            <a:off x="1028700" y="46987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altLang="en-US" sz="8000" b="1" i="0" u="none" strike="noStrike" cap="none">
                <a:solidFill>
                  <a:srgbClr val="141414"/>
                </a:solidFill>
                <a:latin typeface="Barlow" panose="00000800000000000000"/>
                <a:ea typeface="Barlow" panose="00000800000000000000"/>
                <a:cs typeface="Barlow" panose="00000800000000000000"/>
                <a:sym typeface="Barlow" panose="00000800000000000000"/>
              </a:rPr>
              <a:t>OUR </a:t>
            </a:r>
            <a:r>
              <a:rPr lang="en-US" sz="8000" b="1" i="0" u="none" strike="noStrike" cap="none">
                <a:solidFill>
                  <a:srgbClr val="141414"/>
                </a:solidFill>
                <a:latin typeface="Barlow" panose="00000800000000000000"/>
                <a:ea typeface="Barlow" panose="00000800000000000000"/>
                <a:cs typeface="Barlow" panose="00000800000000000000"/>
                <a:sym typeface="Barlow" panose="00000800000000000000"/>
              </a:rPr>
              <a:t>TECH STACK</a:t>
            </a:r>
            <a:endParaRPr lang="en-US" sz="8000" b="1" i="0" u="none" strike="noStrike" cap="none">
              <a:solidFill>
                <a:srgbClr val="141414"/>
              </a:solidFill>
              <a:latin typeface="Barlow" panose="00000800000000000000"/>
              <a:ea typeface="Barlow" panose="00000800000000000000"/>
              <a:cs typeface="Barlow" panose="00000800000000000000"/>
              <a:sym typeface="Barlow" panose="00000800000000000000"/>
            </a:endParaRPr>
          </a:p>
        </p:txBody>
      </p:sp>
      <p:pic>
        <p:nvPicPr>
          <p:cNvPr id="153" name="Google Shape;153;p17"/>
          <p:cNvPicPr preferRelativeResize="0"/>
          <p:nvPr/>
        </p:nvPicPr>
        <p:blipFill rotWithShape="1">
          <a:blip r:embed="rId2"/>
          <a:srcRect/>
          <a:stretch>
            <a:fillRect/>
          </a:stretch>
        </p:blipFill>
        <p:spPr>
          <a:xfrm>
            <a:off x="15697200" y="41022"/>
            <a:ext cx="2430224" cy="2271246"/>
          </a:xfrm>
          <a:prstGeom prst="rect">
            <a:avLst/>
          </a:prstGeom>
          <a:noFill/>
          <a:ln>
            <a:noFill/>
          </a:ln>
        </p:spPr>
      </p:pic>
      <p:sp>
        <p:nvSpPr>
          <p:cNvPr id="9" name="Google Shape;150;p17"/>
          <p:cNvSpPr txBox="1"/>
          <p:nvPr/>
        </p:nvSpPr>
        <p:spPr>
          <a:xfrm>
            <a:off x="634365" y="4841737"/>
            <a:ext cx="649929" cy="745340"/>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None/>
            </a:pPr>
            <a:r>
              <a:rPr lang="en-IN" alt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3</a:t>
            </a: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grpSp>
        <p:nvGrpSpPr>
          <p:cNvPr id="2" name="Google Shape;146;p17"/>
          <p:cNvGrpSpPr/>
          <p:nvPr/>
        </p:nvGrpSpPr>
        <p:grpSpPr>
          <a:xfrm>
            <a:off x="1691037" y="4931113"/>
            <a:ext cx="7640923" cy="1356484"/>
            <a:chOff x="0" y="-47625"/>
            <a:chExt cx="10187898" cy="1808645"/>
          </a:xfrm>
        </p:grpSpPr>
        <p:sp>
          <p:nvSpPr>
            <p:cNvPr id="3" name="Google Shape;147;p17"/>
            <p:cNvSpPr txBox="1"/>
            <p:nvPr/>
          </p:nvSpPr>
          <p:spPr>
            <a:xfrm>
              <a:off x="0" y="-47625"/>
              <a:ext cx="10187898" cy="573273"/>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None/>
              </a:pPr>
              <a:r>
                <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SQLAlchemy (</a:t>
              </a:r>
              <a:r>
                <a:rPr lang="en-IN" altLang="en-US" sz="2600">
                  <a:solidFill>
                    <a:srgbClr val="141414"/>
                  </a:solidFill>
                  <a:latin typeface="Barlow Medium" panose="00000600000000000000"/>
                  <a:ea typeface="Barlow Medium" panose="00000600000000000000"/>
                  <a:cs typeface="Barlow Medium" panose="00000600000000000000"/>
                  <a:sym typeface="Barlow Medium" panose="00000600000000000000"/>
                </a:rPr>
                <a:t>Database </a:t>
              </a:r>
              <a:r>
                <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For Developement)</a:t>
              </a:r>
              <a:endPar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sp>
          <p:nvSpPr>
            <p:cNvPr id="4"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p>
              <a:pPr marL="0" marR="0" lvl="0" indent="0" algn="l" rtl="0">
                <a:lnSpc>
                  <a:spcPct val="150000"/>
                </a:lnSpc>
                <a:spcBef>
                  <a:spcPts val="0"/>
                </a:spcBef>
                <a:spcAft>
                  <a:spcPts val="0"/>
                </a:spcAft>
                <a:buNone/>
              </a:pPr>
              <a:r>
                <a:rPr lang="en-IN" alt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SQLAlchemy is the Python SQL toolkit that gives application developers the full power and flexibility of SQL</a:t>
              </a:r>
              <a:endParaRPr lang="en-IN" alt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grpSp>
      <p:sp>
        <p:nvSpPr>
          <p:cNvPr id="5" name="Google Shape;150;p17"/>
          <p:cNvSpPr txBox="1"/>
          <p:nvPr/>
        </p:nvSpPr>
        <p:spPr>
          <a:xfrm>
            <a:off x="679450" y="6822302"/>
            <a:ext cx="649929" cy="745340"/>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None/>
            </a:pPr>
            <a:r>
              <a:rPr lang="en-IN" alt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4</a:t>
            </a: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grpSp>
        <p:nvGrpSpPr>
          <p:cNvPr id="6" name="Google Shape;146;p17"/>
          <p:cNvGrpSpPr/>
          <p:nvPr/>
        </p:nvGrpSpPr>
        <p:grpSpPr>
          <a:xfrm>
            <a:off x="1712627" y="6888183"/>
            <a:ext cx="7640923" cy="1356484"/>
            <a:chOff x="0" y="-47625"/>
            <a:chExt cx="10187898" cy="1808645"/>
          </a:xfrm>
        </p:grpSpPr>
        <p:sp>
          <p:nvSpPr>
            <p:cNvPr id="7" name="Google Shape;147;p17"/>
            <p:cNvSpPr txBox="1"/>
            <p:nvPr/>
          </p:nvSpPr>
          <p:spPr>
            <a:xfrm>
              <a:off x="0" y="-47625"/>
              <a:ext cx="10187898" cy="573273"/>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None/>
              </a:pPr>
              <a:r>
                <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JWT (</a:t>
              </a:r>
              <a:r>
                <a:rPr lang="en-IN" altLang="en-US" sz="2600">
                  <a:solidFill>
                    <a:srgbClr val="141414"/>
                  </a:solidFill>
                  <a:latin typeface="Barlow Medium" panose="00000600000000000000"/>
                  <a:ea typeface="Barlow Medium" panose="00000600000000000000"/>
                  <a:cs typeface="Barlow Medium" panose="00000600000000000000"/>
                  <a:sym typeface="Barlow Medium" panose="00000600000000000000"/>
                </a:rPr>
                <a:t>Authentication</a:t>
              </a:r>
              <a:r>
                <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a:t>
              </a:r>
              <a:endPar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sp>
          <p:nvSpPr>
            <p:cNvPr id="8"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p>
              <a:pPr marL="0" marR="0" lvl="0" indent="0" algn="l" rtl="0">
                <a:lnSpc>
                  <a:spcPct val="150000"/>
                </a:lnSpc>
                <a:spcBef>
                  <a:spcPts val="0"/>
                </a:spcBef>
                <a:spcAft>
                  <a:spcPts val="0"/>
                </a:spcAft>
                <a:buNone/>
              </a:pPr>
              <a:r>
                <a:rPr lang="en-IN" alt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JSON Web Token (JWT) is a way for transmitting information –like authentication and authorization facts– between two parties:</a:t>
              </a:r>
              <a:endParaRPr lang="en-IN" alt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grpSp>
      <p:sp>
        <p:nvSpPr>
          <p:cNvPr id="13" name="Google Shape;150;p17"/>
          <p:cNvSpPr txBox="1"/>
          <p:nvPr/>
        </p:nvSpPr>
        <p:spPr>
          <a:xfrm>
            <a:off x="665480" y="8828902"/>
            <a:ext cx="649929" cy="745340"/>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None/>
            </a:pPr>
            <a:r>
              <a:rPr lang="en-IN" alt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5</a:t>
            </a:r>
            <a:r>
              <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rPr>
              <a:t>.</a:t>
            </a:r>
            <a:endParaRPr lang="en-US" sz="5600" b="1" i="0" u="none" strike="noStrike" cap="none">
              <a:solidFill>
                <a:srgbClr val="3CDA7D"/>
              </a:solidFill>
              <a:latin typeface="Barlow" panose="00000800000000000000"/>
              <a:ea typeface="Barlow" panose="00000800000000000000"/>
              <a:cs typeface="Barlow" panose="00000800000000000000"/>
              <a:sym typeface="Barlow" panose="00000800000000000000"/>
            </a:endParaRPr>
          </a:p>
        </p:txBody>
      </p:sp>
      <p:grpSp>
        <p:nvGrpSpPr>
          <p:cNvPr id="14" name="Google Shape;146;p17"/>
          <p:cNvGrpSpPr/>
          <p:nvPr/>
        </p:nvGrpSpPr>
        <p:grpSpPr>
          <a:xfrm>
            <a:off x="1675162" y="8894781"/>
            <a:ext cx="7664418" cy="1379979"/>
            <a:chOff x="0" y="-235587"/>
            <a:chExt cx="10219225" cy="1839972"/>
          </a:xfrm>
        </p:grpSpPr>
        <p:sp>
          <p:nvSpPr>
            <p:cNvPr id="15" name="Google Shape;147;p17"/>
            <p:cNvSpPr txBox="1"/>
            <p:nvPr/>
          </p:nvSpPr>
          <p:spPr>
            <a:xfrm>
              <a:off x="31327" y="-235587"/>
              <a:ext cx="10187898" cy="573273"/>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None/>
              </a:pPr>
              <a:r>
                <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bcrypt (Password Hashing)</a:t>
              </a:r>
              <a:endParaRPr lang="en-IN" altLang="en-US" sz="26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sp>
          <p:nvSpPr>
            <p:cNvPr id="16" name="Google Shape;148;p17"/>
            <p:cNvSpPr txBox="1"/>
            <p:nvPr/>
          </p:nvSpPr>
          <p:spPr>
            <a:xfrm>
              <a:off x="0" y="629394"/>
              <a:ext cx="10187898" cy="974991"/>
            </a:xfrm>
            <a:prstGeom prst="rect">
              <a:avLst/>
            </a:prstGeom>
            <a:noFill/>
            <a:ln>
              <a:noFill/>
            </a:ln>
          </p:spPr>
          <p:txBody>
            <a:bodyPr spcFirstLastPara="1" wrap="square" lIns="0" tIns="0" rIns="0" bIns="0" anchor="t" anchorCtr="0">
              <a:noAutofit/>
            </a:bodyPr>
            <a:p>
              <a:pPr marL="0" marR="0" lvl="0" indent="0" algn="l" rtl="0">
                <a:lnSpc>
                  <a:spcPct val="150000"/>
                </a:lnSpc>
                <a:spcBef>
                  <a:spcPts val="0"/>
                </a:spcBef>
                <a:spcAft>
                  <a:spcPts val="0"/>
                </a:spcAft>
                <a:buNone/>
              </a:pPr>
              <a:r>
                <a:rPr lang="en-IN" alt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rPr>
                <a:t>bcrypt is a password-hashing function</a:t>
              </a:r>
              <a:endParaRPr lang="en-IN" altLang="en-US" sz="2000" b="0" i="0" u="none" strike="noStrike" cap="none">
                <a:solidFill>
                  <a:srgbClr val="141414"/>
                </a:solidFill>
                <a:latin typeface="Barlow Medium" panose="00000600000000000000"/>
                <a:ea typeface="Barlow Medium" panose="00000600000000000000"/>
                <a:cs typeface="Barlow Medium" panose="00000600000000000000"/>
                <a:sym typeface="Barlow Medium" panose="0000060000000000000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57"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a:solidFill>
                    <a:srgbClr val="141414"/>
                  </a:solidFill>
                  <a:latin typeface="Barlow" panose="00000800000000000000"/>
                  <a:ea typeface="Barlow" panose="00000800000000000000"/>
                  <a:cs typeface="Barlow" panose="00000800000000000000"/>
                  <a:sym typeface="Barlow" panose="00000800000000000000"/>
                </a:rPr>
                <a:t>THANK YOU</a:t>
              </a:r>
              <a:endParaRPr lang="en-US" sz="12000" b="1" i="0" u="none" strike="noStrike" cap="none">
                <a:solidFill>
                  <a:srgbClr val="141414"/>
                </a:solidFill>
                <a:latin typeface="Barlow" panose="00000800000000000000"/>
                <a:ea typeface="Barlow" panose="00000800000000000000"/>
                <a:cs typeface="Barlow" panose="00000800000000000000"/>
                <a:sym typeface="Barlow" panose="00000800000000000000"/>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61" name="Google Shape;161;p18"/>
          <p:cNvPicPr preferRelativeResize="0"/>
          <p:nvPr/>
        </p:nvPicPr>
        <p:blipFill rotWithShape="1">
          <a:blip r:embed="rId1"/>
          <a:srcRect/>
          <a:stretch>
            <a:fill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2"/>
          <a:srcRect/>
          <a:stretch>
            <a:fillRect/>
          </a:stretch>
        </p:blipFill>
        <p:spPr>
          <a:xfrm>
            <a:off x="242708" y="416409"/>
            <a:ext cx="1890891" cy="176719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2979</Words>
  <Application>WPS Presentation</Application>
  <PresentationFormat/>
  <Paragraphs>97</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Arial</vt:lpstr>
      <vt:lpstr>Calibri</vt:lpstr>
      <vt:lpstr>Barlow</vt:lpstr>
      <vt:lpstr>Barlow Medium</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aades</cp:lastModifiedBy>
  <cp:revision>4</cp:revision>
  <dcterms:created xsi:type="dcterms:W3CDTF">2020-09-05T15:55:00Z</dcterms:created>
  <dcterms:modified xsi:type="dcterms:W3CDTF">2020-09-05T22:15:31Z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