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8" r:id="rId8"/>
    <p:sldId id="269"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924940-9AC7-8041-A053-796CDDB1975C}" v="165" dt="2024-04-24T18:15:28.8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4/24/2024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hreeshivam.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C1EC73-B844-5CEF-CB21-FCBC4FD919D9}"/>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105626" y="0"/>
            <a:ext cx="9968015" cy="1650998"/>
          </a:xfrm>
          <a:prstGeom prst="rect">
            <a:avLst/>
          </a:prstGeom>
        </p:spPr>
      </p:pic>
      <p:sp>
        <p:nvSpPr>
          <p:cNvPr id="4" name="Content Placeholder 2">
            <a:extLst>
              <a:ext uri="{FF2B5EF4-FFF2-40B4-BE49-F238E27FC236}">
                <a16:creationId xmlns:a16="http://schemas.microsoft.com/office/drawing/2014/main" id="{26208AD7-3485-BF56-7319-8CEBE6C3EAF0}"/>
              </a:ext>
            </a:extLst>
          </p:cNvPr>
          <p:cNvSpPr txBox="1">
            <a:spLocks noGrp="1"/>
          </p:cNvSpPr>
          <p:nvPr>
            <p:ph idx="1"/>
          </p:nvPr>
        </p:nvSpPr>
        <p:spPr>
          <a:xfrm>
            <a:off x="-369400" y="1779875"/>
            <a:ext cx="12978685" cy="4406839"/>
          </a:xfrm>
          <a:prstGeom prst="rect">
            <a:avLst/>
          </a:prstGeom>
        </p:spPr>
        <p:txBody>
          <a:bodyPr vert="horz" lIns="91440" tIns="91440" rIns="91440" bIns="91440" rtlCol="0" anchor="t">
            <a:normAutofit lnSpcReduction="1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ctr"/>
            <a:endParaRPr lang="en-IN" b="1" dirty="0">
              <a:latin typeface="Arial Black" panose="020B0604020202020204" pitchFamily="34" charset="0"/>
              <a:ea typeface="Aharoni" panose="02000000000000000000" pitchFamily="2" charset="0"/>
              <a:cs typeface="Arial Black" panose="020B0604020202020204" pitchFamily="34" charset="0"/>
            </a:endParaRPr>
          </a:p>
          <a:p>
            <a:pPr algn="ctr"/>
            <a:r>
              <a:rPr lang="en-IN" sz="2400" b="1" dirty="0">
                <a:latin typeface="Arial Black" panose="020B0604020202020204" pitchFamily="34" charset="0"/>
                <a:ea typeface="Aharoni" panose="02000000000000000000" pitchFamily="2" charset="0"/>
                <a:cs typeface="Arial Black" panose="020B0604020202020204" pitchFamily="34" charset="0"/>
              </a:rPr>
              <a:t>TOPIC : an analytical study on retailing activities</a:t>
            </a:r>
          </a:p>
          <a:p>
            <a:pPr algn="ctr"/>
            <a:r>
              <a:rPr lang="en-IN" sz="2400" b="1" dirty="0">
                <a:latin typeface="Arial Black" panose="020B0604020202020204" pitchFamily="34" charset="0"/>
                <a:ea typeface="Aharoni" panose="02000000000000000000" pitchFamily="2" charset="0"/>
                <a:cs typeface="Arial Black" panose="020B0604020202020204" pitchFamily="34" charset="0"/>
              </a:rPr>
              <a:t>Performed by </a:t>
            </a:r>
            <a:r>
              <a:rPr lang="en-IN" sz="2400" b="1" dirty="0" err="1">
                <a:latin typeface="Arial Black" panose="020B0604020202020204" pitchFamily="34" charset="0"/>
                <a:ea typeface="Aharoni" panose="02000000000000000000" pitchFamily="2" charset="0"/>
                <a:cs typeface="Arial Black" panose="020B0604020202020204" pitchFamily="34" charset="0"/>
              </a:rPr>
              <a:t>shree</a:t>
            </a:r>
            <a:r>
              <a:rPr lang="en-IN" sz="2400" b="1" dirty="0">
                <a:latin typeface="Arial Black" panose="020B0604020202020204" pitchFamily="34" charset="0"/>
                <a:ea typeface="Aharoni" panose="02000000000000000000" pitchFamily="2" charset="0"/>
                <a:cs typeface="Arial Black" panose="020B0604020202020204" pitchFamily="34" charset="0"/>
              </a:rPr>
              <a:t> </a:t>
            </a:r>
            <a:r>
              <a:rPr lang="en-IN" sz="2400" b="1" dirty="0" err="1">
                <a:latin typeface="Arial Black" panose="020B0604020202020204" pitchFamily="34" charset="0"/>
                <a:ea typeface="Aharoni" panose="02000000000000000000" pitchFamily="2" charset="0"/>
                <a:cs typeface="Arial Black" panose="020B0604020202020204" pitchFamily="34" charset="0"/>
              </a:rPr>
              <a:t>Shivam</a:t>
            </a:r>
            <a:r>
              <a:rPr lang="en-IN" sz="2400" b="1" dirty="0">
                <a:latin typeface="Arial Black" panose="020B0604020202020204" pitchFamily="34" charset="0"/>
                <a:ea typeface="Aharoni" panose="02000000000000000000" pitchFamily="2" charset="0"/>
                <a:cs typeface="Arial Black" panose="020B0604020202020204" pitchFamily="34" charset="0"/>
              </a:rPr>
              <a:t> attires</a:t>
            </a:r>
          </a:p>
          <a:p>
            <a:pPr algn="ctr"/>
            <a:r>
              <a:rPr lang="en-IN" sz="2400" b="1" dirty="0">
                <a:latin typeface="Arial Black" panose="020B0604020202020204" pitchFamily="34" charset="0"/>
                <a:ea typeface="Aharoni" panose="02000000000000000000" pitchFamily="2" charset="0"/>
                <a:cs typeface="Arial Black" panose="020B0604020202020204" pitchFamily="34" charset="0"/>
              </a:rPr>
              <a:t> </a:t>
            </a:r>
            <a:r>
              <a:rPr lang="en-IN" sz="2400" b="1" dirty="0" err="1">
                <a:latin typeface="Arial Black" panose="020B0604020202020204" pitchFamily="34" charset="0"/>
                <a:ea typeface="Aharoni" panose="02000000000000000000" pitchFamily="2" charset="0"/>
                <a:cs typeface="Arial Black" panose="020B0604020202020204" pitchFamily="34" charset="0"/>
              </a:rPr>
              <a:t>Pvt.</a:t>
            </a:r>
            <a:r>
              <a:rPr lang="en-IN" sz="2400" b="1" dirty="0">
                <a:latin typeface="Arial Black" panose="020B0604020202020204" pitchFamily="34" charset="0"/>
                <a:ea typeface="Aharoni" panose="02000000000000000000" pitchFamily="2" charset="0"/>
                <a:cs typeface="Arial Black" panose="020B0604020202020204" pitchFamily="34" charset="0"/>
              </a:rPr>
              <a:t> Ltd </a:t>
            </a:r>
            <a:r>
              <a:rPr lang="en-IN" sz="2400" b="1" dirty="0" err="1">
                <a:latin typeface="Arial Black" panose="020B0604020202020204" pitchFamily="34" charset="0"/>
                <a:ea typeface="Aharoni" panose="02000000000000000000" pitchFamily="2" charset="0"/>
                <a:cs typeface="Arial Black" panose="020B0604020202020204" pitchFamily="34" charset="0"/>
              </a:rPr>
              <a:t>nagpur</a:t>
            </a:r>
            <a:endParaRPr lang="en-IN" sz="2400" b="1" dirty="0">
              <a:latin typeface="Arial Black" panose="020B0604020202020204" pitchFamily="34" charset="0"/>
              <a:ea typeface="Aharoni" panose="02000000000000000000" pitchFamily="2" charset="0"/>
              <a:cs typeface="Arial Black" panose="020B0604020202020204" pitchFamily="34" charset="0"/>
            </a:endParaRPr>
          </a:p>
          <a:p>
            <a:pPr algn="ctr"/>
            <a:endParaRPr lang="en-IN" b="1" dirty="0">
              <a:latin typeface="Arial Black" panose="020B0604020202020204" pitchFamily="34" charset="0"/>
              <a:ea typeface="Aharoni" panose="02000000000000000000" pitchFamily="2" charset="0"/>
              <a:cs typeface="Arial Black" panose="020B0604020202020204" pitchFamily="34" charset="0"/>
            </a:endParaRPr>
          </a:p>
          <a:p>
            <a:pPr algn="ctr"/>
            <a:r>
              <a:rPr lang="en-IN" dirty="0">
                <a:latin typeface="Calibri" panose="020F0502020204030204" pitchFamily="34" charset="0"/>
              </a:rPr>
              <a:t>SUBMITTED BY : </a:t>
            </a:r>
            <a:r>
              <a:rPr lang="en-IN" dirty="0" err="1">
                <a:latin typeface="Calibri" panose="020F0502020204030204" pitchFamily="34" charset="0"/>
              </a:rPr>
              <a:t>bhumika</a:t>
            </a:r>
            <a:r>
              <a:rPr lang="en-IN" dirty="0">
                <a:latin typeface="Calibri" panose="020F0502020204030204" pitchFamily="34" charset="0"/>
              </a:rPr>
              <a:t> Harish </a:t>
            </a:r>
            <a:r>
              <a:rPr lang="en-IN" dirty="0" err="1">
                <a:latin typeface="Calibri" panose="020F0502020204030204" pitchFamily="34" charset="0"/>
              </a:rPr>
              <a:t>khare</a:t>
            </a:r>
            <a:endParaRPr lang="en-IN" dirty="0">
              <a:latin typeface="Calibri" panose="020F0502020204030204" pitchFamily="34" charset="0"/>
            </a:endParaRPr>
          </a:p>
          <a:p>
            <a:pPr algn="ctr"/>
            <a:r>
              <a:rPr lang="en-IN" dirty="0">
                <a:latin typeface="Calibri" panose="020F0502020204030204" pitchFamily="34" charset="0"/>
              </a:rPr>
              <a:t>Course : Bachelor of Vocational –retail management </a:t>
            </a:r>
          </a:p>
          <a:p>
            <a:pPr algn="ctr"/>
            <a:r>
              <a:rPr lang="en-IN" dirty="0">
                <a:latin typeface="Calibri" panose="020F0502020204030204" pitchFamily="34" charset="0"/>
              </a:rPr>
              <a:t>Year : 3</a:t>
            </a:r>
            <a:r>
              <a:rPr lang="en-IN" baseline="30000" dirty="0">
                <a:latin typeface="Calibri" panose="020F0502020204030204" pitchFamily="34" charset="0"/>
              </a:rPr>
              <a:t>th</a:t>
            </a:r>
            <a:r>
              <a:rPr lang="en-IN" dirty="0">
                <a:latin typeface="Calibri" panose="020F0502020204030204" pitchFamily="34" charset="0"/>
              </a:rPr>
              <a:t> Year (6 </a:t>
            </a:r>
            <a:r>
              <a:rPr lang="en-IN" dirty="0" err="1">
                <a:latin typeface="Calibri" panose="020F0502020204030204" pitchFamily="34" charset="0"/>
              </a:rPr>
              <a:t>sem</a:t>
            </a:r>
            <a:r>
              <a:rPr lang="en-IN" dirty="0">
                <a:latin typeface="Calibri" panose="020F0502020204030204" pitchFamily="34" charset="0"/>
              </a:rPr>
              <a:t>)</a:t>
            </a:r>
          </a:p>
          <a:p>
            <a:pPr algn="ctr"/>
            <a:r>
              <a:rPr lang="en-IN" dirty="0">
                <a:latin typeface="Calibri" panose="020F0502020204030204" pitchFamily="34" charset="0"/>
              </a:rPr>
              <a:t>Session : 2023-2024</a:t>
            </a:r>
          </a:p>
          <a:p>
            <a:pPr algn="ctr"/>
            <a:endParaRPr lang="en-US" dirty="0"/>
          </a:p>
        </p:txBody>
      </p:sp>
    </p:spTree>
    <p:extLst>
      <p:ext uri="{BB962C8B-B14F-4D97-AF65-F5344CB8AC3E}">
        <p14:creationId xmlns:p14="http://schemas.microsoft.com/office/powerpoint/2010/main" val="2064245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9566-182F-FA83-DC1F-1DC14E1A0E11}"/>
              </a:ext>
            </a:extLst>
          </p:cNvPr>
          <p:cNvSpPr>
            <a:spLocks noGrp="1"/>
          </p:cNvSpPr>
          <p:nvPr>
            <p:ph type="title"/>
          </p:nvPr>
        </p:nvSpPr>
        <p:spPr>
          <a:xfrm>
            <a:off x="1454239" y="1541050"/>
            <a:ext cx="8643154" cy="1887950"/>
          </a:xfrm>
        </p:spPr>
        <p:txBody>
          <a:bodyPr anchor="b"/>
          <a:lstStyle/>
          <a:p>
            <a:r>
              <a:rPr lang="en-IN"/>
              <a:t>                </a:t>
            </a:r>
            <a:r>
              <a:rPr lang="en-IN" sz="5400" i="1">
                <a:latin typeface="Algerian" pitchFamily="82" charset="0"/>
                <a:ea typeface="Amasis MT Pro" panose="02000000000000000000" pitchFamily="2" charset="0"/>
                <a:cs typeface="Arial Black" panose="020B0604020202020204" pitchFamily="34" charset="0"/>
              </a:rPr>
              <a:t>Thank you</a:t>
            </a:r>
            <a:r>
              <a:rPr lang="en-IN" sz="6000" i="1">
                <a:latin typeface="Algerian" pitchFamily="82" charset="0"/>
                <a:ea typeface="Amasis MT Pro" panose="02000000000000000000" pitchFamily="2" charset="0"/>
                <a:cs typeface="Arial Black" panose="020B0604020202020204" pitchFamily="34" charset="0"/>
              </a:rPr>
              <a:t> </a:t>
            </a:r>
            <a:endParaRPr lang="en-US" sz="6000" i="1">
              <a:latin typeface="Algerian" pitchFamily="82" charset="0"/>
              <a:ea typeface="Amasis MT Pro" panose="02000000000000000000" pitchFamily="2" charset="0"/>
              <a:cs typeface="Arial Black" panose="020B0604020202020204" pitchFamily="34" charset="0"/>
            </a:endParaRPr>
          </a:p>
        </p:txBody>
      </p:sp>
    </p:spTree>
    <p:extLst>
      <p:ext uri="{BB962C8B-B14F-4D97-AF65-F5344CB8AC3E}">
        <p14:creationId xmlns:p14="http://schemas.microsoft.com/office/powerpoint/2010/main" val="237732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E394DD-21DB-E6C4-DE33-026F380D1A10}"/>
              </a:ext>
            </a:extLst>
          </p:cNvPr>
          <p:cNvSpPr txBox="1">
            <a:spLocks noGrp="1"/>
          </p:cNvSpPr>
          <p:nvPr>
            <p:ph type="title"/>
          </p:nvPr>
        </p:nvSpPr>
        <p:spPr>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a:t>                                    </a:t>
            </a:r>
            <a:br>
              <a:rPr lang="en-IN"/>
            </a:br>
            <a:r>
              <a:rPr lang="en-IN"/>
              <a:t>                                   Index</a:t>
            </a:r>
            <a:endParaRPr lang="en-US"/>
          </a:p>
        </p:txBody>
      </p:sp>
      <p:sp>
        <p:nvSpPr>
          <p:cNvPr id="4" name="Content Placeholder 2">
            <a:extLst>
              <a:ext uri="{FF2B5EF4-FFF2-40B4-BE49-F238E27FC236}">
                <a16:creationId xmlns:a16="http://schemas.microsoft.com/office/drawing/2014/main" id="{316E0102-BA9E-9F3F-86ED-3D7C31CBB576}"/>
              </a:ext>
            </a:extLst>
          </p:cNvPr>
          <p:cNvSpPr txBox="1">
            <a:spLocks noGrp="1"/>
          </p:cNvSpPr>
          <p:nvPr>
            <p:ph idx="1"/>
          </p:nvPr>
        </p:nvSpPr>
        <p:spPr>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a:t>Introduction </a:t>
            </a:r>
          </a:p>
          <a:p>
            <a:r>
              <a:rPr lang="en-IN"/>
              <a:t>Objectives</a:t>
            </a:r>
          </a:p>
          <a:p>
            <a:r>
              <a:rPr lang="en-IN"/>
              <a:t>Unique Collection</a:t>
            </a:r>
          </a:p>
          <a:p>
            <a:r>
              <a:rPr lang="en-IN"/>
              <a:t>Data Collection</a:t>
            </a:r>
          </a:p>
          <a:p>
            <a:r>
              <a:rPr lang="en-IN"/>
              <a:t>Bibliography</a:t>
            </a:r>
          </a:p>
          <a:p>
            <a:r>
              <a:rPr lang="en-IN"/>
              <a:t>Reference</a:t>
            </a:r>
          </a:p>
          <a:p>
            <a:r>
              <a:rPr lang="en-IN"/>
              <a:t>Conclusion </a:t>
            </a:r>
          </a:p>
          <a:p>
            <a:pPr marL="0" indent="0">
              <a:buNone/>
            </a:pPr>
            <a:endParaRPr lang="en-IN"/>
          </a:p>
        </p:txBody>
      </p:sp>
    </p:spTree>
    <p:extLst>
      <p:ext uri="{BB962C8B-B14F-4D97-AF65-F5344CB8AC3E}">
        <p14:creationId xmlns:p14="http://schemas.microsoft.com/office/powerpoint/2010/main" val="147490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D9C5-1555-AFEE-BAC8-3D8627D5A06B}"/>
              </a:ext>
            </a:extLst>
          </p:cNvPr>
          <p:cNvSpPr>
            <a:spLocks noGrp="1"/>
          </p:cNvSpPr>
          <p:nvPr>
            <p:ph type="title"/>
          </p:nvPr>
        </p:nvSpPr>
        <p:spPr/>
        <p:txBody>
          <a:bodyPr/>
          <a:lstStyle/>
          <a:p>
            <a:br>
              <a:rPr lang="en-IN"/>
            </a:br>
            <a:r>
              <a:rPr lang="en-IN"/>
              <a:t>                            Introduction</a:t>
            </a:r>
            <a:endParaRPr lang="en-US"/>
          </a:p>
        </p:txBody>
      </p:sp>
      <p:sp>
        <p:nvSpPr>
          <p:cNvPr id="3" name="Content Placeholder 2">
            <a:extLst>
              <a:ext uri="{FF2B5EF4-FFF2-40B4-BE49-F238E27FC236}">
                <a16:creationId xmlns:a16="http://schemas.microsoft.com/office/drawing/2014/main" id="{D75B4553-2439-7517-4F09-71713B6BA466}"/>
              </a:ext>
            </a:extLst>
          </p:cNvPr>
          <p:cNvSpPr>
            <a:spLocks noGrp="1"/>
          </p:cNvSpPr>
          <p:nvPr>
            <p:ph idx="1"/>
          </p:nvPr>
        </p:nvSpPr>
        <p:spPr>
          <a:xfrm>
            <a:off x="1079500" y="2107415"/>
            <a:ext cx="10033000" cy="3817626"/>
          </a:xfrm>
        </p:spPr>
        <p:txBody>
          <a:bodyPr>
            <a:normAutofit/>
          </a:bodyPr>
          <a:lstStyle/>
          <a:p>
            <a:pPr marL="0" indent="0">
              <a:buNone/>
            </a:pPr>
            <a:r>
              <a:rPr lang="en-IN"/>
              <a:t>Shree Shivam Attires PVT LTD are one of India's leading multi- brand clothing store outlets keeping a wide range of exclusive Designer Wedding Wear collections, stylish Ethnic &amp; Western Clothes. Present across 6 cities in India and growing our Stores are stand-alone fashion destinations for those looking to announce their presence.Sri Shivam is humanitarian, contemporary thinker on leadership, visionary and a self-transformation coach.</a:t>
            </a:r>
          </a:p>
        </p:txBody>
      </p:sp>
    </p:spTree>
    <p:extLst>
      <p:ext uri="{BB962C8B-B14F-4D97-AF65-F5344CB8AC3E}">
        <p14:creationId xmlns:p14="http://schemas.microsoft.com/office/powerpoint/2010/main" val="1740608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63A3-5890-734B-23D6-B0D9EA64307B}"/>
              </a:ext>
            </a:extLst>
          </p:cNvPr>
          <p:cNvSpPr>
            <a:spLocks noGrp="1"/>
          </p:cNvSpPr>
          <p:nvPr>
            <p:ph type="title"/>
          </p:nvPr>
        </p:nvSpPr>
        <p:spPr/>
        <p:txBody>
          <a:bodyPr/>
          <a:lstStyle/>
          <a:p>
            <a:br>
              <a:rPr lang="en-IN"/>
            </a:br>
            <a:r>
              <a:rPr lang="en-IN"/>
              <a:t>                             objectives</a:t>
            </a:r>
            <a:endParaRPr lang="en-US"/>
          </a:p>
        </p:txBody>
      </p:sp>
      <p:sp>
        <p:nvSpPr>
          <p:cNvPr id="3" name="Content Placeholder 2">
            <a:extLst>
              <a:ext uri="{FF2B5EF4-FFF2-40B4-BE49-F238E27FC236}">
                <a16:creationId xmlns:a16="http://schemas.microsoft.com/office/drawing/2014/main" id="{65286A73-5862-A94C-19B9-827F3519F893}"/>
              </a:ext>
            </a:extLst>
          </p:cNvPr>
          <p:cNvSpPr>
            <a:spLocks noGrp="1"/>
          </p:cNvSpPr>
          <p:nvPr>
            <p:ph idx="1"/>
          </p:nvPr>
        </p:nvSpPr>
        <p:spPr>
          <a:xfrm>
            <a:off x="1451579" y="1838379"/>
            <a:ext cx="9607054" cy="3165868"/>
          </a:xfrm>
        </p:spPr>
        <p:txBody>
          <a:bodyPr/>
          <a:lstStyle/>
          <a:p>
            <a:endParaRPr lang="en-US"/>
          </a:p>
          <a:p>
            <a:r>
              <a:rPr lang="en-US"/>
              <a:t>To study </a:t>
            </a:r>
            <a:r>
              <a:rPr lang="en-IN"/>
              <a:t>retailing activity </a:t>
            </a:r>
            <a:r>
              <a:rPr lang="en-US"/>
              <a:t>of Shree Shivam.</a:t>
            </a:r>
            <a:endParaRPr lang="en-IN"/>
          </a:p>
          <a:p>
            <a:r>
              <a:rPr lang="en-US"/>
              <a:t>To study inventory management of Shree Shivam.</a:t>
            </a:r>
            <a:endParaRPr lang="en-IN"/>
          </a:p>
          <a:p>
            <a:r>
              <a:rPr lang="en-US"/>
              <a:t>To study staffing process of Shree Shivam.</a:t>
            </a:r>
            <a:endParaRPr lang="en-IN"/>
          </a:p>
          <a:p>
            <a:pPr marL="0" indent="0">
              <a:buNone/>
            </a:pPr>
            <a:endParaRPr lang="en-US"/>
          </a:p>
        </p:txBody>
      </p:sp>
    </p:spTree>
    <p:extLst>
      <p:ext uri="{BB962C8B-B14F-4D97-AF65-F5344CB8AC3E}">
        <p14:creationId xmlns:p14="http://schemas.microsoft.com/office/powerpoint/2010/main" val="329431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EC27A-5775-99A6-1437-C1C6DA045B57}"/>
              </a:ext>
            </a:extLst>
          </p:cNvPr>
          <p:cNvSpPr txBox="1"/>
          <p:nvPr/>
        </p:nvSpPr>
        <p:spPr>
          <a:xfrm>
            <a:off x="265339" y="0"/>
            <a:ext cx="7430861" cy="1913729"/>
          </a:xfrm>
          <a:prstGeom prst="rect">
            <a:avLst/>
          </a:prstGeom>
          <a:noFill/>
        </p:spPr>
        <p:txBody>
          <a:bodyPr wrap="square" rtlCol="0">
            <a:spAutoFit/>
          </a:bodyPr>
          <a:lstStyle/>
          <a:p>
            <a:pPr algn="ctr">
              <a:lnSpc>
                <a:spcPct val="200000"/>
              </a:lnSpc>
            </a:pPr>
            <a:r>
              <a:rPr lang="en-IN" sz="3200" b="1" u="sng">
                <a:solidFill>
                  <a:srgbClr val="FF0000"/>
                </a:solidFill>
                <a:latin typeface="Adobe Garamond Pro Bold" pitchFamily="18" charset="0"/>
              </a:rPr>
              <a:t>UNIQUE COLLECTION</a:t>
            </a:r>
            <a:endParaRPr lang="en-IN" sz="3200"/>
          </a:p>
          <a:p>
            <a:pPr algn="ctr">
              <a:lnSpc>
                <a:spcPct val="200000"/>
              </a:lnSpc>
            </a:pPr>
            <a:endParaRPr lang="en-IN" sz="3200" b="1"/>
          </a:p>
        </p:txBody>
      </p:sp>
      <p:pic>
        <p:nvPicPr>
          <p:cNvPr id="7" name="Picture 6">
            <a:extLst>
              <a:ext uri="{FF2B5EF4-FFF2-40B4-BE49-F238E27FC236}">
                <a16:creationId xmlns:a16="http://schemas.microsoft.com/office/drawing/2014/main" id="{FE2360CF-8570-0B69-FE49-760593679D01}"/>
              </a:ext>
            </a:extLst>
          </p:cNvPr>
          <p:cNvPicPr>
            <a:picLocks noChangeAspect="1"/>
          </p:cNvPicPr>
          <p:nvPr/>
        </p:nvPicPr>
        <p:blipFill>
          <a:blip r:embed="rId2"/>
          <a:stretch>
            <a:fillRect/>
          </a:stretch>
        </p:blipFill>
        <p:spPr>
          <a:xfrm>
            <a:off x="623009" y="1580469"/>
            <a:ext cx="5003543" cy="3697062"/>
          </a:xfrm>
          <a:prstGeom prst="rect">
            <a:avLst/>
          </a:prstGeom>
        </p:spPr>
      </p:pic>
      <p:pic>
        <p:nvPicPr>
          <p:cNvPr id="8" name="Picture 7">
            <a:extLst>
              <a:ext uri="{FF2B5EF4-FFF2-40B4-BE49-F238E27FC236}">
                <a16:creationId xmlns:a16="http://schemas.microsoft.com/office/drawing/2014/main" id="{876E2E17-E69D-3509-92ED-A35B3133430B}"/>
              </a:ext>
            </a:extLst>
          </p:cNvPr>
          <p:cNvPicPr>
            <a:picLocks noChangeAspect="1"/>
          </p:cNvPicPr>
          <p:nvPr/>
        </p:nvPicPr>
        <p:blipFill>
          <a:blip r:embed="rId3"/>
          <a:stretch>
            <a:fillRect/>
          </a:stretch>
        </p:blipFill>
        <p:spPr>
          <a:xfrm>
            <a:off x="5741222" y="1580469"/>
            <a:ext cx="5724483" cy="3697062"/>
          </a:xfrm>
          <a:prstGeom prst="rect">
            <a:avLst/>
          </a:prstGeom>
        </p:spPr>
      </p:pic>
    </p:spTree>
    <p:extLst>
      <p:ext uri="{BB962C8B-B14F-4D97-AF65-F5344CB8AC3E}">
        <p14:creationId xmlns:p14="http://schemas.microsoft.com/office/powerpoint/2010/main" val="344664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FE2E-BC73-D5D0-D733-547F5284A89B}"/>
              </a:ext>
            </a:extLst>
          </p:cNvPr>
          <p:cNvSpPr>
            <a:spLocks noGrp="1"/>
          </p:cNvSpPr>
          <p:nvPr>
            <p:ph type="title"/>
          </p:nvPr>
        </p:nvSpPr>
        <p:spPr/>
        <p:txBody>
          <a:bodyPr/>
          <a:lstStyle/>
          <a:p>
            <a:br>
              <a:rPr lang="en-IN"/>
            </a:br>
            <a:r>
              <a:rPr lang="en-IN"/>
              <a:t>                      DATA COLLECTION</a:t>
            </a:r>
            <a:endParaRPr lang="en-US" sz="2800"/>
          </a:p>
        </p:txBody>
      </p:sp>
      <p:sp>
        <p:nvSpPr>
          <p:cNvPr id="3" name="Content Placeholder 2">
            <a:extLst>
              <a:ext uri="{FF2B5EF4-FFF2-40B4-BE49-F238E27FC236}">
                <a16:creationId xmlns:a16="http://schemas.microsoft.com/office/drawing/2014/main" id="{9C4BB003-BEFB-3522-C93A-E46F8A9BFF69}"/>
              </a:ext>
            </a:extLst>
          </p:cNvPr>
          <p:cNvSpPr>
            <a:spLocks noGrp="1"/>
          </p:cNvSpPr>
          <p:nvPr>
            <p:ph idx="1"/>
          </p:nvPr>
        </p:nvSpPr>
        <p:spPr>
          <a:xfrm>
            <a:off x="1836964" y="2078182"/>
            <a:ext cx="9217889" cy="3738198"/>
          </a:xfrm>
        </p:spPr>
        <p:txBody>
          <a:bodyPr>
            <a:noAutofit/>
          </a:bodyPr>
          <a:lstStyle/>
          <a:p>
            <a:pPr lvl="0"/>
            <a:r>
              <a:rPr lang="en-US" sz="1600"/>
              <a:t>PRIMARY DATA</a:t>
            </a:r>
            <a:endParaRPr lang="en-IN" sz="1600"/>
          </a:p>
          <a:p>
            <a:pPr lvl="0"/>
            <a:r>
              <a:rPr lang="en-US" sz="1600"/>
              <a:t>SECONDARY DATA1. </a:t>
            </a:r>
            <a:endParaRPr lang="en-IN" sz="1600"/>
          </a:p>
          <a:p>
            <a:pPr lvl="0"/>
            <a:r>
              <a:rPr lang="en-US" sz="1600"/>
              <a:t>PRIMARY DATA: process of gathering data throughsurveys, interview, of experiment. A typical example of primary data is household surveys.</a:t>
            </a:r>
            <a:endParaRPr lang="en-IN" sz="1600"/>
          </a:p>
          <a:p>
            <a:pPr lvl="0"/>
            <a:r>
              <a:rPr lang="en-US" sz="1600"/>
              <a:t>SECONDARY DATA: secondary data is data collected by someone other than the actual user. It means that's the information is already available, and someone analyses it. The secondary Data includes Magazine, Newspaper, books, journals, etc. it may be either published data or unpublished data.</a:t>
            </a:r>
          </a:p>
        </p:txBody>
      </p:sp>
    </p:spTree>
    <p:extLst>
      <p:ext uri="{BB962C8B-B14F-4D97-AF65-F5344CB8AC3E}">
        <p14:creationId xmlns:p14="http://schemas.microsoft.com/office/powerpoint/2010/main" val="331246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8A30-B311-72D0-2721-0724AAC65657}"/>
              </a:ext>
            </a:extLst>
          </p:cNvPr>
          <p:cNvSpPr>
            <a:spLocks noGrp="1"/>
          </p:cNvSpPr>
          <p:nvPr>
            <p:ph type="title"/>
          </p:nvPr>
        </p:nvSpPr>
        <p:spPr/>
        <p:txBody>
          <a:bodyPr/>
          <a:lstStyle/>
          <a:p>
            <a:r>
              <a:rPr lang="en-IN"/>
              <a:t>                       </a:t>
            </a:r>
            <a:br>
              <a:rPr lang="en-IN"/>
            </a:br>
            <a:r>
              <a:rPr lang="en-IN"/>
              <a:t>                            Bibliography</a:t>
            </a:r>
            <a:endParaRPr lang="en-US"/>
          </a:p>
        </p:txBody>
      </p:sp>
      <p:sp>
        <p:nvSpPr>
          <p:cNvPr id="3" name="Content Placeholder 2">
            <a:extLst>
              <a:ext uri="{FF2B5EF4-FFF2-40B4-BE49-F238E27FC236}">
                <a16:creationId xmlns:a16="http://schemas.microsoft.com/office/drawing/2014/main" id="{E3DD41EA-5847-B8A3-8A98-EBC6C3B37443}"/>
              </a:ext>
            </a:extLst>
          </p:cNvPr>
          <p:cNvSpPr>
            <a:spLocks noGrp="1"/>
          </p:cNvSpPr>
          <p:nvPr>
            <p:ph idx="1"/>
          </p:nvPr>
        </p:nvSpPr>
        <p:spPr/>
        <p:txBody>
          <a:bodyPr/>
          <a:lstStyle/>
          <a:p>
            <a:r>
              <a:rPr lang="en-IN"/>
              <a:t>  For successfully completing my project </a:t>
            </a:r>
            <a:r>
              <a:rPr lang="en-IN" err="1"/>
              <a:t>fild</a:t>
            </a:r>
            <a:r>
              <a:rPr lang="en-IN"/>
              <a:t>. I have taken help from following</a:t>
            </a:r>
          </a:p>
          <a:p>
            <a:r>
              <a:rPr lang="en-IN">
                <a:hlinkClick r:id="rId2"/>
              </a:rPr>
              <a:t>https://www.shreeshivam.com</a:t>
            </a:r>
            <a:endParaRPr lang="en-IN"/>
          </a:p>
          <a:p>
            <a:r>
              <a:rPr lang="en-IN"/>
              <a:t>Books </a:t>
            </a:r>
          </a:p>
          <a:p>
            <a:r>
              <a:rPr lang="en-IN"/>
              <a:t>Retail management</a:t>
            </a:r>
          </a:p>
          <a:p>
            <a:r>
              <a:rPr lang="en-IN"/>
              <a:t>Problems and prospects </a:t>
            </a:r>
          </a:p>
        </p:txBody>
      </p:sp>
    </p:spTree>
    <p:extLst>
      <p:ext uri="{BB962C8B-B14F-4D97-AF65-F5344CB8AC3E}">
        <p14:creationId xmlns:p14="http://schemas.microsoft.com/office/powerpoint/2010/main" val="147812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58F2-8F94-6B90-7908-864C7DBEE652}"/>
              </a:ext>
            </a:extLst>
          </p:cNvPr>
          <p:cNvSpPr>
            <a:spLocks noGrp="1"/>
          </p:cNvSpPr>
          <p:nvPr>
            <p:ph type="title"/>
          </p:nvPr>
        </p:nvSpPr>
        <p:spPr/>
        <p:txBody>
          <a:bodyPr/>
          <a:lstStyle/>
          <a:p>
            <a:br>
              <a:rPr lang="en-IN"/>
            </a:br>
            <a:r>
              <a:rPr lang="en-IN"/>
              <a:t>                               Reference </a:t>
            </a:r>
            <a:endParaRPr lang="en-US"/>
          </a:p>
        </p:txBody>
      </p:sp>
      <p:sp>
        <p:nvSpPr>
          <p:cNvPr id="3" name="Content Placeholder 2">
            <a:extLst>
              <a:ext uri="{FF2B5EF4-FFF2-40B4-BE49-F238E27FC236}">
                <a16:creationId xmlns:a16="http://schemas.microsoft.com/office/drawing/2014/main" id="{76A4E2C4-1F7F-89AF-F247-19D045E8597D}"/>
              </a:ext>
            </a:extLst>
          </p:cNvPr>
          <p:cNvSpPr>
            <a:spLocks noGrp="1"/>
          </p:cNvSpPr>
          <p:nvPr>
            <p:ph idx="1"/>
          </p:nvPr>
        </p:nvSpPr>
        <p:spPr/>
        <p:txBody>
          <a:bodyPr/>
          <a:lstStyle/>
          <a:p>
            <a:r>
              <a:rPr lang="en-IN" dirty="0"/>
              <a:t>Problem and prospects of Indian retailing</a:t>
            </a:r>
          </a:p>
          <a:p>
            <a:r>
              <a:rPr lang="en-IN" dirty="0"/>
              <a:t>Reengineering Retail</a:t>
            </a:r>
          </a:p>
          <a:p>
            <a:r>
              <a:rPr lang="en-IN"/>
              <a:t>Resurrecting Retail</a:t>
            </a:r>
            <a:endParaRPr lang="en-IN" dirty="0"/>
          </a:p>
          <a:p>
            <a:pPr marL="0" indent="0">
              <a:buNone/>
            </a:pPr>
            <a:r>
              <a:rPr lang="en-IN" dirty="0"/>
              <a:t> </a:t>
            </a:r>
            <a:endParaRPr lang="en-US" dirty="0"/>
          </a:p>
        </p:txBody>
      </p:sp>
    </p:spTree>
    <p:extLst>
      <p:ext uri="{BB962C8B-B14F-4D97-AF65-F5344CB8AC3E}">
        <p14:creationId xmlns:p14="http://schemas.microsoft.com/office/powerpoint/2010/main" val="2960700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836F-9EC3-B403-58EA-A79B04DFBF4F}"/>
              </a:ext>
            </a:extLst>
          </p:cNvPr>
          <p:cNvSpPr>
            <a:spLocks noGrp="1"/>
          </p:cNvSpPr>
          <p:nvPr>
            <p:ph type="title"/>
          </p:nvPr>
        </p:nvSpPr>
        <p:spPr/>
        <p:txBody>
          <a:bodyPr/>
          <a:lstStyle/>
          <a:p>
            <a:br>
              <a:rPr lang="en-IN"/>
            </a:br>
            <a:r>
              <a:rPr lang="en-IN"/>
              <a:t>                              conclusion</a:t>
            </a:r>
            <a:endParaRPr lang="en-US"/>
          </a:p>
        </p:txBody>
      </p:sp>
      <p:sp>
        <p:nvSpPr>
          <p:cNvPr id="5" name="Content Placeholder 4">
            <a:extLst>
              <a:ext uri="{FF2B5EF4-FFF2-40B4-BE49-F238E27FC236}">
                <a16:creationId xmlns:a16="http://schemas.microsoft.com/office/drawing/2014/main" id="{1659153A-60F9-6F33-3563-26EBAE2B5A96}"/>
              </a:ext>
            </a:extLst>
          </p:cNvPr>
          <p:cNvSpPr>
            <a:spLocks noGrp="1"/>
          </p:cNvSpPr>
          <p:nvPr>
            <p:ph idx="1"/>
          </p:nvPr>
        </p:nvSpPr>
        <p:spPr/>
        <p:txBody>
          <a:bodyPr/>
          <a:lstStyle/>
          <a:p>
            <a:r>
              <a:rPr lang="en-IN"/>
              <a:t>To be the preferred and trusted resource for the products and services that enhance home and family life.</a:t>
            </a:r>
          </a:p>
          <a:p>
            <a:pPr marL="0" indent="0">
              <a:buNone/>
            </a:pPr>
            <a:r>
              <a:rPr lang="en-IN"/>
              <a:t>    Shree </a:t>
            </a:r>
            <a:r>
              <a:rPr lang="en-IN" err="1"/>
              <a:t>Shivam</a:t>
            </a:r>
            <a:r>
              <a:rPr lang="en-IN"/>
              <a:t> Services Pvt Ltd expects that all of its business is conducted in compliance with high ethical standards of business practice. We apply these standards to all dealings with employees, customers, suppliers and other stakeholders</a:t>
            </a:r>
            <a:endParaRPr lang="en-US"/>
          </a:p>
        </p:txBody>
      </p:sp>
    </p:spTree>
    <p:extLst>
      <p:ext uri="{BB962C8B-B14F-4D97-AF65-F5344CB8AC3E}">
        <p14:creationId xmlns:p14="http://schemas.microsoft.com/office/powerpoint/2010/main" val="18310638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Gallery</vt:lpstr>
      <vt:lpstr>PowerPoint Presentation</vt:lpstr>
      <vt:lpstr>                                                                        Index</vt:lpstr>
      <vt:lpstr>                             Introduction</vt:lpstr>
      <vt:lpstr>                              objectives</vt:lpstr>
      <vt:lpstr>PowerPoint Presentation</vt:lpstr>
      <vt:lpstr>                       DATA COLLECTION</vt:lpstr>
      <vt:lpstr>                                                    Bibliography</vt:lpstr>
      <vt:lpstr>                                Reference </vt:lpstr>
      <vt:lpstr>                               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sanchita.aswale11@gmail.com</dc:creator>
  <cp:lastModifiedBy>sanchita.aswale11@gmail.com</cp:lastModifiedBy>
  <cp:revision>2</cp:revision>
  <dcterms:created xsi:type="dcterms:W3CDTF">2024-03-27T12:46:42Z</dcterms:created>
  <dcterms:modified xsi:type="dcterms:W3CDTF">2024-04-25T04:39:18Z</dcterms:modified>
</cp:coreProperties>
</file>