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7" r:id="rId9"/>
    <p:sldId id="268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AVYA THATIPALLI" initials="ST" lastIdx="2" clrIdx="0">
    <p:extLst>
      <p:ext uri="{19B8F6BF-5375-455C-9EA6-DF929625EA0E}">
        <p15:presenceInfo xmlns:p15="http://schemas.microsoft.com/office/powerpoint/2012/main" userId="6b711871c092a7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4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27413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3548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State Management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8331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35B8D-71A4-AFAF-C990-9F245705E7FE}"/>
              </a:ext>
            </a:extLst>
          </p:cNvPr>
          <p:cNvSpPr txBox="1"/>
          <p:nvPr/>
        </p:nvSpPr>
        <p:spPr>
          <a:xfrm>
            <a:off x="666974" y="7584141"/>
            <a:ext cx="82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Aadesh Pandiri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empowers developers to build scalable and maintainable React applications by providing a clear and efficient solution for state management. Mastering Redux opens up a world of possibilities.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2059327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3510915"/>
            <a:ext cx="24118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/>
              <a:t>History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was created by Dan Abramov and Andrew Clark in 2015.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 7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/>
              <a:t>State Management</a:t>
            </a:r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is an open-source JavaScript library for managing and centralizing application state.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458444" y="3510915"/>
            <a:ext cx="24797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Action-Driven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operates on the principle of dispatching actions that describe changes to your data.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71C388-7F67-3BD8-7C48-5177BE87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1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76B277-9945-31DF-3322-BA176847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31" y="1436257"/>
            <a:ext cx="4391295" cy="9632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44908"/>
            <a:ext cx="15012296" cy="8380354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Types of States Involved ?</a:t>
            </a:r>
            <a:endParaRPr lang="en-US">
              <a:effectLst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10453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700B446-209B-53A9-49A1-A60642F53FD3}"/>
              </a:ext>
            </a:extLst>
          </p:cNvPr>
          <p:cNvSpPr/>
          <p:nvPr/>
        </p:nvSpPr>
        <p:spPr>
          <a:xfrm>
            <a:off x="2059327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01B09D1E-E7BC-3541-9BB1-5AAFE0C7D791}"/>
              </a:ext>
            </a:extLst>
          </p:cNvPr>
          <p:cNvSpPr/>
          <p:nvPr/>
        </p:nvSpPr>
        <p:spPr>
          <a:xfrm>
            <a:off x="2273975" y="3510915"/>
            <a:ext cx="24118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/>
              <a:t>Local State</a:t>
            </a:r>
            <a:endParaRPr lang="en-US" sz="2187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D3DB6ABC-BB55-95E7-B758-E6AB668227FD}"/>
              </a:ext>
            </a:extLst>
          </p:cNvPr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Redux, local state is managed within individual components using React's useState hook.</a:t>
            </a:r>
            <a:endParaRPr lang="en-US" sz="1750" dirty="0"/>
          </a:p>
        </p:txBody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DDD492B8-833A-A07E-F68A-E799ECE956A2}"/>
              </a:ext>
            </a:extLst>
          </p:cNvPr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8B5A698A-8305-5432-5F14-9A44BEA64298}"/>
              </a:ext>
            </a:extLst>
          </p:cNvPr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/>
              <a:t>Cross-Component State</a:t>
            </a:r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683EDBC1-3526-0585-84C7-AB37D4C39680}"/>
              </a:ext>
            </a:extLst>
          </p:cNvPr>
          <p:cNvSpPr/>
          <p:nvPr/>
        </p:nvSpPr>
        <p:spPr>
          <a:xfrm>
            <a:off x="5866209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allows multiple components to access and modify shared data through a centralized store.</a:t>
            </a:r>
            <a:endParaRPr lang="en-US" sz="1750" dirty="0"/>
          </a:p>
        </p:txBody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0B6F7386-4019-16BE-E6C8-A9D8E1A2E75A}"/>
              </a:ext>
            </a:extLst>
          </p:cNvPr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CE2B999E-7061-1182-969D-833CC1E72087}"/>
              </a:ext>
            </a:extLst>
          </p:cNvPr>
          <p:cNvSpPr/>
          <p:nvPr/>
        </p:nvSpPr>
        <p:spPr>
          <a:xfrm>
            <a:off x="9458444" y="3510915"/>
            <a:ext cx="24797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App-Wide State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99BE0464-CB4C-5932-52A9-B18A0E521700}"/>
              </a:ext>
            </a:extLst>
          </p:cNvPr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enables the management of large-scale application state in a structured and scalable way.</a:t>
            </a:r>
            <a:endParaRPr lang="en-US" sz="175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ECC99631-A868-D3EE-5753-0CDCDBB8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908"/>
            <a:ext cx="14630400" cy="27774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395CCB-7795-F467-576B-AD7AE9434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7" y="1369259"/>
            <a:ext cx="6035563" cy="9693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87FF-1EFC-7615-3887-5BE0E5DD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9" y="1755782"/>
            <a:ext cx="1818042" cy="731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05B9AC-B1F4-3188-96A6-39B3C2AE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16" y="3326799"/>
            <a:ext cx="1822862" cy="731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0D5B56-488E-1D75-3C63-3BF92B5A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1" y="3326799"/>
            <a:ext cx="1822862" cy="73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84D46-BD86-094F-8C94-0CC1BF61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16" y="4784461"/>
            <a:ext cx="1822862" cy="731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7BAD4-00B0-E0C9-F3AD-65345D43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1" y="4784461"/>
            <a:ext cx="1822862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B3964-915E-360F-401A-E569BE50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12" y="6150683"/>
            <a:ext cx="1822862" cy="73158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DA0CA26-996C-0B18-DC76-C6D07E3137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5827972" y="1931011"/>
            <a:ext cx="839064" cy="195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521C266-4852-503E-BE2B-4ABD3AAAF4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7714454" y="1997041"/>
            <a:ext cx="839064" cy="1820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1D88FF-F1DA-24A1-33A4-2CEC89D734C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271247" y="4058382"/>
            <a:ext cx="0" cy="7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4A88A6-C4C6-02D6-94DB-CB0B8769CE8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044212" y="4058382"/>
            <a:ext cx="0" cy="7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F4C88-86F9-99E9-B97F-6492D5A2AD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041243" y="5516044"/>
            <a:ext cx="2969" cy="63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63633EB-3405-1DF0-F3DB-24460789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813" y="775910"/>
            <a:ext cx="2377441" cy="58363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680045-0D5F-4B61-1769-52FD9DD83DDE}"/>
              </a:ext>
            </a:extLst>
          </p:cNvPr>
          <p:cNvSpPr/>
          <p:nvPr/>
        </p:nvSpPr>
        <p:spPr>
          <a:xfrm>
            <a:off x="9606579" y="6242123"/>
            <a:ext cx="1495313" cy="4679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123E3-F0EE-AFD1-4C81-23E802F1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87" y="4909439"/>
            <a:ext cx="1511939" cy="481626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7673148-2943-3EC9-32D4-4A1DAF10209B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flipH="1" flipV="1">
            <a:off x="10908254" y="1067726"/>
            <a:ext cx="193638" cy="5408392"/>
          </a:xfrm>
          <a:prstGeom prst="bentConnector3">
            <a:avLst>
              <a:gd name="adj1" fmla="val -118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F14330-C1C2-0411-3BEA-ACCB04404E7D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5400000" flipH="1" flipV="1">
            <a:off x="4767031" y="-43063"/>
            <a:ext cx="4133529" cy="5771477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9A81C-634D-CC89-09C0-F425BD53925C}"/>
              </a:ext>
            </a:extLst>
          </p:cNvPr>
          <p:cNvSpPr/>
          <p:nvPr/>
        </p:nvSpPr>
        <p:spPr>
          <a:xfrm>
            <a:off x="2528047" y="1541062"/>
            <a:ext cx="9843247" cy="61318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1371D-E79B-8EB5-D8C4-14ACB0D4650D}"/>
              </a:ext>
            </a:extLst>
          </p:cNvPr>
          <p:cNvSpPr txBox="1"/>
          <p:nvPr/>
        </p:nvSpPr>
        <p:spPr>
          <a:xfrm>
            <a:off x="6938681" y="1881131"/>
            <a:ext cx="8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7B166-7F47-3D43-B65E-11E4C6DAC8D4}"/>
              </a:ext>
            </a:extLst>
          </p:cNvPr>
          <p:cNvSpPr txBox="1"/>
          <p:nvPr/>
        </p:nvSpPr>
        <p:spPr>
          <a:xfrm>
            <a:off x="8326419" y="5000880"/>
            <a:ext cx="153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 Modal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918F5-5F10-B7BB-28CA-949EC5714E2D}"/>
              </a:ext>
            </a:extLst>
          </p:cNvPr>
          <p:cNvSpPr txBox="1"/>
          <p:nvPr/>
        </p:nvSpPr>
        <p:spPr>
          <a:xfrm>
            <a:off x="8337177" y="6332203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Cart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3D26E-ED54-9FAA-621E-4DCEB21C7648}"/>
              </a:ext>
            </a:extLst>
          </p:cNvPr>
          <p:cNvSpPr txBox="1"/>
          <p:nvPr/>
        </p:nvSpPr>
        <p:spPr>
          <a:xfrm>
            <a:off x="8337177" y="3508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Header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22855-F4A1-C45F-CEAB-8169A0B9F9E9}"/>
              </a:ext>
            </a:extLst>
          </p:cNvPr>
          <p:cNvSpPr txBox="1"/>
          <p:nvPr/>
        </p:nvSpPr>
        <p:spPr>
          <a:xfrm>
            <a:off x="9717404" y="6291451"/>
            <a:ext cx="13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cart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AF2C05-4812-F57B-DF94-DF89CC7DF789}"/>
              </a:ext>
            </a:extLst>
          </p:cNvPr>
          <p:cNvSpPr txBox="1"/>
          <p:nvPr/>
        </p:nvSpPr>
        <p:spPr>
          <a:xfrm>
            <a:off x="4704026" y="3508319"/>
            <a:ext cx="11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Shop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C55E0-498E-77DB-02AA-0019DE724539}"/>
              </a:ext>
            </a:extLst>
          </p:cNvPr>
          <p:cNvSpPr txBox="1"/>
          <p:nvPr/>
        </p:nvSpPr>
        <p:spPr>
          <a:xfrm>
            <a:off x="4897664" y="500088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2301E-2F6D-281D-EBF7-502FBAA6FEC2}"/>
              </a:ext>
            </a:extLst>
          </p:cNvPr>
          <p:cNvSpPr txBox="1"/>
          <p:nvPr/>
        </p:nvSpPr>
        <p:spPr>
          <a:xfrm>
            <a:off x="3324113" y="5000880"/>
            <a:ext cx="128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cart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287C0-F4E5-B6D5-7099-A82D859F3BDE}"/>
              </a:ext>
            </a:extLst>
          </p:cNvPr>
          <p:cNvSpPr txBox="1"/>
          <p:nvPr/>
        </p:nvSpPr>
        <p:spPr>
          <a:xfrm>
            <a:off x="8810513" y="925158"/>
            <a:ext cx="166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Cart State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3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91533"/>
            <a:ext cx="76501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Disadvantages of useContext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06347" y="493442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53843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 application grows, managing complex state with useContext can become challenging.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779532" y="493442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53843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useContext for large-scale state management can impact app performance due to frequent re-renders.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367957" y="493442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969073"/>
            <a:ext cx="26437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Predictability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53843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Uncontrolled updates to context can lead to unexpected behavior, making debugging difficult.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2191822"/>
            <a:ext cx="60646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Redux with React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73975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024789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Redux and React Redux packages using npm or yarn.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866209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Setup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02478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the Redux store, reducers, and middleware to connect Redux with your React components.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458444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02478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and modify Redux state in your React components using the useSelector and useDispatch hooks.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7EF21A4-7E9F-A0B8-ED97-C6258C9E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50" y="3465056"/>
            <a:ext cx="3506992" cy="920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B2F74-9389-8D4D-1125-7CF392F78298}"/>
              </a:ext>
            </a:extLst>
          </p:cNvPr>
          <p:cNvSpPr txBox="1"/>
          <p:nvPr/>
        </p:nvSpPr>
        <p:spPr>
          <a:xfrm>
            <a:off x="6617340" y="3657601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Data (State) Store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D968F6-0122-145E-F3B6-5665FC828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50" y="1363134"/>
            <a:ext cx="3505504" cy="809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D76628-FDF9-1880-0945-388DD4C0FA54}"/>
              </a:ext>
            </a:extLst>
          </p:cNvPr>
          <p:cNvSpPr txBox="1"/>
          <p:nvPr/>
        </p:nvSpPr>
        <p:spPr>
          <a:xfrm>
            <a:off x="6918554" y="1656679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 Functions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8A7F6A-4198-BDBA-59BA-15F4902C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1" y="5481317"/>
            <a:ext cx="3505504" cy="92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404683-5AC8-0D6D-AB44-FD9611D7078C}"/>
              </a:ext>
            </a:extLst>
          </p:cNvPr>
          <p:cNvSpPr txBox="1"/>
          <p:nvPr/>
        </p:nvSpPr>
        <p:spPr>
          <a:xfrm>
            <a:off x="6918554" y="5776857"/>
            <a:ext cx="25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6923C7-B757-C196-2349-B8F77FE7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10" y="3367145"/>
            <a:ext cx="2487858" cy="9205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A28A6C-2C8B-A987-3BFE-347F7D71736D}"/>
              </a:ext>
            </a:extLst>
          </p:cNvPr>
          <p:cNvSpPr txBox="1"/>
          <p:nvPr/>
        </p:nvSpPr>
        <p:spPr>
          <a:xfrm>
            <a:off x="2217462" y="3657601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Action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5E884E-5130-6892-D670-D0383FBD14F3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7961302" y="2173046"/>
            <a:ext cx="744" cy="129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03AFE-67F3-CED8-4A43-A5F362BBA336}"/>
              </a:ext>
            </a:extLst>
          </p:cNvPr>
          <p:cNvCxnSpPr>
            <a:stCxn id="18" idx="2"/>
          </p:cNvCxnSpPr>
          <p:nvPr/>
        </p:nvCxnSpPr>
        <p:spPr>
          <a:xfrm flipH="1">
            <a:off x="7961302" y="4385129"/>
            <a:ext cx="744" cy="109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A349F8C-B33C-733F-6401-4B2BC32EE700}"/>
              </a:ext>
            </a:extLst>
          </p:cNvPr>
          <p:cNvCxnSpPr>
            <a:cxnSpLocks/>
          </p:cNvCxnSpPr>
          <p:nvPr/>
        </p:nvCxnSpPr>
        <p:spPr>
          <a:xfrm rot="10800000">
            <a:off x="3055105" y="4320961"/>
            <a:ext cx="3256386" cy="1653884"/>
          </a:xfrm>
          <a:prstGeom prst="bentConnector3">
            <a:avLst>
              <a:gd name="adj1" fmla="val 99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4EA44F-897F-A714-061F-865A291492E0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3921067" y="1079663"/>
            <a:ext cx="1599055" cy="2975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E667E0-0E06-62ED-D37B-E4581FD549FD}"/>
              </a:ext>
            </a:extLst>
          </p:cNvPr>
          <p:cNvSpPr txBox="1"/>
          <p:nvPr/>
        </p:nvSpPr>
        <p:spPr>
          <a:xfrm>
            <a:off x="3433076" y="5626250"/>
            <a:ext cx="16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502AA-7F30-E319-9158-6E1590307AE4}"/>
              </a:ext>
            </a:extLst>
          </p:cNvPr>
          <p:cNvSpPr txBox="1"/>
          <p:nvPr/>
        </p:nvSpPr>
        <p:spPr>
          <a:xfrm>
            <a:off x="3702018" y="1893347"/>
            <a:ext cx="21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Forwarded to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D824B-A7FF-9733-2CFD-947633901721}"/>
              </a:ext>
            </a:extLst>
          </p:cNvPr>
          <p:cNvSpPr txBox="1"/>
          <p:nvPr/>
        </p:nvSpPr>
        <p:spPr>
          <a:xfrm>
            <a:off x="8198714" y="4797912"/>
            <a:ext cx="19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81DBC-74C6-2EAF-E07E-3268836BCB76}"/>
              </a:ext>
            </a:extLst>
          </p:cNvPr>
          <p:cNvSpPr txBox="1"/>
          <p:nvPr/>
        </p:nvSpPr>
        <p:spPr>
          <a:xfrm>
            <a:off x="8274762" y="2624867"/>
            <a:ext cx="380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Mutates data in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6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3CBD6-4D18-DE06-0964-8C2473C7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871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C9656-3DDC-A90A-186C-E0F73E555F01}"/>
              </a:ext>
            </a:extLst>
          </p:cNvPr>
          <p:cNvSpPr txBox="1"/>
          <p:nvPr/>
        </p:nvSpPr>
        <p:spPr>
          <a:xfrm>
            <a:off x="355002" y="2646380"/>
            <a:ext cx="139203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latin typeface="Inter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Inter"/>
                <a:cs typeface="Times New Roman" panose="02020603050405020304" pitchFamily="18" charset="0"/>
              </a:rPr>
              <a:t>Store : 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ter"/>
                <a:cs typeface="Times New Roman" panose="02020603050405020304" pitchFamily="18" charset="0"/>
              </a:rPr>
              <a:t>A store holds the whole </a:t>
            </a:r>
            <a:r>
              <a:rPr lang="en-US" sz="2400" b="0" i="0" dirty="0">
                <a:effectLst/>
                <a:latin typeface="Inter"/>
                <a:cs typeface="Times New Roman" panose="02020603050405020304" pitchFamily="18" charset="0"/>
              </a:rPr>
              <a:t>state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ter"/>
                <a:cs typeface="Times New Roman" panose="02020603050405020304" pitchFamily="18" charset="0"/>
              </a:rPr>
              <a:t> of your application. </a:t>
            </a:r>
            <a:r>
              <a:rPr lang="en-US" sz="2400" dirty="0">
                <a:solidFill>
                  <a:srgbClr val="1C1E21"/>
                </a:solidFill>
                <a:latin typeface="Inter"/>
                <a:cs typeface="Times New Roman" panose="02020603050405020304" pitchFamily="18" charset="0"/>
              </a:rPr>
              <a:t>It is created using the createStore method by passing the reducer function as an argument. </a:t>
            </a:r>
          </a:p>
          <a:p>
            <a:endParaRPr lang="en-US" sz="2400" dirty="0">
              <a:solidFill>
                <a:srgbClr val="1C1E21"/>
              </a:solidFill>
              <a:latin typeface="Inte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C1E21"/>
                </a:solidFill>
                <a:latin typeface="Inter"/>
                <a:cs typeface="Times New Roman" panose="02020603050405020304" pitchFamily="18" charset="0"/>
              </a:rPr>
              <a:t>Components : </a:t>
            </a:r>
            <a:r>
              <a:rPr lang="en-US" sz="2400" dirty="0">
                <a:solidFill>
                  <a:srgbClr val="1C1E21"/>
                </a:solidFill>
                <a:latin typeface="Inter"/>
                <a:cs typeface="Times New Roman" panose="02020603050405020304" pitchFamily="18" charset="0"/>
              </a:rPr>
              <a:t>They need to subscribe to the central store. The store notifies the components when the state changes.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1C1E21"/>
              </a:solidFill>
              <a:latin typeface="Inte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C1E21"/>
                </a:solidFill>
                <a:latin typeface="Inter"/>
                <a:cs typeface="Times New Roman" panose="02020603050405020304" pitchFamily="18" charset="0"/>
              </a:rPr>
              <a:t>Reducers : </a:t>
            </a:r>
            <a:r>
              <a:rPr lang="en-US" sz="2400" dirty="0">
                <a:solidFill>
                  <a:srgbClr val="1C1E21"/>
                </a:solidFill>
                <a:latin typeface="Inter"/>
                <a:cs typeface="Times New Roman" panose="02020603050405020304" pitchFamily="18" charset="0"/>
              </a:rPr>
              <a:t>The reducer functions mutate the state.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Inter"/>
                <a:cs typeface="Times New Roman" panose="02020603050405020304" pitchFamily="18" charset="0"/>
              </a:rPr>
              <a:t> These functions accept the initial state of the state being used and the action type. It updates the state and responds with the new state.</a:t>
            </a:r>
            <a:endParaRPr lang="en-US" sz="2400" b="1" dirty="0">
              <a:solidFill>
                <a:srgbClr val="1C1E21"/>
              </a:solidFill>
              <a:latin typeface="Inter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1C1E21"/>
                </a:solidFill>
                <a:latin typeface="Inter"/>
              </a:rPr>
              <a:t>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1C1E21"/>
                </a:solidFill>
                <a:latin typeface="Inter"/>
              </a:rPr>
              <a:t>Action 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Inter"/>
              </a:rPr>
              <a:t>The second parameter of the reducer function is actions. Actions are JavaScript object that must include the type property and it can also contain payload.</a:t>
            </a:r>
            <a:endParaRPr lang="en-US" sz="2400" b="1" dirty="0">
              <a:solidFill>
                <a:srgbClr val="1C1E2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2837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3CBD6-4D18-DE06-0964-8C2473C7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871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98CA5B-5D72-7FB2-D659-59FFC77693D0}"/>
              </a:ext>
            </a:extLst>
          </p:cNvPr>
          <p:cNvSpPr txBox="1"/>
          <p:nvPr/>
        </p:nvSpPr>
        <p:spPr>
          <a:xfrm>
            <a:off x="978946" y="6572922"/>
            <a:ext cx="111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8565B-ADA7-13FA-B282-FEF00B8B056A}"/>
              </a:ext>
            </a:extLst>
          </p:cNvPr>
          <p:cNvSpPr/>
          <p:nvPr/>
        </p:nvSpPr>
        <p:spPr>
          <a:xfrm>
            <a:off x="7057017" y="2065469"/>
            <a:ext cx="4528969" cy="2581835"/>
          </a:xfrm>
          <a:prstGeom prst="roundRect">
            <a:avLst/>
          </a:prstGeom>
          <a:solidFill>
            <a:srgbClr val="DAD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84524-8943-6C13-43A5-31A8D765B918}"/>
              </a:ext>
            </a:extLst>
          </p:cNvPr>
          <p:cNvSpPr/>
          <p:nvPr/>
        </p:nvSpPr>
        <p:spPr>
          <a:xfrm>
            <a:off x="1323189" y="3107341"/>
            <a:ext cx="4668819" cy="2748579"/>
          </a:xfrm>
          <a:prstGeom prst="roundRect">
            <a:avLst/>
          </a:prstGeom>
          <a:solidFill>
            <a:srgbClr val="DAD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559219-D2D4-76C2-874B-5C1795540720}"/>
              </a:ext>
            </a:extLst>
          </p:cNvPr>
          <p:cNvSpPr/>
          <p:nvPr/>
        </p:nvSpPr>
        <p:spPr>
          <a:xfrm>
            <a:off x="7143078" y="5277227"/>
            <a:ext cx="4442908" cy="2468279"/>
          </a:xfrm>
          <a:prstGeom prst="roundRect">
            <a:avLst/>
          </a:prstGeom>
          <a:solidFill>
            <a:srgbClr val="DAD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</a:rPr>
              <a:t>const dispatch=useDispatch();</a:t>
            </a:r>
          </a:p>
          <a:p>
            <a:r>
              <a:rPr lang="en-IN" sz="2000" b="0" i="0" dirty="0">
                <a:solidFill>
                  <a:srgbClr val="202124"/>
                </a:solidFill>
                <a:effectLst/>
                <a:latin typeface="Inter"/>
              </a:rPr>
              <a:t>dispatch(actionMethod(</a:t>
            </a:r>
            <a:r>
              <a:rPr lang="en-IN" sz="2000" dirty="0">
                <a:solidFill>
                  <a:srgbClr val="202124"/>
                </a:solidFill>
                <a:latin typeface="Inter"/>
              </a:rPr>
              <a:t>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Inter"/>
              </a:rPr>
              <a:t>))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Inter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F9B053-6F53-C6BF-7C53-F6CE4FE2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22" y="1837776"/>
            <a:ext cx="3517751" cy="25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Inter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type: 'ADD_COURSE’,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    payload:{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Inter"/>
              </a:rPr>
              <a:t>	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name:'redux’,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Inter"/>
              </a:rPr>
              <a:t>	     id: ‘C1’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Inter"/>
              </a:rPr>
              <a:t>	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5A2ADA-9AB5-D949-0CDA-6615F877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43" y="3686033"/>
            <a:ext cx="5182049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439</Words>
  <Application>Microsoft Office PowerPoint</Application>
  <PresentationFormat>Custom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SHRAVYA THATIPALLI</cp:lastModifiedBy>
  <cp:revision>10</cp:revision>
  <dcterms:created xsi:type="dcterms:W3CDTF">2023-11-13T18:23:50Z</dcterms:created>
  <dcterms:modified xsi:type="dcterms:W3CDTF">2023-11-14T18:06:52Z</dcterms:modified>
</cp:coreProperties>
</file>