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4"/>
  </p:notesMasterIdLst>
  <p:sldIdLst>
    <p:sldId id="256" r:id="rId2"/>
    <p:sldId id="257" r:id="rId3"/>
    <p:sldId id="258" r:id="rId4"/>
    <p:sldId id="280" r:id="rId5"/>
    <p:sldId id="269" r:id="rId6"/>
    <p:sldId id="270" r:id="rId7"/>
    <p:sldId id="273" r:id="rId8"/>
    <p:sldId id="272" r:id="rId9"/>
    <p:sldId id="274" r:id="rId10"/>
    <p:sldId id="275" r:id="rId11"/>
    <p:sldId id="276" r:id="rId12"/>
    <p:sldId id="277" r:id="rId13"/>
    <p:sldId id="278" r:id="rId14"/>
    <p:sldId id="271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1"/>
  </p:normalViewPr>
  <p:slideViewPr>
    <p:cSldViewPr snapToGrid="0">
      <p:cViewPr varScale="1">
        <p:scale>
          <a:sx n="135" d="100"/>
          <a:sy n="135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D8D62-DCC2-4CBE-83DA-9ECE1DD16F87}" type="doc">
      <dgm:prSet loTypeId="urn:microsoft.com/office/officeart/2011/layout/CircleProcess" loCatId="process" qsTypeId="urn:microsoft.com/office/officeart/2005/8/quickstyle/3d7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BC7CF13E-48E6-4CCA-985F-821B0ABFE0FE}">
      <dgm:prSet phldrT="[Text]"/>
      <dgm:spPr/>
      <dgm:t>
        <a:bodyPr/>
        <a:lstStyle/>
        <a:p>
          <a:r>
            <a:rPr lang="en-IN" dirty="0"/>
            <a:t>Importing the Data</a:t>
          </a:r>
        </a:p>
      </dgm:t>
    </dgm:pt>
    <dgm:pt modelId="{7E05918B-0526-4AEB-86B4-EDB04684C6CF}" type="parTrans" cxnId="{36C641BD-F7DF-4DF1-A839-109834998E69}">
      <dgm:prSet/>
      <dgm:spPr/>
      <dgm:t>
        <a:bodyPr/>
        <a:lstStyle/>
        <a:p>
          <a:endParaRPr lang="en-IN"/>
        </a:p>
      </dgm:t>
    </dgm:pt>
    <dgm:pt modelId="{FB666919-084D-4327-91C2-7C35021E6529}" typ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4-4882-401E-BF04-7A0E3CF44B1C}">
      <dgm:prSet phldrT="[Text]"/>
      <dgm:spPr/>
      <dgm:t>
        <a:bodyPr/>
        <a:lstStyle/>
        <a:p>
          <a:r>
            <a:rPr lang="en-IN" dirty="0"/>
            <a:t>Removing large null value columns</a:t>
          </a:r>
        </a:p>
      </dgm:t>
    </dgm:pt>
    <dgm:pt modelId="{9888371B-4A5C-4157-B290-CBDB07B56775}" type="parTrans" cxnId="{2F45672E-3E86-4173-9623-90BBA48FB1B4}">
      <dgm:prSet/>
      <dgm:spPr/>
      <dgm:t>
        <a:bodyPr/>
        <a:lstStyle/>
        <a:p>
          <a:endParaRPr lang="en-IN"/>
        </a:p>
      </dgm:t>
    </dgm:pt>
    <dgm:pt modelId="{1FB5C5A0-6E9E-4CCE-ABDE-AB89BBAF169A}" type="sibTrans" cxnId="{2F45672E-3E86-4173-9623-90BBA48FB1B4}">
      <dgm:prSet/>
      <dgm:spPr/>
      <dgm:t>
        <a:bodyPr/>
        <a:lstStyle/>
        <a:p>
          <a:endParaRPr lang="en-IN"/>
        </a:p>
      </dgm:t>
    </dgm:pt>
    <dgm:pt modelId="{314B2251-69F0-43B4-927D-418813C44B96}">
      <dgm:prSet phldrT="[Text]"/>
      <dgm:spPr/>
      <dgm:t>
        <a:bodyPr/>
        <a:lstStyle/>
        <a:p>
          <a:r>
            <a:rPr lang="en-IN" dirty="0"/>
            <a:t>Removing irrelevant columns</a:t>
          </a:r>
        </a:p>
      </dgm:t>
    </dgm:pt>
    <dgm:pt modelId="{66BD682B-36D3-4FEF-AE57-8B827B34D16F}" type="parTrans" cxnId="{41483859-7EC2-47FD-8873-D0211E86361B}">
      <dgm:prSet/>
      <dgm:spPr/>
      <dgm:t>
        <a:bodyPr/>
        <a:lstStyle/>
        <a:p>
          <a:endParaRPr lang="en-IN"/>
        </a:p>
      </dgm:t>
    </dgm:pt>
    <dgm:pt modelId="{C71F0CFE-253F-489E-BCB6-6E1A5CB619F6}" type="sibTrans" cxnId="{41483859-7EC2-47FD-8873-D0211E86361B}">
      <dgm:prSet/>
      <dgm:spPr/>
      <dgm:t>
        <a:bodyPr/>
        <a:lstStyle/>
        <a:p>
          <a:endParaRPr lang="en-IN"/>
        </a:p>
      </dgm:t>
    </dgm:pt>
    <dgm:pt modelId="{87DB4B17-95EE-423D-941B-A5ABFE70FE2B}">
      <dgm:prSet phldrT="[Text]"/>
      <dgm:spPr/>
      <dgm:t>
        <a:bodyPr/>
        <a:lstStyle/>
        <a:p>
          <a:r>
            <a:rPr lang="en-IN" dirty="0"/>
            <a:t>Removing/Fixing null values</a:t>
          </a:r>
        </a:p>
      </dgm:t>
    </dgm:pt>
    <dgm:pt modelId="{1D9AAF4C-1387-44E7-A6C0-0A93176EFBB8}" type="parTrans" cxnId="{A2111BDA-1532-41C6-AD2B-E1987CE9F0D7}">
      <dgm:prSet/>
      <dgm:spPr/>
      <dgm:t>
        <a:bodyPr/>
        <a:lstStyle/>
        <a:p>
          <a:endParaRPr lang="en-IN"/>
        </a:p>
      </dgm:t>
    </dgm:pt>
    <dgm:pt modelId="{263236C4-7DF2-4631-AE1E-B8B876BEE81E}" type="sibTrans" cxnId="{A2111BDA-1532-41C6-AD2B-E1987CE9F0D7}">
      <dgm:prSet/>
      <dgm:spPr/>
      <dgm:t>
        <a:bodyPr/>
        <a:lstStyle/>
        <a:p>
          <a:endParaRPr lang="en-IN"/>
        </a:p>
      </dgm:t>
    </dgm:pt>
    <dgm:pt modelId="{ECBC75CF-DEC3-4DA9-84A8-9303AC7D9D10}">
      <dgm:prSet phldrT="[Text]"/>
      <dgm:spPr/>
      <dgm:t>
        <a:bodyPr/>
        <a:lstStyle/>
        <a:p>
          <a:r>
            <a:rPr lang="en-IN" dirty="0"/>
            <a:t>Correcting data types and deriving new columns</a:t>
          </a:r>
        </a:p>
      </dgm:t>
    </dgm:pt>
    <dgm:pt modelId="{CF68D833-C8E6-4F3B-9898-BC9BF11A2A15}" type="parTrans" cxnId="{E18A9305-91A0-4FB8-AD46-D74A4ADB56EF}">
      <dgm:prSet/>
      <dgm:spPr/>
      <dgm:t>
        <a:bodyPr/>
        <a:lstStyle/>
        <a:p>
          <a:endParaRPr lang="en-IN"/>
        </a:p>
      </dgm:t>
    </dgm:pt>
    <dgm:pt modelId="{A7208B2A-6D36-4886-AAC4-D9BEA8EE8562}" type="sibTrans" cxnId="{E18A9305-91A0-4FB8-AD46-D74A4ADB56EF}">
      <dgm:prSet/>
      <dgm:spPr/>
      <dgm:t>
        <a:bodyPr/>
        <a:lstStyle/>
        <a:p>
          <a:endParaRPr lang="en-IN"/>
        </a:p>
      </dgm:t>
    </dgm:pt>
    <dgm:pt modelId="{971EEFAB-30DE-498D-B3A8-82613F1C2D33}">
      <dgm:prSet phldrT="[Text]"/>
      <dgm:spPr/>
      <dgm:t>
        <a:bodyPr/>
        <a:lstStyle/>
        <a:p>
          <a:r>
            <a:rPr lang="en-IN" dirty="0"/>
            <a:t>Filter Data for requirement.</a:t>
          </a:r>
        </a:p>
      </dgm:t>
    </dgm:pt>
    <dgm:pt modelId="{831BB1E2-475A-4661-80C2-E40BF5D9E34B}" type="parTrans" cxnId="{BF9BF496-C5ED-4BEB-9AEF-BD6A25A24FC7}">
      <dgm:prSet/>
      <dgm:spPr/>
      <dgm:t>
        <a:bodyPr/>
        <a:lstStyle/>
        <a:p>
          <a:endParaRPr lang="en-IN"/>
        </a:p>
      </dgm:t>
    </dgm:pt>
    <dgm:pt modelId="{DC4C381D-A777-4155-B913-2C8B4E3FAF59}" type="sibTrans" cxnId="{BF9BF496-C5ED-4BEB-9AEF-BD6A25A24FC7}">
      <dgm:prSet/>
      <dgm:spPr/>
      <dgm:t>
        <a:bodyPr/>
        <a:lstStyle/>
        <a:p>
          <a:endParaRPr lang="en-IN"/>
        </a:p>
      </dgm:t>
    </dgm:pt>
    <dgm:pt modelId="{D615DE8F-9EE7-47E6-BDBC-27210AD6B66B}">
      <dgm:prSet phldrT="[Text]"/>
      <dgm:spPr/>
      <dgm:t>
        <a:bodyPr/>
        <a:lstStyle/>
        <a:p>
          <a:r>
            <a:rPr lang="en-IN" dirty="0"/>
            <a:t>Removing Duplicate Data</a:t>
          </a:r>
        </a:p>
      </dgm:t>
    </dgm:pt>
    <dgm:pt modelId="{93A51C8E-9C62-4136-99E6-002C03381813}" type="parTrans" cxnId="{9F5B7053-8F24-40A5-AD33-81E0947D25E1}">
      <dgm:prSet/>
      <dgm:spPr/>
      <dgm:t>
        <a:bodyPr/>
        <a:lstStyle/>
        <a:p>
          <a:endParaRPr lang="en-IN"/>
        </a:p>
      </dgm:t>
    </dgm:pt>
    <dgm:pt modelId="{925F4C72-E967-493B-AA5D-FFDD838D902E}" type="sibTrans" cxnId="{9F5B7053-8F24-40A5-AD33-81E0947D25E1}">
      <dgm:prSet/>
      <dgm:spPr/>
      <dgm:t>
        <a:bodyPr/>
        <a:lstStyle/>
        <a:p>
          <a:endParaRPr lang="en-IN"/>
        </a:p>
      </dgm:t>
    </dgm:pt>
    <dgm:pt modelId="{0077A407-AF31-4E4B-ADC5-01EE984AE18F}">
      <dgm:prSet phldrT="[Text]"/>
      <dgm:spPr/>
      <dgm:t>
        <a:bodyPr/>
        <a:lstStyle/>
        <a:p>
          <a:r>
            <a:rPr lang="en-IN" dirty="0"/>
            <a:t>Removing outliers</a:t>
          </a:r>
        </a:p>
      </dgm:t>
    </dgm:pt>
    <dgm:pt modelId="{4B2F5796-0038-454F-AB7E-2B9557BD4003}" type="parTrans" cxnId="{E064EA00-E0DE-45E9-BE9D-98B715DBDDFB}">
      <dgm:prSet/>
      <dgm:spPr/>
      <dgm:t>
        <a:bodyPr/>
        <a:lstStyle/>
        <a:p>
          <a:endParaRPr lang="en-IN"/>
        </a:p>
      </dgm:t>
    </dgm:pt>
    <dgm:pt modelId="{A4E73DA2-2320-4163-8227-C40ED6F745F1}" type="sibTrans" cxnId="{E064EA00-E0DE-45E9-BE9D-98B715DBDDFB}">
      <dgm:prSet/>
      <dgm:spPr/>
      <dgm:t>
        <a:bodyPr/>
        <a:lstStyle/>
        <a:p>
          <a:endParaRPr lang="en-IN"/>
        </a:p>
      </dgm:t>
    </dgm:pt>
    <dgm:pt modelId="{9F8F8286-68C6-4549-9CBE-3C72908A6C10}" type="pres">
      <dgm:prSet presAssocID="{43AD8D62-DCC2-4CBE-83DA-9ECE1DD16F8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78BA1824-6AEB-415F-9133-28B03579978C}" type="pres">
      <dgm:prSet presAssocID="{0077A407-AF31-4E4B-ADC5-01EE984AE18F}" presName="Accent8" presStyleCnt="0"/>
      <dgm:spPr/>
    </dgm:pt>
    <dgm:pt modelId="{D7382D3E-6F29-4974-8F9D-8075582475C6}" type="pres">
      <dgm:prSet presAssocID="{0077A407-AF31-4E4B-ADC5-01EE984AE18F}" presName="Accent" presStyleLbl="node1" presStyleIdx="0" presStyleCnt="8"/>
      <dgm:spPr/>
    </dgm:pt>
    <dgm:pt modelId="{5B006B3B-C292-4C75-B336-BEFEFECE744D}" type="pres">
      <dgm:prSet presAssocID="{0077A407-AF31-4E4B-ADC5-01EE984AE18F}" presName="ParentBackground8" presStyleCnt="0"/>
      <dgm:spPr/>
    </dgm:pt>
    <dgm:pt modelId="{DB90073F-2185-47A1-B698-F12F814965C4}" type="pres">
      <dgm:prSet presAssocID="{0077A407-AF31-4E4B-ADC5-01EE984AE18F}" presName="ParentBackground" presStyleLbl="fgAcc1" presStyleIdx="0" presStyleCnt="8"/>
      <dgm:spPr/>
    </dgm:pt>
    <dgm:pt modelId="{C38C5FBA-DADB-4A87-84C6-839503B62D23}" type="pres">
      <dgm:prSet presAssocID="{0077A407-AF31-4E4B-ADC5-01EE984AE18F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64DCF55-2E4D-46E5-92FF-DF99C9BCA931}" type="pres">
      <dgm:prSet presAssocID="{971EEFAB-30DE-498D-B3A8-82613F1C2D33}" presName="Accent7" presStyleCnt="0"/>
      <dgm:spPr/>
    </dgm:pt>
    <dgm:pt modelId="{2BE9F39C-235E-411C-BF8E-8A13D173AE9E}" type="pres">
      <dgm:prSet presAssocID="{971EEFAB-30DE-498D-B3A8-82613F1C2D33}" presName="Accent" presStyleLbl="node1" presStyleIdx="1" presStyleCnt="8"/>
      <dgm:spPr/>
    </dgm:pt>
    <dgm:pt modelId="{9F9A6261-9CC5-44D2-9E37-BC6935BB35AF}" type="pres">
      <dgm:prSet presAssocID="{971EEFAB-30DE-498D-B3A8-82613F1C2D33}" presName="ParentBackground7" presStyleCnt="0"/>
      <dgm:spPr/>
    </dgm:pt>
    <dgm:pt modelId="{3BE64DAB-3AC6-4A3B-A1E2-9E92E31E6FA5}" type="pres">
      <dgm:prSet presAssocID="{971EEFAB-30DE-498D-B3A8-82613F1C2D33}" presName="ParentBackground" presStyleLbl="fgAcc1" presStyleIdx="1" presStyleCnt="8"/>
      <dgm:spPr/>
    </dgm:pt>
    <dgm:pt modelId="{1A3E8D9D-0156-4E84-9321-718F9489C3A4}" type="pres">
      <dgm:prSet presAssocID="{971EEFAB-30DE-498D-B3A8-82613F1C2D3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D42814F-06AA-465F-B4B2-AC4892103DCA}" type="pres">
      <dgm:prSet presAssocID="{ECBC75CF-DEC3-4DA9-84A8-9303AC7D9D10}" presName="Accent6" presStyleCnt="0"/>
      <dgm:spPr/>
    </dgm:pt>
    <dgm:pt modelId="{1F3ABD3F-CEAA-40E1-9225-2D69D88D1AFD}" type="pres">
      <dgm:prSet presAssocID="{ECBC75CF-DEC3-4DA9-84A8-9303AC7D9D10}" presName="Accent" presStyleLbl="node1" presStyleIdx="2" presStyleCnt="8"/>
      <dgm:spPr/>
    </dgm:pt>
    <dgm:pt modelId="{10B2D188-85FB-459F-B891-C4291FFBEA8C}" type="pres">
      <dgm:prSet presAssocID="{ECBC75CF-DEC3-4DA9-84A8-9303AC7D9D10}" presName="ParentBackground6" presStyleCnt="0"/>
      <dgm:spPr/>
    </dgm:pt>
    <dgm:pt modelId="{66F3890C-83D3-4C43-9938-3E5E482DE637}" type="pres">
      <dgm:prSet presAssocID="{ECBC75CF-DEC3-4DA9-84A8-9303AC7D9D10}" presName="ParentBackground" presStyleLbl="fgAcc1" presStyleIdx="2" presStyleCnt="8"/>
      <dgm:spPr/>
    </dgm:pt>
    <dgm:pt modelId="{D371DF48-5195-4C34-9CE8-BD5C936F68AC}" type="pres">
      <dgm:prSet presAssocID="{ECBC75CF-DEC3-4DA9-84A8-9303AC7D9D1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A850F7A-A004-447D-BBE2-5248EC1C4856}" type="pres">
      <dgm:prSet presAssocID="{87DB4B17-95EE-423D-941B-A5ABFE70FE2B}" presName="Accent5" presStyleCnt="0"/>
      <dgm:spPr/>
    </dgm:pt>
    <dgm:pt modelId="{16824EEA-A689-4234-B17B-2A61F9008F8F}" type="pres">
      <dgm:prSet presAssocID="{87DB4B17-95EE-423D-941B-A5ABFE70FE2B}" presName="Accent" presStyleLbl="node1" presStyleIdx="3" presStyleCnt="8"/>
      <dgm:spPr/>
    </dgm:pt>
    <dgm:pt modelId="{3D0081D0-B567-454F-AA44-EADAB5CDB0C0}" type="pres">
      <dgm:prSet presAssocID="{87DB4B17-95EE-423D-941B-A5ABFE70FE2B}" presName="ParentBackground5" presStyleCnt="0"/>
      <dgm:spPr/>
    </dgm:pt>
    <dgm:pt modelId="{AD9B1121-BF9C-4074-B3EC-DD8B1E34B145}" type="pres">
      <dgm:prSet presAssocID="{87DB4B17-95EE-423D-941B-A5ABFE70FE2B}" presName="ParentBackground" presStyleLbl="fgAcc1" presStyleIdx="3" presStyleCnt="8"/>
      <dgm:spPr/>
    </dgm:pt>
    <dgm:pt modelId="{47E3129D-31DE-4A9C-BCFC-F76EC5BD009C}" type="pres">
      <dgm:prSet presAssocID="{87DB4B17-95EE-423D-941B-A5ABFE70FE2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22AF47E-6A71-4043-B25D-67B56C2C21A0}" type="pres">
      <dgm:prSet presAssocID="{314B2251-69F0-43B4-927D-418813C44B96}" presName="Accent4" presStyleCnt="0"/>
      <dgm:spPr/>
    </dgm:pt>
    <dgm:pt modelId="{BDD731B0-50CA-4E29-9754-BDCB1EBC4DBA}" type="pres">
      <dgm:prSet presAssocID="{314B2251-69F0-43B4-927D-418813C44B96}" presName="Accent" presStyleLbl="node1" presStyleIdx="4" presStyleCnt="8"/>
      <dgm:spPr/>
    </dgm:pt>
    <dgm:pt modelId="{1A8FF917-7F6D-4265-8480-A55EF8CCFA77}" type="pres">
      <dgm:prSet presAssocID="{314B2251-69F0-43B4-927D-418813C44B96}" presName="ParentBackground4" presStyleCnt="0"/>
      <dgm:spPr/>
    </dgm:pt>
    <dgm:pt modelId="{14FE1DC8-1ACC-4C51-8D78-8809CE3D8ACB}" type="pres">
      <dgm:prSet presAssocID="{314B2251-69F0-43B4-927D-418813C44B96}" presName="ParentBackground" presStyleLbl="fgAcc1" presStyleIdx="4" presStyleCnt="8"/>
      <dgm:spPr/>
    </dgm:pt>
    <dgm:pt modelId="{02216165-2620-4547-AD38-089AA80A0292}" type="pres">
      <dgm:prSet presAssocID="{314B2251-69F0-43B4-927D-418813C44B9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403894A-A6D5-491C-ACAD-0E88054F2A31}" type="pres">
      <dgm:prSet presAssocID="{D615DE8F-9EE7-47E6-BDBC-27210AD6B66B}" presName="Accent3" presStyleCnt="0"/>
      <dgm:spPr/>
    </dgm:pt>
    <dgm:pt modelId="{B691AD74-CB7C-411B-B530-375303D136AA}" type="pres">
      <dgm:prSet presAssocID="{D615DE8F-9EE7-47E6-BDBC-27210AD6B66B}" presName="Accent" presStyleLbl="node1" presStyleIdx="5" presStyleCnt="8"/>
      <dgm:spPr/>
    </dgm:pt>
    <dgm:pt modelId="{4A9C726A-A5F2-4191-AC7F-BEE729D8145F}" type="pres">
      <dgm:prSet presAssocID="{D615DE8F-9EE7-47E6-BDBC-27210AD6B66B}" presName="ParentBackground3" presStyleCnt="0"/>
      <dgm:spPr/>
    </dgm:pt>
    <dgm:pt modelId="{8E0A8684-00A6-4A21-A804-575A7B187691}" type="pres">
      <dgm:prSet presAssocID="{D615DE8F-9EE7-47E6-BDBC-27210AD6B66B}" presName="ParentBackground" presStyleLbl="fgAcc1" presStyleIdx="5" presStyleCnt="8"/>
      <dgm:spPr/>
    </dgm:pt>
    <dgm:pt modelId="{841AED65-E331-4372-9B23-246A2376DD0E}" type="pres">
      <dgm:prSet presAssocID="{D615DE8F-9EE7-47E6-BDBC-27210AD6B66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5EB84FB-DBB0-46BB-9BA9-2F00C1B68EB5}" type="pres">
      <dgm:prSet presAssocID="{F1296084-4882-401E-BF04-7A0E3CF44B1C}" presName="Accent2" presStyleCnt="0"/>
      <dgm:spPr/>
    </dgm:pt>
    <dgm:pt modelId="{EA7B42BF-893D-4FB3-9F39-7041EDA2C69B}" type="pres">
      <dgm:prSet presAssocID="{F1296084-4882-401E-BF04-7A0E3CF44B1C}" presName="Accent" presStyleLbl="node1" presStyleIdx="6" presStyleCnt="8"/>
      <dgm:spPr/>
    </dgm:pt>
    <dgm:pt modelId="{22421FC5-B21B-4529-94CE-C5B3D8374DAF}" type="pres">
      <dgm:prSet presAssocID="{F1296084-4882-401E-BF04-7A0E3CF44B1C}" presName="ParentBackground2" presStyleCnt="0"/>
      <dgm:spPr/>
    </dgm:pt>
    <dgm:pt modelId="{A07BB201-FE5F-4451-BFF1-64798F25C5C1}" type="pres">
      <dgm:prSet presAssocID="{F1296084-4882-401E-BF04-7A0E3CF44B1C}" presName="ParentBackground" presStyleLbl="fgAcc1" presStyleIdx="6" presStyleCnt="8"/>
      <dgm:spPr/>
    </dgm:pt>
    <dgm:pt modelId="{A62FE234-898D-4084-AD56-85E70D2C2E0F}" type="pres">
      <dgm:prSet presAssocID="{F1296084-4882-401E-BF04-7A0E3CF44B1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9728451-9069-4F4E-B5B2-54A29103BC2D}" type="pres">
      <dgm:prSet presAssocID="{BC7CF13E-48E6-4CCA-985F-821B0ABFE0FE}" presName="Accent1" presStyleCnt="0"/>
      <dgm:spPr/>
    </dgm:pt>
    <dgm:pt modelId="{2800F6E6-7C9D-4AD0-8A95-9F2EECE35CE5}" type="pres">
      <dgm:prSet presAssocID="{BC7CF13E-48E6-4CCA-985F-821B0ABFE0FE}" presName="Accent" presStyleLbl="node1" presStyleIdx="7" presStyleCnt="8"/>
      <dgm:spPr/>
    </dgm:pt>
    <dgm:pt modelId="{DF8EEE90-D97F-4B37-A04B-F5520CF6A9EF}" type="pres">
      <dgm:prSet presAssocID="{BC7CF13E-48E6-4CCA-985F-821B0ABFE0FE}" presName="ParentBackground1" presStyleCnt="0"/>
      <dgm:spPr/>
    </dgm:pt>
    <dgm:pt modelId="{DB418493-11A7-4203-8111-DACEBAA162ED}" type="pres">
      <dgm:prSet presAssocID="{BC7CF13E-48E6-4CCA-985F-821B0ABFE0FE}" presName="ParentBackground" presStyleLbl="fgAcc1" presStyleIdx="7" presStyleCnt="8"/>
      <dgm:spPr/>
    </dgm:pt>
    <dgm:pt modelId="{035DCACE-955D-425D-99A7-051BCD2BF7DB}" type="pres">
      <dgm:prSet presAssocID="{BC7CF13E-48E6-4CCA-985F-821B0ABFE0F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064EA00-E0DE-45E9-BE9D-98B715DBDDFB}" srcId="{43AD8D62-DCC2-4CBE-83DA-9ECE1DD16F87}" destId="{0077A407-AF31-4E4B-ADC5-01EE984AE18F}" srcOrd="7" destOrd="0" parTransId="{4B2F5796-0038-454F-AB7E-2B9557BD4003}" sibTransId="{A4E73DA2-2320-4163-8227-C40ED6F745F1}"/>
    <dgm:cxn modelId="{E18A9305-91A0-4FB8-AD46-D74A4ADB56EF}" srcId="{43AD8D62-DCC2-4CBE-83DA-9ECE1DD16F87}" destId="{ECBC75CF-DEC3-4DA9-84A8-9303AC7D9D10}" srcOrd="5" destOrd="0" parTransId="{CF68D833-C8E6-4F3B-9898-BC9BF11A2A15}" sibTransId="{A7208B2A-6D36-4886-AAC4-D9BEA8EE8562}"/>
    <dgm:cxn modelId="{72242018-7972-4E69-AEF9-9A5BA99745F3}" type="presOf" srcId="{87DB4B17-95EE-423D-941B-A5ABFE70FE2B}" destId="{AD9B1121-BF9C-4074-B3EC-DD8B1E34B145}" srcOrd="0" destOrd="0" presId="urn:microsoft.com/office/officeart/2011/layout/CircleProcess"/>
    <dgm:cxn modelId="{30E10D1F-8E26-4D10-9BB8-4DD58F13C835}" type="presOf" srcId="{BC7CF13E-48E6-4CCA-985F-821B0ABFE0FE}" destId="{035DCACE-955D-425D-99A7-051BCD2BF7DB}" srcOrd="1" destOrd="0" presId="urn:microsoft.com/office/officeart/2011/layout/CircleProcess"/>
    <dgm:cxn modelId="{2F45672E-3E86-4173-9623-90BBA48FB1B4}" srcId="{43AD8D62-DCC2-4CBE-83DA-9ECE1DD16F87}" destId="{F1296084-4882-401E-BF04-7A0E3CF44B1C}" srcOrd="1" destOrd="0" parTransId="{9888371B-4A5C-4157-B290-CBDB07B56775}" sibTransId="{1FB5C5A0-6E9E-4CCE-ABDE-AB89BBAF169A}"/>
    <dgm:cxn modelId="{02F95534-A2BD-420B-B949-27547AAD3692}" type="presOf" srcId="{314B2251-69F0-43B4-927D-418813C44B96}" destId="{02216165-2620-4547-AD38-089AA80A0292}" srcOrd="1" destOrd="0" presId="urn:microsoft.com/office/officeart/2011/layout/CircleProcess"/>
    <dgm:cxn modelId="{B4BF3543-6501-43DA-BC9E-B1EE57DB5812}" type="presOf" srcId="{D615DE8F-9EE7-47E6-BDBC-27210AD6B66B}" destId="{841AED65-E331-4372-9B23-246A2376DD0E}" srcOrd="1" destOrd="0" presId="urn:microsoft.com/office/officeart/2011/layout/CircleProcess"/>
    <dgm:cxn modelId="{A1D3634C-0FB6-45FC-A81E-15441E28A772}" type="presOf" srcId="{F1296084-4882-401E-BF04-7A0E3CF44B1C}" destId="{A07BB201-FE5F-4451-BFF1-64798F25C5C1}" srcOrd="0" destOrd="0" presId="urn:microsoft.com/office/officeart/2011/layout/CircleProcess"/>
    <dgm:cxn modelId="{9F5B7053-8F24-40A5-AD33-81E0947D25E1}" srcId="{43AD8D62-DCC2-4CBE-83DA-9ECE1DD16F87}" destId="{D615DE8F-9EE7-47E6-BDBC-27210AD6B66B}" srcOrd="2" destOrd="0" parTransId="{93A51C8E-9C62-4136-99E6-002C03381813}" sibTransId="{925F4C72-E967-493B-AA5D-FFDD838D902E}"/>
    <dgm:cxn modelId="{41483859-7EC2-47FD-8873-D0211E86361B}" srcId="{43AD8D62-DCC2-4CBE-83DA-9ECE1DD16F87}" destId="{314B2251-69F0-43B4-927D-418813C44B96}" srcOrd="3" destOrd="0" parTransId="{66BD682B-36D3-4FEF-AE57-8B827B34D16F}" sibTransId="{C71F0CFE-253F-489E-BCB6-6E1A5CB619F6}"/>
    <dgm:cxn modelId="{318C816E-2722-4077-BD57-FA048A629D19}" type="presOf" srcId="{ECBC75CF-DEC3-4DA9-84A8-9303AC7D9D10}" destId="{66F3890C-83D3-4C43-9938-3E5E482DE637}" srcOrd="0" destOrd="0" presId="urn:microsoft.com/office/officeart/2011/layout/CircleProcess"/>
    <dgm:cxn modelId="{23366171-16EF-4907-BBD4-5AAC46AE0A79}" type="presOf" srcId="{971EEFAB-30DE-498D-B3A8-82613F1C2D33}" destId="{1A3E8D9D-0156-4E84-9321-718F9489C3A4}" srcOrd="1" destOrd="0" presId="urn:microsoft.com/office/officeart/2011/layout/CircleProcess"/>
    <dgm:cxn modelId="{AD98CE73-02B8-4B16-8D56-B6DE7B39301E}" type="presOf" srcId="{971EEFAB-30DE-498D-B3A8-82613F1C2D33}" destId="{3BE64DAB-3AC6-4A3B-A1E2-9E92E31E6FA5}" srcOrd="0" destOrd="0" presId="urn:microsoft.com/office/officeart/2011/layout/CircleProcess"/>
    <dgm:cxn modelId="{D1E98775-222C-440C-924B-70ED60023C8D}" type="presOf" srcId="{314B2251-69F0-43B4-927D-418813C44B96}" destId="{14FE1DC8-1ACC-4C51-8D78-8809CE3D8ACB}" srcOrd="0" destOrd="0" presId="urn:microsoft.com/office/officeart/2011/layout/CircleProcess"/>
    <dgm:cxn modelId="{0B807584-A1D5-4398-8474-F5783404DD78}" type="presOf" srcId="{D615DE8F-9EE7-47E6-BDBC-27210AD6B66B}" destId="{8E0A8684-00A6-4A21-A804-575A7B187691}" srcOrd="0" destOrd="0" presId="urn:microsoft.com/office/officeart/2011/layout/CircleProcess"/>
    <dgm:cxn modelId="{83E4F284-6762-4A50-8235-7D581EC239F9}" type="presOf" srcId="{87DB4B17-95EE-423D-941B-A5ABFE70FE2B}" destId="{47E3129D-31DE-4A9C-BCFC-F76EC5BD009C}" srcOrd="1" destOrd="0" presId="urn:microsoft.com/office/officeart/2011/layout/CircleProcess"/>
    <dgm:cxn modelId="{BF9BF496-C5ED-4BEB-9AEF-BD6A25A24FC7}" srcId="{43AD8D62-DCC2-4CBE-83DA-9ECE1DD16F87}" destId="{971EEFAB-30DE-498D-B3A8-82613F1C2D33}" srcOrd="6" destOrd="0" parTransId="{831BB1E2-475A-4661-80C2-E40BF5D9E34B}" sibTransId="{DC4C381D-A777-4155-B913-2C8B4E3FAF59}"/>
    <dgm:cxn modelId="{2D99DEB7-AB0F-4ABA-82FC-26E2D7E26FC3}" type="presOf" srcId="{0077A407-AF31-4E4B-ADC5-01EE984AE18F}" destId="{C38C5FBA-DADB-4A87-84C6-839503B62D23}" srcOrd="1" destOrd="0" presId="urn:microsoft.com/office/officeart/2011/layout/CircleProcess"/>
    <dgm:cxn modelId="{36C641BD-F7DF-4DF1-A839-109834998E69}" srcId="{43AD8D62-DCC2-4CBE-83DA-9ECE1DD16F87}" destId="{BC7CF13E-48E6-4CCA-985F-821B0ABFE0FE}" srcOrd="0" destOrd="0" parTransId="{7E05918B-0526-4AEB-86B4-EDB04684C6CF}" sibTransId="{FB666919-084D-4327-91C2-7C35021E6529}"/>
    <dgm:cxn modelId="{65EB1EC0-379D-44EC-A3C9-CD65B13B6296}" type="presOf" srcId="{43AD8D62-DCC2-4CBE-83DA-9ECE1DD16F87}" destId="{9F8F8286-68C6-4549-9CBE-3C72908A6C10}" srcOrd="0" destOrd="0" presId="urn:microsoft.com/office/officeart/2011/layout/CircleProcess"/>
    <dgm:cxn modelId="{B5188FC5-5261-4A12-BECC-4D1AC234EF79}" type="presOf" srcId="{ECBC75CF-DEC3-4DA9-84A8-9303AC7D9D10}" destId="{D371DF48-5195-4C34-9CE8-BD5C936F68AC}" srcOrd="1" destOrd="0" presId="urn:microsoft.com/office/officeart/2011/layout/CircleProcess"/>
    <dgm:cxn modelId="{9A0779CA-4D41-4212-8C44-91B77C1DB7F8}" type="presOf" srcId="{BC7CF13E-48E6-4CCA-985F-821B0ABFE0FE}" destId="{DB418493-11A7-4203-8111-DACEBAA162ED}" srcOrd="0" destOrd="0" presId="urn:microsoft.com/office/officeart/2011/layout/CircleProcess"/>
    <dgm:cxn modelId="{A2111BDA-1532-41C6-AD2B-E1987CE9F0D7}" srcId="{43AD8D62-DCC2-4CBE-83DA-9ECE1DD16F87}" destId="{87DB4B17-95EE-423D-941B-A5ABFE70FE2B}" srcOrd="4" destOrd="0" parTransId="{1D9AAF4C-1387-44E7-A6C0-0A93176EFBB8}" sibTransId="{263236C4-7DF2-4631-AE1E-B8B876BEE81E}"/>
    <dgm:cxn modelId="{341A2AED-B3C5-4E70-8BFB-F41E1B314855}" type="presOf" srcId="{F1296084-4882-401E-BF04-7A0E3CF44B1C}" destId="{A62FE234-898D-4084-AD56-85E70D2C2E0F}" srcOrd="1" destOrd="0" presId="urn:microsoft.com/office/officeart/2011/layout/CircleProcess"/>
    <dgm:cxn modelId="{E5567FEE-7803-475C-830A-7F5AF96EF670}" type="presOf" srcId="{0077A407-AF31-4E4B-ADC5-01EE984AE18F}" destId="{DB90073F-2185-47A1-B698-F12F814965C4}" srcOrd="0" destOrd="0" presId="urn:microsoft.com/office/officeart/2011/layout/CircleProcess"/>
    <dgm:cxn modelId="{0D3528A1-A51C-41D4-867D-E3DC83291C5A}" type="presParOf" srcId="{9F8F8286-68C6-4549-9CBE-3C72908A6C10}" destId="{78BA1824-6AEB-415F-9133-28B03579978C}" srcOrd="0" destOrd="0" presId="urn:microsoft.com/office/officeart/2011/layout/CircleProcess"/>
    <dgm:cxn modelId="{406FB39F-879A-4DC3-B4EF-1B7373F67454}" type="presParOf" srcId="{78BA1824-6AEB-415F-9133-28B03579978C}" destId="{D7382D3E-6F29-4974-8F9D-8075582475C6}" srcOrd="0" destOrd="0" presId="urn:microsoft.com/office/officeart/2011/layout/CircleProcess"/>
    <dgm:cxn modelId="{53D1813D-CF15-4464-B4D4-3B7EC5E85DDC}" type="presParOf" srcId="{9F8F8286-68C6-4549-9CBE-3C72908A6C10}" destId="{5B006B3B-C292-4C75-B336-BEFEFECE744D}" srcOrd="1" destOrd="0" presId="urn:microsoft.com/office/officeart/2011/layout/CircleProcess"/>
    <dgm:cxn modelId="{B7B65893-700D-4D29-A445-789A11924B3A}" type="presParOf" srcId="{5B006B3B-C292-4C75-B336-BEFEFECE744D}" destId="{DB90073F-2185-47A1-B698-F12F814965C4}" srcOrd="0" destOrd="0" presId="urn:microsoft.com/office/officeart/2011/layout/CircleProcess"/>
    <dgm:cxn modelId="{7D2E3921-BC61-4DFE-8F9B-6A7E7B498F50}" type="presParOf" srcId="{9F8F8286-68C6-4549-9CBE-3C72908A6C10}" destId="{C38C5FBA-DADB-4A87-84C6-839503B62D23}" srcOrd="2" destOrd="0" presId="urn:microsoft.com/office/officeart/2011/layout/CircleProcess"/>
    <dgm:cxn modelId="{5E9036CA-6D14-4A1F-933E-4903E72DA289}" type="presParOf" srcId="{9F8F8286-68C6-4549-9CBE-3C72908A6C10}" destId="{764DCF55-2E4D-46E5-92FF-DF99C9BCA931}" srcOrd="3" destOrd="0" presId="urn:microsoft.com/office/officeart/2011/layout/CircleProcess"/>
    <dgm:cxn modelId="{1A548E74-8889-4B72-9E76-D427F76A4C31}" type="presParOf" srcId="{764DCF55-2E4D-46E5-92FF-DF99C9BCA931}" destId="{2BE9F39C-235E-411C-BF8E-8A13D173AE9E}" srcOrd="0" destOrd="0" presId="urn:microsoft.com/office/officeart/2011/layout/CircleProcess"/>
    <dgm:cxn modelId="{54185283-41FF-4409-AF78-A748FDD94AEC}" type="presParOf" srcId="{9F8F8286-68C6-4549-9CBE-3C72908A6C10}" destId="{9F9A6261-9CC5-44D2-9E37-BC6935BB35AF}" srcOrd="4" destOrd="0" presId="urn:microsoft.com/office/officeart/2011/layout/CircleProcess"/>
    <dgm:cxn modelId="{28715639-686D-432B-8492-D696256E1DCE}" type="presParOf" srcId="{9F9A6261-9CC5-44D2-9E37-BC6935BB35AF}" destId="{3BE64DAB-3AC6-4A3B-A1E2-9E92E31E6FA5}" srcOrd="0" destOrd="0" presId="urn:microsoft.com/office/officeart/2011/layout/CircleProcess"/>
    <dgm:cxn modelId="{7CFBD744-095A-4AC6-B4A7-493D0525BF16}" type="presParOf" srcId="{9F8F8286-68C6-4549-9CBE-3C72908A6C10}" destId="{1A3E8D9D-0156-4E84-9321-718F9489C3A4}" srcOrd="5" destOrd="0" presId="urn:microsoft.com/office/officeart/2011/layout/CircleProcess"/>
    <dgm:cxn modelId="{4F5FB2BE-4E41-46AF-B3BD-DD418A373EE5}" type="presParOf" srcId="{9F8F8286-68C6-4549-9CBE-3C72908A6C10}" destId="{4D42814F-06AA-465F-B4B2-AC4892103DCA}" srcOrd="6" destOrd="0" presId="urn:microsoft.com/office/officeart/2011/layout/CircleProcess"/>
    <dgm:cxn modelId="{599C5F4F-FEAF-46B2-88DD-9ABCF704BEBA}" type="presParOf" srcId="{4D42814F-06AA-465F-B4B2-AC4892103DCA}" destId="{1F3ABD3F-CEAA-40E1-9225-2D69D88D1AFD}" srcOrd="0" destOrd="0" presId="urn:microsoft.com/office/officeart/2011/layout/CircleProcess"/>
    <dgm:cxn modelId="{51AD4226-47B8-4DEF-8C17-A96C6DD0B585}" type="presParOf" srcId="{9F8F8286-68C6-4549-9CBE-3C72908A6C10}" destId="{10B2D188-85FB-459F-B891-C4291FFBEA8C}" srcOrd="7" destOrd="0" presId="urn:microsoft.com/office/officeart/2011/layout/CircleProcess"/>
    <dgm:cxn modelId="{1456FA06-3330-40E8-B87C-ABDDE308E6DB}" type="presParOf" srcId="{10B2D188-85FB-459F-B891-C4291FFBEA8C}" destId="{66F3890C-83D3-4C43-9938-3E5E482DE637}" srcOrd="0" destOrd="0" presId="urn:microsoft.com/office/officeart/2011/layout/CircleProcess"/>
    <dgm:cxn modelId="{182F182A-F0EE-4E71-A73C-40AAE0832522}" type="presParOf" srcId="{9F8F8286-68C6-4549-9CBE-3C72908A6C10}" destId="{D371DF48-5195-4C34-9CE8-BD5C936F68AC}" srcOrd="8" destOrd="0" presId="urn:microsoft.com/office/officeart/2011/layout/CircleProcess"/>
    <dgm:cxn modelId="{038A79F8-741D-4CE0-B895-5ACFD0376870}" type="presParOf" srcId="{9F8F8286-68C6-4549-9CBE-3C72908A6C10}" destId="{FA850F7A-A004-447D-BBE2-5248EC1C4856}" srcOrd="9" destOrd="0" presId="urn:microsoft.com/office/officeart/2011/layout/CircleProcess"/>
    <dgm:cxn modelId="{ED42B772-54B5-4614-AF78-4D4FB41B139A}" type="presParOf" srcId="{FA850F7A-A004-447D-BBE2-5248EC1C4856}" destId="{16824EEA-A689-4234-B17B-2A61F9008F8F}" srcOrd="0" destOrd="0" presId="urn:microsoft.com/office/officeart/2011/layout/CircleProcess"/>
    <dgm:cxn modelId="{A467CF04-115B-4370-B7D1-17636349336E}" type="presParOf" srcId="{9F8F8286-68C6-4549-9CBE-3C72908A6C10}" destId="{3D0081D0-B567-454F-AA44-EADAB5CDB0C0}" srcOrd="10" destOrd="0" presId="urn:microsoft.com/office/officeart/2011/layout/CircleProcess"/>
    <dgm:cxn modelId="{CE98731B-FB11-478F-92A3-949FC387954D}" type="presParOf" srcId="{3D0081D0-B567-454F-AA44-EADAB5CDB0C0}" destId="{AD9B1121-BF9C-4074-B3EC-DD8B1E34B145}" srcOrd="0" destOrd="0" presId="urn:microsoft.com/office/officeart/2011/layout/CircleProcess"/>
    <dgm:cxn modelId="{2C70DEE4-9906-47C7-953A-5FF0851B37B7}" type="presParOf" srcId="{9F8F8286-68C6-4549-9CBE-3C72908A6C10}" destId="{47E3129D-31DE-4A9C-BCFC-F76EC5BD009C}" srcOrd="11" destOrd="0" presId="urn:microsoft.com/office/officeart/2011/layout/CircleProcess"/>
    <dgm:cxn modelId="{A67E2023-ED42-44C7-989A-C46398400D59}" type="presParOf" srcId="{9F8F8286-68C6-4549-9CBE-3C72908A6C10}" destId="{E22AF47E-6A71-4043-B25D-67B56C2C21A0}" srcOrd="12" destOrd="0" presId="urn:microsoft.com/office/officeart/2011/layout/CircleProcess"/>
    <dgm:cxn modelId="{6F9E9825-0FE2-4E85-9F15-F479DD19E3A3}" type="presParOf" srcId="{E22AF47E-6A71-4043-B25D-67B56C2C21A0}" destId="{BDD731B0-50CA-4E29-9754-BDCB1EBC4DBA}" srcOrd="0" destOrd="0" presId="urn:microsoft.com/office/officeart/2011/layout/CircleProcess"/>
    <dgm:cxn modelId="{4B474B31-89F2-40E4-95B7-95F4EEA36182}" type="presParOf" srcId="{9F8F8286-68C6-4549-9CBE-3C72908A6C10}" destId="{1A8FF917-7F6D-4265-8480-A55EF8CCFA77}" srcOrd="13" destOrd="0" presId="urn:microsoft.com/office/officeart/2011/layout/CircleProcess"/>
    <dgm:cxn modelId="{FBF02758-34CF-4EEA-B41D-1E55EB50F883}" type="presParOf" srcId="{1A8FF917-7F6D-4265-8480-A55EF8CCFA77}" destId="{14FE1DC8-1ACC-4C51-8D78-8809CE3D8ACB}" srcOrd="0" destOrd="0" presId="urn:microsoft.com/office/officeart/2011/layout/CircleProcess"/>
    <dgm:cxn modelId="{E87F5976-6A0C-4A20-9A58-C578D7C7C49C}" type="presParOf" srcId="{9F8F8286-68C6-4549-9CBE-3C72908A6C10}" destId="{02216165-2620-4547-AD38-089AA80A0292}" srcOrd="14" destOrd="0" presId="urn:microsoft.com/office/officeart/2011/layout/CircleProcess"/>
    <dgm:cxn modelId="{852168E7-A558-4A29-9B83-0F6E04341005}" type="presParOf" srcId="{9F8F8286-68C6-4549-9CBE-3C72908A6C10}" destId="{E403894A-A6D5-491C-ACAD-0E88054F2A31}" srcOrd="15" destOrd="0" presId="urn:microsoft.com/office/officeart/2011/layout/CircleProcess"/>
    <dgm:cxn modelId="{61E42065-A22E-4C0A-96C1-7E9D8CE0D55E}" type="presParOf" srcId="{E403894A-A6D5-491C-ACAD-0E88054F2A31}" destId="{B691AD74-CB7C-411B-B530-375303D136AA}" srcOrd="0" destOrd="0" presId="urn:microsoft.com/office/officeart/2011/layout/CircleProcess"/>
    <dgm:cxn modelId="{8E20F144-5675-4D25-9B2D-A3B23C1CD453}" type="presParOf" srcId="{9F8F8286-68C6-4549-9CBE-3C72908A6C10}" destId="{4A9C726A-A5F2-4191-AC7F-BEE729D8145F}" srcOrd="16" destOrd="0" presId="urn:microsoft.com/office/officeart/2011/layout/CircleProcess"/>
    <dgm:cxn modelId="{024654D4-BA69-454B-96AA-1F62296B8D8A}" type="presParOf" srcId="{4A9C726A-A5F2-4191-AC7F-BEE729D8145F}" destId="{8E0A8684-00A6-4A21-A804-575A7B187691}" srcOrd="0" destOrd="0" presId="urn:microsoft.com/office/officeart/2011/layout/CircleProcess"/>
    <dgm:cxn modelId="{7462482B-4A4F-4B87-BE04-672EA2D98647}" type="presParOf" srcId="{9F8F8286-68C6-4549-9CBE-3C72908A6C10}" destId="{841AED65-E331-4372-9B23-246A2376DD0E}" srcOrd="17" destOrd="0" presId="urn:microsoft.com/office/officeart/2011/layout/CircleProcess"/>
    <dgm:cxn modelId="{3FA5CE92-9C87-47DB-B253-7AE1756F1E48}" type="presParOf" srcId="{9F8F8286-68C6-4549-9CBE-3C72908A6C10}" destId="{E5EB84FB-DBB0-46BB-9BA9-2F00C1B68EB5}" srcOrd="18" destOrd="0" presId="urn:microsoft.com/office/officeart/2011/layout/CircleProcess"/>
    <dgm:cxn modelId="{83B61A7E-438A-4D69-8B23-BA53D46E2F40}" type="presParOf" srcId="{E5EB84FB-DBB0-46BB-9BA9-2F00C1B68EB5}" destId="{EA7B42BF-893D-4FB3-9F39-7041EDA2C69B}" srcOrd="0" destOrd="0" presId="urn:microsoft.com/office/officeart/2011/layout/CircleProcess"/>
    <dgm:cxn modelId="{7E84DF17-721A-4E5A-A9A4-1386E6B3803B}" type="presParOf" srcId="{9F8F8286-68C6-4549-9CBE-3C72908A6C10}" destId="{22421FC5-B21B-4529-94CE-C5B3D8374DAF}" srcOrd="19" destOrd="0" presId="urn:microsoft.com/office/officeart/2011/layout/CircleProcess"/>
    <dgm:cxn modelId="{78AD9B62-A829-4125-8FD0-D1BFE773309D}" type="presParOf" srcId="{22421FC5-B21B-4529-94CE-C5B3D8374DAF}" destId="{A07BB201-FE5F-4451-BFF1-64798F25C5C1}" srcOrd="0" destOrd="0" presId="urn:microsoft.com/office/officeart/2011/layout/CircleProcess"/>
    <dgm:cxn modelId="{874DE99B-D138-4AA0-9A06-404452BB95CB}" type="presParOf" srcId="{9F8F8286-68C6-4549-9CBE-3C72908A6C10}" destId="{A62FE234-898D-4084-AD56-85E70D2C2E0F}" srcOrd="20" destOrd="0" presId="urn:microsoft.com/office/officeart/2011/layout/CircleProcess"/>
    <dgm:cxn modelId="{F9535984-B090-4512-AB89-7F18AC0F745A}" type="presParOf" srcId="{9F8F8286-68C6-4549-9CBE-3C72908A6C10}" destId="{99728451-9069-4F4E-B5B2-54A29103BC2D}" srcOrd="21" destOrd="0" presId="urn:microsoft.com/office/officeart/2011/layout/CircleProcess"/>
    <dgm:cxn modelId="{7F6F7BDD-16AA-4578-AD6C-51954689C108}" type="presParOf" srcId="{99728451-9069-4F4E-B5B2-54A29103BC2D}" destId="{2800F6E6-7C9D-4AD0-8A95-9F2EECE35CE5}" srcOrd="0" destOrd="0" presId="urn:microsoft.com/office/officeart/2011/layout/CircleProcess"/>
    <dgm:cxn modelId="{1E9BE3DE-A8FF-4AA0-932D-367D9A3F15C0}" type="presParOf" srcId="{9F8F8286-68C6-4549-9CBE-3C72908A6C10}" destId="{DF8EEE90-D97F-4B37-A04B-F5520CF6A9EF}" srcOrd="22" destOrd="0" presId="urn:microsoft.com/office/officeart/2011/layout/CircleProcess"/>
    <dgm:cxn modelId="{C880D0EA-CDE7-4838-A6E1-BDFC1CC63963}" type="presParOf" srcId="{DF8EEE90-D97F-4B37-A04B-F5520CF6A9EF}" destId="{DB418493-11A7-4203-8111-DACEBAA162ED}" srcOrd="0" destOrd="0" presId="urn:microsoft.com/office/officeart/2011/layout/CircleProcess"/>
    <dgm:cxn modelId="{25AC23A3-E1E8-4479-B9EA-6F841DB73989}" type="presParOf" srcId="{9F8F8286-68C6-4549-9CBE-3C72908A6C10}" destId="{035DCACE-955D-425D-99A7-051BCD2BF7DB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2D3E-6F29-4974-8F9D-8075582475C6}">
      <dsp:nvSpPr>
        <dsp:cNvPr id="0" name=""/>
        <dsp:cNvSpPr/>
      </dsp:nvSpPr>
      <dsp:spPr>
        <a:xfrm>
          <a:off x="8799052" y="877552"/>
          <a:ext cx="1170039" cy="1170546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90073F-2185-47A1-B698-F12F814965C4}">
      <dsp:nvSpPr>
        <dsp:cNvPr id="0" name=""/>
        <dsp:cNvSpPr/>
      </dsp:nvSpPr>
      <dsp:spPr>
        <a:xfrm>
          <a:off x="8837494" y="91657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outliers</a:t>
          </a:r>
        </a:p>
      </dsp:txBody>
      <dsp:txXfrm>
        <a:off x="8993237" y="1072677"/>
        <a:ext cx="780683" cy="780295"/>
      </dsp:txXfrm>
    </dsp:sp>
    <dsp:sp modelId="{2BE9F39C-235E-411C-BF8E-8A13D173AE9E}">
      <dsp:nvSpPr>
        <dsp:cNvPr id="0" name=""/>
        <dsp:cNvSpPr/>
      </dsp:nvSpPr>
      <dsp:spPr>
        <a:xfrm rot="2700000">
          <a:off x="7588484" y="877588"/>
          <a:ext cx="1170268" cy="1170268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-188410"/>
            <a:satOff val="-5176"/>
            <a:lumOff val="1190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E64DAB-3AC6-4A3B-A1E2-9E92E31E6FA5}">
      <dsp:nvSpPr>
        <dsp:cNvPr id="0" name=""/>
        <dsp:cNvSpPr/>
      </dsp:nvSpPr>
      <dsp:spPr>
        <a:xfrm>
          <a:off x="7628027" y="91657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Filter Data for requirement.</a:t>
          </a:r>
        </a:p>
      </dsp:txBody>
      <dsp:txXfrm>
        <a:off x="7783769" y="1072677"/>
        <a:ext cx="780683" cy="780295"/>
      </dsp:txXfrm>
    </dsp:sp>
    <dsp:sp modelId="{1F3ABD3F-CEAA-40E1-9225-2D69D88D1AFD}">
      <dsp:nvSpPr>
        <dsp:cNvPr id="0" name=""/>
        <dsp:cNvSpPr/>
      </dsp:nvSpPr>
      <dsp:spPr>
        <a:xfrm rot="2700000">
          <a:off x="6379016" y="877588"/>
          <a:ext cx="1170268" cy="1170268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-376820"/>
            <a:satOff val="-10353"/>
            <a:lumOff val="2381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F3890C-83D3-4C43-9938-3E5E482DE637}">
      <dsp:nvSpPr>
        <dsp:cNvPr id="0" name=""/>
        <dsp:cNvSpPr/>
      </dsp:nvSpPr>
      <dsp:spPr>
        <a:xfrm>
          <a:off x="6418559" y="91657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0"/>
              <a:satOff val="-10353"/>
              <a:lumOff val="2381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Correcting data types and deriving new columns</a:t>
          </a:r>
        </a:p>
      </dsp:txBody>
      <dsp:txXfrm>
        <a:off x="6574302" y="1072677"/>
        <a:ext cx="780683" cy="780295"/>
      </dsp:txXfrm>
    </dsp:sp>
    <dsp:sp modelId="{16824EEA-A689-4234-B17B-2A61F9008F8F}">
      <dsp:nvSpPr>
        <dsp:cNvPr id="0" name=""/>
        <dsp:cNvSpPr/>
      </dsp:nvSpPr>
      <dsp:spPr>
        <a:xfrm rot="2700000">
          <a:off x="5169549" y="877588"/>
          <a:ext cx="1170268" cy="1170268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-565230"/>
            <a:satOff val="-15529"/>
            <a:lumOff val="3571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9B1121-BF9C-4074-B3EC-DD8B1E34B145}">
      <dsp:nvSpPr>
        <dsp:cNvPr id="0" name=""/>
        <dsp:cNvSpPr/>
      </dsp:nvSpPr>
      <dsp:spPr>
        <a:xfrm>
          <a:off x="5209092" y="91657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0"/>
              <a:satOff val="-15529"/>
              <a:lumOff val="35715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Removing/Fixing null values</a:t>
          </a:r>
        </a:p>
      </dsp:txBody>
      <dsp:txXfrm>
        <a:off x="5364834" y="1072677"/>
        <a:ext cx="780683" cy="780295"/>
      </dsp:txXfrm>
    </dsp:sp>
    <dsp:sp modelId="{BDD731B0-50CA-4E29-9754-BDCB1EBC4DBA}">
      <dsp:nvSpPr>
        <dsp:cNvPr id="0" name=""/>
        <dsp:cNvSpPr/>
      </dsp:nvSpPr>
      <dsp:spPr>
        <a:xfrm rot="2700000">
          <a:off x="3960081" y="877588"/>
          <a:ext cx="1170268" cy="1170268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-753640"/>
            <a:satOff val="-20705"/>
            <a:lumOff val="4762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FE1DC8-1ACC-4C51-8D78-8809CE3D8ACB}">
      <dsp:nvSpPr>
        <dsp:cNvPr id="0" name=""/>
        <dsp:cNvSpPr/>
      </dsp:nvSpPr>
      <dsp:spPr>
        <a:xfrm>
          <a:off x="3999624" y="91657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753640"/>
              <a:satOff val="-20705"/>
              <a:lumOff val="4762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irrelevant columns</a:t>
          </a:r>
        </a:p>
      </dsp:txBody>
      <dsp:txXfrm>
        <a:off x="4155367" y="1072677"/>
        <a:ext cx="780683" cy="780295"/>
      </dsp:txXfrm>
    </dsp:sp>
    <dsp:sp modelId="{B691AD74-CB7C-411B-B530-375303D136AA}">
      <dsp:nvSpPr>
        <dsp:cNvPr id="0" name=""/>
        <dsp:cNvSpPr/>
      </dsp:nvSpPr>
      <dsp:spPr>
        <a:xfrm rot="2700000">
          <a:off x="2750614" y="877588"/>
          <a:ext cx="1170268" cy="1170268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-565230"/>
            <a:satOff val="-15529"/>
            <a:lumOff val="3571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0A8684-00A6-4A21-A804-575A7B187691}">
      <dsp:nvSpPr>
        <dsp:cNvPr id="0" name=""/>
        <dsp:cNvSpPr/>
      </dsp:nvSpPr>
      <dsp:spPr>
        <a:xfrm>
          <a:off x="2790157" y="91657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0"/>
              <a:satOff val="-15529"/>
              <a:lumOff val="35715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Duplicate Data</a:t>
          </a:r>
        </a:p>
      </dsp:txBody>
      <dsp:txXfrm>
        <a:off x="2945899" y="1072677"/>
        <a:ext cx="780683" cy="780295"/>
      </dsp:txXfrm>
    </dsp:sp>
    <dsp:sp modelId="{EA7B42BF-893D-4FB3-9F39-7041EDA2C69B}">
      <dsp:nvSpPr>
        <dsp:cNvPr id="0" name=""/>
        <dsp:cNvSpPr/>
      </dsp:nvSpPr>
      <dsp:spPr>
        <a:xfrm rot="2700000">
          <a:off x="1541146" y="877588"/>
          <a:ext cx="1170268" cy="1170268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-376820"/>
            <a:satOff val="-10353"/>
            <a:lumOff val="2381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7BB201-FE5F-4451-BFF1-64798F25C5C1}">
      <dsp:nvSpPr>
        <dsp:cNvPr id="0" name=""/>
        <dsp:cNvSpPr/>
      </dsp:nvSpPr>
      <dsp:spPr>
        <a:xfrm>
          <a:off x="1580689" y="91657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0"/>
              <a:satOff val="-10353"/>
              <a:lumOff val="2381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Removing large null value columns</a:t>
          </a:r>
        </a:p>
      </dsp:txBody>
      <dsp:txXfrm>
        <a:off x="1736432" y="1072677"/>
        <a:ext cx="780683" cy="780295"/>
      </dsp:txXfrm>
    </dsp:sp>
    <dsp:sp modelId="{2800F6E6-7C9D-4AD0-8A95-9F2EECE35CE5}">
      <dsp:nvSpPr>
        <dsp:cNvPr id="0" name=""/>
        <dsp:cNvSpPr/>
      </dsp:nvSpPr>
      <dsp:spPr>
        <a:xfrm rot="2700000">
          <a:off x="331679" y="877588"/>
          <a:ext cx="1170268" cy="1170268"/>
        </a:xfrm>
        <a:prstGeom prst="teardrop">
          <a:avLst>
            <a:gd name="adj" fmla="val 100000"/>
          </a:avLst>
        </a:prstGeom>
        <a:solidFill>
          <a:schemeClr val="accent1">
            <a:shade val="50000"/>
            <a:hueOff val="-188410"/>
            <a:satOff val="-5176"/>
            <a:lumOff val="1190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418493-11A7-4203-8111-DACEBAA162ED}">
      <dsp:nvSpPr>
        <dsp:cNvPr id="0" name=""/>
        <dsp:cNvSpPr/>
      </dsp:nvSpPr>
      <dsp:spPr>
        <a:xfrm>
          <a:off x="371222" y="916577"/>
          <a:ext cx="1092167" cy="10924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Importing the Data</a:t>
          </a:r>
        </a:p>
      </dsp:txBody>
      <dsp:txXfrm>
        <a:off x="526964" y="1072677"/>
        <a:ext cx="780683" cy="78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F701-9101-4D8F-A4D8-C5D74298C7ED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B2FA-380E-4F4B-A48D-9B3DED5D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4B2FA-380E-4F4B-A48D-9B3DED5D018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90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4B2FA-380E-4F4B-A48D-9B3DED5D018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25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7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2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2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8C9E9E-0463-460F-9554-A68E93E25788}" type="datetimeFigureOut">
              <a:rPr lang="en-IN" smtClean="0"/>
              <a:t>19/05/24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/>
          <p:nvPr/>
        </p:nvSpPr>
        <p:spPr>
          <a:xfrm>
            <a:off x="0" y="17445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Lucida Sans" panose="020B0602030504020204" pitchFamily="34" charset="0"/>
              </a:rPr>
              <a:t>Lending Club Case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B83CA-F95E-7E4F-E5A2-FEC917EC55A8}"/>
              </a:ext>
            </a:extLst>
          </p:cNvPr>
          <p:cNvSpPr txBox="1"/>
          <p:nvPr/>
        </p:nvSpPr>
        <p:spPr>
          <a:xfrm>
            <a:off x="1359568" y="5333074"/>
            <a:ext cx="348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panose="020B0602030504020204" pitchFamily="34" charset="0"/>
              </a:rPr>
              <a:t>Aadhar Sharma</a:t>
            </a:r>
          </a:p>
        </p:txBody>
      </p:sp>
    </p:spTree>
    <p:extLst>
      <p:ext uri="{BB962C8B-B14F-4D97-AF65-F5344CB8AC3E}">
        <p14:creationId xmlns:p14="http://schemas.microsoft.com/office/powerpoint/2010/main" val="10430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7.Verification Status and </a:t>
            </a:r>
            <a:r>
              <a:rPr lang="en-IN" dirty="0" err="1"/>
              <a:t>Inq</a:t>
            </a:r>
            <a:r>
              <a:rPr lang="en-IN" dirty="0"/>
              <a:t> Last 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13617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Verification Status: Unverified accounts are more likely to default. They top the chart with 38.5% probability of default at 25% the verified accounts are the lowest to default.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007047"/>
            <a:ext cx="5854021" cy="95587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Last 6 Months: Those who did no enquiry in the last 6 months are at 40% of total defaulters.  The more you enquire for a loan the lesser the chances of you defaulting since you have done the math and are prepared.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11" name="Picture 10" descr="A graph of blue bars&#10;&#10;Description automatically generated">
            <a:extLst>
              <a:ext uri="{FF2B5EF4-FFF2-40B4-BE49-F238E27FC236}">
                <a16:creationId xmlns:a16="http://schemas.microsoft.com/office/drawing/2014/main" id="{72BEEAA7-B493-D3CD-7865-B4FF2EC72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73" y="1850954"/>
            <a:ext cx="4600554" cy="3064410"/>
          </a:xfrm>
          <a:prstGeom prst="rect">
            <a:avLst/>
          </a:prstGeom>
        </p:spPr>
      </p:pic>
      <p:pic>
        <p:nvPicPr>
          <p:cNvPr id="14" name="Picture 13" descr="A graph of a bar graph&#10;&#10;Description automatically generated">
            <a:extLst>
              <a:ext uri="{FF2B5EF4-FFF2-40B4-BE49-F238E27FC236}">
                <a16:creationId xmlns:a16="http://schemas.microsoft.com/office/drawing/2014/main" id="{AC7CF935-3ADE-E4C2-4BEC-D48B154CF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04" y="1795315"/>
            <a:ext cx="4927600" cy="31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3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8.Pub_Rec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1361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 err="1"/>
              <a:t>Pub_Rec</a:t>
            </a:r>
            <a:r>
              <a:rPr lang="en-IN" b="1" dirty="0"/>
              <a:t>: Zero derogatory records on credit score are more likely to default. Their probability is as high as 91.5%  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6" name="Picture 5" descr="A bar graph with a bar and a bar&#10;&#10;Description automatically generated">
            <a:extLst>
              <a:ext uri="{FF2B5EF4-FFF2-40B4-BE49-F238E27FC236}">
                <a16:creationId xmlns:a16="http://schemas.microsoft.com/office/drawing/2014/main" id="{5654B4C6-6249-9E75-3564-DB49F3F82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773" y="1939289"/>
            <a:ext cx="40259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3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9.Loan Issue Month &amp;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13617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Loan Issue Month: December month see’s the highest lapses which is 12.09% followed by Nov and October at 10.70 &amp; 10.15 percent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007047"/>
            <a:ext cx="5854021" cy="9558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 err="1"/>
              <a:t>Loan_Issue_Year</a:t>
            </a:r>
            <a:r>
              <a:rPr lang="en-IN" b="1" dirty="0"/>
              <a:t> : 2011 had the highest lapse at 58.16% the lowest lapse was at 0.77% in the year 2007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 descr="A comparison of blue and white bars&#10;&#10;Description automatically generated">
            <a:extLst>
              <a:ext uri="{FF2B5EF4-FFF2-40B4-BE49-F238E27FC236}">
                <a16:creationId xmlns:a16="http://schemas.microsoft.com/office/drawing/2014/main" id="{B7B40757-FF68-ACA5-AFEA-7C1C879D4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9" y="1924050"/>
            <a:ext cx="10055948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10.Instalments and Funded Amount </a:t>
            </a:r>
            <a:r>
              <a:rPr lang="en-IN" dirty="0" err="1"/>
              <a:t>Inv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1361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Instalments in range 15.69K to 164K tend to falter more. The higher the instalments the lower the risk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007047"/>
            <a:ext cx="5854021" cy="9558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Funded Amount Inv. The lower the commitment by the investor the higher the default. 0-5K has the highest count. Its 48.38% 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7" name="Picture 6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B261AF03-CD44-CF93-660B-314D7A56C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69" y="1850954"/>
            <a:ext cx="4152900" cy="2870200"/>
          </a:xfrm>
          <a:prstGeom prst="rect">
            <a:avLst/>
          </a:prstGeom>
        </p:spPr>
      </p:pic>
      <p:pic>
        <p:nvPicPr>
          <p:cNvPr id="10" name="Picture 9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AC25A685-4A2C-EB1A-2A51-BEA8BD735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923" y="1850953"/>
            <a:ext cx="41529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8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C987A0-8C73-E3E9-17D0-A09B182E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11887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IN" dirty="0"/>
              <a:t>Recommendations 1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3E133B-E1C7-2883-C406-E1A4B0996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56068"/>
            <a:ext cx="10058400" cy="4813026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There is more probability of defaulting when person applying for loan :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</a:t>
            </a:r>
            <a:r>
              <a:rPr lang="en-US" sz="1200" dirty="0" err="1"/>
              <a:t>house_ownership</a:t>
            </a:r>
            <a:r>
              <a:rPr lang="en-US" sz="1200" dirty="0"/>
              <a:t> as 'RENT’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Uses the loan to clear other debts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Receives interest at the rate of 10-16%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an income of range 31201 - 58402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2-6 </a:t>
            </a:r>
            <a:r>
              <a:rPr lang="en-US" sz="1200" dirty="0" err="1"/>
              <a:t>open_acc</a:t>
            </a:r>
            <a:endParaRPr lang="en-US" sz="1200" dirty="0"/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revolving line between 49 and 99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experience of 10 years or more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term of 36 months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loan status as Not verified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credit lines between 2-13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declared annual salaries in group 40K to 57K 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made zero enquires in the last 6 months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derogatory public records equal to 0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Has taken the loan or purpose as '</a:t>
            </a:r>
            <a:r>
              <a:rPr lang="en-US" sz="1200" dirty="0" err="1"/>
              <a:t>debt_consolidation</a:t>
            </a:r>
            <a:r>
              <a:rPr lang="en-US" sz="1200" dirty="0"/>
              <a:t>’</a:t>
            </a:r>
          </a:p>
          <a:p>
            <a:pPr marL="228600" indent="-228600">
              <a:lnSpc>
                <a:spcPct val="20000"/>
              </a:lnSpc>
              <a:buFont typeface="+mj-lt"/>
              <a:buAutoNum type="arabicPeriod"/>
            </a:pPr>
            <a:r>
              <a:rPr lang="en-US" sz="1200" dirty="0"/>
              <a:t>  Has DTI </a:t>
            </a:r>
            <a:r>
              <a:rPr lang="en-US" sz="1200" dirty="0" err="1"/>
              <a:t>inbetween</a:t>
            </a:r>
            <a:r>
              <a:rPr lang="en-US" sz="1200" dirty="0"/>
              <a:t> 10-16 and Loan amount is 500 to 5200</a:t>
            </a:r>
          </a:p>
        </p:txBody>
      </p:sp>
    </p:spTree>
    <p:extLst>
      <p:ext uri="{BB962C8B-B14F-4D97-AF65-F5344CB8AC3E}">
        <p14:creationId xmlns:p14="http://schemas.microsoft.com/office/powerpoint/2010/main" val="84368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5092"/>
          </a:xfrm>
        </p:spPr>
        <p:txBody>
          <a:bodyPr>
            <a:normAutofit fontScale="90000"/>
          </a:bodyPr>
          <a:lstStyle/>
          <a:p>
            <a:r>
              <a:rPr lang="en-IN" dirty="0"/>
              <a:t>12.Income to Purpose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7"/>
            <a:ext cx="4268804" cy="86419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Applicants with high salaries mostly default on home improvements, house and small business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5486400" y="5098729"/>
            <a:ext cx="6494101" cy="8641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Applicants on lower paygrade 40-50K default on education and moving. </a:t>
            </a:r>
            <a:r>
              <a:rPr lang="en-IN" b="1" dirty="0"/>
              <a:t>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13" name="Picture 1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D6BFF62-B42B-DC4C-3BA7-E667B8424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69" y="1759270"/>
            <a:ext cx="7772400" cy="31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58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5092"/>
          </a:xfrm>
        </p:spPr>
        <p:txBody>
          <a:bodyPr>
            <a:normAutofit fontScale="90000"/>
          </a:bodyPr>
          <a:lstStyle/>
          <a:p>
            <a:r>
              <a:rPr lang="en-IN" dirty="0"/>
              <a:t>13.Income to Home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7"/>
            <a:ext cx="4268804" cy="8641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Applicants with high salaries default on Mortgage payments.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5486400" y="5098729"/>
            <a:ext cx="6494101" cy="8641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Applicants on lower paygrade 40-50K default on Rent and ownership. </a:t>
            </a:r>
            <a:r>
              <a:rPr lang="en-IN" b="1" dirty="0"/>
              <a:t>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10" name="Picture 9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36D74962-E3BF-660E-FBB1-9C066C4FE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29" y="1759270"/>
            <a:ext cx="7772400" cy="31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3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5092"/>
          </a:xfrm>
        </p:spPr>
        <p:txBody>
          <a:bodyPr>
            <a:normAutofit fontScale="90000"/>
          </a:bodyPr>
          <a:lstStyle/>
          <a:p>
            <a:r>
              <a:rPr lang="en-IN" dirty="0"/>
              <a:t>14. Loan Amount to Annual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7"/>
            <a:ext cx="4268804" cy="8641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Applicants with high salaries default on Mortgage payments.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5486400" y="5098729"/>
            <a:ext cx="6494101" cy="8641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Applicants on lower paygrade 40-50K default on Rent and ownership. </a:t>
            </a:r>
            <a:r>
              <a:rPr lang="en-IN" b="1" dirty="0"/>
              <a:t>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7" name="Picture 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08B69B6F-E92A-7F94-BFE2-A8FDF1D2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0" y="1792455"/>
            <a:ext cx="7772400" cy="31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1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5092"/>
          </a:xfrm>
        </p:spPr>
        <p:txBody>
          <a:bodyPr>
            <a:normAutofit fontScale="90000"/>
          </a:bodyPr>
          <a:lstStyle/>
          <a:p>
            <a:r>
              <a:rPr lang="en-IN" dirty="0"/>
              <a:t>15. Annual Income to Interest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7"/>
            <a:ext cx="4268804" cy="8641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Applicants with high income paid 3.5 times the interest rates.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5486400" y="5098729"/>
            <a:ext cx="6494101" cy="86419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At around 50K the interest rates are 5-8%. The the higher the interest rates the greater the chances of default even though the incomes are higher.  </a:t>
            </a:r>
            <a:r>
              <a:rPr lang="en-IN" b="1" dirty="0"/>
              <a:t>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D35270B-DCDE-6686-3CB2-117A88C31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0" y="1850953"/>
            <a:ext cx="7772400" cy="31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3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5092"/>
          </a:xfrm>
        </p:spPr>
        <p:txBody>
          <a:bodyPr>
            <a:normAutofit fontScale="90000"/>
          </a:bodyPr>
          <a:lstStyle/>
          <a:p>
            <a:r>
              <a:rPr lang="en-IN" dirty="0"/>
              <a:t>16. Year and Month with highest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7"/>
            <a:ext cx="4268804" cy="8641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Applicants in December Default the Most.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5486400" y="5098729"/>
            <a:ext cx="6494101" cy="8641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2011 was particularly bad when it comes to default.  </a:t>
            </a:r>
            <a:r>
              <a:rPr lang="en-IN" b="1" dirty="0"/>
              <a:t>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DC41550-7CD7-0A45-AD5F-8587EAECF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798" y="1850953"/>
            <a:ext cx="8423271" cy="30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6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6470-D5BF-C42C-A7DD-1DBDC4DB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55512-5B73-17A4-3188-75EFD41C9767}"/>
              </a:ext>
            </a:extLst>
          </p:cNvPr>
          <p:cNvSpPr txBox="1"/>
          <p:nvPr/>
        </p:nvSpPr>
        <p:spPr>
          <a:xfrm>
            <a:off x="1097280" y="1737360"/>
            <a:ext cx="1005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Objective of this case study is to implement Exploratory Data Analysis (EDA) technique on a real-world problem and understand the insights and present in a business first manner via presentation.</a:t>
            </a:r>
          </a:p>
          <a:p>
            <a:endParaRPr lang="en-IN" sz="2000" dirty="0"/>
          </a:p>
          <a:p>
            <a:r>
              <a:rPr lang="en-IN" sz="2000" dirty="0"/>
              <a:t>Benefits: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Helps in understanding how risk analytics is done in banking and financial industry.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Maximising profits by minimize loss of money while lending it to clients.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AD0FE-55FC-3167-3250-B6515EA5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0416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3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5092"/>
          </a:xfrm>
        </p:spPr>
        <p:txBody>
          <a:bodyPr>
            <a:normAutofit fontScale="90000"/>
          </a:bodyPr>
          <a:lstStyle/>
          <a:p>
            <a:r>
              <a:rPr lang="en-IN" dirty="0"/>
              <a:t>17. </a:t>
            </a:r>
            <a:r>
              <a:rPr lang="en-IN" sz="3600" dirty="0"/>
              <a:t>Loan Amt Vs Emp Length / Loan Amt Vs Verification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98" y="5007047"/>
            <a:ext cx="4065185" cy="86419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Employees with 10 years or more experience have a higher loan and default the most.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344239" y="5098729"/>
            <a:ext cx="5399384" cy="86419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higher loan amount are verified first but they default the most. At a loan of 8000 or lesser the verification process is low.  </a:t>
            </a:r>
            <a:r>
              <a:rPr lang="en-IN" b="1" dirty="0"/>
              <a:t>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2A16E71B-B51B-2B92-75F5-984EC40FB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99" y="1792454"/>
            <a:ext cx="9766169" cy="32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5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5092"/>
          </a:xfrm>
        </p:spPr>
        <p:txBody>
          <a:bodyPr>
            <a:normAutofit fontScale="90000"/>
          </a:bodyPr>
          <a:lstStyle/>
          <a:p>
            <a:r>
              <a:rPr lang="en-IN" dirty="0"/>
              <a:t>18. </a:t>
            </a:r>
            <a:r>
              <a:rPr lang="en-IN" sz="3600" dirty="0"/>
              <a:t>Loan Amt Vs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98" y="5007047"/>
            <a:ext cx="4065185" cy="86419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As the loan amount increases the tenure increases and so does the default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344239" y="5098729"/>
            <a:ext cx="5399384" cy="8641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Smaller loans for a short duration do better.  </a:t>
            </a:r>
            <a:r>
              <a:rPr lang="en-IN" b="1" dirty="0"/>
              <a:t>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A7F6201-6D33-F75B-D1D7-4EFA9D0E8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50953"/>
            <a:ext cx="7772400" cy="30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2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6999-6448-E0FC-FF99-45D758FA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A5B60-3918-AEEB-1F02-3DD99EC1034D}"/>
              </a:ext>
            </a:extLst>
          </p:cNvPr>
          <p:cNvSpPr txBox="1"/>
          <p:nvPr/>
        </p:nvSpPr>
        <p:spPr>
          <a:xfrm>
            <a:off x="661736" y="1819426"/>
            <a:ext cx="108765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#Observations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chance of defaulting goes up when 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Applicants taking loan for 'home improvement' and have income of 60k -70k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Applicants with ownership type as 'MORTGAGE and have income of ~65-70k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Loans of 5to7K from applicants earning 4K-40K are less risky than high earning high loans.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Applicants who receive interest at the rate of 21-24% and have an income of 70k-80k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Applicants who have salaries less than 50K and lower interest rates (5-8%) have also defaulted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Applicants whose home ownership is 'MORTGAGE and have loan of 14-16k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employment length is 10yrs and loan amount is 12k-14k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the loan is verified, and loan amount is above 16k</a:t>
            </a:r>
          </a:p>
        </p:txBody>
      </p:sp>
    </p:spTree>
    <p:extLst>
      <p:ext uri="{BB962C8B-B14F-4D97-AF65-F5344CB8AC3E}">
        <p14:creationId xmlns:p14="http://schemas.microsoft.com/office/powerpoint/2010/main" val="40923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5AC9-7AFF-2BA2-EE02-DCED935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37360"/>
            <a:ext cx="1011936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The objective is to to reject or approve a loan based on certain variables.</a:t>
            </a:r>
          </a:p>
          <a:p>
            <a:pPr marL="0" indent="0">
              <a:buNone/>
            </a:pPr>
            <a:r>
              <a:rPr lang="en-IN" sz="1800" b="1" dirty="0"/>
              <a:t>Dataset Details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The data given below contains information about past loan applicants and whether they ‘defaulted’ or not. Data has details regarding approved loan not the rejected ones. It has 3 status of loan which is Fully Paid, Current and Charged-Off.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Data Clean-up and preparation process:</a:t>
            </a:r>
            <a:endParaRPr lang="en-US" sz="1800" b="1" dirty="0">
              <a:solidFill>
                <a:srgbClr val="091E42"/>
              </a:solidFill>
              <a:latin typeface="freight-text-pro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F0CA3-AFDB-EA77-A34C-DD2326A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006844"/>
              </p:ext>
            </p:extLst>
          </p:nvPr>
        </p:nvGraphicFramePr>
        <p:xfrm>
          <a:off x="640080" y="2835275"/>
          <a:ext cx="10058400" cy="292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82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Loan Status and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1361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Loan Status: </a:t>
            </a:r>
            <a:r>
              <a:rPr lang="en-IN" dirty="0"/>
              <a:t>The number of charged off loan is much smaller(14.70%) compared to total count.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007047"/>
            <a:ext cx="5854021" cy="95587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 err="1"/>
              <a:t>Home_Ownership</a:t>
            </a:r>
            <a:r>
              <a:rPr lang="en-IN" b="1" dirty="0"/>
              <a:t>: </a:t>
            </a:r>
            <a:r>
              <a:rPr lang="en-IN" dirty="0"/>
              <a:t>Those who are staying on rent have the highest count of defaulting. They are the largest grp to default with 50.99% chances followed by Mortgage with 40.69% probability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9" name="Picture 8" descr="A graph with blue rectangles&#10;&#10;Description automatically generated">
            <a:extLst>
              <a:ext uri="{FF2B5EF4-FFF2-40B4-BE49-F238E27FC236}">
                <a16:creationId xmlns:a16="http://schemas.microsoft.com/office/drawing/2014/main" id="{CE2E4096-A66D-F41E-4CCA-2B6D0B501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19" y="1987902"/>
            <a:ext cx="4597400" cy="2768600"/>
          </a:xfrm>
          <a:prstGeom prst="rect">
            <a:avLst/>
          </a:prstGeom>
        </p:spPr>
      </p:pic>
      <p:pic>
        <p:nvPicPr>
          <p:cNvPr id="11" name="Picture 10" descr="A graph of a number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1E237DE5-45D8-0421-D38E-FD13BF25B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72" y="2038702"/>
            <a:ext cx="4597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1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Purpose and </a:t>
            </a:r>
            <a:r>
              <a:rPr lang="en-IN" dirty="0" err="1"/>
              <a:t>Interest_rates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1361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Purpose: </a:t>
            </a:r>
            <a:r>
              <a:rPr lang="en-IN" dirty="0"/>
              <a:t>49.39% of the defaulters are under debt consolidation.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007047"/>
            <a:ext cx="5854021" cy="9558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 err="1"/>
              <a:t>Interest_rates</a:t>
            </a:r>
            <a:r>
              <a:rPr lang="en-IN" b="1" dirty="0"/>
              <a:t>: </a:t>
            </a:r>
            <a:r>
              <a:rPr lang="en-IN" dirty="0"/>
              <a:t>Max defaulters are with interest rates between 10-12% followed by a group with ranges in 12-14% Min defaulters are in 20-24% interest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 descr="A graph with blue bars&#10;&#10;Description automatically generated">
            <a:extLst>
              <a:ext uri="{FF2B5EF4-FFF2-40B4-BE49-F238E27FC236}">
                <a16:creationId xmlns:a16="http://schemas.microsoft.com/office/drawing/2014/main" id="{87304B13-FC6C-4C8B-DCAC-0BF6DAEAD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9" y="1850953"/>
            <a:ext cx="5203065" cy="3156093"/>
          </a:xfrm>
          <a:prstGeom prst="rect">
            <a:avLst/>
          </a:prstGeom>
        </p:spPr>
      </p:pic>
      <p:pic>
        <p:nvPicPr>
          <p:cNvPr id="10" name="Picture 9" descr="A graph with blue rectangles&#10;&#10;Description automatically generated">
            <a:extLst>
              <a:ext uri="{FF2B5EF4-FFF2-40B4-BE49-F238E27FC236}">
                <a16:creationId xmlns:a16="http://schemas.microsoft.com/office/drawing/2014/main" id="{84D15CA0-4BC3-D1D6-D157-150A9A956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446" y="1737360"/>
            <a:ext cx="5349810" cy="31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75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Open Acct and </a:t>
            </a:r>
            <a:r>
              <a:rPr lang="en-IN" dirty="0" err="1"/>
              <a:t>Revol_Util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13617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Open Acct: Max d</a:t>
            </a:r>
            <a:r>
              <a:rPr lang="en-IN" dirty="0"/>
              <a:t>efaulters are in the range 2-6. Percentage is 80.102 followed by 6-9 range at 10.05% min defaulters are in range 12-44 at 0.03%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007047"/>
            <a:ext cx="5854021" cy="95587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 err="1"/>
              <a:t>Revol_Util</a:t>
            </a:r>
            <a:r>
              <a:rPr lang="en-IN" b="1" dirty="0"/>
              <a:t>: </a:t>
            </a:r>
            <a:r>
              <a:rPr lang="en-IN" dirty="0"/>
              <a:t>The amount of credit the borrower is using relative to all available revolving credit the highest range is 72.2-99.9 followed by 49.2-72.2 both are 25.5% chance of this group to default is the highest.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 descr="A blue and white graph&#10;&#10;Description automatically generated">
            <a:extLst>
              <a:ext uri="{FF2B5EF4-FFF2-40B4-BE49-F238E27FC236}">
                <a16:creationId xmlns:a16="http://schemas.microsoft.com/office/drawing/2014/main" id="{268F4DE6-83C7-2BD5-6D4C-4B9E0147B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7" y="1801754"/>
            <a:ext cx="4268804" cy="2968342"/>
          </a:xfrm>
          <a:prstGeom prst="rect">
            <a:avLst/>
          </a:prstGeom>
        </p:spPr>
      </p:pic>
      <p:pic>
        <p:nvPicPr>
          <p:cNvPr id="10" name="Picture 9" descr="A graph with blue rectangles&#10;&#10;Description automatically generated">
            <a:extLst>
              <a:ext uri="{FF2B5EF4-FFF2-40B4-BE49-F238E27FC236}">
                <a16:creationId xmlns:a16="http://schemas.microsoft.com/office/drawing/2014/main" id="{CB0A0FA5-0378-8666-C35B-37459AE1B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56" y="1737360"/>
            <a:ext cx="5854021" cy="3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4.Total Acct and </a:t>
            </a:r>
            <a:r>
              <a:rPr lang="en-IN" dirty="0" err="1"/>
              <a:t>Annual_Inc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13617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Total Acct: The total credit lines currently in the borrower’s credit file the lesser the credit lines the more the chances of default. 66.22% in range 2-13 default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007047"/>
            <a:ext cx="5854021" cy="95587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 err="1"/>
              <a:t>Annual_Inc</a:t>
            </a:r>
            <a:r>
              <a:rPr lang="en-IN" b="1" dirty="0"/>
              <a:t>: People who have declared salaries in the 40-57K range are high defaulters (47.39%). The lowest one’s are in range whose salaries are above 80K</a:t>
            </a:r>
            <a:r>
              <a:rPr lang="en-IN" dirty="0"/>
              <a:t> (5% only)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7" name="Picture 6" descr="A graph with blue squares&#10;&#10;Description automatically generated">
            <a:extLst>
              <a:ext uri="{FF2B5EF4-FFF2-40B4-BE49-F238E27FC236}">
                <a16:creationId xmlns:a16="http://schemas.microsoft.com/office/drawing/2014/main" id="{803F99FC-DEF1-AB6C-39DD-FA18FF7B0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3" y="1796603"/>
            <a:ext cx="4566260" cy="3117975"/>
          </a:xfrm>
          <a:prstGeom prst="rect">
            <a:avLst/>
          </a:prstGeom>
        </p:spPr>
      </p:pic>
      <p:pic>
        <p:nvPicPr>
          <p:cNvPr id="11" name="Picture 10" descr="A graph with blue rectangles&#10;&#10;Description automatically generated">
            <a:extLst>
              <a:ext uri="{FF2B5EF4-FFF2-40B4-BE49-F238E27FC236}">
                <a16:creationId xmlns:a16="http://schemas.microsoft.com/office/drawing/2014/main" id="{B5140D03-B9E3-E79F-FE9D-0BC30197B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1850953"/>
            <a:ext cx="4475838" cy="29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47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5.Interest Rate and Emp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1361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Interest Rates: High defaulters are in the range 10-15 bracket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007047"/>
            <a:ext cx="5854021" cy="9558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 err="1"/>
              <a:t>Empl_length</a:t>
            </a:r>
            <a:r>
              <a:rPr lang="en-IN" b="1" dirty="0"/>
              <a:t>: Employees with 10+ years of experience are more likely to default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14" name="Picture 13" descr="A graph of different sizes and color bars&#10;&#10;Description automatically generated with medium confidence">
            <a:extLst>
              <a:ext uri="{FF2B5EF4-FFF2-40B4-BE49-F238E27FC236}">
                <a16:creationId xmlns:a16="http://schemas.microsoft.com/office/drawing/2014/main" id="{A09BAD41-8EAC-C113-A36E-273EC0933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26" y="1854200"/>
            <a:ext cx="9861353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16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6.Annual Income and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1361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Annual Income: 40K-57K salaries individuals have the highest probability of defaulting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007047"/>
            <a:ext cx="5854021" cy="9558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Term: Those who take loans for lower term are more likely to default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024C419A-1D97-6BA8-9FFD-CDB900398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850953"/>
            <a:ext cx="4432299" cy="2804760"/>
          </a:xfrm>
          <a:prstGeom prst="rect">
            <a:avLst/>
          </a:prstGeom>
        </p:spPr>
      </p:pic>
      <p:pic>
        <p:nvPicPr>
          <p:cNvPr id="9" name="Picture 8" descr="A blue and white graph&#10;&#10;Description automatically generated">
            <a:extLst>
              <a:ext uri="{FF2B5EF4-FFF2-40B4-BE49-F238E27FC236}">
                <a16:creationId xmlns:a16="http://schemas.microsoft.com/office/drawing/2014/main" id="{1492524C-3201-BE93-F4AB-F73927A1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9" y="1849983"/>
            <a:ext cx="4968241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0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1546</TotalTime>
  <Words>1226</Words>
  <Application>Microsoft Macintosh PowerPoint</Application>
  <PresentationFormat>Widescreen</PresentationFormat>
  <Paragraphs>112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freight-text-pro</vt:lpstr>
      <vt:lpstr>Lucida Sans</vt:lpstr>
      <vt:lpstr>Wingdings</vt:lpstr>
      <vt:lpstr>Retrospect</vt:lpstr>
      <vt:lpstr>PowerPoint Presentation</vt:lpstr>
      <vt:lpstr>Objective</vt:lpstr>
      <vt:lpstr>Business Use case</vt:lpstr>
      <vt:lpstr>1. Loan Status and Ownership</vt:lpstr>
      <vt:lpstr>2. Purpose and Interest_rates</vt:lpstr>
      <vt:lpstr>3. Open Acct and Revol_Util</vt:lpstr>
      <vt:lpstr>4.Total Acct and Annual_Inc</vt:lpstr>
      <vt:lpstr>5.Interest Rate and Emp Length</vt:lpstr>
      <vt:lpstr>6.Annual Income and Term</vt:lpstr>
      <vt:lpstr>7.Verification Status and Inq Last  Months</vt:lpstr>
      <vt:lpstr>8.Pub_Rec</vt:lpstr>
      <vt:lpstr>9.Loan Issue Month &amp; Year</vt:lpstr>
      <vt:lpstr>10.Instalments and Funded Amount Inv</vt:lpstr>
      <vt:lpstr>Recommendations 1</vt:lpstr>
      <vt:lpstr>12.Income to Purpose Relationship</vt:lpstr>
      <vt:lpstr>13.Income to Home Ownership</vt:lpstr>
      <vt:lpstr>14. Loan Amount to Annual Income</vt:lpstr>
      <vt:lpstr>15. Annual Income to Interest Rates</vt:lpstr>
      <vt:lpstr>16. Year and Month with highest default</vt:lpstr>
      <vt:lpstr>17. Loan Amt Vs Emp Length / Loan Amt Vs Verification Status</vt:lpstr>
      <vt:lpstr>18. Loan Amt Vs Term</vt:lpstr>
      <vt:lpstr>Recommendations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sukhija</dc:creator>
  <cp:lastModifiedBy>Sharma, Aadhar</cp:lastModifiedBy>
  <cp:revision>65</cp:revision>
  <dcterms:created xsi:type="dcterms:W3CDTF">2022-06-06T16:58:12Z</dcterms:created>
  <dcterms:modified xsi:type="dcterms:W3CDTF">2024-05-20T12:56:42Z</dcterms:modified>
</cp:coreProperties>
</file>