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DM Sans Bold" charset="1" panose="00000000000000000000"/>
      <p:regular r:id="rId15"/>
    </p:embeddedFont>
    <p:embeddedFont>
      <p:font typeface="DM Sans" charset="1" panose="00000000000000000000"/>
      <p:regular r:id="rId16"/>
    </p:embeddedFont>
    <p:embeddedFont>
      <p:font typeface="Canva Sans" charset="1" panose="020B05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4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028700" y="4046461"/>
            <a:ext cx="16230600" cy="2013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7"/>
              </a:lnSpc>
            </a:pPr>
            <a:r>
              <a:rPr lang="en-US" b="true" sz="81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End of Bretton Woods and Beginning of ‘Globalisation’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914102" y="6624033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Kaveen Surya’s Seminar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182135" y="1995962"/>
            <a:ext cx="4770692" cy="5779473"/>
          </a:xfrm>
          <a:custGeom>
            <a:avLst/>
            <a:gdLst/>
            <a:ahLst/>
            <a:cxnLst/>
            <a:rect r="r" b="b" t="t" l="l"/>
            <a:pathLst>
              <a:path h="5779473" w="4770692">
                <a:moveTo>
                  <a:pt x="0" y="0"/>
                </a:moveTo>
                <a:lnTo>
                  <a:pt x="4770692" y="0"/>
                </a:lnTo>
                <a:lnTo>
                  <a:pt x="4770692" y="5779473"/>
                </a:lnTo>
                <a:lnTo>
                  <a:pt x="0" y="577947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015992"/>
            <a:ext cx="11715320" cy="97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sz="7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Fixed Exchange Rate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350642"/>
            <a:ext cx="9277609" cy="4487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94"/>
              </a:lnSpc>
              <a:spcBef>
                <a:spcPct val="0"/>
              </a:spcBef>
            </a:pPr>
            <a:r>
              <a:rPr lang="en-US" sz="4440" spc="26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 fixed exchange rate is a system where the value of a country's currency is tied (or "pegged") to another major currency, such as the US Dollar (USD)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07682" y="-131576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380228" y="2347832"/>
            <a:ext cx="7125472" cy="6049478"/>
          </a:xfrm>
          <a:custGeom>
            <a:avLst/>
            <a:gdLst/>
            <a:ahLst/>
            <a:cxnLst/>
            <a:rect r="r" b="b" t="t" l="l"/>
            <a:pathLst>
              <a:path h="6049478" w="7125472">
                <a:moveTo>
                  <a:pt x="0" y="0"/>
                </a:moveTo>
                <a:lnTo>
                  <a:pt x="7125472" y="0"/>
                </a:lnTo>
                <a:lnTo>
                  <a:pt x="7125472" y="6049478"/>
                </a:lnTo>
                <a:lnTo>
                  <a:pt x="0" y="60494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81032" y="2070038"/>
            <a:ext cx="9597044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USD and its value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1032" y="3604259"/>
            <a:ext cx="7707571" cy="5250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39"/>
              </a:lnSpc>
              <a:spcBef>
                <a:spcPct val="0"/>
              </a:spcBef>
            </a:pPr>
            <a:r>
              <a:rPr lang="en-US" sz="4399" spc="26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the 1960s the rising costs of its overseas involvements weakened the US’s finances and competitive strength. It could not maintain its value in relation to gold.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967482" y="2849967"/>
            <a:ext cx="6687165" cy="5690169"/>
          </a:xfrm>
          <a:custGeom>
            <a:avLst/>
            <a:gdLst/>
            <a:ahLst/>
            <a:cxnLst/>
            <a:rect r="r" b="b" t="t" l="l"/>
            <a:pathLst>
              <a:path h="5690169" w="6687165">
                <a:moveTo>
                  <a:pt x="0" y="0"/>
                </a:moveTo>
                <a:lnTo>
                  <a:pt x="6687164" y="0"/>
                </a:lnTo>
                <a:lnTo>
                  <a:pt x="6687164" y="5690169"/>
                </a:lnTo>
                <a:lnTo>
                  <a:pt x="0" y="569016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92669" y="3153087"/>
            <a:ext cx="11715320" cy="97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5"/>
              </a:lnSpc>
            </a:pPr>
            <a:r>
              <a:rPr lang="en-US" sz="75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Floating Exchange Rate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2669" y="4274148"/>
            <a:ext cx="8913097" cy="3762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96"/>
              </a:lnSpc>
              <a:spcBef>
                <a:spcPct val="0"/>
              </a:spcBef>
            </a:pPr>
            <a:r>
              <a:rPr lang="en-US" sz="4442" spc="26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 floating exchange rate is a system where the value of a country's currency is determined by market forces that is, supply and demand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4300" y="1827631"/>
            <a:ext cx="6212455" cy="6304152"/>
          </a:xfrm>
          <a:custGeom>
            <a:avLst/>
            <a:gdLst/>
            <a:ahLst/>
            <a:cxnLst/>
            <a:rect r="r" b="b" t="t" l="l"/>
            <a:pathLst>
              <a:path h="6304152" w="6212455">
                <a:moveTo>
                  <a:pt x="0" y="0"/>
                </a:moveTo>
                <a:lnTo>
                  <a:pt x="6212455" y="0"/>
                </a:lnTo>
                <a:lnTo>
                  <a:pt x="6212455" y="6304151"/>
                </a:lnTo>
                <a:lnTo>
                  <a:pt x="0" y="63041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04870" y="4323655"/>
            <a:ext cx="2412452" cy="862452"/>
          </a:xfrm>
          <a:custGeom>
            <a:avLst/>
            <a:gdLst/>
            <a:ahLst/>
            <a:cxnLst/>
            <a:rect r="r" b="b" t="t" l="l"/>
            <a:pathLst>
              <a:path h="862452" w="2412452">
                <a:moveTo>
                  <a:pt x="0" y="0"/>
                </a:moveTo>
                <a:lnTo>
                  <a:pt x="2412452" y="0"/>
                </a:lnTo>
                <a:lnTo>
                  <a:pt x="2412452" y="862451"/>
                </a:lnTo>
                <a:lnTo>
                  <a:pt x="0" y="86245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703155" y="1515300"/>
            <a:ext cx="9944214" cy="1820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84"/>
              </a:lnSpc>
            </a:pPr>
            <a:r>
              <a:rPr lang="en-US" sz="72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Developing Countries and thier debts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716550" y="3274695"/>
            <a:ext cx="1994297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Earlier,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16823" y="3943985"/>
            <a:ext cx="3188047" cy="153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Developing </a:t>
            </a:r>
          </a:p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Countries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920043" y="3943985"/>
            <a:ext cx="3490466" cy="153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International</a:t>
            </a:r>
          </a:p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Institutions 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1304870" y="6757610"/>
            <a:ext cx="2412452" cy="862452"/>
          </a:xfrm>
          <a:custGeom>
            <a:avLst/>
            <a:gdLst/>
            <a:ahLst/>
            <a:cxnLst/>
            <a:rect r="r" b="b" t="t" l="l"/>
            <a:pathLst>
              <a:path h="862452" w="2412452">
                <a:moveTo>
                  <a:pt x="0" y="0"/>
                </a:moveTo>
                <a:lnTo>
                  <a:pt x="2412452" y="0"/>
                </a:lnTo>
                <a:lnTo>
                  <a:pt x="2412452" y="862452"/>
                </a:lnTo>
                <a:lnTo>
                  <a:pt x="0" y="8624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703155" y="5551488"/>
            <a:ext cx="1728341" cy="75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Later,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16823" y="6377941"/>
            <a:ext cx="3188047" cy="153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Developing </a:t>
            </a:r>
          </a:p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Countries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42553" y="5987416"/>
            <a:ext cx="5245447" cy="2317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Western Banks</a:t>
            </a:r>
          </a:p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Lending Institutions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0" y="8380731"/>
            <a:ext cx="18140433" cy="153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led to periodic debt crises like increased poverty and low wages in countries like Latin America and Africa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57433" y="2666523"/>
            <a:ext cx="7427092" cy="4953955"/>
          </a:xfrm>
          <a:custGeom>
            <a:avLst/>
            <a:gdLst/>
            <a:ahLst/>
            <a:cxnLst/>
            <a:rect r="r" b="b" t="t" l="l"/>
            <a:pathLst>
              <a:path h="4953955" w="7427092">
                <a:moveTo>
                  <a:pt x="0" y="0"/>
                </a:moveTo>
                <a:lnTo>
                  <a:pt x="7427092" y="0"/>
                </a:lnTo>
                <a:lnTo>
                  <a:pt x="7427092" y="4953954"/>
                </a:lnTo>
                <a:lnTo>
                  <a:pt x="0" y="49539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2300" y="2037215"/>
            <a:ext cx="11611421" cy="203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57"/>
              </a:lnSpc>
            </a:pPr>
            <a:r>
              <a:rPr lang="en-US" sz="81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Industrial world</a:t>
            </a:r>
          </a:p>
          <a:p>
            <a:pPr algn="l">
              <a:lnSpc>
                <a:spcPts val="7857"/>
              </a:lnSpc>
            </a:pPr>
            <a:r>
              <a:rPr lang="en-US" sz="81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and unemployment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266860"/>
            <a:ext cx="10657433" cy="3098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industrial world was also hit by unemployment which make MNCs to shift their focus to low-wage Asian countries for production operation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83293" y="1689199"/>
            <a:ext cx="7804707" cy="5860625"/>
          </a:xfrm>
          <a:custGeom>
            <a:avLst/>
            <a:gdLst/>
            <a:ahLst/>
            <a:cxnLst/>
            <a:rect r="r" b="b" t="t" l="l"/>
            <a:pathLst>
              <a:path h="5860625" w="7804707">
                <a:moveTo>
                  <a:pt x="0" y="0"/>
                </a:moveTo>
                <a:lnTo>
                  <a:pt x="7804707" y="0"/>
                </a:lnTo>
                <a:lnTo>
                  <a:pt x="7804707" y="5860626"/>
                </a:lnTo>
                <a:lnTo>
                  <a:pt x="0" y="58606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85210"/>
            <a:ext cx="11611421" cy="203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57"/>
              </a:lnSpc>
            </a:pPr>
            <a:r>
              <a:rPr lang="en-US" sz="81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China and new economic policy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670610"/>
            <a:ext cx="9084993" cy="3879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Wages were relatively low in China. Thus they became attractive destinations for investment by foreign MNCs competing to capture world markets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07690" y="2903544"/>
            <a:ext cx="7427229" cy="5723810"/>
          </a:xfrm>
          <a:custGeom>
            <a:avLst/>
            <a:gdLst/>
            <a:ahLst/>
            <a:cxnLst/>
            <a:rect r="r" b="b" t="t" l="l"/>
            <a:pathLst>
              <a:path h="5723810" w="7427229">
                <a:moveTo>
                  <a:pt x="0" y="0"/>
                </a:moveTo>
                <a:lnTo>
                  <a:pt x="7427229" y="0"/>
                </a:lnTo>
                <a:lnTo>
                  <a:pt x="7427229" y="5723810"/>
                </a:lnTo>
                <a:lnTo>
                  <a:pt x="0" y="5723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209675"/>
            <a:ext cx="11611421" cy="20368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57"/>
              </a:lnSpc>
            </a:pPr>
            <a:r>
              <a:rPr lang="en-US" sz="81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New style of Economic Growth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524840"/>
            <a:ext cx="9084993" cy="5441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relocation of industry to low-wage countries stimulated world trade and capital flows.  the world’s economic geography has been transformed as countries such  as  India,  China  and   Brazil    due   to   low  wages 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860641" y="6811335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 Kaveen Surya’s Seminar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DAGkuG-UDC8</dc:identifier>
  <dcterms:modified xsi:type="dcterms:W3CDTF">2011-08-01T06:04:30Z</dcterms:modified>
  <cp:revision>1</cp:revision>
  <dc:title>End of Bretton Woods and Beginning of ‘Globalisation’</dc:title>
</cp:coreProperties>
</file>