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3081" y="3468065"/>
            <a:ext cx="5206237" cy="126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/List_of_wards_in_Bangalore" TargetMode="External"/><Relationship Id="rId3" Type="http://schemas.openxmlformats.org/officeDocument/2006/relationships/hyperlink" Target="https://en.wikipedia.org/wiki/List_of_districts_of_Seoul" TargetMode="External"/><Relationship Id="rId4" Type="http://schemas.openxmlformats.org/officeDocument/2006/relationships/hyperlink" Target="https://en.wikipedia.org/wiki/List_of_neighbourhoods_in_Vancouver" TargetMode="External"/><Relationship Id="rId5" Type="http://schemas.openxmlformats.org/officeDocument/2006/relationships/hyperlink" Target="https://en.wikipedia.org/wiki/List_of_neighborhoods_in_San_Francisco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algn="ctr" marL="19685" marR="5080" indent="5715">
              <a:lnSpc>
                <a:spcPct val="95400"/>
              </a:lnSpc>
              <a:spcBef>
                <a:spcPts val="265"/>
              </a:spcBef>
            </a:pPr>
            <a:r>
              <a:rPr dirty="0" spc="-50"/>
              <a:t>Comparison </a:t>
            </a:r>
            <a:r>
              <a:rPr dirty="0" spc="-35"/>
              <a:t>of </a:t>
            </a:r>
            <a:r>
              <a:rPr dirty="0" spc="-50"/>
              <a:t>Neighborhoods </a:t>
            </a:r>
            <a:r>
              <a:rPr dirty="0" spc="-20"/>
              <a:t>of  </a:t>
            </a:r>
            <a:r>
              <a:rPr dirty="0" spc="-50"/>
              <a:t>Bengaluru, </a:t>
            </a:r>
            <a:r>
              <a:rPr dirty="0" spc="-45"/>
              <a:t>Seoul, </a:t>
            </a:r>
            <a:r>
              <a:rPr dirty="0" spc="-85"/>
              <a:t>Vancouver </a:t>
            </a:r>
            <a:r>
              <a:rPr dirty="0" spc="-30"/>
              <a:t>and</a:t>
            </a:r>
            <a:r>
              <a:rPr dirty="0" spc="-305"/>
              <a:t> </a:t>
            </a:r>
            <a:r>
              <a:rPr dirty="0" spc="-35"/>
              <a:t>San  </a:t>
            </a:r>
            <a:r>
              <a:rPr dirty="0" spc="-45"/>
              <a:t>Francisco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88619"/>
            <a:ext cx="5975985" cy="7587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0" b="1">
                <a:latin typeface="Times New Roman"/>
                <a:cs typeface="Times New Roman"/>
              </a:rPr>
              <a:t>Introduction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02299"/>
              </a:lnSpc>
            </a:pPr>
            <a:r>
              <a:rPr dirty="0" sz="1100">
                <a:latin typeface="Times New Roman"/>
                <a:cs typeface="Times New Roman"/>
              </a:rPr>
              <a:t>The problem </a:t>
            </a:r>
            <a:r>
              <a:rPr dirty="0" sz="1100" spc="5">
                <a:latin typeface="Times New Roman"/>
                <a:cs typeface="Times New Roman"/>
              </a:rPr>
              <a:t>I </a:t>
            </a:r>
            <a:r>
              <a:rPr dirty="0" sz="1100" spc="10">
                <a:latin typeface="Times New Roman"/>
                <a:cs typeface="Times New Roman"/>
              </a:rPr>
              <a:t>am </a:t>
            </a:r>
            <a:r>
              <a:rPr dirty="0" sz="1100" spc="-5">
                <a:latin typeface="Times New Roman"/>
                <a:cs typeface="Times New Roman"/>
              </a:rPr>
              <a:t>considering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compare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neighborhoods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four cities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four </a:t>
            </a:r>
            <a:r>
              <a:rPr dirty="0" sz="1100" spc="-5">
                <a:latin typeface="Times New Roman"/>
                <a:cs typeface="Times New Roman"/>
              </a:rPr>
              <a:t>different  </a:t>
            </a:r>
            <a:r>
              <a:rPr dirty="0" sz="1100">
                <a:latin typeface="Times New Roman"/>
                <a:cs typeface="Times New Roman"/>
              </a:rPr>
              <a:t>countries.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countries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</a:t>
            </a:r>
            <a:r>
              <a:rPr dirty="0" sz="1100" spc="-10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have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selected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Bengaluru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India,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Seoul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South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Korea,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Vancouver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Canada  and </a:t>
            </a:r>
            <a:r>
              <a:rPr dirty="0" sz="1100" spc="-10">
                <a:latin typeface="Times New Roman"/>
                <a:cs typeface="Times New Roman"/>
              </a:rPr>
              <a:t>San Francisco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USA. Attempt will be </a:t>
            </a:r>
            <a:r>
              <a:rPr dirty="0" sz="1100">
                <a:latin typeface="Times New Roman"/>
                <a:cs typeface="Times New Roman"/>
              </a:rPr>
              <a:t>made </a:t>
            </a:r>
            <a:r>
              <a:rPr dirty="0" sz="1100" spc="-10">
                <a:latin typeface="Times New Roman"/>
                <a:cs typeface="Times New Roman"/>
              </a:rPr>
              <a:t>to check </a:t>
            </a:r>
            <a:r>
              <a:rPr dirty="0" sz="1100" spc="-15">
                <a:latin typeface="Times New Roman"/>
                <a:cs typeface="Times New Roman"/>
              </a:rPr>
              <a:t>which </a:t>
            </a:r>
            <a:r>
              <a:rPr dirty="0" sz="1100" spc="-5">
                <a:latin typeface="Times New Roman"/>
                <a:cs typeface="Times New Roman"/>
              </a:rPr>
              <a:t>neighborhoods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4 </a:t>
            </a:r>
            <a:r>
              <a:rPr dirty="0" sz="1100">
                <a:latin typeface="Times New Roman"/>
                <a:cs typeface="Times New Roman"/>
              </a:rPr>
              <a:t>cities are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similar.</a:t>
            </a:r>
            <a:endParaRPr sz="11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02800"/>
              </a:lnSpc>
              <a:spcBef>
                <a:spcPts val="84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target audience </a:t>
            </a:r>
            <a:r>
              <a:rPr dirty="0" sz="1100" spc="-10">
                <a:latin typeface="Times New Roman"/>
                <a:cs typeface="Times New Roman"/>
              </a:rPr>
              <a:t>for </a:t>
            </a:r>
            <a:r>
              <a:rPr dirty="0" sz="1100" spc="5">
                <a:latin typeface="Times New Roman"/>
                <a:cs typeface="Times New Roman"/>
              </a:rPr>
              <a:t>this </a:t>
            </a:r>
            <a:r>
              <a:rPr dirty="0" sz="1100" spc="-5">
                <a:latin typeface="Times New Roman"/>
                <a:cs typeface="Times New Roman"/>
              </a:rPr>
              <a:t>project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1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owners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restaurant </a:t>
            </a:r>
            <a:r>
              <a:rPr dirty="0" sz="1100" spc="-10">
                <a:latin typeface="Times New Roman"/>
                <a:cs typeface="Times New Roman"/>
              </a:rPr>
              <a:t>chain </a:t>
            </a:r>
            <a:r>
              <a:rPr dirty="0" sz="1100" spc="-5">
                <a:latin typeface="Times New Roman"/>
                <a:cs typeface="Times New Roman"/>
              </a:rPr>
              <a:t>which </a:t>
            </a:r>
            <a:r>
              <a:rPr dirty="0" sz="1100" spc="-10">
                <a:latin typeface="Times New Roman"/>
                <a:cs typeface="Times New Roman"/>
              </a:rPr>
              <a:t>might </a:t>
            </a:r>
            <a:r>
              <a:rPr dirty="0" sz="1100" spc="5">
                <a:latin typeface="Times New Roman"/>
                <a:cs typeface="Times New Roman"/>
              </a:rPr>
              <a:t>already </a:t>
            </a:r>
            <a:r>
              <a:rPr dirty="0" sz="1100" spc="-5">
                <a:latin typeface="Times New Roman"/>
                <a:cs typeface="Times New Roman"/>
              </a:rPr>
              <a:t>have  </a:t>
            </a:r>
            <a:r>
              <a:rPr dirty="0" sz="1100" spc="5">
                <a:latin typeface="Times New Roman"/>
                <a:cs typeface="Times New Roman"/>
              </a:rPr>
              <a:t>their </a:t>
            </a:r>
            <a:r>
              <a:rPr dirty="0" sz="1100" spc="-5">
                <a:latin typeface="Times New Roman"/>
                <a:cs typeface="Times New Roman"/>
              </a:rPr>
              <a:t>franchises </a:t>
            </a:r>
            <a:r>
              <a:rPr dirty="0" sz="1100" spc="-10">
                <a:latin typeface="Times New Roman"/>
                <a:cs typeface="Times New Roman"/>
              </a:rPr>
              <a:t>set </a:t>
            </a:r>
            <a:r>
              <a:rPr dirty="0" sz="1100" spc="-5">
                <a:latin typeface="Times New Roman"/>
                <a:cs typeface="Times New Roman"/>
              </a:rPr>
              <a:t>up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Vancouver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20">
                <a:latin typeface="Times New Roman"/>
                <a:cs typeface="Times New Roman"/>
              </a:rPr>
              <a:t>San </a:t>
            </a:r>
            <a:r>
              <a:rPr dirty="0" sz="1100" spc="-5">
                <a:latin typeface="Times New Roman"/>
                <a:cs typeface="Times New Roman"/>
              </a:rPr>
              <a:t>Francisco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who </a:t>
            </a:r>
            <a:r>
              <a:rPr dirty="0" sz="1100">
                <a:latin typeface="Times New Roman"/>
                <a:cs typeface="Times New Roman"/>
              </a:rPr>
              <a:t>want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enter </a:t>
            </a:r>
            <a:r>
              <a:rPr dirty="0" sz="1100">
                <a:latin typeface="Times New Roman"/>
                <a:cs typeface="Times New Roman"/>
              </a:rPr>
              <a:t>new markets </a:t>
            </a:r>
            <a:r>
              <a:rPr dirty="0" sz="1100" spc="-10">
                <a:latin typeface="Times New Roman"/>
                <a:cs typeface="Times New Roman"/>
              </a:rPr>
              <a:t>in Asia. </a:t>
            </a:r>
            <a:r>
              <a:rPr dirty="0" sz="1100" spc="-5">
                <a:latin typeface="Times New Roman"/>
                <a:cs typeface="Times New Roman"/>
              </a:rPr>
              <a:t>They  </a:t>
            </a:r>
            <a:r>
              <a:rPr dirty="0" sz="1100">
                <a:latin typeface="Times New Roman"/>
                <a:cs typeface="Times New Roman"/>
              </a:rPr>
              <a:t>might consider other </a:t>
            </a:r>
            <a:r>
              <a:rPr dirty="0" sz="1100" spc="-5">
                <a:latin typeface="Times New Roman"/>
                <a:cs typeface="Times New Roman"/>
              </a:rPr>
              <a:t>prominent </a:t>
            </a:r>
            <a:r>
              <a:rPr dirty="0" sz="1100">
                <a:latin typeface="Times New Roman"/>
                <a:cs typeface="Times New Roman"/>
              </a:rPr>
              <a:t>tech cities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Asia since their target customer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the tech </a:t>
            </a:r>
            <a:r>
              <a:rPr dirty="0" sz="1100" spc="-5">
                <a:latin typeface="Times New Roman"/>
                <a:cs typeface="Times New Roman"/>
              </a:rPr>
              <a:t>community. Since  </a:t>
            </a:r>
            <a:r>
              <a:rPr dirty="0" sz="1100" spc="5">
                <a:latin typeface="Times New Roman"/>
                <a:cs typeface="Times New Roman"/>
              </a:rPr>
              <a:t>Seoul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Bengaluru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have </a:t>
            </a:r>
            <a:r>
              <a:rPr dirty="0" sz="1100" spc="-10">
                <a:latin typeface="Times New Roman"/>
                <a:cs typeface="Times New Roman"/>
              </a:rPr>
              <a:t>many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MNCs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have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large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tech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community,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target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this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20" b="1">
                <a:latin typeface="Times New Roman"/>
                <a:cs typeface="Times New Roman"/>
              </a:rPr>
              <a:t>Data</a:t>
            </a:r>
            <a:r>
              <a:rPr dirty="0" sz="1550" b="1">
                <a:latin typeface="Times New Roman"/>
                <a:cs typeface="Times New Roman"/>
              </a:rPr>
              <a:t> </a:t>
            </a:r>
            <a:r>
              <a:rPr dirty="0" sz="1550" spc="25" b="1">
                <a:latin typeface="Times New Roman"/>
                <a:cs typeface="Times New Roman"/>
              </a:rPr>
              <a:t>Sources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468755" indent="457200">
              <a:lnSpc>
                <a:spcPct val="164400"/>
              </a:lnSpc>
            </a:pPr>
            <a:r>
              <a:rPr dirty="0" sz="1100">
                <a:latin typeface="Times New Roman"/>
                <a:cs typeface="Times New Roman"/>
              </a:rPr>
              <a:t>The neighborhood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four cities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taken </a:t>
            </a:r>
            <a:r>
              <a:rPr dirty="0" sz="1100">
                <a:latin typeface="Times New Roman"/>
                <a:cs typeface="Times New Roman"/>
              </a:rPr>
              <a:t>from </a:t>
            </a:r>
            <a:r>
              <a:rPr dirty="0" sz="1100" spc="-5">
                <a:latin typeface="Times New Roman"/>
                <a:cs typeface="Times New Roman"/>
              </a:rPr>
              <a:t>Wikipedia </a:t>
            </a:r>
            <a:r>
              <a:rPr dirty="0" sz="1100">
                <a:latin typeface="Times New Roman"/>
                <a:cs typeface="Times New Roman"/>
              </a:rPr>
              <a:t>pages.  </a:t>
            </a:r>
            <a:r>
              <a:rPr dirty="0" sz="1100" spc="-5">
                <a:latin typeface="Times New Roman"/>
                <a:cs typeface="Times New Roman"/>
                <a:hlinkClick r:id="rId2"/>
              </a:rPr>
              <a:t>https://en.wikipedia.org/wiki/List_of_wards_in_Bangalore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3"/>
              </a:rPr>
              <a:t>https://en.wikipedia.org/wiki/List_of_districts_of_Seoul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4"/>
              </a:rPr>
              <a:t>https://en.wikipedia.org/wiki/List_of_neighbourhoods_in_Vancouver 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  <a:hlinkClick r:id="rId5"/>
              </a:rPr>
              <a:t>https://en.wikipedia.org/wiki/List_of_neighborhoods_in_San_Francisco</a:t>
            </a:r>
            <a:endParaRPr sz="11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03600"/>
              </a:lnSpc>
              <a:spcBef>
                <a:spcPts val="795"/>
              </a:spcBef>
            </a:pPr>
            <a:r>
              <a:rPr dirty="0" sz="1100">
                <a:latin typeface="Times New Roman"/>
                <a:cs typeface="Times New Roman"/>
              </a:rPr>
              <a:t>Beautiful </a:t>
            </a:r>
            <a:r>
              <a:rPr dirty="0" sz="1100" spc="-15">
                <a:latin typeface="Times New Roman"/>
                <a:cs typeface="Times New Roman"/>
              </a:rPr>
              <a:t>Soup </a:t>
            </a:r>
            <a:r>
              <a:rPr dirty="0" sz="1100" spc="-5">
                <a:latin typeface="Times New Roman"/>
                <a:cs typeface="Times New Roman"/>
              </a:rPr>
              <a:t>library </a:t>
            </a:r>
            <a:r>
              <a:rPr dirty="0" sz="1100" spc="-15">
                <a:latin typeface="Times New Roman"/>
                <a:cs typeface="Times New Roman"/>
              </a:rPr>
              <a:t>will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used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web-scrap </a:t>
            </a:r>
            <a:r>
              <a:rPr dirty="0" sz="1100">
                <a:latin typeface="Times New Roman"/>
                <a:cs typeface="Times New Roman"/>
              </a:rPr>
              <a:t>from the </a:t>
            </a:r>
            <a:r>
              <a:rPr dirty="0" sz="1100" spc="-5">
                <a:latin typeface="Times New Roman"/>
                <a:cs typeface="Times New Roman"/>
              </a:rPr>
              <a:t>Wikipedia pages. </a:t>
            </a:r>
            <a:r>
              <a:rPr dirty="0" sz="1100">
                <a:latin typeface="Times New Roman"/>
                <a:cs typeface="Times New Roman"/>
              </a:rPr>
              <a:t>The geocode </a:t>
            </a:r>
            <a:r>
              <a:rPr dirty="0" sz="1100" spc="-5">
                <a:latin typeface="Times New Roman"/>
                <a:cs typeface="Times New Roman"/>
              </a:rPr>
              <a:t>library </a:t>
            </a:r>
            <a:r>
              <a:rPr dirty="0" sz="1100" spc="-10">
                <a:latin typeface="Times New Roman"/>
                <a:cs typeface="Times New Roman"/>
              </a:rPr>
              <a:t>to 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used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geopy. </a:t>
            </a:r>
            <a:r>
              <a:rPr dirty="0" sz="1100" spc="-5">
                <a:latin typeface="Times New Roman"/>
                <a:cs typeface="Times New Roman"/>
              </a:rPr>
              <a:t>Care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taken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limit </a:t>
            </a:r>
            <a:r>
              <a:rPr dirty="0" sz="1100">
                <a:latin typeface="Times New Roman"/>
                <a:cs typeface="Times New Roman"/>
              </a:rPr>
              <a:t>the calls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less </a:t>
            </a:r>
            <a:r>
              <a:rPr dirty="0" sz="1100" spc="5">
                <a:latin typeface="Times New Roman"/>
                <a:cs typeface="Times New Roman"/>
              </a:rPr>
              <a:t>than </a:t>
            </a:r>
            <a:r>
              <a:rPr dirty="0" sz="1100" spc="-5">
                <a:latin typeface="Times New Roman"/>
                <a:cs typeface="Times New Roman"/>
              </a:rPr>
              <a:t>1call/sec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meet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term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use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 library. </a:t>
            </a:r>
            <a:r>
              <a:rPr dirty="0" sz="1100" spc="-5">
                <a:latin typeface="Times New Roman"/>
                <a:cs typeface="Times New Roman"/>
              </a:rPr>
              <a:t>Folium library will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10">
                <a:latin typeface="Times New Roman"/>
                <a:cs typeface="Times New Roman"/>
              </a:rPr>
              <a:t>used to </a:t>
            </a:r>
            <a:r>
              <a:rPr dirty="0" sz="1100" spc="-5">
                <a:latin typeface="Times New Roman"/>
                <a:cs typeface="Times New Roman"/>
              </a:rPr>
              <a:t>represent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-5">
                <a:latin typeface="Times New Roman"/>
                <a:cs typeface="Times New Roman"/>
              </a:rPr>
              <a:t>on </a:t>
            </a:r>
            <a:r>
              <a:rPr dirty="0" sz="1100" spc="-10">
                <a:latin typeface="Times New Roman"/>
                <a:cs typeface="Times New Roman"/>
              </a:rPr>
              <a:t>maps. </a:t>
            </a:r>
            <a:r>
              <a:rPr dirty="0" sz="1100" spc="-5">
                <a:latin typeface="Times New Roman"/>
                <a:cs typeface="Times New Roman"/>
              </a:rPr>
              <a:t>And scikit-learn will be </a:t>
            </a:r>
            <a:r>
              <a:rPr dirty="0" sz="1100">
                <a:latin typeface="Times New Roman"/>
                <a:cs typeface="Times New Roman"/>
              </a:rPr>
              <a:t>used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utilize  machine learning. And Foursquare </a:t>
            </a:r>
            <a:r>
              <a:rPr dirty="0" sz="1100">
                <a:latin typeface="Times New Roman"/>
                <a:cs typeface="Times New Roman"/>
              </a:rPr>
              <a:t>API </a:t>
            </a:r>
            <a:r>
              <a:rPr dirty="0" sz="1100" spc="-15">
                <a:latin typeface="Times New Roman"/>
                <a:cs typeface="Times New Roman"/>
              </a:rPr>
              <a:t>will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10">
                <a:latin typeface="Times New Roman"/>
                <a:cs typeface="Times New Roman"/>
              </a:rPr>
              <a:t>used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gather </a:t>
            </a:r>
            <a:r>
              <a:rPr dirty="0" sz="1100" spc="-5">
                <a:latin typeface="Times New Roman"/>
                <a:cs typeface="Times New Roman"/>
              </a:rPr>
              <a:t>neighborhood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algn="just" marL="12700" marR="16510" indent="457200">
              <a:lnSpc>
                <a:spcPct val="103600"/>
              </a:lnSpc>
              <a:spcBef>
                <a:spcPts val="795"/>
              </a:spcBef>
            </a:pP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>
                <a:latin typeface="Times New Roman"/>
                <a:cs typeface="Times New Roman"/>
              </a:rPr>
              <a:t>has </a:t>
            </a:r>
            <a:r>
              <a:rPr dirty="0" sz="1100" spc="5">
                <a:latin typeface="Times New Roman"/>
                <a:cs typeface="Times New Roman"/>
              </a:rPr>
              <a:t>199 </a:t>
            </a:r>
            <a:r>
              <a:rPr dirty="0" sz="1100" spc="-5">
                <a:latin typeface="Times New Roman"/>
                <a:cs typeface="Times New Roman"/>
              </a:rPr>
              <a:t>neighbourhoods, Seoul </a:t>
            </a:r>
            <a:r>
              <a:rPr dirty="0" sz="1100" spc="10">
                <a:latin typeface="Times New Roman"/>
                <a:cs typeface="Times New Roman"/>
              </a:rPr>
              <a:t>has </a:t>
            </a:r>
            <a:r>
              <a:rPr dirty="0" sz="1100" spc="-5">
                <a:latin typeface="Times New Roman"/>
                <a:cs typeface="Times New Roman"/>
              </a:rPr>
              <a:t>25 neighourhoods, </a:t>
            </a:r>
            <a:r>
              <a:rPr dirty="0" sz="1100" spc="-10">
                <a:latin typeface="Times New Roman"/>
                <a:cs typeface="Times New Roman"/>
              </a:rPr>
              <a:t>Vancouver </a:t>
            </a:r>
            <a:r>
              <a:rPr dirty="0" sz="1100">
                <a:latin typeface="Times New Roman"/>
                <a:cs typeface="Times New Roman"/>
              </a:rPr>
              <a:t>has </a:t>
            </a:r>
            <a:r>
              <a:rPr dirty="0" sz="1100" spc="-5">
                <a:latin typeface="Times New Roman"/>
                <a:cs typeface="Times New Roman"/>
              </a:rPr>
              <a:t>33 </a:t>
            </a:r>
            <a:r>
              <a:rPr dirty="0" sz="1100" spc="-10">
                <a:latin typeface="Times New Roman"/>
                <a:cs typeface="Times New Roman"/>
              </a:rPr>
              <a:t>and San  </a:t>
            </a:r>
            <a:r>
              <a:rPr dirty="0" sz="1100">
                <a:latin typeface="Times New Roman"/>
                <a:cs typeface="Times New Roman"/>
              </a:rPr>
              <a:t>Francisco has </a:t>
            </a:r>
            <a:r>
              <a:rPr dirty="0" sz="1100" spc="5">
                <a:latin typeface="Times New Roman"/>
                <a:cs typeface="Times New Roman"/>
              </a:rPr>
              <a:t>114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neighbourhoods.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20" b="1">
                <a:latin typeface="Times New Roman"/>
                <a:cs typeface="Times New Roman"/>
              </a:rPr>
              <a:t>Importing</a:t>
            </a:r>
            <a:r>
              <a:rPr dirty="0" sz="1550" b="1">
                <a:latin typeface="Times New Roman"/>
                <a:cs typeface="Times New Roman"/>
              </a:rPr>
              <a:t> </a:t>
            </a:r>
            <a:r>
              <a:rPr dirty="0" sz="1550" spc="20" b="1">
                <a:latin typeface="Times New Roman"/>
                <a:cs typeface="Times New Roman"/>
              </a:rPr>
              <a:t>Data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02299"/>
              </a:lnSpc>
            </a:pPr>
            <a:r>
              <a:rPr dirty="0" sz="1100" spc="-5">
                <a:latin typeface="Times New Roman"/>
                <a:cs typeface="Times New Roman"/>
              </a:rPr>
              <a:t>Importing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divided into </a:t>
            </a:r>
            <a:r>
              <a:rPr dirty="0" sz="1100" spc="5">
                <a:latin typeface="Times New Roman"/>
                <a:cs typeface="Times New Roman"/>
              </a:rPr>
              <a:t>3 </a:t>
            </a:r>
            <a:r>
              <a:rPr dirty="0" sz="1100">
                <a:latin typeface="Times New Roman"/>
                <a:cs typeface="Times New Roman"/>
              </a:rPr>
              <a:t>stages. The </a:t>
            </a:r>
            <a:r>
              <a:rPr dirty="0" sz="1100" spc="-10">
                <a:latin typeface="Times New Roman"/>
                <a:cs typeface="Times New Roman"/>
              </a:rPr>
              <a:t>first </a:t>
            </a:r>
            <a:r>
              <a:rPr dirty="0" sz="1100" spc="-5">
                <a:latin typeface="Times New Roman"/>
                <a:cs typeface="Times New Roman"/>
              </a:rPr>
              <a:t>stage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getting </a:t>
            </a:r>
            <a:r>
              <a:rPr dirty="0" sz="1100" spc="-5">
                <a:latin typeface="Times New Roman"/>
                <a:cs typeface="Times New Roman"/>
              </a:rPr>
              <a:t>list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neighbourhoods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four  cities </a:t>
            </a:r>
            <a:r>
              <a:rPr dirty="0" sz="1100" spc="-5">
                <a:latin typeface="Times New Roman"/>
                <a:cs typeface="Times New Roman"/>
              </a:rPr>
              <a:t>from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above Wikipedia </a:t>
            </a:r>
            <a:r>
              <a:rPr dirty="0" sz="1100">
                <a:latin typeface="Times New Roman"/>
                <a:cs typeface="Times New Roman"/>
              </a:rPr>
              <a:t>links. The </a:t>
            </a:r>
            <a:r>
              <a:rPr dirty="0" sz="1100" spc="-5">
                <a:latin typeface="Times New Roman"/>
                <a:cs typeface="Times New Roman"/>
              </a:rPr>
              <a:t>second stage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getting </a:t>
            </a:r>
            <a:r>
              <a:rPr dirty="0" sz="1100" spc="-5">
                <a:latin typeface="Times New Roman"/>
                <a:cs typeface="Times New Roman"/>
              </a:rPr>
              <a:t>location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neighbourhoods.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final  </a:t>
            </a:r>
            <a:r>
              <a:rPr dirty="0" sz="1100" spc="5">
                <a:latin typeface="Times New Roman"/>
                <a:cs typeface="Times New Roman"/>
              </a:rPr>
              <a:t>stage </a:t>
            </a:r>
            <a:r>
              <a:rPr dirty="0" sz="1100" spc="10">
                <a:latin typeface="Times New Roman"/>
                <a:cs typeface="Times New Roman"/>
              </a:rPr>
              <a:t>is</a:t>
            </a:r>
            <a:r>
              <a:rPr dirty="0" sz="1100" spc="-2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getting </a:t>
            </a:r>
            <a:r>
              <a:rPr dirty="0" sz="1100">
                <a:latin typeface="Times New Roman"/>
                <a:cs typeface="Times New Roman"/>
              </a:rPr>
              <a:t>the venues </a:t>
            </a:r>
            <a:r>
              <a:rPr dirty="0" sz="1100" spc="5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the neighbourhoods from </a:t>
            </a:r>
            <a:r>
              <a:rPr dirty="0" sz="1100" spc="-5">
                <a:latin typeface="Times New Roman"/>
                <a:cs typeface="Times New Roman"/>
              </a:rPr>
              <a:t>Foursquare.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300" spc="-5" b="1">
                <a:latin typeface="Times New Roman"/>
                <a:cs typeface="Times New Roman"/>
              </a:rPr>
              <a:t>Neighbourhood lists of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Cities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8890" indent="457200">
              <a:lnSpc>
                <a:spcPct val="103699"/>
              </a:lnSpc>
            </a:pPr>
            <a:r>
              <a:rPr dirty="0" sz="1100" spc="5">
                <a:latin typeface="Times New Roman"/>
                <a:cs typeface="Times New Roman"/>
              </a:rPr>
              <a:t>We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already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have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links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Wikipedia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pages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which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we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get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list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 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each </a:t>
            </a:r>
            <a:r>
              <a:rPr dirty="0" sz="1100" spc="-5">
                <a:latin typeface="Times New Roman"/>
                <a:cs typeface="Times New Roman"/>
              </a:rPr>
              <a:t>city.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Beautiful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Times New Roman"/>
                <a:cs typeface="Times New Roman"/>
              </a:rPr>
              <a:t>Soup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library </a:t>
            </a:r>
            <a:r>
              <a:rPr dirty="0" sz="1100" spc="-10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extract</a:t>
            </a:r>
            <a:r>
              <a:rPr dirty="0" sz="1100" spc="-10">
                <a:latin typeface="Times New Roman"/>
                <a:cs typeface="Times New Roman"/>
              </a:rPr>
              <a:t> the</a:t>
            </a:r>
            <a:r>
              <a:rPr dirty="0" sz="1100" spc="-5">
                <a:latin typeface="Times New Roman"/>
                <a:cs typeface="Times New Roman"/>
              </a:rPr>
              <a:t> information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wikitables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pages.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 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stored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>
                <a:latin typeface="Times New Roman"/>
                <a:cs typeface="Times New Roman"/>
              </a:rPr>
              <a:t>pandas dataframe. </a:t>
            </a:r>
            <a:r>
              <a:rPr dirty="0" sz="1100" spc="-10">
                <a:latin typeface="Times New Roman"/>
                <a:cs typeface="Times New Roman"/>
              </a:rPr>
              <a:t>Along </a:t>
            </a:r>
            <a:r>
              <a:rPr dirty="0" sz="1100" spc="-15">
                <a:latin typeface="Times New Roman"/>
                <a:cs typeface="Times New Roman"/>
              </a:rPr>
              <a:t>with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neighbourhoods,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city </a:t>
            </a:r>
            <a:r>
              <a:rPr dirty="0" sz="1100" spc="-5">
                <a:latin typeface="Times New Roman"/>
                <a:cs typeface="Times New Roman"/>
              </a:rPr>
              <a:t>name,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state </a:t>
            </a:r>
            <a:r>
              <a:rPr dirty="0" sz="1100" spc="-10">
                <a:latin typeface="Times New Roman"/>
                <a:cs typeface="Times New Roman"/>
              </a:rPr>
              <a:t>name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the  </a:t>
            </a:r>
            <a:r>
              <a:rPr dirty="0" sz="1100" spc="-5">
                <a:latin typeface="Times New Roman"/>
                <a:cs typeface="Times New Roman"/>
              </a:rPr>
              <a:t>country </a:t>
            </a:r>
            <a:r>
              <a:rPr dirty="0" sz="1100">
                <a:latin typeface="Times New Roman"/>
                <a:cs typeface="Times New Roman"/>
              </a:rPr>
              <a:t>name are</a:t>
            </a:r>
            <a:r>
              <a:rPr dirty="0" sz="1100" spc="-10">
                <a:latin typeface="Times New Roman"/>
                <a:cs typeface="Times New Roman"/>
              </a:rPr>
              <a:t> stored.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93190"/>
            <a:ext cx="5977255" cy="4577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Geolocation </a:t>
            </a:r>
            <a:r>
              <a:rPr dirty="0" sz="1300" spc="-5" b="1">
                <a:latin typeface="Times New Roman"/>
                <a:cs typeface="Times New Roman"/>
              </a:rPr>
              <a:t>of </a:t>
            </a:r>
            <a:r>
              <a:rPr dirty="0" sz="1300" spc="-10" b="1">
                <a:latin typeface="Times New Roman"/>
                <a:cs typeface="Times New Roman"/>
              </a:rPr>
              <a:t>the</a:t>
            </a:r>
            <a:r>
              <a:rPr dirty="0" sz="1300" spc="-5" b="1">
                <a:latin typeface="Times New Roman"/>
                <a:cs typeface="Times New Roman"/>
              </a:rPr>
              <a:t> Neighbourhoods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03699"/>
              </a:lnSpc>
            </a:pPr>
            <a:r>
              <a:rPr dirty="0" sz="1100">
                <a:latin typeface="Times New Roman"/>
                <a:cs typeface="Times New Roman"/>
              </a:rPr>
              <a:t>The geopy </a:t>
            </a:r>
            <a:r>
              <a:rPr dirty="0" sz="1100" spc="-10">
                <a:latin typeface="Times New Roman"/>
                <a:cs typeface="Times New Roman"/>
              </a:rPr>
              <a:t>library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used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get the </a:t>
            </a:r>
            <a:r>
              <a:rPr dirty="0" sz="1100" spc="-5">
                <a:latin typeface="Times New Roman"/>
                <a:cs typeface="Times New Roman"/>
              </a:rPr>
              <a:t>location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Neighbourhoods. Now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geopy </a:t>
            </a:r>
            <a:r>
              <a:rPr dirty="0" sz="1100">
                <a:latin typeface="Times New Roman"/>
                <a:cs typeface="Times New Roman"/>
              </a:rPr>
              <a:t>library,  Nominatim </a:t>
            </a:r>
            <a:r>
              <a:rPr dirty="0" sz="1100" spc="-10">
                <a:latin typeface="Times New Roman"/>
                <a:cs typeface="Times New Roman"/>
              </a:rPr>
              <a:t>service is </a:t>
            </a:r>
            <a:r>
              <a:rPr dirty="0" sz="1100" spc="5">
                <a:latin typeface="Times New Roman"/>
                <a:cs typeface="Times New Roman"/>
              </a:rPr>
              <a:t>used. For </a:t>
            </a:r>
            <a:r>
              <a:rPr dirty="0" sz="1100" spc="-5">
                <a:latin typeface="Times New Roman"/>
                <a:cs typeface="Times New Roman"/>
              </a:rPr>
              <a:t>using </a:t>
            </a:r>
            <a:r>
              <a:rPr dirty="0" sz="1100">
                <a:latin typeface="Times New Roman"/>
                <a:cs typeface="Times New Roman"/>
              </a:rPr>
              <a:t>the free </a:t>
            </a:r>
            <a:r>
              <a:rPr dirty="0" sz="1100" spc="-5">
                <a:latin typeface="Times New Roman"/>
                <a:cs typeface="Times New Roman"/>
              </a:rPr>
              <a:t>service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Nominatim, there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restriction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1call </a:t>
            </a:r>
            <a:r>
              <a:rPr dirty="0" sz="1100">
                <a:latin typeface="Times New Roman"/>
                <a:cs typeface="Times New Roman"/>
              </a:rPr>
              <a:t>per </a:t>
            </a:r>
            <a:r>
              <a:rPr dirty="0" sz="1100" spc="-5">
                <a:latin typeface="Times New Roman"/>
                <a:cs typeface="Times New Roman"/>
              </a:rPr>
              <a:t>sec  </a:t>
            </a:r>
            <a:r>
              <a:rPr dirty="0" sz="1100" spc="1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service.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avoid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‘timeout’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error,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Times New Roman"/>
                <a:cs typeface="Times New Roman"/>
              </a:rPr>
              <a:t>at</a:t>
            </a:r>
            <a:r>
              <a:rPr dirty="0" sz="1100" spc="-10">
                <a:latin typeface="Times New Roman"/>
                <a:cs typeface="Times New Roman"/>
              </a:rPr>
              <a:t> least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 sec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gap</a:t>
            </a:r>
            <a:r>
              <a:rPr dirty="0" sz="1100" spc="-10">
                <a:latin typeface="Times New Roman"/>
                <a:cs typeface="Times New Roman"/>
              </a:rPr>
              <a:t> 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each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call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even </a:t>
            </a:r>
            <a:r>
              <a:rPr dirty="0" sz="1100" spc="5">
                <a:latin typeface="Times New Roman"/>
                <a:cs typeface="Times New Roman"/>
              </a:rPr>
              <a:t>if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loop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  </a:t>
            </a:r>
            <a:r>
              <a:rPr dirty="0" sz="1100" spc="5">
                <a:latin typeface="Times New Roman"/>
                <a:cs typeface="Times New Roman"/>
              </a:rPr>
              <a:t>used.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provide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Times New Roman"/>
                <a:cs typeface="Times New Roman"/>
              </a:rPr>
              <a:t>sufficient </a:t>
            </a:r>
            <a:r>
              <a:rPr dirty="0" sz="1100">
                <a:latin typeface="Times New Roman"/>
                <a:cs typeface="Times New Roman"/>
              </a:rPr>
              <a:t>gap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accommodate network </a:t>
            </a:r>
            <a:r>
              <a:rPr dirty="0" sz="1100">
                <a:latin typeface="Times New Roman"/>
                <a:cs typeface="Times New Roman"/>
              </a:rPr>
              <a:t>delay,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>
                <a:latin typeface="Times New Roman"/>
                <a:cs typeface="Times New Roman"/>
              </a:rPr>
              <a:t>gap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2 </a:t>
            </a:r>
            <a:r>
              <a:rPr dirty="0" sz="1100" spc="-5">
                <a:latin typeface="Times New Roman"/>
                <a:cs typeface="Times New Roman"/>
              </a:rPr>
              <a:t>sec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provided. </a:t>
            </a:r>
            <a:r>
              <a:rPr dirty="0" sz="1100">
                <a:latin typeface="Times New Roman"/>
                <a:cs typeface="Times New Roman"/>
              </a:rPr>
              <a:t>The gap </a:t>
            </a:r>
            <a:r>
              <a:rPr dirty="0" sz="1100" spc="10">
                <a:latin typeface="Times New Roman"/>
                <a:cs typeface="Times New Roman"/>
              </a:rPr>
              <a:t>is  </a:t>
            </a:r>
            <a:r>
              <a:rPr dirty="0" sz="1100">
                <a:latin typeface="Times New Roman"/>
                <a:cs typeface="Times New Roman"/>
              </a:rPr>
              <a:t>provided </a:t>
            </a:r>
            <a:r>
              <a:rPr dirty="0" sz="1100" spc="-5">
                <a:latin typeface="Times New Roman"/>
                <a:cs typeface="Times New Roman"/>
              </a:rPr>
              <a:t>by calling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sleep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function.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50" spc="20" b="1">
                <a:latin typeface="Times New Roman"/>
                <a:cs typeface="Times New Roman"/>
              </a:rPr>
              <a:t>Timeout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25" b="1">
                <a:latin typeface="Times New Roman"/>
                <a:cs typeface="Times New Roman"/>
              </a:rPr>
              <a:t>Errors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 marR="5715" indent="457200">
              <a:lnSpc>
                <a:spcPct val="102299"/>
              </a:lnSpc>
              <a:spcBef>
                <a:spcPts val="745"/>
              </a:spcBef>
            </a:pPr>
            <a:r>
              <a:rPr dirty="0" sz="1100">
                <a:latin typeface="Times New Roman"/>
                <a:cs typeface="Times New Roman"/>
              </a:rPr>
              <a:t>Even </a:t>
            </a:r>
            <a:r>
              <a:rPr dirty="0" sz="1100" spc="-5">
                <a:latin typeface="Times New Roman"/>
                <a:cs typeface="Times New Roman"/>
              </a:rPr>
              <a:t>after </a:t>
            </a:r>
            <a:r>
              <a:rPr dirty="0" sz="1100">
                <a:latin typeface="Times New Roman"/>
                <a:cs typeface="Times New Roman"/>
              </a:rPr>
              <a:t>providing </a:t>
            </a:r>
            <a:r>
              <a:rPr dirty="0" sz="1100" spc="5">
                <a:latin typeface="Times New Roman"/>
                <a:cs typeface="Times New Roman"/>
              </a:rPr>
              <a:t>a 2 </a:t>
            </a:r>
            <a:r>
              <a:rPr dirty="0" sz="1100" spc="-5">
                <a:latin typeface="Times New Roman"/>
                <a:cs typeface="Times New Roman"/>
              </a:rPr>
              <a:t>sec </a:t>
            </a:r>
            <a:r>
              <a:rPr dirty="0" sz="1100">
                <a:latin typeface="Times New Roman"/>
                <a:cs typeface="Times New Roman"/>
              </a:rPr>
              <a:t>gap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calls,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10">
                <a:latin typeface="Times New Roman"/>
                <a:cs typeface="Times New Roman"/>
              </a:rPr>
              <a:t>are timeout </a:t>
            </a:r>
            <a:r>
              <a:rPr dirty="0" sz="1100" spc="-5">
                <a:latin typeface="Times New Roman"/>
                <a:cs typeface="Times New Roman"/>
              </a:rPr>
              <a:t>errors. So,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handle these errors </a:t>
            </a:r>
            <a:r>
              <a:rPr dirty="0" sz="1100" spc="10">
                <a:latin typeface="Times New Roman"/>
                <a:cs typeface="Times New Roman"/>
              </a:rPr>
              <a:t>is  </a:t>
            </a:r>
            <a:r>
              <a:rPr dirty="0" sz="1100">
                <a:latin typeface="Times New Roman"/>
                <a:cs typeface="Times New Roman"/>
              </a:rPr>
              <a:t>simple. </a:t>
            </a:r>
            <a:r>
              <a:rPr dirty="0" sz="1100" spc="-5">
                <a:latin typeface="Times New Roman"/>
                <a:cs typeface="Times New Roman"/>
              </a:rPr>
              <a:t>Simply </a:t>
            </a:r>
            <a:r>
              <a:rPr dirty="0" sz="1100" spc="-10">
                <a:latin typeface="Times New Roman"/>
                <a:cs typeface="Times New Roman"/>
              </a:rPr>
              <a:t>call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Nominatim </a:t>
            </a:r>
            <a:r>
              <a:rPr dirty="0" sz="1100" spc="-10">
                <a:latin typeface="Times New Roman"/>
                <a:cs typeface="Times New Roman"/>
              </a:rPr>
              <a:t>service </a:t>
            </a:r>
            <a:r>
              <a:rPr dirty="0" sz="1100" spc="-5">
                <a:latin typeface="Times New Roman"/>
                <a:cs typeface="Times New Roman"/>
              </a:rPr>
              <a:t>again </a:t>
            </a:r>
            <a:r>
              <a:rPr dirty="0" sz="1100" spc="5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these locations </a:t>
            </a:r>
            <a:r>
              <a:rPr dirty="0" sz="1100" spc="5">
                <a:latin typeface="Times New Roman"/>
                <a:cs typeface="Times New Roman"/>
              </a:rPr>
              <a:t>after </a:t>
            </a:r>
            <a:r>
              <a:rPr dirty="0" sz="1100" spc="-5">
                <a:latin typeface="Times New Roman"/>
                <a:cs typeface="Times New Roman"/>
              </a:rPr>
              <a:t>checking </a:t>
            </a:r>
            <a:r>
              <a:rPr dirty="0" sz="1100" spc="-1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network  </a:t>
            </a:r>
            <a:r>
              <a:rPr dirty="0" sz="1100">
                <a:latin typeface="Times New Roman"/>
                <a:cs typeface="Times New Roman"/>
              </a:rPr>
              <a:t>connectivity.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150" spc="10" b="1">
                <a:latin typeface="Times New Roman"/>
                <a:cs typeface="Times New Roman"/>
              </a:rPr>
              <a:t>Missing/No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20" b="1">
                <a:latin typeface="Times New Roman"/>
                <a:cs typeface="Times New Roman"/>
              </a:rPr>
              <a:t>Coordinates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just" marL="12700" marR="12700" indent="457200">
              <a:lnSpc>
                <a:spcPct val="103800"/>
              </a:lnSpc>
            </a:pPr>
            <a:r>
              <a:rPr dirty="0" sz="1100" spc="5">
                <a:latin typeface="Times New Roman"/>
                <a:cs typeface="Times New Roman"/>
              </a:rPr>
              <a:t>Some </a:t>
            </a:r>
            <a:r>
              <a:rPr dirty="0" sz="1100">
                <a:latin typeface="Times New Roman"/>
                <a:cs typeface="Times New Roman"/>
              </a:rPr>
              <a:t>locations </a:t>
            </a:r>
            <a:r>
              <a:rPr dirty="0" sz="1100" spc="-5">
                <a:latin typeface="Times New Roman"/>
                <a:cs typeface="Times New Roman"/>
              </a:rPr>
              <a:t>will </a:t>
            </a:r>
            <a:r>
              <a:rPr dirty="0" sz="1100" spc="5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resolve into coordinates. This can happen because </a:t>
            </a:r>
            <a:r>
              <a:rPr dirty="0" sz="1100" spc="-10">
                <a:latin typeface="Times New Roman"/>
                <a:cs typeface="Times New Roman"/>
              </a:rPr>
              <a:t>some </a:t>
            </a:r>
            <a:r>
              <a:rPr dirty="0" sz="1100">
                <a:latin typeface="Times New Roman"/>
                <a:cs typeface="Times New Roman"/>
              </a:rPr>
              <a:t>locations </a:t>
            </a:r>
            <a:r>
              <a:rPr dirty="0" sz="1100" spc="-20">
                <a:latin typeface="Times New Roman"/>
                <a:cs typeface="Times New Roman"/>
              </a:rPr>
              <a:t>may  </a:t>
            </a:r>
            <a:r>
              <a:rPr dirty="0" sz="1100" spc="5">
                <a:latin typeface="Times New Roman"/>
                <a:cs typeface="Times New Roman"/>
              </a:rPr>
              <a:t>have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spellings.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rectified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spellings.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Some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locations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will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resolve  despite </a:t>
            </a:r>
            <a:r>
              <a:rPr dirty="0" sz="1100" spc="-5">
                <a:latin typeface="Times New Roman"/>
                <a:cs typeface="Times New Roman"/>
              </a:rPr>
              <a:t>that. Then that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procured manually searching on Google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Maps.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25" b="1">
                <a:latin typeface="Times New Roman"/>
                <a:cs typeface="Times New Roman"/>
              </a:rPr>
              <a:t>Maps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7620" indent="457200">
              <a:lnSpc>
                <a:spcPct val="103600"/>
              </a:lnSpc>
            </a:pPr>
            <a:r>
              <a:rPr dirty="0" sz="1100" spc="5">
                <a:latin typeface="Times New Roman"/>
                <a:cs typeface="Times New Roman"/>
              </a:rPr>
              <a:t>Maps </a:t>
            </a:r>
            <a:r>
              <a:rPr dirty="0" sz="1100" spc="-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generated for </a:t>
            </a:r>
            <a:r>
              <a:rPr dirty="0" sz="1100" spc="-10">
                <a:latin typeface="Times New Roman"/>
                <a:cs typeface="Times New Roman"/>
              </a:rPr>
              <a:t>each city </a:t>
            </a:r>
            <a:r>
              <a:rPr dirty="0" sz="1100" spc="-15">
                <a:latin typeface="Times New Roman"/>
                <a:cs typeface="Times New Roman"/>
              </a:rPr>
              <a:t>with </a:t>
            </a:r>
            <a:r>
              <a:rPr dirty="0" sz="1100">
                <a:latin typeface="Times New Roman"/>
                <a:cs typeface="Times New Roman"/>
              </a:rPr>
              <a:t>neighbourhoods </a:t>
            </a:r>
            <a:r>
              <a:rPr dirty="0" sz="1100" spc="-5">
                <a:latin typeface="Times New Roman"/>
                <a:cs typeface="Times New Roman"/>
              </a:rPr>
              <a:t>shown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markers. </a:t>
            </a:r>
            <a:r>
              <a:rPr dirty="0" sz="1100" spc="-10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before </a:t>
            </a:r>
            <a:r>
              <a:rPr dirty="0" sz="1100">
                <a:latin typeface="Times New Roman"/>
                <a:cs typeface="Times New Roman"/>
              </a:rPr>
              <a:t>that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Times New Roman"/>
                <a:cs typeface="Times New Roman"/>
              </a:rPr>
              <a:t>world  </a:t>
            </a:r>
            <a:r>
              <a:rPr dirty="0" sz="1100" spc="5">
                <a:latin typeface="Times New Roman"/>
                <a:cs typeface="Times New Roman"/>
              </a:rPr>
              <a:t>map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10">
                <a:latin typeface="Times New Roman"/>
                <a:cs typeface="Times New Roman"/>
              </a:rPr>
              <a:t>created with the </a:t>
            </a:r>
            <a:r>
              <a:rPr dirty="0" sz="1100" spc="-5">
                <a:latin typeface="Times New Roman"/>
                <a:cs typeface="Times New Roman"/>
              </a:rPr>
              <a:t>cites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>
                <a:latin typeface="Times New Roman"/>
                <a:cs typeface="Times New Roman"/>
              </a:rPr>
              <a:t>markers. Below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world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map.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5573229"/>
            <a:ext cx="5943600" cy="3413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7050" y="4845050"/>
            <a:ext cx="2995929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1270000"/>
            <a:ext cx="3319145" cy="220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150" y="4870450"/>
            <a:ext cx="3170554" cy="3409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73550" y="1254125"/>
            <a:ext cx="3115945" cy="3128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37209"/>
            <a:ext cx="5976620" cy="198945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550" spc="25" b="1">
                <a:latin typeface="Times New Roman"/>
                <a:cs typeface="Times New Roman"/>
              </a:rPr>
              <a:t>Venues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300" spc="-10" b="1">
                <a:latin typeface="Times New Roman"/>
                <a:cs typeface="Times New Roman"/>
              </a:rPr>
              <a:t>Getting Venues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03600"/>
              </a:lnSpc>
            </a:pPr>
            <a:r>
              <a:rPr dirty="0" sz="1100" spc="5">
                <a:latin typeface="Times New Roman"/>
                <a:cs typeface="Times New Roman"/>
              </a:rPr>
              <a:t>Venues </a:t>
            </a:r>
            <a:r>
              <a:rPr dirty="0" sz="1100">
                <a:latin typeface="Times New Roman"/>
                <a:cs typeface="Times New Roman"/>
              </a:rPr>
              <a:t>are places </a:t>
            </a:r>
            <a:r>
              <a:rPr dirty="0" sz="1100" spc="-5">
                <a:latin typeface="Times New Roman"/>
                <a:cs typeface="Times New Roman"/>
              </a:rPr>
              <a:t>located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the neighbourhoods </a:t>
            </a:r>
            <a:r>
              <a:rPr dirty="0" sz="1100" spc="-5">
                <a:latin typeface="Times New Roman"/>
                <a:cs typeface="Times New Roman"/>
              </a:rPr>
              <a:t>like restaurants, hotels, </a:t>
            </a:r>
            <a:r>
              <a:rPr dirty="0" sz="1100" spc="-10">
                <a:latin typeface="Times New Roman"/>
                <a:cs typeface="Times New Roman"/>
              </a:rPr>
              <a:t>cafes, </a:t>
            </a:r>
            <a:r>
              <a:rPr dirty="0" sz="1100">
                <a:latin typeface="Times New Roman"/>
                <a:cs typeface="Times New Roman"/>
              </a:rPr>
              <a:t>parks </a:t>
            </a:r>
            <a:r>
              <a:rPr dirty="0" sz="1100" spc="-10">
                <a:latin typeface="Times New Roman"/>
                <a:cs typeface="Times New Roman"/>
              </a:rPr>
              <a:t>etc.  </a:t>
            </a:r>
            <a:r>
              <a:rPr dirty="0" sz="1100" spc="-5">
                <a:latin typeface="Times New Roman"/>
                <a:cs typeface="Times New Roman"/>
              </a:rPr>
              <a:t>Foursquare </a:t>
            </a:r>
            <a:r>
              <a:rPr dirty="0" sz="1100">
                <a:latin typeface="Times New Roman"/>
                <a:cs typeface="Times New Roman"/>
              </a:rPr>
              <a:t>API was used get the list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venues </a:t>
            </a:r>
            <a:r>
              <a:rPr dirty="0" sz="1100" spc="-10">
                <a:latin typeface="Times New Roman"/>
                <a:cs typeface="Times New Roman"/>
              </a:rPr>
              <a:t>for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neighbourhood. Since </a:t>
            </a:r>
            <a:r>
              <a:rPr dirty="0" sz="1100">
                <a:latin typeface="Times New Roman"/>
                <a:cs typeface="Times New Roman"/>
              </a:rPr>
              <a:t>free version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Foursquare  </a:t>
            </a:r>
            <a:r>
              <a:rPr dirty="0" sz="1100">
                <a:latin typeface="Times New Roman"/>
                <a:cs typeface="Times New Roman"/>
              </a:rPr>
              <a:t>API </a:t>
            </a:r>
            <a:r>
              <a:rPr dirty="0" sz="1100" spc="10">
                <a:latin typeface="Times New Roman"/>
                <a:cs typeface="Times New Roman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used,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maximum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100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venues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retrieved.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03600"/>
              </a:lnSpc>
              <a:spcBef>
                <a:spcPts val="795"/>
              </a:spcBef>
            </a:pPr>
            <a:r>
              <a:rPr dirty="0" sz="1100" spc="10">
                <a:latin typeface="Times New Roman"/>
                <a:cs typeface="Times New Roman"/>
              </a:rPr>
              <a:t>Now </a:t>
            </a:r>
            <a:r>
              <a:rPr dirty="0" sz="1100">
                <a:latin typeface="Times New Roman"/>
                <a:cs typeface="Times New Roman"/>
              </a:rPr>
              <a:t>the size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each neighbourhoods are </a:t>
            </a:r>
            <a:r>
              <a:rPr dirty="0" sz="1100" spc="-10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equal. Especially </a:t>
            </a:r>
            <a:r>
              <a:rPr dirty="0" sz="1100">
                <a:latin typeface="Times New Roman"/>
                <a:cs typeface="Times New Roman"/>
              </a:rPr>
              <a:t>between </a:t>
            </a:r>
            <a:r>
              <a:rPr dirty="0" sz="1100" spc="-5">
                <a:latin typeface="Times New Roman"/>
                <a:cs typeface="Times New Roman"/>
              </a:rPr>
              <a:t>cities. </a:t>
            </a:r>
            <a:r>
              <a:rPr dirty="0" sz="1100" spc="-10">
                <a:latin typeface="Times New Roman"/>
                <a:cs typeface="Times New Roman"/>
              </a:rPr>
              <a:t>To search </a:t>
            </a:r>
            <a:r>
              <a:rPr dirty="0" sz="1100" spc="-5">
                <a:latin typeface="Times New Roman"/>
                <a:cs typeface="Times New Roman"/>
              </a:rPr>
              <a:t>venues  </a:t>
            </a:r>
            <a:r>
              <a:rPr dirty="0" sz="1100">
                <a:latin typeface="Times New Roman"/>
                <a:cs typeface="Times New Roman"/>
              </a:rPr>
              <a:t>about </a:t>
            </a:r>
            <a:r>
              <a:rPr dirty="0" sz="1100" spc="-5">
                <a:latin typeface="Times New Roman"/>
                <a:cs typeface="Times New Roman"/>
              </a:rPr>
              <a:t>position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coordinates, </a:t>
            </a:r>
            <a:r>
              <a:rPr dirty="0" sz="1100" spc="-10">
                <a:latin typeface="Times New Roman"/>
                <a:cs typeface="Times New Roman"/>
              </a:rPr>
              <a:t>radius </a:t>
            </a:r>
            <a:r>
              <a:rPr dirty="0" sz="1100" spc="5">
                <a:latin typeface="Times New Roman"/>
                <a:cs typeface="Times New Roman"/>
              </a:rPr>
              <a:t>needs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given. So, </a:t>
            </a:r>
            <a:r>
              <a:rPr dirty="0" sz="1100" spc="-10">
                <a:latin typeface="Times New Roman"/>
                <a:cs typeface="Times New Roman"/>
              </a:rPr>
              <a:t>for Bengaluru and </a:t>
            </a:r>
            <a:r>
              <a:rPr dirty="0" sz="1100" spc="-5">
                <a:latin typeface="Times New Roman"/>
                <a:cs typeface="Times New Roman"/>
              </a:rPr>
              <a:t>Vancouver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radius  considered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1000m. For Seoul, radius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2500m; </a:t>
            </a:r>
            <a:r>
              <a:rPr dirty="0" sz="1100" spc="5">
                <a:latin typeface="Times New Roman"/>
                <a:cs typeface="Times New Roman"/>
              </a:rPr>
              <a:t>for </a:t>
            </a:r>
            <a:r>
              <a:rPr dirty="0" sz="1100" spc="-10">
                <a:latin typeface="Times New Roman"/>
                <a:cs typeface="Times New Roman"/>
              </a:rPr>
              <a:t>Vancouver and San </a:t>
            </a:r>
            <a:r>
              <a:rPr dirty="0" sz="1100" spc="-5">
                <a:latin typeface="Times New Roman"/>
                <a:cs typeface="Times New Roman"/>
              </a:rPr>
              <a:t>Francisco, </a:t>
            </a:r>
            <a:r>
              <a:rPr dirty="0" sz="1100" spc="-10">
                <a:latin typeface="Times New Roman"/>
                <a:cs typeface="Times New Roman"/>
              </a:rPr>
              <a:t>radii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500m.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5009" y="2927350"/>
          <a:ext cx="6050280" cy="107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95"/>
                <a:gridCol w="1321434"/>
                <a:gridCol w="1395095"/>
                <a:gridCol w="1816100"/>
              </a:tblGrid>
              <a:tr h="402590">
                <a:tc>
                  <a:txBody>
                    <a:bodyPr/>
                    <a:lstStyle/>
                    <a:p>
                      <a:pPr marL="70485">
                        <a:lnSpc>
                          <a:spcPts val="1250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City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50"/>
                        </a:lnSpc>
                      </a:pP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Area</a:t>
                      </a:r>
                      <a:r>
                        <a:rPr dirty="0" sz="11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(km^2)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20"/>
                        </a:lnSpc>
                        <a:tabLst>
                          <a:tab pos="1214120" algn="l"/>
                        </a:tabLst>
                      </a:pP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No.	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of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ts val="1290"/>
                        </a:lnSpc>
                      </a:pPr>
                      <a:r>
                        <a:rPr dirty="0" sz="1100" b="1">
                          <a:latin typeface="Times New Roman"/>
                          <a:cs typeface="Times New Roman"/>
                        </a:rPr>
                        <a:t>Neighbourhoods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 marR="56515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dirty="0" sz="1100" spc="5" b="1">
                          <a:latin typeface="Times New Roman"/>
                          <a:cs typeface="Times New Roman"/>
                        </a:rPr>
                        <a:t>Avg 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Neighbourhood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Radius  Considered</a:t>
                      </a:r>
                      <a:r>
                        <a:rPr dirty="0" sz="11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latin typeface="Times New Roman"/>
                          <a:cs typeface="Times New Roman"/>
                        </a:rPr>
                        <a:t>(km)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Bengaluru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709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195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417">
                <a:tc>
                  <a:txBody>
                    <a:bodyPr/>
                    <a:lstStyle/>
                    <a:p>
                      <a:pPr marL="70485">
                        <a:lnSpc>
                          <a:spcPts val="123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Seoul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605.2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5"/>
                        </a:lnSpc>
                      </a:pPr>
                      <a:r>
                        <a:rPr dirty="0" sz="1100" spc="20">
                          <a:latin typeface="Times New Roman"/>
                          <a:cs typeface="Times New Roman"/>
                        </a:rPr>
                        <a:t>25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Vancouver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115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20">
                          <a:latin typeface="Times New Roman"/>
                          <a:cs typeface="Times New Roman"/>
                        </a:rPr>
                        <a:t>33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195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163">
                <a:tc>
                  <a:txBody>
                    <a:bodyPr/>
                    <a:lstStyle/>
                    <a:p>
                      <a:pPr marL="70485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San</a:t>
                      </a:r>
                      <a:r>
                        <a:rPr dirty="0" sz="11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spc="-5">
                          <a:latin typeface="Times New Roman"/>
                          <a:cs typeface="Times New Roman"/>
                        </a:rPr>
                        <a:t>Francisco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121.4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114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30"/>
                        </a:lnSpc>
                      </a:pPr>
                      <a:r>
                        <a:rPr dirty="0" sz="1100" spc="5">
                          <a:latin typeface="Times New Roman"/>
                          <a:cs typeface="Times New Roman"/>
                        </a:rPr>
                        <a:t>500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309" y="4165371"/>
            <a:ext cx="5975985" cy="428307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100">
                <a:latin typeface="Times New Roman"/>
                <a:cs typeface="Times New Roman"/>
              </a:rPr>
              <a:t>The venues </a:t>
            </a:r>
            <a:r>
              <a:rPr dirty="0" sz="1100" spc="-10">
                <a:latin typeface="Times New Roman"/>
                <a:cs typeface="Times New Roman"/>
              </a:rPr>
              <a:t>for </a:t>
            </a:r>
            <a:r>
              <a:rPr dirty="0" sz="1100">
                <a:latin typeface="Times New Roman"/>
                <a:cs typeface="Times New Roman"/>
              </a:rPr>
              <a:t>each </a:t>
            </a:r>
            <a:r>
              <a:rPr dirty="0" sz="1100" spc="-5">
                <a:latin typeface="Times New Roman"/>
                <a:cs typeface="Times New Roman"/>
              </a:rPr>
              <a:t>location </a:t>
            </a:r>
            <a:r>
              <a:rPr dirty="0" sz="110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stored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separate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dataframes.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300" spc="-5" b="1">
                <a:latin typeface="Times New Roman"/>
                <a:cs typeface="Times New Roman"/>
              </a:rPr>
              <a:t>Studying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Venues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12700" marR="14604" indent="457200">
              <a:lnSpc>
                <a:spcPct val="103600"/>
              </a:lnSpc>
            </a:pPr>
            <a:r>
              <a:rPr dirty="0" sz="1100" spc="5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study the </a:t>
            </a:r>
            <a:r>
              <a:rPr dirty="0" sz="1100" spc="-5">
                <a:latin typeface="Times New Roman"/>
                <a:cs typeface="Times New Roman"/>
              </a:rPr>
              <a:t>venues, </a:t>
            </a:r>
            <a:r>
              <a:rPr dirty="0" sz="1100">
                <a:latin typeface="Times New Roman"/>
                <a:cs typeface="Times New Roman"/>
              </a:rPr>
              <a:t>the dataframes </a:t>
            </a:r>
            <a:r>
              <a:rPr dirty="0" sz="1100" spc="-5">
                <a:latin typeface="Times New Roman"/>
                <a:cs typeface="Times New Roman"/>
              </a:rPr>
              <a:t>containing </a:t>
            </a:r>
            <a:r>
              <a:rPr dirty="0" sz="1100">
                <a:latin typeface="Times New Roman"/>
                <a:cs typeface="Times New Roman"/>
              </a:rPr>
              <a:t>the venues are </a:t>
            </a:r>
            <a:r>
              <a:rPr dirty="0" sz="1100" spc="-5">
                <a:latin typeface="Times New Roman"/>
                <a:cs typeface="Times New Roman"/>
              </a:rPr>
              <a:t>grouped </a:t>
            </a:r>
            <a:r>
              <a:rPr dirty="0" sz="1100" spc="15">
                <a:latin typeface="Times New Roman"/>
                <a:cs typeface="Times New Roman"/>
              </a:rPr>
              <a:t>by </a:t>
            </a:r>
            <a:r>
              <a:rPr dirty="0" sz="1100">
                <a:latin typeface="Times New Roman"/>
                <a:cs typeface="Times New Roman"/>
              </a:rPr>
              <a:t>neighbourhoods and  summed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up.</a:t>
            </a:r>
            <a:endParaRPr sz="11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3600"/>
              </a:lnSpc>
              <a:spcBef>
                <a:spcPts val="795"/>
              </a:spcBef>
            </a:pPr>
            <a:r>
              <a:rPr dirty="0" sz="1100" spc="5">
                <a:latin typeface="Times New Roman"/>
                <a:cs typeface="Times New Roman"/>
              </a:rPr>
              <a:t>For </a:t>
            </a:r>
            <a:r>
              <a:rPr dirty="0" sz="1100">
                <a:latin typeface="Times New Roman"/>
                <a:cs typeface="Times New Roman"/>
              </a:rPr>
              <a:t>Bengaluru, </a:t>
            </a:r>
            <a:r>
              <a:rPr dirty="0" sz="1100" spc="-5">
                <a:latin typeface="Times New Roman"/>
                <a:cs typeface="Times New Roman"/>
              </a:rPr>
              <a:t>there </a:t>
            </a:r>
            <a:r>
              <a:rPr dirty="0" sz="1100">
                <a:latin typeface="Times New Roman"/>
                <a:cs typeface="Times New Roman"/>
              </a:rPr>
              <a:t>are some neighbourhoods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-10">
                <a:latin typeface="Times New Roman"/>
                <a:cs typeface="Times New Roman"/>
              </a:rPr>
              <a:t>lot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venues while </a:t>
            </a:r>
            <a:r>
              <a:rPr dirty="0" sz="1100" spc="-10">
                <a:latin typeface="Times New Roman"/>
                <a:cs typeface="Times New Roman"/>
              </a:rPr>
              <a:t>many </a:t>
            </a:r>
            <a:r>
              <a:rPr dirty="0" sz="1100" spc="5">
                <a:latin typeface="Times New Roman"/>
                <a:cs typeface="Times New Roman"/>
              </a:rPr>
              <a:t>have </a:t>
            </a:r>
            <a:r>
              <a:rPr dirty="0" sz="1100" spc="-5">
                <a:latin typeface="Times New Roman"/>
                <a:cs typeface="Times New Roman"/>
              </a:rPr>
              <a:t>very </a:t>
            </a:r>
            <a:r>
              <a:rPr dirty="0" sz="1100" spc="-10">
                <a:latin typeface="Times New Roman"/>
                <a:cs typeface="Times New Roman"/>
              </a:rPr>
              <a:t>few </a:t>
            </a:r>
            <a:r>
              <a:rPr dirty="0" sz="1100" spc="-5">
                <a:latin typeface="Times New Roman"/>
                <a:cs typeface="Times New Roman"/>
              </a:rPr>
              <a:t>venues.  Realistically this </a:t>
            </a:r>
            <a:r>
              <a:rPr dirty="0" sz="1100" spc="-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not </a:t>
            </a:r>
            <a:r>
              <a:rPr dirty="0" sz="1100">
                <a:latin typeface="Times New Roman"/>
                <a:cs typeface="Times New Roman"/>
              </a:rPr>
              <a:t>true, and </a:t>
            </a:r>
            <a:r>
              <a:rPr dirty="0" sz="1100" spc="-5">
                <a:latin typeface="Times New Roman"/>
                <a:cs typeface="Times New Roman"/>
              </a:rPr>
              <a:t>this </a:t>
            </a:r>
            <a:r>
              <a:rPr dirty="0" sz="1100" spc="-15">
                <a:latin typeface="Times New Roman"/>
                <a:cs typeface="Times New Roman"/>
              </a:rPr>
              <a:t>can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considered </a:t>
            </a:r>
            <a:r>
              <a:rPr dirty="0" sz="1100" spc="5">
                <a:latin typeface="Times New Roman"/>
                <a:cs typeface="Times New Roman"/>
              </a:rPr>
              <a:t>as </a:t>
            </a:r>
            <a:r>
              <a:rPr dirty="0" sz="1100" spc="-5">
                <a:latin typeface="Times New Roman"/>
                <a:cs typeface="Times New Roman"/>
              </a:rPr>
              <a:t>Foursquare </a:t>
            </a:r>
            <a:r>
              <a:rPr dirty="0" sz="1100" spc="5">
                <a:latin typeface="Times New Roman"/>
                <a:cs typeface="Times New Roman"/>
              </a:rPr>
              <a:t>not </a:t>
            </a:r>
            <a:r>
              <a:rPr dirty="0" sz="1100" spc="-5">
                <a:latin typeface="Times New Roman"/>
                <a:cs typeface="Times New Roman"/>
              </a:rPr>
              <a:t>having </a:t>
            </a:r>
            <a:r>
              <a:rPr dirty="0" sz="1100">
                <a:latin typeface="Times New Roman"/>
                <a:cs typeface="Times New Roman"/>
              </a:rPr>
              <a:t>detailed </a:t>
            </a:r>
            <a:r>
              <a:rPr dirty="0" sz="1100" spc="-5">
                <a:latin typeface="Times New Roman"/>
                <a:cs typeface="Times New Roman"/>
              </a:rPr>
              <a:t>venues </a:t>
            </a:r>
            <a:r>
              <a:rPr dirty="0" sz="1100" spc="-1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all  </a:t>
            </a:r>
            <a:r>
              <a:rPr dirty="0" sz="1100">
                <a:latin typeface="Times New Roman"/>
                <a:cs typeface="Times New Roman"/>
              </a:rPr>
              <a:t>neighbourhoods. </a:t>
            </a:r>
            <a:r>
              <a:rPr dirty="0" sz="1100" spc="-5">
                <a:latin typeface="Times New Roman"/>
                <a:cs typeface="Times New Roman"/>
              </a:rPr>
              <a:t>My assumption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that venues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Foursquare </a:t>
            </a:r>
            <a:r>
              <a:rPr dirty="0" sz="1100" spc="-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more recognizable </a:t>
            </a:r>
            <a:r>
              <a:rPr dirty="0" sz="1100" spc="-10">
                <a:latin typeface="Times New Roman"/>
                <a:cs typeface="Times New Roman"/>
              </a:rPr>
              <a:t>and an </a:t>
            </a:r>
            <a:r>
              <a:rPr dirty="0" sz="1100">
                <a:latin typeface="Times New Roman"/>
                <a:cs typeface="Times New Roman"/>
              </a:rPr>
              <a:t>international  </a:t>
            </a:r>
            <a:r>
              <a:rPr dirty="0" sz="1100" spc="-5">
                <a:latin typeface="Times New Roman"/>
                <a:cs typeface="Times New Roman"/>
              </a:rPr>
              <a:t>restaurant franchisee will like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neighourhoods </a:t>
            </a:r>
            <a:r>
              <a:rPr dirty="0" sz="1100" spc="-5">
                <a:latin typeface="Times New Roman"/>
                <a:cs typeface="Times New Roman"/>
              </a:rPr>
              <a:t>with more recognizable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venues.</a:t>
            </a:r>
            <a:endParaRPr sz="11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3600"/>
              </a:lnSpc>
              <a:spcBef>
                <a:spcPts val="795"/>
              </a:spcBef>
            </a:pP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individual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clustering,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one</a:t>
            </a:r>
            <a:r>
              <a:rPr dirty="0" sz="1100" spc="-8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hot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encoding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done</a:t>
            </a:r>
            <a:r>
              <a:rPr dirty="0" sz="1100" spc="-9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for</a:t>
            </a:r>
            <a:r>
              <a:rPr dirty="0" sz="1100" spc="-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each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location.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While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for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complete  clustering, all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venues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combined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dataframe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one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hot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encoding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done.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makes  </a:t>
            </a:r>
            <a:r>
              <a:rPr dirty="0" sz="1100" spc="5">
                <a:latin typeface="Times New Roman"/>
                <a:cs typeface="Times New Roman"/>
              </a:rPr>
              <a:t>sure </a:t>
            </a:r>
            <a:r>
              <a:rPr dirty="0" sz="1100" spc="-5">
                <a:latin typeface="Times New Roman"/>
                <a:cs typeface="Times New Roman"/>
              </a:rPr>
              <a:t>that all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types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venues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considered.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550" spc="15" b="1">
                <a:latin typeface="Times New Roman"/>
                <a:cs typeface="Times New Roman"/>
              </a:rPr>
              <a:t>Individual </a:t>
            </a:r>
            <a:r>
              <a:rPr dirty="0" sz="1550" spc="20" b="1">
                <a:latin typeface="Times New Roman"/>
                <a:cs typeface="Times New Roman"/>
              </a:rPr>
              <a:t>Clustering</a:t>
            </a:r>
            <a:r>
              <a:rPr dirty="0" sz="1550" spc="10" b="1">
                <a:latin typeface="Times New Roman"/>
                <a:cs typeface="Times New Roman"/>
              </a:rPr>
              <a:t> </a:t>
            </a:r>
            <a:r>
              <a:rPr dirty="0" sz="1550" spc="15" b="1">
                <a:latin typeface="Times New Roman"/>
                <a:cs typeface="Times New Roman"/>
              </a:rPr>
              <a:t>Results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02299"/>
              </a:lnSpc>
            </a:pPr>
            <a:r>
              <a:rPr dirty="0" sz="1100">
                <a:latin typeface="Times New Roman"/>
                <a:cs typeface="Times New Roman"/>
              </a:rPr>
              <a:t>Individual </a:t>
            </a:r>
            <a:r>
              <a:rPr dirty="0" sz="1100" spc="-5">
                <a:latin typeface="Times New Roman"/>
                <a:cs typeface="Times New Roman"/>
              </a:rPr>
              <a:t>Clustering </a:t>
            </a:r>
            <a:r>
              <a:rPr dirty="0" sz="1100" spc="-15">
                <a:latin typeface="Times New Roman"/>
                <a:cs typeface="Times New Roman"/>
              </a:rPr>
              <a:t>will </a:t>
            </a:r>
            <a:r>
              <a:rPr dirty="0" sz="1100" spc="5">
                <a:latin typeface="Times New Roman"/>
                <a:cs typeface="Times New Roman"/>
              </a:rPr>
              <a:t>help </a:t>
            </a:r>
            <a:r>
              <a:rPr dirty="0" sz="1100" spc="-5">
                <a:latin typeface="Times New Roman"/>
                <a:cs typeface="Times New Roman"/>
              </a:rPr>
              <a:t>understand </a:t>
            </a:r>
            <a:r>
              <a:rPr dirty="0" sz="1100" spc="5">
                <a:latin typeface="Times New Roman"/>
                <a:cs typeface="Times New Roman"/>
              </a:rPr>
              <a:t>how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individual </a:t>
            </a:r>
            <a:r>
              <a:rPr dirty="0" sz="1100">
                <a:latin typeface="Times New Roman"/>
                <a:cs typeface="Times New Roman"/>
              </a:rPr>
              <a:t>locations </a:t>
            </a:r>
            <a:r>
              <a:rPr dirty="0" sz="1100" spc="-5">
                <a:latin typeface="Times New Roman"/>
                <a:cs typeface="Times New Roman"/>
              </a:rPr>
              <a:t>can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clustered.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15">
                <a:latin typeface="Times New Roman"/>
                <a:cs typeface="Times New Roman"/>
              </a:rPr>
              <a:t>be  </a:t>
            </a:r>
            <a:r>
              <a:rPr dirty="0" sz="1100" spc="-5">
                <a:latin typeface="Times New Roman"/>
                <a:cs typeface="Times New Roman"/>
              </a:rPr>
              <a:t>consistent </a:t>
            </a:r>
            <a:r>
              <a:rPr dirty="0" sz="1100" spc="-15">
                <a:latin typeface="Times New Roman"/>
                <a:cs typeface="Times New Roman"/>
              </a:rPr>
              <a:t>with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individual location clustering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complete </a:t>
            </a:r>
            <a:r>
              <a:rPr dirty="0" sz="1100" spc="5">
                <a:latin typeface="Times New Roman"/>
                <a:cs typeface="Times New Roman"/>
              </a:rPr>
              <a:t>clustering, </a:t>
            </a: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-5">
                <a:latin typeface="Times New Roman"/>
                <a:cs typeface="Times New Roman"/>
              </a:rPr>
              <a:t>going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be </a:t>
            </a:r>
            <a:r>
              <a:rPr dirty="0" sz="1100" spc="5">
                <a:latin typeface="Times New Roman"/>
                <a:cs typeface="Times New Roman"/>
              </a:rPr>
              <a:t>8 </a:t>
            </a:r>
            <a:r>
              <a:rPr dirty="0" sz="1100" spc="2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clusters.</a:t>
            </a:r>
            <a:endParaRPr sz="1100">
              <a:latin typeface="Times New Roman"/>
              <a:cs typeface="Times New Roman"/>
            </a:endParaRPr>
          </a:p>
          <a:p>
            <a:pPr algn="just" marL="12700" marR="6985" indent="457200">
              <a:lnSpc>
                <a:spcPct val="103600"/>
              </a:lnSpc>
              <a:spcBef>
                <a:spcPts val="830"/>
              </a:spcBef>
            </a:pPr>
            <a:r>
              <a:rPr dirty="0" sz="1100" spc="-5">
                <a:latin typeface="Times New Roman"/>
                <a:cs typeface="Times New Roman"/>
              </a:rPr>
              <a:t>It </a:t>
            </a:r>
            <a:r>
              <a:rPr dirty="0" sz="1100">
                <a:latin typeface="Times New Roman"/>
                <a:cs typeface="Times New Roman"/>
              </a:rPr>
              <a:t>must </a:t>
            </a:r>
            <a:r>
              <a:rPr dirty="0" sz="1100" spc="-5">
                <a:latin typeface="Times New Roman"/>
                <a:cs typeface="Times New Roman"/>
              </a:rPr>
              <a:t>be noted </a:t>
            </a:r>
            <a:r>
              <a:rPr dirty="0" sz="1100">
                <a:latin typeface="Times New Roman"/>
                <a:cs typeface="Times New Roman"/>
              </a:rPr>
              <a:t>that cluster labels are </a:t>
            </a:r>
            <a:r>
              <a:rPr dirty="0" sz="1100" spc="5">
                <a:latin typeface="Times New Roman"/>
                <a:cs typeface="Times New Roman"/>
              </a:rPr>
              <a:t>not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same </a:t>
            </a:r>
            <a:r>
              <a:rPr dirty="0" sz="1100">
                <a:latin typeface="Times New Roman"/>
                <a:cs typeface="Times New Roman"/>
              </a:rPr>
              <a:t>across </a:t>
            </a:r>
            <a:r>
              <a:rPr dirty="0" sz="1100" spc="-5">
                <a:latin typeface="Times New Roman"/>
                <a:cs typeface="Times New Roman"/>
              </a:rPr>
              <a:t>different locations. </a:t>
            </a:r>
            <a:r>
              <a:rPr dirty="0" sz="1100">
                <a:latin typeface="Times New Roman"/>
                <a:cs typeface="Times New Roman"/>
              </a:rPr>
              <a:t>So, Cluster </a:t>
            </a:r>
            <a:r>
              <a:rPr dirty="0" sz="1100" spc="5">
                <a:latin typeface="Times New Roman"/>
                <a:cs typeface="Times New Roman"/>
              </a:rPr>
              <a:t>0 </a:t>
            </a:r>
            <a:r>
              <a:rPr dirty="0" sz="1100" spc="10">
                <a:latin typeface="Times New Roman"/>
                <a:cs typeface="Times New Roman"/>
              </a:rPr>
              <a:t>in  </a:t>
            </a: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not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same </a:t>
            </a:r>
            <a:r>
              <a:rPr dirty="0" sz="1100" spc="-10">
                <a:latin typeface="Times New Roman"/>
                <a:cs typeface="Times New Roman"/>
              </a:rPr>
              <a:t>as </a:t>
            </a:r>
            <a:r>
              <a:rPr dirty="0" sz="1100">
                <a:latin typeface="Times New Roman"/>
                <a:cs typeface="Times New Roman"/>
              </a:rPr>
              <a:t>Cluster </a:t>
            </a:r>
            <a:r>
              <a:rPr dirty="0" sz="1100" spc="5">
                <a:latin typeface="Times New Roman"/>
                <a:cs typeface="Times New Roman"/>
              </a:rPr>
              <a:t>0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10">
                <a:latin typeface="Times New Roman"/>
                <a:cs typeface="Times New Roman"/>
              </a:rPr>
              <a:t>San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Francisco.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93190"/>
            <a:ext cx="597408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Bengaluru</a:t>
            </a:r>
            <a:endParaRPr sz="1300">
              <a:latin typeface="Times New Roman"/>
              <a:cs typeface="Times New Roman"/>
            </a:endParaRPr>
          </a:p>
          <a:p>
            <a:pPr algn="just" marL="469900" marR="5080" indent="457200">
              <a:lnSpc>
                <a:spcPct val="103600"/>
              </a:lnSpc>
              <a:spcBef>
                <a:spcPts val="30"/>
              </a:spcBef>
            </a:pPr>
            <a:r>
              <a:rPr dirty="0" sz="1100">
                <a:latin typeface="Times New Roman"/>
                <a:cs typeface="Times New Roman"/>
              </a:rPr>
              <a:t>Looking </a:t>
            </a:r>
            <a:r>
              <a:rPr dirty="0" sz="1100" spc="-10">
                <a:latin typeface="Times New Roman"/>
                <a:cs typeface="Times New Roman"/>
              </a:rPr>
              <a:t>at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clustering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neighbourhoods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Bengaluru, </a:t>
            </a: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5">
                <a:latin typeface="Times New Roman"/>
                <a:cs typeface="Times New Roman"/>
              </a:rPr>
              <a:t>5 </a:t>
            </a:r>
            <a:r>
              <a:rPr dirty="0" sz="1100">
                <a:latin typeface="Times New Roman"/>
                <a:cs typeface="Times New Roman"/>
              </a:rPr>
              <a:t>clusters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5">
                <a:latin typeface="Times New Roman"/>
                <a:cs typeface="Times New Roman"/>
              </a:rPr>
              <a:t>3  </a:t>
            </a:r>
            <a:r>
              <a:rPr dirty="0" sz="1100">
                <a:latin typeface="Times New Roman"/>
                <a:cs typeface="Times New Roman"/>
              </a:rPr>
              <a:t>possible </a:t>
            </a:r>
            <a:r>
              <a:rPr dirty="0" sz="1100" spc="-5">
                <a:latin typeface="Times New Roman"/>
                <a:cs typeface="Times New Roman"/>
              </a:rPr>
              <a:t>outliers, </a:t>
            </a:r>
            <a:r>
              <a:rPr dirty="0" sz="1100" spc="-10">
                <a:latin typeface="Times New Roman"/>
                <a:cs typeface="Times New Roman"/>
              </a:rPr>
              <a:t>with </a:t>
            </a:r>
            <a:r>
              <a:rPr dirty="0" sz="1100" spc="-5">
                <a:latin typeface="Times New Roman"/>
                <a:cs typeface="Times New Roman"/>
              </a:rPr>
              <a:t>majority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neighbourhoods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5">
                <a:latin typeface="Times New Roman"/>
                <a:cs typeface="Times New Roman"/>
              </a:rPr>
              <a:t>cluster </a:t>
            </a:r>
            <a:r>
              <a:rPr dirty="0" sz="1100" spc="10">
                <a:latin typeface="Times New Roman"/>
                <a:cs typeface="Times New Roman"/>
              </a:rPr>
              <a:t>0. </a:t>
            </a:r>
            <a:r>
              <a:rPr dirty="0" sz="1100">
                <a:latin typeface="Times New Roman"/>
                <a:cs typeface="Times New Roman"/>
              </a:rPr>
              <a:t>The neighbourhoods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all  </a:t>
            </a:r>
            <a:r>
              <a:rPr dirty="0" sz="1100">
                <a:latin typeface="Times New Roman"/>
                <a:cs typeface="Times New Roman"/>
              </a:rPr>
              <a:t>clusters </a:t>
            </a:r>
            <a:r>
              <a:rPr dirty="0" sz="1100" spc="-5">
                <a:latin typeface="Times New Roman"/>
                <a:cs typeface="Times New Roman"/>
              </a:rPr>
              <a:t>look equally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distributed</a:t>
            </a:r>
            <a:endParaRPr sz="1100">
              <a:latin typeface="Times New Roman"/>
              <a:cs typeface="Times New Roman"/>
            </a:endParaRPr>
          </a:p>
          <a:p>
            <a:pPr algn="just" marL="1673225" marR="3691254">
              <a:lnSpc>
                <a:spcPct val="100899"/>
              </a:lnSpc>
              <a:spcBef>
                <a:spcPts val="40"/>
              </a:spcBef>
            </a:pPr>
            <a:r>
              <a:rPr dirty="0" sz="1100" spc="15">
                <a:latin typeface="Times New Roman"/>
                <a:cs typeface="Times New Roman"/>
              </a:rPr>
              <a:t>on </a:t>
            </a:r>
            <a:r>
              <a:rPr dirty="0" sz="1100">
                <a:latin typeface="Times New Roman"/>
                <a:cs typeface="Times New Roman"/>
              </a:rPr>
              <a:t>the  map.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5050917"/>
            <a:ext cx="5974080" cy="570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Seoul</a:t>
            </a:r>
            <a:endParaRPr sz="13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70"/>
              </a:lnSpc>
              <a:spcBef>
                <a:spcPts val="45"/>
              </a:spcBef>
            </a:pPr>
            <a:r>
              <a:rPr dirty="0" sz="1100" spc="-5">
                <a:latin typeface="Times New Roman"/>
                <a:cs typeface="Times New Roman"/>
              </a:rPr>
              <a:t>In Seoul, </a:t>
            </a: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-5">
                <a:latin typeface="Times New Roman"/>
                <a:cs typeface="Times New Roman"/>
              </a:rPr>
              <a:t>only 25 neighbourhoods, </a:t>
            </a:r>
            <a:r>
              <a:rPr dirty="0" sz="1100">
                <a:latin typeface="Times New Roman"/>
                <a:cs typeface="Times New Roman"/>
              </a:rPr>
              <a:t>so </a:t>
            </a:r>
            <a:r>
              <a:rPr dirty="0" sz="1100" spc="-5">
                <a:latin typeface="Times New Roman"/>
                <a:cs typeface="Times New Roman"/>
              </a:rPr>
              <a:t>it’s difficult </a:t>
            </a:r>
            <a:r>
              <a:rPr dirty="0" sz="1100" spc="10">
                <a:latin typeface="Times New Roman"/>
                <a:cs typeface="Times New Roman"/>
              </a:rPr>
              <a:t>to </a:t>
            </a:r>
            <a:r>
              <a:rPr dirty="0" sz="1100" spc="-10">
                <a:latin typeface="Times New Roman"/>
                <a:cs typeface="Times New Roman"/>
              </a:rPr>
              <a:t>tell </a:t>
            </a:r>
            <a:r>
              <a:rPr dirty="0" sz="1100" spc="5">
                <a:latin typeface="Times New Roman"/>
                <a:cs typeface="Times New Roman"/>
              </a:rPr>
              <a:t>if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clusters with only </a:t>
            </a:r>
            <a:r>
              <a:rPr dirty="0" sz="1100" spc="-10">
                <a:latin typeface="Times New Roman"/>
                <a:cs typeface="Times New Roman"/>
              </a:rPr>
              <a:t>one  </a:t>
            </a:r>
            <a:r>
              <a:rPr dirty="0" sz="1100" spc="-5">
                <a:latin typeface="Times New Roman"/>
                <a:cs typeface="Times New Roman"/>
              </a:rPr>
              <a:t>neighbourhood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are</a:t>
            </a:r>
            <a:r>
              <a:rPr dirty="0" sz="1100" spc="-5">
                <a:latin typeface="Times New Roman"/>
                <a:cs typeface="Times New Roman"/>
              </a:rPr>
              <a:t> outliers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or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not.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Looking </a:t>
            </a:r>
            <a:r>
              <a:rPr dirty="0" sz="1100" spc="-10">
                <a:latin typeface="Times New Roman"/>
                <a:cs typeface="Times New Roman"/>
              </a:rPr>
              <a:t>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map,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cluster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0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at</a:t>
            </a:r>
            <a:r>
              <a:rPr dirty="0" sz="1100" spc="-10">
                <a:latin typeface="Times New Roman"/>
                <a:cs typeface="Times New Roman"/>
              </a:rPr>
              <a:t> 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edges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city.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3450" y="1860550"/>
            <a:ext cx="1543050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0050" y="5721350"/>
            <a:ext cx="3530600" cy="3063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82950" y="1549400"/>
            <a:ext cx="3288665" cy="3219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2025" y="5892800"/>
            <a:ext cx="1552575" cy="296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93190"/>
            <a:ext cx="5969635" cy="575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Vancouver</a:t>
            </a:r>
            <a:endParaRPr sz="13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103600"/>
              </a:lnSpc>
              <a:spcBef>
                <a:spcPts val="30"/>
              </a:spcBef>
            </a:pP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-5">
                <a:latin typeface="Times New Roman"/>
                <a:cs typeface="Times New Roman"/>
              </a:rPr>
              <a:t>33 neighbourhoods, </a:t>
            </a:r>
            <a:r>
              <a:rPr dirty="0" sz="1100" spc="5">
                <a:latin typeface="Times New Roman"/>
                <a:cs typeface="Times New Roman"/>
              </a:rPr>
              <a:t>so it’s </a:t>
            </a:r>
            <a:r>
              <a:rPr dirty="0" sz="1100" spc="-5">
                <a:latin typeface="Times New Roman"/>
                <a:cs typeface="Times New Roman"/>
              </a:rPr>
              <a:t>difficult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tell </a:t>
            </a:r>
            <a:r>
              <a:rPr dirty="0" sz="1100" spc="5">
                <a:latin typeface="Times New Roman"/>
                <a:cs typeface="Times New Roman"/>
              </a:rPr>
              <a:t>if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clusters </a:t>
            </a:r>
            <a:r>
              <a:rPr dirty="0" sz="1100" spc="-15">
                <a:latin typeface="Times New Roman"/>
                <a:cs typeface="Times New Roman"/>
              </a:rPr>
              <a:t>with </a:t>
            </a:r>
            <a:r>
              <a:rPr dirty="0" sz="1100" spc="-5">
                <a:latin typeface="Times New Roman"/>
                <a:cs typeface="Times New Roman"/>
              </a:rPr>
              <a:t>only </a:t>
            </a:r>
            <a:r>
              <a:rPr dirty="0" sz="1100" spc="-10">
                <a:latin typeface="Times New Roman"/>
                <a:cs typeface="Times New Roman"/>
              </a:rPr>
              <a:t>one </a:t>
            </a:r>
            <a:r>
              <a:rPr dirty="0" sz="1100" spc="-5">
                <a:latin typeface="Times New Roman"/>
                <a:cs typeface="Times New Roman"/>
              </a:rPr>
              <a:t>neighbourhood  </a:t>
            </a:r>
            <a:r>
              <a:rPr dirty="0" sz="1100">
                <a:latin typeface="Times New Roman"/>
                <a:cs typeface="Times New Roman"/>
              </a:rPr>
              <a:t>are outliers </a:t>
            </a:r>
            <a:r>
              <a:rPr dirty="0" sz="1100" spc="10">
                <a:latin typeface="Times New Roman"/>
                <a:cs typeface="Times New Roman"/>
              </a:rPr>
              <a:t>or </a:t>
            </a:r>
            <a:r>
              <a:rPr dirty="0" sz="1100" spc="-5">
                <a:latin typeface="Times New Roman"/>
                <a:cs typeface="Times New Roman"/>
              </a:rPr>
              <a:t>not. Most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neighbourhoods are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cluster</a:t>
            </a:r>
            <a:r>
              <a:rPr dirty="0" sz="1100" spc="-1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1.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5082921"/>
            <a:ext cx="5118100" cy="396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San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Francisco</a:t>
            </a:r>
            <a:endParaRPr sz="13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divided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clusters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possible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4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possible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outliers.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9175" y="1663426"/>
            <a:ext cx="1524000" cy="296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0" y="5689600"/>
            <a:ext cx="4225925" cy="3449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86050" y="1695450"/>
            <a:ext cx="4648200" cy="3208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575" y="6080125"/>
            <a:ext cx="1524000" cy="296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3466" y="867853"/>
            <a:ext cx="3787775" cy="537146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550" spc="20" b="1">
                <a:latin typeface="Times New Roman"/>
                <a:cs typeface="Times New Roman"/>
              </a:rPr>
              <a:t>Complete Clustering</a:t>
            </a:r>
            <a:r>
              <a:rPr dirty="0" sz="1550" spc="30" b="1">
                <a:latin typeface="Times New Roman"/>
                <a:cs typeface="Times New Roman"/>
              </a:rPr>
              <a:t> </a:t>
            </a:r>
            <a:r>
              <a:rPr dirty="0" sz="1550" spc="15" b="1">
                <a:latin typeface="Times New Roman"/>
                <a:cs typeface="Times New Roman"/>
              </a:rPr>
              <a:t>Results</a:t>
            </a:r>
            <a:endParaRPr sz="155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03699"/>
              </a:lnSpc>
              <a:spcBef>
                <a:spcPts val="9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complete clustering </a:t>
            </a:r>
            <a:r>
              <a:rPr dirty="0" sz="1100">
                <a:latin typeface="Times New Roman"/>
                <a:cs typeface="Times New Roman"/>
              </a:rPr>
              <a:t>gives some </a:t>
            </a:r>
            <a:r>
              <a:rPr dirty="0" sz="1100" spc="-5">
                <a:latin typeface="Times New Roman"/>
                <a:cs typeface="Times New Roman"/>
              </a:rPr>
              <a:t>interesting results.  </a:t>
            </a:r>
            <a:r>
              <a:rPr dirty="0" sz="1100" spc="5">
                <a:latin typeface="Times New Roman"/>
                <a:cs typeface="Times New Roman"/>
              </a:rPr>
              <a:t>Seoul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Vancouver can be </a:t>
            </a:r>
            <a:r>
              <a:rPr dirty="0" sz="1100">
                <a:latin typeface="Times New Roman"/>
                <a:cs typeface="Times New Roman"/>
              </a:rPr>
              <a:t>divided </a:t>
            </a:r>
            <a:r>
              <a:rPr dirty="0" sz="1100" spc="-5">
                <a:latin typeface="Times New Roman"/>
                <a:cs typeface="Times New Roman"/>
              </a:rPr>
              <a:t>into </a:t>
            </a:r>
            <a:r>
              <a:rPr dirty="0" sz="1100">
                <a:latin typeface="Times New Roman"/>
                <a:cs typeface="Times New Roman"/>
              </a:rPr>
              <a:t>three </a:t>
            </a:r>
            <a:r>
              <a:rPr dirty="0" sz="1100" spc="-5">
                <a:latin typeface="Times New Roman"/>
                <a:cs typeface="Times New Roman"/>
              </a:rPr>
              <a:t>clusters which </a:t>
            </a:r>
            <a:r>
              <a:rPr dirty="0" sz="1100">
                <a:latin typeface="Times New Roman"/>
                <a:cs typeface="Times New Roman"/>
              </a:rPr>
              <a:t>the  </a:t>
            </a:r>
            <a:r>
              <a:rPr dirty="0" sz="1100" spc="5">
                <a:latin typeface="Times New Roman"/>
                <a:cs typeface="Times New Roman"/>
              </a:rPr>
              <a:t>other </a:t>
            </a:r>
            <a:r>
              <a:rPr dirty="0" sz="1100" spc="-5">
                <a:latin typeface="Times New Roman"/>
                <a:cs typeface="Times New Roman"/>
              </a:rPr>
              <a:t>locations </a:t>
            </a:r>
            <a:r>
              <a:rPr dirty="0" sz="1100">
                <a:latin typeface="Times New Roman"/>
                <a:cs typeface="Times New Roman"/>
              </a:rPr>
              <a:t>also </a:t>
            </a:r>
            <a:r>
              <a:rPr dirty="0" sz="1100" spc="5">
                <a:latin typeface="Times New Roman"/>
                <a:cs typeface="Times New Roman"/>
              </a:rPr>
              <a:t>have. </a:t>
            </a: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San </a:t>
            </a:r>
            <a:r>
              <a:rPr dirty="0" sz="1100" spc="-5">
                <a:latin typeface="Times New Roman"/>
                <a:cs typeface="Times New Roman"/>
              </a:rPr>
              <a:t>Francisco have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>
                <a:latin typeface="Times New Roman"/>
                <a:cs typeface="Times New Roman"/>
              </a:rPr>
              <a:t>lot 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common clusters. </a:t>
            </a: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-10">
                <a:latin typeface="Times New Roman"/>
                <a:cs typeface="Times New Roman"/>
              </a:rPr>
              <a:t>some </a:t>
            </a:r>
            <a:r>
              <a:rPr dirty="0" sz="1100" spc="-5">
                <a:latin typeface="Times New Roman"/>
                <a:cs typeface="Times New Roman"/>
              </a:rPr>
              <a:t>possible outliers </a:t>
            </a:r>
            <a:r>
              <a:rPr dirty="0" sz="1100" spc="-10">
                <a:latin typeface="Times New Roman"/>
                <a:cs typeface="Times New Roman"/>
              </a:rPr>
              <a:t>in San  </a:t>
            </a:r>
            <a:r>
              <a:rPr dirty="0" sz="1100">
                <a:latin typeface="Times New Roman"/>
                <a:cs typeface="Times New Roman"/>
              </a:rPr>
              <a:t>Francisco and </a:t>
            </a:r>
            <a:r>
              <a:rPr dirty="0" sz="1100" spc="-10">
                <a:latin typeface="Times New Roman"/>
                <a:cs typeface="Times New Roman"/>
              </a:rPr>
              <a:t>Bengaluru </a:t>
            </a:r>
            <a:r>
              <a:rPr dirty="0" sz="1100" spc="-5">
                <a:latin typeface="Times New Roman"/>
                <a:cs typeface="Times New Roman"/>
              </a:rPr>
              <a:t>which don’t </a:t>
            </a:r>
            <a:r>
              <a:rPr dirty="0" sz="1100">
                <a:latin typeface="Times New Roman"/>
                <a:cs typeface="Times New Roman"/>
              </a:rPr>
              <a:t>fit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any </a:t>
            </a:r>
            <a:r>
              <a:rPr dirty="0" sz="1100" spc="-5">
                <a:latin typeface="Times New Roman"/>
                <a:cs typeface="Times New Roman"/>
              </a:rPr>
              <a:t>common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clusters.</a:t>
            </a:r>
            <a:endParaRPr sz="11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03800"/>
              </a:lnSpc>
              <a:spcBef>
                <a:spcPts val="79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big </a:t>
            </a:r>
            <a:r>
              <a:rPr dirty="0" sz="1100" spc="-5">
                <a:latin typeface="Times New Roman"/>
                <a:cs typeface="Times New Roman"/>
              </a:rPr>
              <a:t>takeaway from </a:t>
            </a:r>
            <a:r>
              <a:rPr dirty="0" sz="1100" spc="5">
                <a:latin typeface="Times New Roman"/>
                <a:cs typeface="Times New Roman"/>
              </a:rPr>
              <a:t>this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-1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three clusters with  </a:t>
            </a:r>
            <a:r>
              <a:rPr dirty="0" sz="1100">
                <a:latin typeface="Times New Roman"/>
                <a:cs typeface="Times New Roman"/>
              </a:rPr>
              <a:t>neighbourhoods from </a:t>
            </a:r>
            <a:r>
              <a:rPr dirty="0" sz="1100" spc="-5">
                <a:latin typeface="Times New Roman"/>
                <a:cs typeface="Times New Roman"/>
              </a:rPr>
              <a:t>all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locations. </a:t>
            </a:r>
            <a:r>
              <a:rPr dirty="0" sz="1100" spc="-15">
                <a:latin typeface="Times New Roman"/>
                <a:cs typeface="Times New Roman"/>
              </a:rPr>
              <a:t>So, </a:t>
            </a:r>
            <a:r>
              <a:rPr dirty="0" sz="1100" spc="5">
                <a:latin typeface="Times New Roman"/>
                <a:cs typeface="Times New Roman"/>
              </a:rPr>
              <a:t>these </a:t>
            </a:r>
            <a:r>
              <a:rPr dirty="0" sz="1100">
                <a:latin typeface="Times New Roman"/>
                <a:cs typeface="Times New Roman"/>
              </a:rPr>
              <a:t>neighbourhoods  </a:t>
            </a:r>
            <a:r>
              <a:rPr dirty="0" sz="1100" spc="-5">
                <a:latin typeface="Times New Roman"/>
                <a:cs typeface="Times New Roman"/>
              </a:rPr>
              <a:t>can </a:t>
            </a:r>
            <a:r>
              <a:rPr dirty="0" sz="1100" spc="15">
                <a:latin typeface="Times New Roman"/>
                <a:cs typeface="Times New Roman"/>
              </a:rPr>
              <a:t>be </a:t>
            </a:r>
            <a:r>
              <a:rPr dirty="0" sz="1100" spc="-5">
                <a:latin typeface="Times New Roman"/>
                <a:cs typeface="Times New Roman"/>
              </a:rPr>
              <a:t>considered similar </a:t>
            </a:r>
            <a:r>
              <a:rPr dirty="0" sz="1100">
                <a:latin typeface="Times New Roman"/>
                <a:cs typeface="Times New Roman"/>
              </a:rPr>
              <a:t>based </a:t>
            </a:r>
            <a:r>
              <a:rPr dirty="0" sz="1100" spc="15">
                <a:latin typeface="Times New Roman"/>
                <a:cs typeface="Times New Roman"/>
              </a:rPr>
              <a:t>on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venues present </a:t>
            </a:r>
            <a:r>
              <a:rPr dirty="0" sz="1100" spc="-10">
                <a:latin typeface="Times New Roman"/>
                <a:cs typeface="Times New Roman"/>
              </a:rPr>
              <a:t>in</a:t>
            </a:r>
            <a:r>
              <a:rPr dirty="0" sz="1100" spc="-1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them.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 spc="15" b="1">
                <a:latin typeface="Times New Roman"/>
                <a:cs typeface="Times New Roman"/>
              </a:rPr>
              <a:t>Discussion</a:t>
            </a:r>
            <a:endParaRPr sz="155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03400"/>
              </a:lnSpc>
              <a:spcBef>
                <a:spcPts val="90"/>
              </a:spcBef>
            </a:pPr>
            <a:r>
              <a:rPr dirty="0" sz="1100">
                <a:latin typeface="Times New Roman"/>
                <a:cs typeface="Times New Roman"/>
              </a:rPr>
              <a:t>The objective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this </a:t>
            </a:r>
            <a:r>
              <a:rPr dirty="0" sz="1100">
                <a:latin typeface="Times New Roman"/>
                <a:cs typeface="Times New Roman"/>
              </a:rPr>
              <a:t>analysis was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5">
                <a:latin typeface="Times New Roman"/>
                <a:cs typeface="Times New Roman"/>
              </a:rPr>
              <a:t>if </a:t>
            </a:r>
            <a:r>
              <a:rPr dirty="0" sz="1100">
                <a:latin typeface="Times New Roman"/>
                <a:cs typeface="Times New Roman"/>
              </a:rPr>
              <a:t>there are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28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restaurant franchise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both Vancouver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San </a:t>
            </a:r>
            <a:r>
              <a:rPr dirty="0" sz="1100" spc="-5">
                <a:latin typeface="Times New Roman"/>
                <a:cs typeface="Times New Roman"/>
              </a:rPr>
              <a:t>Francisco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they  </a:t>
            </a:r>
            <a:r>
              <a:rPr dirty="0" sz="1100">
                <a:latin typeface="Times New Roman"/>
                <a:cs typeface="Times New Roman"/>
              </a:rPr>
              <a:t>want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open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>
                <a:latin typeface="Times New Roman"/>
                <a:cs typeface="Times New Roman"/>
              </a:rPr>
              <a:t>new franchise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 spc="-10">
                <a:latin typeface="Times New Roman"/>
                <a:cs typeface="Times New Roman"/>
              </a:rPr>
              <a:t>and San </a:t>
            </a:r>
            <a:r>
              <a:rPr dirty="0" sz="1100">
                <a:latin typeface="Times New Roman"/>
                <a:cs typeface="Times New Roman"/>
              </a:rPr>
              <a:t>Francisco </a:t>
            </a:r>
            <a:r>
              <a:rPr dirty="0" sz="1100" spc="-5">
                <a:latin typeface="Times New Roman"/>
                <a:cs typeface="Times New Roman"/>
              </a:rPr>
              <a:t>then 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which neighbourhood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cities </a:t>
            </a:r>
            <a:r>
              <a:rPr dirty="0" sz="1100" spc="-5">
                <a:latin typeface="Times New Roman"/>
                <a:cs typeface="Times New Roman"/>
              </a:rPr>
              <a:t>they </a:t>
            </a:r>
            <a:r>
              <a:rPr dirty="0" sz="1100" spc="-10">
                <a:latin typeface="Times New Roman"/>
                <a:cs typeface="Times New Roman"/>
              </a:rPr>
              <a:t>should </a:t>
            </a:r>
            <a:r>
              <a:rPr dirty="0" sz="1100">
                <a:latin typeface="Times New Roman"/>
                <a:cs typeface="Times New Roman"/>
              </a:rPr>
              <a:t>open. Based </a:t>
            </a:r>
            <a:r>
              <a:rPr dirty="0" sz="1100" spc="15">
                <a:latin typeface="Times New Roman"/>
                <a:cs typeface="Times New Roman"/>
              </a:rPr>
              <a:t>on  </a:t>
            </a:r>
            <a:r>
              <a:rPr dirty="0" sz="1100">
                <a:latin typeface="Times New Roman"/>
                <a:cs typeface="Times New Roman"/>
              </a:rPr>
              <a:t>Complete </a:t>
            </a:r>
            <a:r>
              <a:rPr dirty="0" sz="1100" spc="-5">
                <a:latin typeface="Times New Roman"/>
                <a:cs typeface="Times New Roman"/>
              </a:rPr>
              <a:t>Clustering neighbourhoods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clusters 2,5 and </a:t>
            </a:r>
            <a:r>
              <a:rPr dirty="0" sz="1100" spc="5">
                <a:latin typeface="Times New Roman"/>
                <a:cs typeface="Times New Roman"/>
              </a:rPr>
              <a:t>6 </a:t>
            </a:r>
            <a:r>
              <a:rPr dirty="0" sz="1100">
                <a:latin typeface="Times New Roman"/>
                <a:cs typeface="Times New Roman"/>
              </a:rPr>
              <a:t>are  </a:t>
            </a:r>
            <a:r>
              <a:rPr dirty="0" sz="1100" spc="5">
                <a:latin typeface="Times New Roman"/>
                <a:cs typeface="Times New Roman"/>
              </a:rPr>
              <a:t>similar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neighbourhoods.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So,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Times New Roman"/>
                <a:cs typeface="Times New Roman"/>
              </a:rPr>
              <a:t>if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restaurant 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 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5">
                <a:latin typeface="Times New Roman"/>
                <a:cs typeface="Times New Roman"/>
              </a:rPr>
              <a:t>these </a:t>
            </a:r>
            <a:r>
              <a:rPr dirty="0" sz="1100">
                <a:latin typeface="Times New Roman"/>
                <a:cs typeface="Times New Roman"/>
              </a:rPr>
              <a:t>clusters </a:t>
            </a:r>
            <a:r>
              <a:rPr dirty="0" sz="1100" spc="-10">
                <a:latin typeface="Times New Roman"/>
                <a:cs typeface="Times New Roman"/>
              </a:rPr>
              <a:t>in Vancouver and San </a:t>
            </a:r>
            <a:r>
              <a:rPr dirty="0" sz="1100" spc="-5">
                <a:latin typeface="Times New Roman"/>
                <a:cs typeface="Times New Roman"/>
              </a:rPr>
              <a:t>Francisco then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 spc="15">
                <a:latin typeface="Times New Roman"/>
                <a:cs typeface="Times New Roman"/>
              </a:rPr>
              <a:t>new  </a:t>
            </a:r>
            <a:r>
              <a:rPr dirty="0" sz="1100">
                <a:latin typeface="Times New Roman"/>
                <a:cs typeface="Times New Roman"/>
              </a:rPr>
              <a:t>franchise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can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Times New Roman"/>
                <a:cs typeface="Times New Roman"/>
              </a:rPr>
              <a:t>be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opened</a:t>
            </a:r>
            <a:r>
              <a:rPr dirty="0" sz="1100" spc="-10">
                <a:latin typeface="Times New Roman"/>
                <a:cs typeface="Times New Roman"/>
              </a:rPr>
              <a:t> in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neighbourhoods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of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same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clusters 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Seoul. Since majority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the neighbourhoods </a:t>
            </a:r>
            <a:r>
              <a:rPr dirty="0" sz="1100" spc="10">
                <a:latin typeface="Times New Roman"/>
                <a:cs typeface="Times New Roman"/>
              </a:rPr>
              <a:t>of  all </a:t>
            </a:r>
            <a:r>
              <a:rPr dirty="0" sz="1100">
                <a:latin typeface="Times New Roman"/>
                <a:cs typeface="Times New Roman"/>
              </a:rPr>
              <a:t>the locations </a:t>
            </a:r>
            <a:r>
              <a:rPr dirty="0" sz="1100" spc="-10">
                <a:latin typeface="Times New Roman"/>
                <a:cs typeface="Times New Roman"/>
              </a:rPr>
              <a:t>are in </a:t>
            </a:r>
            <a:r>
              <a:rPr dirty="0" sz="1100" spc="-5">
                <a:latin typeface="Times New Roman"/>
                <a:cs typeface="Times New Roman"/>
              </a:rPr>
              <a:t>these </a:t>
            </a:r>
            <a:r>
              <a:rPr dirty="0" sz="1100">
                <a:latin typeface="Times New Roman"/>
                <a:cs typeface="Times New Roman"/>
              </a:rPr>
              <a:t>three clusters </a:t>
            </a:r>
            <a:r>
              <a:rPr dirty="0" sz="1100" spc="-5">
                <a:latin typeface="Times New Roman"/>
                <a:cs typeface="Times New Roman"/>
              </a:rPr>
              <a:t>then </a:t>
            </a:r>
            <a:r>
              <a:rPr dirty="0" sz="1100">
                <a:latin typeface="Times New Roman"/>
                <a:cs typeface="Times New Roman"/>
              </a:rPr>
              <a:t>there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 spc="5">
                <a:latin typeface="Times New Roman"/>
                <a:cs typeface="Times New Roman"/>
              </a:rPr>
              <a:t>a </a:t>
            </a:r>
            <a:r>
              <a:rPr dirty="0" sz="1100">
                <a:latin typeface="Times New Roman"/>
                <a:cs typeface="Times New Roman"/>
              </a:rPr>
              <a:t>good  </a:t>
            </a:r>
            <a:r>
              <a:rPr dirty="0" sz="1100" spc="-5">
                <a:latin typeface="Times New Roman"/>
                <a:cs typeface="Times New Roman"/>
              </a:rPr>
              <a:t>probability </a:t>
            </a:r>
            <a:r>
              <a:rPr dirty="0" sz="1100" spc="10">
                <a:latin typeface="Times New Roman"/>
                <a:cs typeface="Times New Roman"/>
              </a:rPr>
              <a:t>of </a:t>
            </a:r>
            <a:r>
              <a:rPr dirty="0" sz="1100" spc="-10">
                <a:latin typeface="Times New Roman"/>
                <a:cs typeface="Times New Roman"/>
              </a:rPr>
              <a:t>finding </a:t>
            </a:r>
            <a:r>
              <a:rPr dirty="0" sz="1100" spc="5">
                <a:latin typeface="Times New Roman"/>
                <a:cs typeface="Times New Roman"/>
              </a:rPr>
              <a:t>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match.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15" b="1"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  <a:p>
            <a:pPr algn="just" marL="12700" marR="8890" indent="457200">
              <a:lnSpc>
                <a:spcPct val="103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result </a:t>
            </a:r>
            <a:r>
              <a:rPr dirty="0" sz="1100" spc="-10">
                <a:latin typeface="Times New Roman"/>
                <a:cs typeface="Times New Roman"/>
              </a:rPr>
              <a:t>showed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restaurant franchise can </a:t>
            </a:r>
            <a:r>
              <a:rPr dirty="0" sz="1100" spc="15">
                <a:latin typeface="Times New Roman"/>
                <a:cs typeface="Times New Roman"/>
              </a:rPr>
              <a:t>be  </a:t>
            </a:r>
            <a:r>
              <a:rPr dirty="0" sz="1100" spc="-5">
                <a:latin typeface="Times New Roman"/>
                <a:cs typeface="Times New Roman"/>
              </a:rPr>
              <a:t>opened </a:t>
            </a:r>
            <a:r>
              <a:rPr dirty="0" sz="1100" spc="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Bengaluru </a:t>
            </a:r>
            <a:r>
              <a:rPr dirty="0" sz="1100" spc="-10">
                <a:latin typeface="Times New Roman"/>
                <a:cs typeface="Times New Roman"/>
              </a:rPr>
              <a:t>and Seoul </a:t>
            </a:r>
            <a:r>
              <a:rPr dirty="0" sz="1100" spc="-5">
                <a:latin typeface="Times New Roman"/>
                <a:cs typeface="Times New Roman"/>
              </a:rPr>
              <a:t>though more </a:t>
            </a:r>
            <a:r>
              <a:rPr dirty="0" sz="1100" spc="5">
                <a:latin typeface="Times New Roman"/>
                <a:cs typeface="Times New Roman"/>
              </a:rPr>
              <a:t>data </a:t>
            </a:r>
            <a:r>
              <a:rPr dirty="0" sz="1100">
                <a:latin typeface="Times New Roman"/>
                <a:cs typeface="Times New Roman"/>
              </a:rPr>
              <a:t>and analysis </a:t>
            </a:r>
            <a:r>
              <a:rPr dirty="0" sz="1100" spc="10">
                <a:latin typeface="Times New Roman"/>
                <a:cs typeface="Times New Roman"/>
              </a:rPr>
              <a:t>is  </a:t>
            </a:r>
            <a:r>
              <a:rPr dirty="0" sz="1100">
                <a:latin typeface="Times New Roman"/>
                <a:cs typeface="Times New Roman"/>
              </a:rPr>
              <a:t>needed. More </a:t>
            </a:r>
            <a:r>
              <a:rPr dirty="0" sz="1100" spc="-5">
                <a:latin typeface="Times New Roman"/>
                <a:cs typeface="Times New Roman"/>
              </a:rPr>
              <a:t>data </a:t>
            </a:r>
            <a:r>
              <a:rPr dirty="0" sz="1100" spc="5">
                <a:latin typeface="Times New Roman"/>
                <a:cs typeface="Times New Roman"/>
              </a:rPr>
              <a:t>like </a:t>
            </a:r>
            <a:r>
              <a:rPr dirty="0" sz="1100" spc="-10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customer </a:t>
            </a:r>
            <a:r>
              <a:rPr dirty="0" sz="1100" spc="-5">
                <a:latin typeface="Times New Roman"/>
                <a:cs typeface="Times New Roman"/>
              </a:rPr>
              <a:t>rating </a:t>
            </a:r>
            <a:r>
              <a:rPr dirty="0" sz="1100" spc="-1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pricing </a:t>
            </a:r>
            <a:r>
              <a:rPr dirty="0" sz="1100">
                <a:latin typeface="Times New Roman"/>
                <a:cs typeface="Times New Roman"/>
              </a:rPr>
              <a:t>details </a:t>
            </a:r>
            <a:r>
              <a:rPr dirty="0" sz="1100" spc="-5">
                <a:latin typeface="Times New Roman"/>
                <a:cs typeface="Times New Roman"/>
              </a:rPr>
              <a:t>will  </a:t>
            </a:r>
            <a:r>
              <a:rPr dirty="0" sz="1100" spc="5">
                <a:latin typeface="Times New Roman"/>
                <a:cs typeface="Times New Roman"/>
              </a:rPr>
              <a:t>help but </a:t>
            </a:r>
            <a:r>
              <a:rPr dirty="0" sz="1100" spc="-15">
                <a:latin typeface="Times New Roman"/>
                <a:cs typeface="Times New Roman"/>
              </a:rPr>
              <a:t>with </a:t>
            </a:r>
            <a:r>
              <a:rPr dirty="0" sz="1100">
                <a:latin typeface="Times New Roman"/>
                <a:cs typeface="Times New Roman"/>
              </a:rPr>
              <a:t>the free </a:t>
            </a:r>
            <a:r>
              <a:rPr dirty="0" sz="1100" spc="-5">
                <a:latin typeface="Times New Roman"/>
                <a:cs typeface="Times New Roman"/>
              </a:rPr>
              <a:t>Foursquare </a:t>
            </a:r>
            <a:r>
              <a:rPr dirty="0" sz="1100">
                <a:latin typeface="Times New Roman"/>
                <a:cs typeface="Times New Roman"/>
              </a:rPr>
              <a:t>API there </a:t>
            </a:r>
            <a:r>
              <a:rPr dirty="0" sz="1100" spc="10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limited access </a:t>
            </a:r>
            <a:r>
              <a:rPr dirty="0" sz="1100" spc="-10">
                <a:latin typeface="Times New Roman"/>
                <a:cs typeface="Times New Roman"/>
              </a:rPr>
              <a:t>to </a:t>
            </a:r>
            <a:r>
              <a:rPr dirty="0" sz="1100">
                <a:latin typeface="Times New Roman"/>
                <a:cs typeface="Times New Roman"/>
              </a:rPr>
              <a:t>the  required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9150" y="1152525"/>
            <a:ext cx="2190750" cy="6543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Gadigi,Amish P</dc:creator>
  <dcterms:created xsi:type="dcterms:W3CDTF">2020-05-25T16:19:57Z</dcterms:created>
  <dcterms:modified xsi:type="dcterms:W3CDTF">2020-05-25T16:19:57Z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2020-05-25T00:00:00Z</vt:filetime>
  </property>
</Properties>
</file>