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57" r:id="rId3"/>
    <p:sldId id="274" r:id="rId4"/>
    <p:sldId id="258" r:id="rId5"/>
    <p:sldId id="259" r:id="rId6"/>
    <p:sldId id="277" r:id="rId7"/>
    <p:sldId id="260" r:id="rId8"/>
    <p:sldId id="261" r:id="rId9"/>
    <p:sldId id="276" r:id="rId10"/>
    <p:sldId id="262"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772400" cy="1470025"/>
          </a:xfrm>
        </p:spPr>
        <p:txBody>
          <a:bodyPr>
            <a:normAutofit/>
          </a:bodyPr>
          <a:lstStyle/>
          <a:p>
            <a:r>
              <a:rPr lang="en-US" sz="3200" b="1" dirty="0"/>
              <a:t>Sentiment Analysis of social media</a:t>
            </a:r>
            <a:br>
              <a:rPr lang="en-US" sz="3200" b="1" dirty="0"/>
            </a:br>
            <a:r>
              <a:rPr lang="en-IN" sz="2000" b="1" dirty="0"/>
              <a:t>5</a:t>
            </a:r>
            <a:r>
              <a:rPr lang="en-IN" sz="2000" b="1" baseline="30000" dirty="0"/>
              <a:t>th</a:t>
            </a:r>
            <a:r>
              <a:rPr lang="en-IN" sz="2000" b="1" dirty="0"/>
              <a:t> June 2024 To 25</a:t>
            </a:r>
            <a:r>
              <a:rPr lang="en-IN" sz="2000" b="1" baseline="30000" dirty="0"/>
              <a:t>th</a:t>
            </a:r>
            <a:r>
              <a:rPr lang="en-IN" sz="2000" b="1" dirty="0"/>
              <a:t> July 2024</a:t>
            </a:r>
            <a:endParaRPr lang="en-US" sz="3200" b="1" dirty="0"/>
          </a:p>
        </p:txBody>
      </p:sp>
      <p:sp>
        <p:nvSpPr>
          <p:cNvPr id="3" name="Subtitle 2"/>
          <p:cNvSpPr>
            <a:spLocks noGrp="1"/>
          </p:cNvSpPr>
          <p:nvPr>
            <p:ph type="subTitle" idx="1"/>
          </p:nvPr>
        </p:nvSpPr>
        <p:spPr>
          <a:xfrm>
            <a:off x="1676400" y="2743200"/>
            <a:ext cx="6400800" cy="1143000"/>
          </a:xfrm>
        </p:spPr>
        <p:txBody>
          <a:bodyPr>
            <a:normAutofit fontScale="92500" lnSpcReduction="10000"/>
          </a:bodyPr>
          <a:lstStyle/>
          <a:p>
            <a:r>
              <a:rPr lang="en-US" sz="2400" b="1" dirty="0">
                <a:solidFill>
                  <a:schemeClr val="tx1"/>
                </a:solidFill>
              </a:rPr>
              <a:t>Presented by:</a:t>
            </a:r>
          </a:p>
          <a:p>
            <a:r>
              <a:rPr lang="en-US" sz="2400" i="1" dirty="0">
                <a:solidFill>
                  <a:schemeClr val="tx1"/>
                </a:solidFill>
              </a:rPr>
              <a:t>AADHYA GAJJAR </a:t>
            </a:r>
          </a:p>
          <a:p>
            <a:r>
              <a:rPr lang="en-US" sz="2400" i="1" dirty="0">
                <a:solidFill>
                  <a:schemeClr val="tx1"/>
                </a:solidFill>
              </a:rPr>
              <a:t>Computer Science and Engineering</a:t>
            </a:r>
          </a:p>
        </p:txBody>
      </p:sp>
      <p:sp>
        <p:nvSpPr>
          <p:cNvPr id="4" name="Footer Placeholder 3"/>
          <p:cNvSpPr>
            <a:spLocks noGrp="1"/>
          </p:cNvSpPr>
          <p:nvPr>
            <p:ph type="ftr" sz="quarter" idx="11"/>
          </p:nvPr>
        </p:nvSpPr>
        <p:spPr/>
        <p:txBody>
          <a:bodyPr/>
          <a:lstStyle/>
          <a:p>
            <a:r>
              <a:rPr lang="en-US" dirty="0">
                <a:solidFill>
                  <a:schemeClr val="tx1"/>
                </a:solidFill>
              </a:rPr>
              <a:t>AADHYA GAJJAR</a:t>
            </a:r>
          </a:p>
        </p:txBody>
      </p:sp>
      <p:sp>
        <p:nvSpPr>
          <p:cNvPr id="5" name="Subtitle 2"/>
          <p:cNvSpPr txBox="1">
            <a:spLocks/>
          </p:cNvSpPr>
          <p:nvPr/>
        </p:nvSpPr>
        <p:spPr>
          <a:xfrm>
            <a:off x="228600" y="4419600"/>
            <a:ext cx="28194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Enrollment</a:t>
            </a:r>
            <a:r>
              <a:rPr kumimoji="0" lang="en-US" sz="1400" b="1" i="0" u="none" strike="noStrike" kern="1200" cap="none" spc="0" normalizeH="0" noProof="0" dirty="0">
                <a:ln>
                  <a:noFill/>
                </a:ln>
                <a:effectLst/>
                <a:uLnTx/>
                <a:uFillTx/>
                <a:latin typeface="+mn-lt"/>
                <a:ea typeface="+mn-ea"/>
                <a:cs typeface="+mn-cs"/>
              </a:rPr>
              <a:t> Number: 21cs002356</a:t>
            </a:r>
            <a:endParaRPr kumimoji="0" lang="en-US" sz="1400" b="1" i="0" u="none" strike="noStrike" kern="1200" cap="none" spc="0" normalizeH="0" baseline="0" noProof="0" dirty="0">
              <a:ln>
                <a:noFill/>
              </a:ln>
              <a:effectLst/>
              <a:uLnTx/>
              <a:uFillTx/>
              <a:latin typeface="+mn-lt"/>
              <a:ea typeface="+mn-ea"/>
              <a:cs typeface="+mn-cs"/>
            </a:endParaRPr>
          </a:p>
        </p:txBody>
      </p:sp>
      <p:sp>
        <p:nvSpPr>
          <p:cNvPr id="6" name="Subtitle 2"/>
          <p:cNvSpPr txBox="1">
            <a:spLocks/>
          </p:cNvSpPr>
          <p:nvPr/>
        </p:nvSpPr>
        <p:spPr>
          <a:xfrm>
            <a:off x="6324600" y="4343400"/>
            <a:ext cx="27432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effectLst/>
                <a:uLnTx/>
                <a:uFillTx/>
                <a:latin typeface="+mn-lt"/>
                <a:ea typeface="+mn-ea"/>
                <a:cs typeface="+mn-cs"/>
              </a:rPr>
              <a:t>Supervisor:</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FULL NAME</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&amp; AFFILIATION</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a:t>
            </a:r>
            <a:r>
              <a:rPr lang="en-IN" sz="1400" b="0" i="0" u="none" strike="noStrike" dirty="0">
                <a:solidFill>
                  <a:srgbClr val="000000"/>
                </a:solidFill>
                <a:effectLst/>
                <a:latin typeface="-webkit-standard"/>
              </a:rPr>
              <a:t>Company Name)</a:t>
            </a:r>
            <a:endParaRPr kumimoji="0" lang="en-US" sz="1400" b="1" i="0" u="none" strike="noStrike" kern="1200" cap="none" spc="0" normalizeH="0" baseline="0" noProof="0" dirty="0">
              <a:ln>
                <a:noFill/>
              </a:ln>
              <a:effectLst/>
              <a:uLnTx/>
              <a:uFillTx/>
              <a:latin typeface="+mn-lt"/>
              <a:ea typeface="+mn-ea"/>
              <a:cs typeface="+mn-cs"/>
            </a:endParaRPr>
          </a:p>
        </p:txBody>
      </p:sp>
      <p:sp>
        <p:nvSpPr>
          <p:cNvPr id="7" name="Date Placeholder 6"/>
          <p:cNvSpPr>
            <a:spLocks noGrp="1"/>
          </p:cNvSpPr>
          <p:nvPr>
            <p:ph type="dt" sz="half" idx="10"/>
          </p:nvPr>
        </p:nvSpPr>
        <p:spPr/>
        <p:txBody>
          <a:bodyPr/>
          <a:lstStyle/>
          <a:p>
            <a:r>
              <a:rPr lang="en-US" dirty="0">
                <a:solidFill>
                  <a:schemeClr val="tx1"/>
                </a:solidFill>
              </a:rPr>
              <a:t>CSE (AI &amp; ML)</a:t>
            </a:r>
          </a:p>
        </p:txBody>
      </p:sp>
      <p:sp>
        <p:nvSpPr>
          <p:cNvPr id="8" name="Slide Number Placeholder 7"/>
          <p:cNvSpPr>
            <a:spLocks noGrp="1"/>
          </p:cNvSpPr>
          <p:nvPr>
            <p:ph type="sldNum" sz="quarter" idx="12"/>
          </p:nvPr>
        </p:nvSpPr>
        <p:spPr/>
        <p:txBody>
          <a:bodyPr/>
          <a:lstStyle/>
          <a:p>
            <a:r>
              <a:rPr lang="en-US" dirty="0">
                <a:solidFill>
                  <a:schemeClr val="tx1"/>
                </a:solidFill>
              </a:rPr>
              <a:t>1</a:t>
            </a:r>
          </a:p>
        </p:txBody>
      </p:sp>
      <p:pic>
        <p:nvPicPr>
          <p:cNvPr id="10" name="Picture 9" descr="A logo with lines and a tree&#10;&#10;Description automatically generated">
            <a:extLst>
              <a:ext uri="{FF2B5EF4-FFF2-40B4-BE49-F238E27FC236}">
                <a16:creationId xmlns:a16="http://schemas.microsoft.com/office/drawing/2014/main" id="{F12DC4E8-49D1-A45D-C738-102942E07097}"/>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b="1" dirty="0"/>
          </a:p>
        </p:txBody>
      </p:sp>
      <p:sp>
        <p:nvSpPr>
          <p:cNvPr id="3" name="Content Placeholder 2"/>
          <p:cNvSpPr>
            <a:spLocks noGrp="1"/>
          </p:cNvSpPr>
          <p:nvPr>
            <p:ph idx="1"/>
          </p:nvPr>
        </p:nvSpPr>
        <p:spPr/>
        <p:txBody>
          <a:bodyPr>
            <a:normAutofit/>
          </a:bodyPr>
          <a:lstStyle/>
          <a:p>
            <a:pPr marL="571500" indent="-571500">
              <a:buFont typeface="Wingdings" panose="05000000000000000000" pitchFamily="2" charset="2"/>
              <a:buChar char="Ø"/>
            </a:pPr>
            <a:r>
              <a:rPr lang="en-US" sz="2400" dirty="0"/>
              <a:t>Experiment with state-of-the-art deep learning architectures such as BERT, GPT, and transformers to improve sentiment detection.</a:t>
            </a:r>
          </a:p>
          <a:p>
            <a:pPr marL="571500" indent="-571500">
              <a:buFont typeface="Wingdings" panose="05000000000000000000" pitchFamily="2" charset="2"/>
              <a:buChar char="Ø"/>
            </a:pPr>
            <a:r>
              <a:rPr lang="en-US" sz="2400" dirty="0"/>
              <a:t>Optimize models and algorithms for scalability to handle large volumes of social media data efficiently.</a:t>
            </a:r>
          </a:p>
          <a:p>
            <a:pPr marL="571500" indent="-571500">
              <a:buFont typeface="Wingdings" panose="05000000000000000000" pitchFamily="2" charset="2"/>
              <a:buChar char="Ø"/>
            </a:pPr>
            <a:r>
              <a:rPr lang="en-US" sz="2400" dirty="0"/>
              <a:t>Implement systems for real-time sentiment analysis to monitor and respond to social media trends and public opinion as they evolve</a:t>
            </a:r>
          </a:p>
          <a:p>
            <a:pPr marL="571500" indent="-571500">
              <a:buFont typeface="Wingdings" panose="05000000000000000000" pitchFamily="2" charset="2"/>
              <a:buChar char="Ø"/>
            </a:pPr>
            <a:r>
              <a:rPr lang="en-US" sz="2400" dirty="0"/>
              <a:t>Developing models that not only predict sentiment but also provide explanations for their predictions.</a:t>
            </a:r>
            <a:endParaRPr lang="en-IN" sz="24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4E784BC4-DC21-1E31-B481-F7583F865900}"/>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4C356254-501B-5E5B-1606-B6F20690E06A}"/>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2333242B-2462-4E04-45AE-A8824EF28A1C}"/>
              </a:ext>
            </a:extLst>
          </p:cNvPr>
          <p:cNvSpPr>
            <a:spLocks noGrp="1"/>
          </p:cNvSpPr>
          <p:nvPr>
            <p:ph type="sldNum" sz="quarter" idx="12"/>
          </p:nvPr>
        </p:nvSpPr>
        <p:spPr>
          <a:xfrm>
            <a:off x="6553200" y="6356350"/>
            <a:ext cx="2133600" cy="365125"/>
          </a:xfrm>
        </p:spPr>
        <p:txBody>
          <a:bodyPr/>
          <a:lstStyle/>
          <a:p>
            <a:r>
              <a:rPr lang="en-US" dirty="0">
                <a:solidFill>
                  <a:schemeClr val="tx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 </a:t>
            </a:r>
            <a:r>
              <a:rPr dirty="0"/>
              <a:t>Contact Information</a:t>
            </a:r>
          </a:p>
        </p:txBody>
      </p:sp>
      <p:sp>
        <p:nvSpPr>
          <p:cNvPr id="3" name="Content Placeholder 2"/>
          <p:cNvSpPr>
            <a:spLocks noGrp="1"/>
          </p:cNvSpPr>
          <p:nvPr>
            <p:ph idx="1"/>
          </p:nvPr>
        </p:nvSpPr>
        <p:spPr>
          <a:xfrm>
            <a:off x="457200" y="1600200"/>
            <a:ext cx="8229600" cy="2868283"/>
          </a:xfrm>
        </p:spPr>
        <p:txBody>
          <a:bodyPr/>
          <a:lstStyle/>
          <a:p>
            <a:r>
              <a:rPr lang="en-US" dirty="0"/>
              <a:t>Mentor / Coordinator :- </a:t>
            </a:r>
            <a:r>
              <a:rPr lang="en-US" dirty="0" err="1"/>
              <a:t>Sevy</a:t>
            </a:r>
            <a:endParaRPr lang="en-US" dirty="0"/>
          </a:p>
          <a:p>
            <a:r>
              <a:rPr lang="en-US" dirty="0"/>
              <a:t>Email :- sevysingh2223@gmail.com</a:t>
            </a:r>
          </a:p>
          <a:p>
            <a:r>
              <a:rPr lang="en-US" dirty="0"/>
              <a:t>Software development, </a:t>
            </a:r>
            <a:r>
              <a:rPr lang="en-US" dirty="0" err="1"/>
              <a:t>Xebia</a:t>
            </a:r>
            <a:r>
              <a:rPr lang="en-US" dirty="0"/>
              <a:t>.</a:t>
            </a:r>
          </a:p>
          <a:p>
            <a:r>
              <a:rPr lang="en-US" dirty="0"/>
              <a:t>Address :- </a:t>
            </a:r>
            <a:r>
              <a:rPr lang="en-US" dirty="0" err="1"/>
              <a:t>Gurugram,India</a:t>
            </a:r>
            <a:r>
              <a:rPr lang="en-US" dirty="0"/>
              <a:t>.</a:t>
            </a:r>
          </a:p>
          <a:p>
            <a:pPr marL="0" indent="0">
              <a:buNone/>
            </a:pPr>
            <a:endParaRPr dirty="0"/>
          </a:p>
        </p:txBody>
      </p:sp>
      <p:pic>
        <p:nvPicPr>
          <p:cNvPr id="4" name="Picture 3" descr="A logo with lines and a tree&#10;&#10;Description automatically generated">
            <a:extLst>
              <a:ext uri="{FF2B5EF4-FFF2-40B4-BE49-F238E27FC236}">
                <a16:creationId xmlns:a16="http://schemas.microsoft.com/office/drawing/2014/main" id="{C9DCEFF6-6FDB-E156-B742-6008EF7AE8EA}"/>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149C3E80-7481-D380-CCC4-F16A32E034FE}"/>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0C8C27F0-2BDF-7645-B923-C54FFF94E92A}"/>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2CADBA24-F2B7-1657-F1EC-25A4E6189E51}"/>
              </a:ext>
            </a:extLst>
          </p:cNvPr>
          <p:cNvSpPr>
            <a:spLocks noGrp="1"/>
          </p:cNvSpPr>
          <p:nvPr>
            <p:ph type="sldNum" sz="quarter" idx="12"/>
          </p:nvPr>
        </p:nvSpPr>
        <p:spPr>
          <a:xfrm>
            <a:off x="6553200" y="6356350"/>
            <a:ext cx="2133600" cy="365125"/>
          </a:xfrm>
        </p:spPr>
        <p:txBody>
          <a:bodyPr/>
          <a:lstStyle/>
          <a:p>
            <a:r>
              <a:rPr lang="en-US" dirty="0">
                <a:solidFill>
                  <a:schemeClr val="tx1"/>
                </a:solidFill>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endParaRPr dirty="0"/>
          </a:p>
        </p:txBody>
      </p:sp>
      <p:pic>
        <p:nvPicPr>
          <p:cNvPr id="9" name="Content Placeholder 8">
            <a:extLst>
              <a:ext uri="{FF2B5EF4-FFF2-40B4-BE49-F238E27FC236}">
                <a16:creationId xmlns:a16="http://schemas.microsoft.com/office/drawing/2014/main" id="{DE787307-38C4-AABB-2EB4-6013E9B1A8C5}"/>
              </a:ext>
            </a:extLst>
          </p:cNvPr>
          <p:cNvPicPr>
            <a:picLocks noGrp="1" noChangeAspect="1"/>
          </p:cNvPicPr>
          <p:nvPr>
            <p:ph idx="1"/>
          </p:nvPr>
        </p:nvPicPr>
        <p:blipFill>
          <a:blip r:embed="rId2"/>
          <a:stretch>
            <a:fillRect/>
          </a:stretch>
        </p:blipFill>
        <p:spPr>
          <a:xfrm>
            <a:off x="2457450" y="1600200"/>
            <a:ext cx="4257675" cy="4525963"/>
          </a:xfrm>
        </p:spPr>
      </p:pic>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3"/>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B679BB41-5380-4628-4B7F-A8EED3D142C4}"/>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44CD186F-13E7-6CF6-14BC-71A62D0B7807}"/>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p:txBody>
      </p:sp>
      <p:sp>
        <p:nvSpPr>
          <p:cNvPr id="7" name="Slide Number Placeholder 7">
            <a:extLst>
              <a:ext uri="{FF2B5EF4-FFF2-40B4-BE49-F238E27FC236}">
                <a16:creationId xmlns:a16="http://schemas.microsoft.com/office/drawing/2014/main" id="{B7E9085E-18EC-45EB-B3A0-0313F832A2D8}"/>
              </a:ext>
            </a:extLst>
          </p:cNvPr>
          <p:cNvSpPr>
            <a:spLocks noGrp="1"/>
          </p:cNvSpPr>
          <p:nvPr>
            <p:ph type="sldNum" sz="quarter" idx="12"/>
          </p:nvPr>
        </p:nvSpPr>
        <p:spPr>
          <a:xfrm>
            <a:off x="6553200" y="6356350"/>
            <a:ext cx="2133600" cy="365125"/>
          </a:xfrm>
        </p:spPr>
        <p:txBody>
          <a:bodyPr/>
          <a:lstStyle/>
          <a:p>
            <a:r>
              <a:rPr lang="en-US" dirty="0">
                <a:solidFill>
                  <a:schemeClr val="tx1"/>
                </a:solidFill>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3" name="Content Placeholder 2"/>
          <p:cNvSpPr>
            <a:spLocks noGrp="1"/>
          </p:cNvSpPr>
          <p:nvPr>
            <p:ph idx="1"/>
          </p:nvPr>
        </p:nvSpPr>
        <p:spPr>
          <a:xfrm>
            <a:off x="571500" y="1646238"/>
            <a:ext cx="8229600" cy="4525963"/>
          </a:xfrm>
        </p:spPr>
        <p:txBody>
          <a:bodyPr>
            <a:normAutofit/>
          </a:bodyPr>
          <a:lstStyle/>
          <a:p>
            <a:pPr marL="0" indent="0">
              <a:buNone/>
            </a:pPr>
            <a:r>
              <a:rPr lang="en-US" sz="2000" b="1" dirty="0" err="1"/>
              <a:t>Xebia</a:t>
            </a:r>
            <a:r>
              <a:rPr lang="en-US" sz="2000" dirty="0"/>
              <a:t> is a global IT consultancy company that provides digital transformation services, with a focus on delivering high-quality software and IT solutions. Founded in 2001</a:t>
            </a:r>
            <a:r>
              <a:rPr lang="en-US" sz="2000" b="1" dirty="0"/>
              <a:t>, </a:t>
            </a:r>
            <a:r>
              <a:rPr lang="en-US" sz="2000" b="1" dirty="0" err="1"/>
              <a:t>Xebia</a:t>
            </a:r>
            <a:r>
              <a:rPr lang="en-US" sz="2000" b="1" dirty="0"/>
              <a:t> </a:t>
            </a:r>
            <a:r>
              <a:rPr lang="en-US" sz="2000" dirty="0"/>
              <a:t>has grown to become a leading player in the technology sector, known for its expertise in agile methodologies, DevOps, cloud computing, big data, artificial intelligence, and machine learning.</a:t>
            </a:r>
          </a:p>
          <a:p>
            <a:pPr>
              <a:buFont typeface="Wingdings" panose="05000000000000000000" pitchFamily="2" charset="2"/>
              <a:buChar char="§"/>
            </a:pPr>
            <a:r>
              <a:rPr lang="en-US" sz="2000" dirty="0"/>
              <a:t>Mentorship from </a:t>
            </a:r>
            <a:r>
              <a:rPr lang="en-IN" sz="2000" dirty="0"/>
              <a:t>experienced professionals.</a:t>
            </a:r>
          </a:p>
          <a:p>
            <a:pPr>
              <a:buFont typeface="Wingdings" panose="05000000000000000000" pitchFamily="2" charset="2"/>
              <a:buChar char="§"/>
            </a:pPr>
            <a:r>
              <a:rPr lang="en-IN" sz="2000" dirty="0"/>
              <a:t>Networking with industry experts.</a:t>
            </a:r>
          </a:p>
          <a:p>
            <a:pPr>
              <a:buFont typeface="Wingdings" panose="05000000000000000000" pitchFamily="2" charset="2"/>
              <a:buChar char="§"/>
            </a:pPr>
            <a:r>
              <a:rPr lang="en-IN" sz="2000" dirty="0"/>
              <a:t>Experience in various technology used.</a:t>
            </a:r>
          </a:p>
          <a:p>
            <a:pPr>
              <a:buFont typeface="Wingdings" panose="05000000000000000000" pitchFamily="2" charset="2"/>
              <a:buChar char="§"/>
            </a:pPr>
            <a:r>
              <a:rPr lang="en-IN" sz="2000" dirty="0"/>
              <a:t>Hands-on experience</a:t>
            </a:r>
          </a:p>
          <a:p>
            <a:pPr>
              <a:buFont typeface="Wingdings" panose="05000000000000000000" pitchFamily="2" charset="2"/>
              <a:buChar char="§"/>
            </a:pPr>
            <a:r>
              <a:rPr lang="en-IN" sz="2000" dirty="0"/>
              <a:t>Real world problem solving</a:t>
            </a:r>
          </a:p>
          <a:p>
            <a:pPr>
              <a:buFont typeface="Wingdings" panose="05000000000000000000" pitchFamily="2" charset="2"/>
              <a:buChar char="§"/>
            </a:pPr>
            <a:r>
              <a:rPr lang="en-IN" sz="2000" dirty="0"/>
              <a:t>valuable stepping stone for a career in technology </a:t>
            </a:r>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15948BA-233B-26E5-18E3-5D46AB25441B}"/>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2DAE2BA7-3AF8-58E5-321E-D622FB21D1E0}"/>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9CFCE441-B25E-18AB-D961-F68B62383DF8}"/>
              </a:ext>
            </a:extLst>
          </p:cNvPr>
          <p:cNvSpPr>
            <a:spLocks noGrp="1"/>
          </p:cNvSpPr>
          <p:nvPr>
            <p:ph type="sldNum" sz="quarter" idx="12"/>
          </p:nvPr>
        </p:nvSpPr>
        <p:spPr>
          <a:xfrm>
            <a:off x="6553200" y="6356350"/>
            <a:ext cx="2133600" cy="365125"/>
          </a:xfrm>
        </p:spPr>
        <p:txBody>
          <a:bodyPr/>
          <a:lstStyle/>
          <a:p>
            <a:r>
              <a:rPr lang="en-US" dirty="0">
                <a:solidFill>
                  <a:schemeClr val="tx1"/>
                </a:solidFill>
              </a:rPr>
              <a:t>3</a:t>
            </a:r>
          </a:p>
        </p:txBody>
      </p:sp>
    </p:spTree>
    <p:extLst>
      <p:ext uri="{BB962C8B-B14F-4D97-AF65-F5344CB8AC3E}">
        <p14:creationId xmlns:p14="http://schemas.microsoft.com/office/powerpoint/2010/main" val="17937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14"/>
            <a:ext cx="8229600" cy="1143000"/>
          </a:xfrm>
        </p:spPr>
        <p:txBody>
          <a:bodyPr/>
          <a:lstStyle/>
          <a:p>
            <a:r>
              <a:rPr dirty="0"/>
              <a:t>Internship</a:t>
            </a:r>
            <a:r>
              <a:rPr lang="en-US" dirty="0"/>
              <a:t> Objectives</a:t>
            </a:r>
            <a:endParaRPr dirty="0"/>
          </a:p>
        </p:txBody>
      </p:sp>
      <p:sp>
        <p:nvSpPr>
          <p:cNvPr id="3" name="Content Placeholder 2"/>
          <p:cNvSpPr>
            <a:spLocks noGrp="1"/>
          </p:cNvSpPr>
          <p:nvPr>
            <p:ph idx="1"/>
          </p:nvPr>
        </p:nvSpPr>
        <p:spPr>
          <a:xfrm>
            <a:off x="457200" y="1204914"/>
            <a:ext cx="8229600" cy="4921249"/>
          </a:xfrm>
        </p:spPr>
        <p:txBody>
          <a:bodyPr>
            <a:normAutofit/>
          </a:bodyPr>
          <a:lstStyle/>
          <a:p>
            <a:r>
              <a:rPr b="1" dirty="0"/>
              <a:t>Duration:</a:t>
            </a:r>
            <a:r>
              <a:rPr dirty="0"/>
              <a:t> 2 Months (</a:t>
            </a:r>
            <a:r>
              <a:rPr lang="en-IN" sz="3200" dirty="0"/>
              <a:t>5</a:t>
            </a:r>
            <a:r>
              <a:rPr lang="en-IN" sz="3200" baseline="30000" dirty="0"/>
              <a:t>th</a:t>
            </a:r>
            <a:r>
              <a:rPr lang="en-IN" sz="3200" dirty="0"/>
              <a:t> June 2024 - 25</a:t>
            </a:r>
            <a:r>
              <a:rPr lang="en-IN" sz="3200" baseline="30000" dirty="0"/>
              <a:t>th</a:t>
            </a:r>
            <a:r>
              <a:rPr lang="en-IN" sz="3200" dirty="0"/>
              <a:t> July 2024</a:t>
            </a:r>
            <a:r>
              <a:rPr dirty="0"/>
              <a:t>)</a:t>
            </a:r>
          </a:p>
          <a:p>
            <a:r>
              <a:rPr b="1" dirty="0"/>
              <a:t>Location:</a:t>
            </a:r>
            <a:r>
              <a:rPr dirty="0"/>
              <a:t> Remote</a:t>
            </a:r>
          </a:p>
          <a:p>
            <a:r>
              <a:rPr b="1" dirty="0"/>
              <a:t>Internship Type</a:t>
            </a:r>
            <a:r>
              <a:rPr lang="en-IN" b="1" dirty="0"/>
              <a:t> </a:t>
            </a:r>
            <a:r>
              <a:rPr b="1" dirty="0"/>
              <a:t>:</a:t>
            </a:r>
            <a:r>
              <a:rPr lang="en-IN" b="1" dirty="0"/>
              <a:t> </a:t>
            </a:r>
            <a:r>
              <a:rPr dirty="0"/>
              <a:t>Part-time</a:t>
            </a:r>
            <a:endParaRPr lang="en-US" dirty="0"/>
          </a:p>
          <a:p>
            <a:r>
              <a:rPr lang="en-IN" b="1" dirty="0"/>
              <a:t>Company's Expectations:</a:t>
            </a:r>
            <a:r>
              <a:rPr lang="en-IN" dirty="0"/>
              <a:t> Power BI , Machine learning, Problem solving, logical thinking.</a:t>
            </a:r>
          </a:p>
          <a:p>
            <a:r>
              <a:rPr lang="en-IN" b="1" dirty="0"/>
              <a:t>Internship Objective:</a:t>
            </a:r>
            <a:r>
              <a:rPr lang="en-IN" dirty="0"/>
              <a:t> </a:t>
            </a:r>
            <a:endParaRPr dirty="0"/>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96258FEA-655D-E5EF-1481-2C232237AD6F}"/>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77E661CA-32FD-D81A-89AF-F7E91ADEB28D}"/>
              </a:ext>
            </a:extLst>
          </p:cNvPr>
          <p:cNvSpPr>
            <a:spLocks noGrp="1"/>
          </p:cNvSpPr>
          <p:nvPr>
            <p:ph type="sldNum" sz="quarter" idx="12"/>
          </p:nvPr>
        </p:nvSpPr>
        <p:spPr>
          <a:xfrm>
            <a:off x="6553200" y="6356350"/>
            <a:ext cx="2133600" cy="365125"/>
          </a:xfrm>
        </p:spPr>
        <p:txBody>
          <a:bodyPr/>
          <a:lstStyle/>
          <a:p>
            <a:r>
              <a:rPr lang="en-US" dirty="0">
                <a:solidFill>
                  <a:schemeClr val="tx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u="none" strike="noStrike" dirty="0">
                <a:solidFill>
                  <a:srgbClr val="000000"/>
                </a:solidFill>
                <a:effectLst/>
                <a:latin typeface="-webkit-standard"/>
              </a:rPr>
              <a:t>Key Responsibilities &amp; Roles</a:t>
            </a:r>
            <a:endParaRPr dirty="0"/>
          </a:p>
        </p:txBody>
      </p:sp>
      <p:sp>
        <p:nvSpPr>
          <p:cNvPr id="3" name="Content Placeholder 2"/>
          <p:cNvSpPr>
            <a:spLocks noGrp="1"/>
          </p:cNvSpPr>
          <p:nvPr>
            <p:ph idx="1"/>
          </p:nvPr>
        </p:nvSpPr>
        <p:spPr/>
        <p:txBody>
          <a:bodyPr>
            <a:normAutofit/>
          </a:bodyPr>
          <a:lstStyle/>
          <a:p>
            <a:r>
              <a:rPr lang="en-US" dirty="0"/>
              <a:t>Data Preprocessing</a:t>
            </a:r>
          </a:p>
          <a:p>
            <a:endParaRPr lang="en-US" dirty="0"/>
          </a:p>
          <a:p>
            <a:r>
              <a:rPr lang="en-US" dirty="0"/>
              <a:t>Feature Engineering</a:t>
            </a:r>
          </a:p>
          <a:p>
            <a:endParaRPr lang="en-US" dirty="0"/>
          </a:p>
          <a:p>
            <a:r>
              <a:rPr lang="en-US" dirty="0"/>
              <a:t>Model Selection and Training</a:t>
            </a:r>
          </a:p>
          <a:p>
            <a:endParaRPr lang="en-US" dirty="0"/>
          </a:p>
          <a:p>
            <a:r>
              <a:rPr lang="en-US" dirty="0"/>
              <a:t>Model Evaluation</a:t>
            </a:r>
          </a:p>
          <a:p>
            <a:pPr algn="l"/>
            <a:endParaRPr lang="en-IN"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C370AC7A-3EEE-4F18-2E5D-131E5C583DE5}"/>
              </a:ext>
            </a:extLst>
          </p:cNvPr>
          <p:cNvPicPr>
            <a:picLocks noChangeAspect="1"/>
          </p:cNvPicPr>
          <p:nvPr/>
        </p:nvPicPr>
        <p:blipFill>
          <a:blip r:embed="rId2"/>
          <a:stretch>
            <a:fillRect/>
          </a:stretch>
        </p:blipFill>
        <p:spPr>
          <a:xfrm>
            <a:off x="0" y="12032"/>
            <a:ext cx="685800" cy="685800"/>
          </a:xfrm>
          <a:prstGeom prst="rect">
            <a:avLst/>
          </a:prstGeom>
        </p:spPr>
      </p:pic>
      <p:sp>
        <p:nvSpPr>
          <p:cNvPr id="5" name="Footer Placeholder 3">
            <a:extLst>
              <a:ext uri="{FF2B5EF4-FFF2-40B4-BE49-F238E27FC236}">
                <a16:creationId xmlns:a16="http://schemas.microsoft.com/office/drawing/2014/main" id="{F5865BA9-0875-A934-4D56-BDBC1760B547}"/>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8BEFEB38-5A24-9F40-490E-D8EBE74143D5}"/>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30C7B2D5-EA1F-032E-BBA5-2C254CE679A8}"/>
              </a:ext>
            </a:extLst>
          </p:cNvPr>
          <p:cNvSpPr>
            <a:spLocks noGrp="1"/>
          </p:cNvSpPr>
          <p:nvPr>
            <p:ph type="sldNum" sz="quarter" idx="12"/>
          </p:nvPr>
        </p:nvSpPr>
        <p:spPr>
          <a:xfrm>
            <a:off x="6553200" y="6356350"/>
            <a:ext cx="2133600" cy="365125"/>
          </a:xfrm>
        </p:spPr>
        <p:txBody>
          <a:bodyPr/>
          <a:lstStyle/>
          <a:p>
            <a:r>
              <a:rPr lang="en-US" dirty="0">
                <a:solidFill>
                  <a:schemeClr val="tx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1430"/>
            <a:ext cx="8229600" cy="854073"/>
          </a:xfrm>
        </p:spPr>
        <p:txBody>
          <a:bodyPr>
            <a:normAutofit/>
          </a:bodyPr>
          <a:lstStyle/>
          <a:p>
            <a:r>
              <a:rPr lang="en-IN" dirty="0"/>
              <a:t>List of skills</a:t>
            </a:r>
            <a:endParaRPr dirty="0"/>
          </a:p>
        </p:txBody>
      </p:sp>
      <p:sp>
        <p:nvSpPr>
          <p:cNvPr id="3" name="Content Placeholder 2"/>
          <p:cNvSpPr>
            <a:spLocks noGrp="1"/>
          </p:cNvSpPr>
          <p:nvPr>
            <p:ph idx="1"/>
          </p:nvPr>
        </p:nvSpPr>
        <p:spPr>
          <a:xfrm>
            <a:off x="576262" y="3481389"/>
            <a:ext cx="8229600" cy="2190749"/>
          </a:xfrm>
        </p:spPr>
        <p:txBody>
          <a:bodyPr>
            <a:normAutofit/>
          </a:bodyPr>
          <a:lstStyle/>
          <a:p>
            <a:r>
              <a:rPr lang="en-IN" sz="2800" dirty="0"/>
              <a:t>Machine learning </a:t>
            </a:r>
          </a:p>
          <a:p>
            <a:r>
              <a:rPr lang="en-IN" sz="2800" dirty="0"/>
              <a:t>Power BI</a:t>
            </a:r>
          </a:p>
          <a:p>
            <a:r>
              <a:rPr lang="en-IN" sz="2800" dirty="0"/>
              <a:t>Problem solving</a:t>
            </a:r>
          </a:p>
          <a:p>
            <a:r>
              <a:rPr lang="en-IN" sz="2800" dirty="0"/>
              <a:t>Logical thinking</a:t>
            </a:r>
            <a:endParaRPr sz="2800" dirty="0"/>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96258FEA-655D-E5EF-1481-2C232237AD6F}"/>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77E661CA-32FD-D81A-89AF-F7E91ADEB28D}"/>
              </a:ext>
            </a:extLst>
          </p:cNvPr>
          <p:cNvSpPr>
            <a:spLocks noGrp="1"/>
          </p:cNvSpPr>
          <p:nvPr>
            <p:ph type="sldNum" sz="quarter" idx="12"/>
          </p:nvPr>
        </p:nvSpPr>
        <p:spPr>
          <a:xfrm>
            <a:off x="6553200" y="6356350"/>
            <a:ext cx="2133600" cy="365125"/>
          </a:xfrm>
        </p:spPr>
        <p:txBody>
          <a:bodyPr/>
          <a:lstStyle/>
          <a:p>
            <a:r>
              <a:rPr lang="en-US" dirty="0">
                <a:solidFill>
                  <a:schemeClr val="tx1"/>
                </a:solidFill>
              </a:rPr>
              <a:t>6</a:t>
            </a:r>
          </a:p>
        </p:txBody>
      </p:sp>
      <p:sp>
        <p:nvSpPr>
          <p:cNvPr id="8" name="Title 1">
            <a:extLst>
              <a:ext uri="{FF2B5EF4-FFF2-40B4-BE49-F238E27FC236}">
                <a16:creationId xmlns:a16="http://schemas.microsoft.com/office/drawing/2014/main" id="{4C746557-8E55-D75B-75AE-870CA4995CF4}"/>
              </a:ext>
            </a:extLst>
          </p:cNvPr>
          <p:cNvSpPr txBox="1">
            <a:spLocks/>
          </p:cNvSpPr>
          <p:nvPr/>
        </p:nvSpPr>
        <p:spPr>
          <a:xfrm>
            <a:off x="342900" y="360366"/>
            <a:ext cx="8229600" cy="8540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dirty="0"/>
              <a:t>Tools used</a:t>
            </a:r>
          </a:p>
        </p:txBody>
      </p:sp>
      <p:sp>
        <p:nvSpPr>
          <p:cNvPr id="9" name="Content Placeholder 2">
            <a:extLst>
              <a:ext uri="{FF2B5EF4-FFF2-40B4-BE49-F238E27FC236}">
                <a16:creationId xmlns:a16="http://schemas.microsoft.com/office/drawing/2014/main" id="{20937822-1643-D510-4CBE-69E01FC0FFDA}"/>
              </a:ext>
            </a:extLst>
          </p:cNvPr>
          <p:cNvSpPr txBox="1">
            <a:spLocks/>
          </p:cNvSpPr>
          <p:nvPr/>
        </p:nvSpPr>
        <p:spPr>
          <a:xfrm>
            <a:off x="609600" y="1357314"/>
            <a:ext cx="8229600" cy="100964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800" dirty="0"/>
              <a:t>Power BI </a:t>
            </a:r>
          </a:p>
          <a:p>
            <a:r>
              <a:rPr lang="en-IN" sz="2800" dirty="0" err="1"/>
              <a:t>Jupyter</a:t>
            </a:r>
            <a:r>
              <a:rPr lang="en-IN" sz="2800" dirty="0"/>
              <a:t> notebook</a:t>
            </a:r>
          </a:p>
        </p:txBody>
      </p:sp>
    </p:spTree>
    <p:extLst>
      <p:ext uri="{BB962C8B-B14F-4D97-AF65-F5344CB8AC3E}">
        <p14:creationId xmlns:p14="http://schemas.microsoft.com/office/powerpoint/2010/main" val="166962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a:t>Project Description</a:t>
            </a:r>
          </a:p>
        </p:txBody>
      </p:sp>
      <p:sp>
        <p:nvSpPr>
          <p:cNvPr id="3" name="Content Placeholder 2"/>
          <p:cNvSpPr>
            <a:spLocks noGrp="1"/>
          </p:cNvSpPr>
          <p:nvPr>
            <p:ph idx="1"/>
          </p:nvPr>
        </p:nvSpPr>
        <p:spPr>
          <a:xfrm>
            <a:off x="551372" y="1391535"/>
            <a:ext cx="8229600" cy="1828800"/>
          </a:xfrm>
        </p:spPr>
        <p:txBody>
          <a:bodyPr>
            <a:normAutofit lnSpcReduction="10000"/>
          </a:bodyPr>
          <a:lstStyle/>
          <a:p>
            <a:pPr marL="0" indent="0">
              <a:buNone/>
            </a:pPr>
            <a:r>
              <a:rPr lang="en-US" sz="2000" dirty="0"/>
              <a:t>The </a:t>
            </a:r>
            <a:r>
              <a:rPr lang="en-US" sz="2000" b="1" dirty="0"/>
              <a:t>Sentiment Analysis of Social Media Using Python</a:t>
            </a:r>
            <a:r>
              <a:rPr lang="en-US" sz="2000" dirty="0"/>
              <a:t> project aims to harness the power of natural language processing (NLP) and machine learning to analyze and classify the sentiments expressed in social media posts. The project is designed to process large volumes of text data from platforms such as Twitter, Facebook, Instagram, or Reddit, identifying whether the expressed sentiments are positive, negative, or neutral.</a:t>
            </a:r>
            <a:endParaRPr sz="2000" dirty="0"/>
          </a:p>
        </p:txBody>
      </p:sp>
      <p:pic>
        <p:nvPicPr>
          <p:cNvPr id="4" name="Picture 3" descr="A logo with lines and a tree&#10;&#10;Description automatically generated">
            <a:extLst>
              <a:ext uri="{FF2B5EF4-FFF2-40B4-BE49-F238E27FC236}">
                <a16:creationId xmlns:a16="http://schemas.microsoft.com/office/drawing/2014/main" id="{6494458E-E53F-2D2B-3A20-18C1C966230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F3B0F583-3487-546A-40B9-EBD25AD30065}"/>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2C72F298-22E3-2A9B-97E2-FC73023A970B}"/>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3605BBE9-4571-D9F0-1863-65D25E3B7E66}"/>
              </a:ext>
            </a:extLst>
          </p:cNvPr>
          <p:cNvSpPr>
            <a:spLocks noGrp="1"/>
          </p:cNvSpPr>
          <p:nvPr>
            <p:ph type="sldNum" sz="quarter" idx="12"/>
          </p:nvPr>
        </p:nvSpPr>
        <p:spPr>
          <a:xfrm>
            <a:off x="6553200" y="6356350"/>
            <a:ext cx="2133600" cy="365125"/>
          </a:xfrm>
        </p:spPr>
        <p:txBody>
          <a:bodyPr/>
          <a:lstStyle/>
          <a:p>
            <a:r>
              <a:rPr lang="en-US" dirty="0">
                <a:solidFill>
                  <a:schemeClr val="tx1"/>
                </a:solidFill>
              </a:rPr>
              <a:t>7</a:t>
            </a:r>
          </a:p>
        </p:txBody>
      </p:sp>
      <p:sp>
        <p:nvSpPr>
          <p:cNvPr id="8" name="Title 1">
            <a:extLst>
              <a:ext uri="{FF2B5EF4-FFF2-40B4-BE49-F238E27FC236}">
                <a16:creationId xmlns:a16="http://schemas.microsoft.com/office/drawing/2014/main" id="{8E035699-159B-F3BD-EDCC-7CC93ED828FB}"/>
              </a:ext>
            </a:extLst>
          </p:cNvPr>
          <p:cNvSpPr txBox="1">
            <a:spLocks/>
          </p:cNvSpPr>
          <p:nvPr/>
        </p:nvSpPr>
        <p:spPr>
          <a:xfrm>
            <a:off x="342900" y="3539408"/>
            <a:ext cx="8229600" cy="79300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400" dirty="0"/>
              <a:t>Focus on Impact</a:t>
            </a:r>
          </a:p>
          <a:p>
            <a:endParaRPr lang="en-US" dirty="0"/>
          </a:p>
        </p:txBody>
      </p:sp>
      <p:sp>
        <p:nvSpPr>
          <p:cNvPr id="9" name="Title 1">
            <a:extLst>
              <a:ext uri="{FF2B5EF4-FFF2-40B4-BE49-F238E27FC236}">
                <a16:creationId xmlns:a16="http://schemas.microsoft.com/office/drawing/2014/main" id="{6D81E9E8-8E79-4FDB-CA94-6358D8087E21}"/>
              </a:ext>
            </a:extLst>
          </p:cNvPr>
          <p:cNvSpPr txBox="1">
            <a:spLocks/>
          </p:cNvSpPr>
          <p:nvPr/>
        </p:nvSpPr>
        <p:spPr>
          <a:xfrm>
            <a:off x="457200" y="3763828"/>
            <a:ext cx="8229600" cy="20425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10" name="Content Placeholder 2">
            <a:extLst>
              <a:ext uri="{FF2B5EF4-FFF2-40B4-BE49-F238E27FC236}">
                <a16:creationId xmlns:a16="http://schemas.microsoft.com/office/drawing/2014/main" id="{97B91369-0F30-A911-BE93-F83957C7C276}"/>
              </a:ext>
            </a:extLst>
          </p:cNvPr>
          <p:cNvSpPr txBox="1">
            <a:spLocks/>
          </p:cNvSpPr>
          <p:nvPr/>
        </p:nvSpPr>
        <p:spPr>
          <a:xfrm>
            <a:off x="571500" y="4173928"/>
            <a:ext cx="8229600" cy="182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tool's impact is significant, as it can help businesses monitor public sentiment towards their brand, identify potential crises, and inform marketing strategies. Additionally, researchers can use it to study societal trends and public opinion on various topics.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IN" i="0" u="none" strike="noStrike" dirty="0">
                <a:solidFill>
                  <a:srgbClr val="000000"/>
                </a:solidFill>
                <a:effectLst/>
              </a:rPr>
              <a:t>Lessons Learned</a:t>
            </a:r>
          </a:p>
        </p:txBody>
      </p:sp>
      <p:sp>
        <p:nvSpPr>
          <p:cNvPr id="3" name="Content Placeholder 2"/>
          <p:cNvSpPr>
            <a:spLocks noGrp="1"/>
          </p:cNvSpPr>
          <p:nvPr>
            <p:ph idx="1"/>
          </p:nvPr>
        </p:nvSpPr>
        <p:spPr>
          <a:xfrm>
            <a:off x="457200" y="1224952"/>
            <a:ext cx="8229600" cy="4901212"/>
          </a:xfrm>
        </p:spPr>
        <p:txBody>
          <a:bodyPr>
            <a:normAutofit fontScale="92500" lnSpcReduction="20000"/>
          </a:bodyPr>
          <a:lstStyle/>
          <a:p>
            <a:pPr marL="0" indent="0" algn="l">
              <a:buNone/>
            </a:pPr>
            <a:r>
              <a:rPr lang="en-IN" dirty="0"/>
              <a:t>1. Data Quality and Preprocessing</a:t>
            </a:r>
          </a:p>
          <a:p>
            <a:r>
              <a:rPr lang="en-IN" dirty="0"/>
              <a:t>Data Cleaning</a:t>
            </a:r>
          </a:p>
          <a:p>
            <a:r>
              <a:rPr lang="en-IN" dirty="0"/>
              <a:t>Data </a:t>
            </a:r>
            <a:r>
              <a:rPr lang="en-IN" dirty="0" err="1"/>
              <a:t>Labeling</a:t>
            </a:r>
            <a:endParaRPr lang="en-IN" dirty="0"/>
          </a:p>
          <a:p>
            <a:pPr marL="0" indent="0">
              <a:buNone/>
            </a:pPr>
            <a:r>
              <a:rPr lang="en-IN" b="0" i="0" u="none" strike="noStrike" dirty="0">
                <a:solidFill>
                  <a:srgbClr val="000000"/>
                </a:solidFill>
                <a:effectLst/>
              </a:rPr>
              <a:t>2. </a:t>
            </a:r>
            <a:r>
              <a:rPr lang="en-IN" dirty="0"/>
              <a:t>Model Selection and Tuning</a:t>
            </a:r>
          </a:p>
          <a:p>
            <a:r>
              <a:rPr lang="en-IN" dirty="0"/>
              <a:t>Algorithm Suitability</a:t>
            </a:r>
          </a:p>
          <a:p>
            <a:r>
              <a:rPr lang="en-IN" dirty="0"/>
              <a:t>Hyperparameter Tuning</a:t>
            </a:r>
          </a:p>
          <a:p>
            <a:pPr marL="0" indent="0">
              <a:buNone/>
            </a:pPr>
            <a:r>
              <a:rPr lang="en-IN" b="0" i="0" u="none" strike="noStrike" dirty="0">
                <a:solidFill>
                  <a:srgbClr val="000000"/>
                </a:solidFill>
                <a:effectLst/>
              </a:rPr>
              <a:t>3. </a:t>
            </a:r>
            <a:r>
              <a:rPr lang="en-IN" dirty="0"/>
              <a:t>Feature Engineering</a:t>
            </a:r>
          </a:p>
          <a:p>
            <a:r>
              <a:rPr lang="en-IN" dirty="0"/>
              <a:t>Text Representation</a:t>
            </a:r>
          </a:p>
          <a:p>
            <a:r>
              <a:rPr lang="en-US" dirty="0"/>
              <a:t>Balancing Feature Complexity and Model Interpretability</a:t>
            </a:r>
            <a:endParaRPr lang="en-IN"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EF3CA874-D5EB-7A72-21CD-A90FE1600EFD}"/>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047BA7DB-2704-C72D-8E2B-5BA33E7EAAB8}"/>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55BB486D-C185-7B5B-3786-479AFFFC496F}"/>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04DE1C3E-F9A0-BBBD-6A5A-600603E567C5}"/>
              </a:ext>
            </a:extLst>
          </p:cNvPr>
          <p:cNvSpPr>
            <a:spLocks noGrp="1"/>
          </p:cNvSpPr>
          <p:nvPr>
            <p:ph type="sldNum" sz="quarter" idx="12"/>
          </p:nvPr>
        </p:nvSpPr>
        <p:spPr>
          <a:xfrm>
            <a:off x="6553200" y="6356350"/>
            <a:ext cx="2133600" cy="365125"/>
          </a:xfrm>
        </p:spPr>
        <p:txBody>
          <a:bodyPr/>
          <a:lstStyle/>
          <a:p>
            <a:r>
              <a:rPr lang="en-US" dirty="0">
                <a:solidFill>
                  <a:schemeClr val="tx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Results</a:t>
            </a:r>
            <a:endParaRPr b="1" dirty="0"/>
          </a:p>
        </p:txBody>
      </p:sp>
      <p:pic>
        <p:nvPicPr>
          <p:cNvPr id="9" name="Content Placeholder 8">
            <a:extLst>
              <a:ext uri="{FF2B5EF4-FFF2-40B4-BE49-F238E27FC236}">
                <a16:creationId xmlns:a16="http://schemas.microsoft.com/office/drawing/2014/main" id="{1F7210F0-65DA-E923-E36F-29C12E60F556}"/>
              </a:ext>
            </a:extLst>
          </p:cNvPr>
          <p:cNvPicPr>
            <a:picLocks noGrp="1" noChangeAspect="1"/>
          </p:cNvPicPr>
          <p:nvPr>
            <p:ph idx="1"/>
          </p:nvPr>
        </p:nvPicPr>
        <p:blipFill>
          <a:blip r:embed="rId2"/>
          <a:stretch>
            <a:fillRect/>
          </a:stretch>
        </p:blipFill>
        <p:spPr>
          <a:xfrm>
            <a:off x="1457325" y="1417638"/>
            <a:ext cx="6243638" cy="4654550"/>
          </a:xfrm>
        </p:spPr>
      </p:pic>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3"/>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336B7720-7281-5C4A-4A9D-E6FC910BB16C}"/>
              </a:ext>
            </a:extLst>
          </p:cNvPr>
          <p:cNvSpPr>
            <a:spLocks noGrp="1"/>
          </p:cNvSpPr>
          <p:nvPr>
            <p:ph type="ftr" sz="quarter" idx="11"/>
          </p:nvPr>
        </p:nvSpPr>
        <p:spPr>
          <a:xfrm>
            <a:off x="3124200" y="6356350"/>
            <a:ext cx="2895600" cy="365125"/>
          </a:xfrm>
        </p:spPr>
        <p:txBody>
          <a:bodyPr/>
          <a:lstStyle/>
          <a:p>
            <a:r>
              <a:rPr lang="en-US" dirty="0">
                <a:solidFill>
                  <a:schemeClr val="tx1"/>
                </a:solidFill>
              </a:rPr>
              <a:t>AADHYA GAJJAR</a:t>
            </a:r>
          </a:p>
        </p:txBody>
      </p:sp>
      <p:sp>
        <p:nvSpPr>
          <p:cNvPr id="6" name="Date Placeholder 6">
            <a:extLst>
              <a:ext uri="{FF2B5EF4-FFF2-40B4-BE49-F238E27FC236}">
                <a16:creationId xmlns:a16="http://schemas.microsoft.com/office/drawing/2014/main" id="{FF93582F-6EA8-992E-089E-43ADB99EC441}"/>
              </a:ext>
            </a:extLst>
          </p:cNvPr>
          <p:cNvSpPr>
            <a:spLocks noGrp="1"/>
          </p:cNvSpPr>
          <p:nvPr>
            <p:ph type="dt" sz="half" idx="10"/>
          </p:nvPr>
        </p:nvSpPr>
        <p:spPr>
          <a:xfrm>
            <a:off x="457200" y="6356350"/>
            <a:ext cx="2133600" cy="365125"/>
          </a:xfrm>
        </p:spPr>
        <p:txBody>
          <a:bodyPr/>
          <a:lstStyle/>
          <a:p>
            <a:r>
              <a:rPr lang="en-US" dirty="0">
                <a:solidFill>
                  <a:schemeClr val="tx1"/>
                </a:solidFill>
              </a:rPr>
              <a:t>CSE (AI &amp; ML)</a:t>
            </a:r>
          </a:p>
          <a:p>
            <a:endParaRPr lang="en-US" dirty="0">
              <a:solidFill>
                <a:schemeClr val="tx1"/>
              </a:solidFill>
            </a:endParaRPr>
          </a:p>
        </p:txBody>
      </p:sp>
      <p:sp>
        <p:nvSpPr>
          <p:cNvPr id="7" name="Slide Number Placeholder 7">
            <a:extLst>
              <a:ext uri="{FF2B5EF4-FFF2-40B4-BE49-F238E27FC236}">
                <a16:creationId xmlns:a16="http://schemas.microsoft.com/office/drawing/2014/main" id="{1F4460AE-4FE3-01FC-50B6-856ECC9BEE7C}"/>
              </a:ext>
            </a:extLst>
          </p:cNvPr>
          <p:cNvSpPr>
            <a:spLocks noGrp="1"/>
          </p:cNvSpPr>
          <p:nvPr>
            <p:ph type="sldNum" sz="quarter" idx="12"/>
          </p:nvPr>
        </p:nvSpPr>
        <p:spPr>
          <a:xfrm>
            <a:off x="6553200" y="6356350"/>
            <a:ext cx="2133600" cy="365125"/>
          </a:xfrm>
        </p:spPr>
        <p:txBody>
          <a:bodyPr/>
          <a:lstStyle/>
          <a:p>
            <a:r>
              <a:rPr lang="en-US" dirty="0">
                <a:solidFill>
                  <a:schemeClr val="tx1"/>
                </a:solidFill>
              </a:rPr>
              <a:t>9</a:t>
            </a:r>
          </a:p>
        </p:txBody>
      </p:sp>
    </p:spTree>
    <p:extLst>
      <p:ext uri="{BB962C8B-B14F-4D97-AF65-F5344CB8AC3E}">
        <p14:creationId xmlns:p14="http://schemas.microsoft.com/office/powerpoint/2010/main" val="341512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TotalTime>
  <Words>563</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-webkit-standard</vt:lpstr>
      <vt:lpstr>Wingdings</vt:lpstr>
      <vt:lpstr>Office Theme</vt:lpstr>
      <vt:lpstr>Sentiment Analysis of social media 5th June 2024 To 25th July 2024</vt:lpstr>
      <vt:lpstr>Internship Certificate</vt:lpstr>
      <vt:lpstr>Introduction</vt:lpstr>
      <vt:lpstr>Internship Objectives</vt:lpstr>
      <vt:lpstr>Key Responsibilities &amp; Roles</vt:lpstr>
      <vt:lpstr>List of skills</vt:lpstr>
      <vt:lpstr>Project Description</vt:lpstr>
      <vt:lpstr>Lessons Learned</vt:lpstr>
      <vt:lpstr>Conclusion and Results</vt:lpstr>
      <vt:lpstr>Future Work</vt:lpstr>
      <vt:lpstr>Mentor 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[Insert Date]</dc:title>
  <dc:subject/>
  <dc:creator>Aadhya Gajjar</dc:creator>
  <cp:keywords/>
  <dc:description>generated using python-pptx</dc:description>
  <cp:lastModifiedBy>Aadhya Gajjar</cp:lastModifiedBy>
  <cp:revision>17</cp:revision>
  <dcterms:created xsi:type="dcterms:W3CDTF">2013-01-27T09:14:16Z</dcterms:created>
  <dcterms:modified xsi:type="dcterms:W3CDTF">2024-08-27T20:31:15Z</dcterms:modified>
  <cp:category/>
</cp:coreProperties>
</file>