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BE15"/>
    <a:srgbClr val="5AD918"/>
    <a:srgbClr val="2FD912"/>
    <a:srgbClr val="E7FFCE"/>
    <a:srgbClr val="CEFF9D"/>
    <a:srgbClr val="ABFF56"/>
    <a:srgbClr val="D4BA01"/>
    <a:srgbClr val="DAC11E"/>
    <a:srgbClr val="DEFFCF"/>
    <a:srgbClr val="A1C9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689"/>
  </p:normalViewPr>
  <p:slideViewPr>
    <p:cSldViewPr snapToGrid="0" snapToObjects="1">
      <p:cViewPr varScale="1">
        <p:scale>
          <a:sx n="14" d="100"/>
          <a:sy n="14" d="100"/>
        </p:scale>
        <p:origin x="1812" y="108"/>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B1F554-8471-F74E-95A3-3E7FC8AE6388}" type="datetimeFigureOut">
              <a:rPr lang="en-US" smtClean="0"/>
              <a:pPr/>
              <a:t>8/28/2024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E2536-F949-A046-9408-77F5280C62D9}" type="slidenum">
              <a:rPr lang="en-US" smtClean="0"/>
              <a:pPr/>
              <a:t>‹#›</a:t>
            </a:fld>
            <a:endParaRPr lang="en-US"/>
          </a:p>
        </p:txBody>
      </p:sp>
    </p:spTree>
    <p:extLst>
      <p:ext uri="{BB962C8B-B14F-4D97-AF65-F5344CB8AC3E}">
        <p14:creationId xmlns:p14="http://schemas.microsoft.com/office/powerpoint/2010/main" val="19200910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feel free to change background colors &amp; text boxes</a:t>
            </a:r>
            <a:r>
              <a:rPr lang="en-US" sz="1200" baseline="0" dirty="0">
                <a:solidFill>
                  <a:schemeClr val="bg1"/>
                </a:solidFill>
                <a:latin typeface="Arial"/>
                <a:cs typeface="Arial"/>
              </a:rPr>
              <a:t> and </a:t>
            </a:r>
            <a:r>
              <a:rPr lang="en-US" sz="1200" baseline="0">
                <a:solidFill>
                  <a:schemeClr val="bg1"/>
                </a:solidFill>
                <a:latin typeface="Arial"/>
                <a:cs typeface="Arial"/>
              </a:rPr>
              <a:t>use sections </a:t>
            </a:r>
            <a:r>
              <a:rPr lang="en-US" sz="1200" baseline="0" dirty="0">
                <a:solidFill>
                  <a:schemeClr val="bg1"/>
                </a:solidFill>
                <a:latin typeface="Arial"/>
                <a:cs typeface="Arial"/>
              </a:rPr>
              <a:t>for </a:t>
            </a:r>
            <a:r>
              <a:rPr lang="en-US" sz="1200" baseline="0">
                <a:solidFill>
                  <a:schemeClr val="bg1"/>
                </a:solidFill>
                <a:latin typeface="Arial"/>
                <a:cs typeface="Arial"/>
              </a:rPr>
              <a:t>difference purposes!</a:t>
            </a:r>
            <a:endParaRPr lang="en-US" sz="1200">
              <a:solidFill>
                <a:schemeClr val="bg1"/>
              </a:solidFill>
              <a:latin typeface="Arial"/>
              <a:cs typeface="Arial"/>
            </a:endParaRPr>
          </a:p>
          <a:p>
            <a:endParaRPr lang="en-US" dirty="0"/>
          </a:p>
        </p:txBody>
      </p:sp>
      <p:sp>
        <p:nvSpPr>
          <p:cNvPr id="4" name="Slide Number Placeholder 3"/>
          <p:cNvSpPr>
            <a:spLocks noGrp="1"/>
          </p:cNvSpPr>
          <p:nvPr>
            <p:ph type="sldNum" sz="quarter" idx="10"/>
          </p:nvPr>
        </p:nvSpPr>
        <p:spPr/>
        <p:txBody>
          <a:bodyPr/>
          <a:lstStyle/>
          <a:p>
            <a:fld id="{EC5E2536-F949-A046-9408-77F5280C62D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C9624-8537-344B-A181-774C3CF89A66}"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2C9624-8537-344B-A181-774C3CF89A66}"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2C9624-8537-344B-A181-774C3CF89A66}"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2C9624-8537-344B-A181-774C3CF89A66}"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C9624-8537-344B-A181-774C3CF89A66}"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C2C9624-8537-344B-A181-774C3CF89A66}"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12122-570C-394B-A3C0-8A0DA37D73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C2C9624-8537-344B-A181-774C3CF89A66}" type="datetimeFigureOut">
              <a:rPr lang="en-US" smtClean="0"/>
              <a:pPr/>
              <a:t>8/28/2024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AF12122-570C-394B-A3C0-8A0DA37D73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p:cNvSpPr/>
          <p:nvPr/>
        </p:nvSpPr>
        <p:spPr>
          <a:xfrm>
            <a:off x="1365595" y="7841830"/>
            <a:ext cx="11628414" cy="13357506"/>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3200" dirty="0"/>
              <a:t>        </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
        <p:nvSpPr>
          <p:cNvPr id="250" name="TextBox 249"/>
          <p:cNvSpPr txBox="1"/>
          <p:nvPr/>
        </p:nvSpPr>
        <p:spPr>
          <a:xfrm>
            <a:off x="1840176" y="21616436"/>
            <a:ext cx="1145577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Background</a:t>
            </a:r>
            <a:endParaRPr lang="en-US" sz="1200" b="1" dirty="0">
              <a:solidFill>
                <a:schemeClr val="bg1"/>
              </a:solidFill>
            </a:endParaRPr>
          </a:p>
        </p:txBody>
      </p:sp>
      <p:sp>
        <p:nvSpPr>
          <p:cNvPr id="251" name="TextBox 250"/>
          <p:cNvSpPr txBox="1"/>
          <p:nvPr/>
        </p:nvSpPr>
        <p:spPr>
          <a:xfrm>
            <a:off x="14688571" y="6210586"/>
            <a:ext cx="13524522"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Objectives</a:t>
            </a:r>
            <a:endParaRPr lang="en-US" sz="1200" b="1" dirty="0">
              <a:solidFill>
                <a:schemeClr val="bg1"/>
              </a:solidFill>
            </a:endParaRPr>
          </a:p>
        </p:txBody>
      </p:sp>
      <p:sp>
        <p:nvSpPr>
          <p:cNvPr id="258" name="TextBox 257"/>
          <p:cNvSpPr txBox="1"/>
          <p:nvPr/>
        </p:nvSpPr>
        <p:spPr>
          <a:xfrm>
            <a:off x="14752066" y="13256693"/>
            <a:ext cx="13461027" cy="132343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Methods</a:t>
            </a:r>
          </a:p>
          <a:p>
            <a:pPr algn="ctr"/>
            <a:endParaRPr lang="en-US" sz="800" b="1" dirty="0">
              <a:solidFill>
                <a:schemeClr val="bg1"/>
              </a:solidFill>
            </a:endParaRPr>
          </a:p>
          <a:p>
            <a:pPr algn="ctr"/>
            <a:endParaRPr lang="en-US" sz="1200" b="1" dirty="0">
              <a:solidFill>
                <a:schemeClr val="bg1"/>
              </a:solidFill>
            </a:endParaRPr>
          </a:p>
        </p:txBody>
      </p:sp>
      <p:sp>
        <p:nvSpPr>
          <p:cNvPr id="259" name="TextBox 258"/>
          <p:cNvSpPr txBox="1"/>
          <p:nvPr/>
        </p:nvSpPr>
        <p:spPr>
          <a:xfrm>
            <a:off x="1941758" y="6210586"/>
            <a:ext cx="11506590"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tIns="91440" bIns="365760" rtlCol="0">
            <a:spAutoFit/>
          </a:bodyPr>
          <a:lstStyle/>
          <a:p>
            <a:pPr algn="ctr"/>
            <a:r>
              <a:rPr lang="en-US" sz="6000" b="1" dirty="0">
                <a:solidFill>
                  <a:schemeClr val="bg1"/>
                </a:solidFill>
              </a:rPr>
              <a:t>Abstract/Intro/Motivation</a:t>
            </a:r>
            <a:endParaRPr lang="en-US" sz="1200" b="1" dirty="0">
              <a:solidFill>
                <a:schemeClr val="bg1"/>
              </a:solidFill>
            </a:endParaRPr>
          </a:p>
        </p:txBody>
      </p:sp>
      <p:sp>
        <p:nvSpPr>
          <p:cNvPr id="260" name="TextBox 259"/>
          <p:cNvSpPr txBox="1"/>
          <p:nvPr/>
        </p:nvSpPr>
        <p:spPr>
          <a:xfrm>
            <a:off x="29425909" y="6210586"/>
            <a:ext cx="12743538" cy="1384995"/>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lIns="91440" tIns="91440" bIns="365760" rtlCol="0">
            <a:spAutoFit/>
          </a:bodyPr>
          <a:lstStyle/>
          <a:p>
            <a:pPr algn="ctr"/>
            <a:r>
              <a:rPr lang="en-US" sz="6000" b="1" dirty="0">
                <a:solidFill>
                  <a:schemeClr val="bg1"/>
                </a:solidFill>
              </a:rPr>
              <a:t>Results/Discussion</a:t>
            </a:r>
            <a:endParaRPr lang="en-US" sz="1200" b="1" dirty="0">
              <a:solidFill>
                <a:schemeClr val="bg1"/>
              </a:solidFill>
            </a:endParaRPr>
          </a:p>
        </p:txBody>
      </p:sp>
      <p:sp>
        <p:nvSpPr>
          <p:cNvPr id="261" name="TextBox 260"/>
          <p:cNvSpPr txBox="1"/>
          <p:nvPr/>
        </p:nvSpPr>
        <p:spPr>
          <a:xfrm>
            <a:off x="29992318" y="21961400"/>
            <a:ext cx="12177129" cy="1200329"/>
          </a:xfrm>
          <a:prstGeom prst="rect">
            <a:avLst/>
          </a:prstGeom>
          <a:solidFill>
            <a:schemeClr val="tx2">
              <a:lumMod val="75000"/>
            </a:schemeClr>
          </a:solidFill>
          <a:effectLst>
            <a:outerShdw blurRad="50800" dist="381000" dir="2700000" algn="tl" rotWithShape="0">
              <a:srgbClr val="000000">
                <a:alpha val="43000"/>
              </a:srgbClr>
            </a:outerShdw>
          </a:effectLst>
          <a:scene3d>
            <a:camera prst="orthographicFront"/>
            <a:lightRig rig="threePt" dir="t"/>
          </a:scene3d>
          <a:sp3d>
            <a:bevelT/>
            <a:bevelB/>
          </a:sp3d>
        </p:spPr>
        <p:txBody>
          <a:bodyPr wrap="square" rtlCol="0">
            <a:spAutoFit/>
          </a:bodyPr>
          <a:lstStyle/>
          <a:p>
            <a:pPr algn="ctr"/>
            <a:r>
              <a:rPr lang="en-US" sz="6000" b="1" dirty="0">
                <a:solidFill>
                  <a:schemeClr val="bg1"/>
                </a:solidFill>
              </a:rPr>
              <a:t>Future Directions</a:t>
            </a:r>
          </a:p>
          <a:p>
            <a:pPr algn="ctr"/>
            <a:endParaRPr lang="en-US" sz="1200" b="1" dirty="0">
              <a:solidFill>
                <a:schemeClr val="bg1"/>
              </a:solidFill>
            </a:endParaRPr>
          </a:p>
        </p:txBody>
      </p:sp>
      <p:sp>
        <p:nvSpPr>
          <p:cNvPr id="264" name="TextBox 263"/>
          <p:cNvSpPr txBox="1"/>
          <p:nvPr/>
        </p:nvSpPr>
        <p:spPr>
          <a:xfrm>
            <a:off x="8732494" y="925660"/>
            <a:ext cx="32531150" cy="4139595"/>
          </a:xfrm>
          <a:prstGeom prst="rect">
            <a:avLst/>
          </a:prstGeom>
          <a:solidFill>
            <a:schemeClr val="tx2">
              <a:lumMod val="75000"/>
            </a:schemeClr>
          </a:solidFill>
          <a:effectLst>
            <a:glow rad="139700">
              <a:schemeClr val="tx1">
                <a:lumMod val="75000"/>
                <a:lumOff val="25000"/>
                <a:alpha val="75000"/>
              </a:schemeClr>
            </a:glow>
            <a:outerShdw blurRad="50800" dist="381000" dir="2700000" algn="tl" rotWithShape="0">
              <a:srgbClr val="000000">
                <a:alpha val="43000"/>
              </a:srgbClr>
            </a:outerShdw>
            <a:softEdge rad="635000"/>
          </a:effectLst>
          <a:scene3d>
            <a:camera prst="orthographicFront"/>
            <a:lightRig rig="threePt" dir="t"/>
          </a:scene3d>
          <a:sp3d>
            <a:bevelT/>
            <a:bevelB/>
          </a:sp3d>
        </p:spPr>
        <p:txBody>
          <a:bodyPr wrap="square" rtlCol="0">
            <a:spAutoFit/>
          </a:bodyPr>
          <a:lstStyle/>
          <a:p>
            <a:pPr algn="ctr">
              <a:spcBef>
                <a:spcPts val="1200"/>
              </a:spcBef>
            </a:pPr>
            <a:r>
              <a:rPr lang="en-IN" sz="13800" dirty="0">
                <a:solidFill>
                  <a:schemeClr val="bg1"/>
                </a:solidFill>
                <a:latin typeface="Arial"/>
                <a:cs typeface="Arial"/>
              </a:rPr>
              <a:t>Sentiment Analysis of social media</a:t>
            </a:r>
          </a:p>
          <a:p>
            <a:pPr algn="ctr">
              <a:spcBef>
                <a:spcPts val="1200"/>
              </a:spcBef>
            </a:pPr>
            <a:r>
              <a:rPr lang="en-IN" sz="11500" dirty="0">
                <a:solidFill>
                  <a:schemeClr val="bg1"/>
                </a:solidFill>
                <a:latin typeface="Arial"/>
                <a:cs typeface="Arial"/>
              </a:rPr>
              <a:t>By Aadhya Gajjar  </a:t>
            </a:r>
            <a:endParaRPr lang="en-US" sz="11500" dirty="0">
              <a:solidFill>
                <a:schemeClr val="bg1"/>
              </a:solidFill>
              <a:latin typeface="Arial"/>
              <a:cs typeface="Arial"/>
            </a:endParaRPr>
          </a:p>
        </p:txBody>
      </p:sp>
      <p:sp>
        <p:nvSpPr>
          <p:cNvPr id="265" name="Rectangle 264"/>
          <p:cNvSpPr/>
          <p:nvPr/>
        </p:nvSpPr>
        <p:spPr>
          <a:xfrm>
            <a:off x="1840174" y="23355135"/>
            <a:ext cx="11254600" cy="8433078"/>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74320" rIns="365760" bIns="274320">
            <a:spAutoFit/>
          </a:bodyPr>
          <a:lstStyle/>
          <a:p>
            <a:r>
              <a:rPr lang="en-US" sz="3200" dirty="0"/>
              <a:t>        </a:t>
            </a:r>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a:p>
            <a:endParaRPr lang="en-US" sz="3200" dirty="0"/>
          </a:p>
        </p:txBody>
      </p:sp>
      <p:sp>
        <p:nvSpPr>
          <p:cNvPr id="267" name="Rectangle 266"/>
          <p:cNvSpPr/>
          <p:nvPr/>
        </p:nvSpPr>
        <p:spPr>
          <a:xfrm>
            <a:off x="14752066" y="15252139"/>
            <a:ext cx="13833957" cy="16158270"/>
          </a:xfrm>
          <a:prstGeom prst="rect">
            <a:avLst/>
          </a:prstGeom>
          <a:solidFill>
            <a:schemeClr val="bg1">
              <a:lumMod val="75000"/>
              <a:alpha val="68000"/>
            </a:schemeClr>
          </a:solidFill>
          <a:ln>
            <a:noFill/>
          </a:ln>
          <a:effectLst>
            <a:glow rad="101600">
              <a:schemeClr val="bg1">
                <a:lumMod val="85000"/>
                <a:alpha val="75000"/>
              </a:schemeClr>
            </a:glow>
            <a:outerShdw blurRad="441325" dist="508000" dir="2700000" algn="tl" rotWithShape="0">
              <a:schemeClr val="bg1">
                <a:lumMod val="50000"/>
                <a:alpha val="50000"/>
              </a:schemeClr>
            </a:outerShdw>
            <a:softEdge rad="381000"/>
          </a:effectLst>
        </p:spPr>
        <p:txBody>
          <a:bodyPr wrap="square">
            <a:spAutoFit/>
          </a:bodyPr>
          <a:lstStyle/>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a:p>
            <a:pPr algn="ctr"/>
            <a:endParaRPr lang="en-US" sz="3600" b="1" dirty="0"/>
          </a:p>
        </p:txBody>
      </p:sp>
      <p:sp>
        <p:nvSpPr>
          <p:cNvPr id="272" name="Rectangle 271"/>
          <p:cNvSpPr/>
          <p:nvPr/>
        </p:nvSpPr>
        <p:spPr>
          <a:xfrm>
            <a:off x="14834655" y="7732806"/>
            <a:ext cx="13397531" cy="547842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182880" rIns="365760" bIns="182880">
            <a:spAutoFit/>
          </a:bodyPr>
          <a:lstStyle/>
          <a:p>
            <a:pPr algn="ctr"/>
            <a:endParaRPr lang="en-US" sz="1200" dirty="0"/>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Develop a system to accurately classify social media sentiment (positive, negative, neutral).</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Utilize machine learning techniques such as logistic regression and random forest.</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Analyze large-scale user content to extract insights into public opinion.</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Support decision-making in market research, customer feedback, and political trends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275" name="Rectangle 274"/>
          <p:cNvSpPr/>
          <p:nvPr/>
        </p:nvSpPr>
        <p:spPr>
          <a:xfrm>
            <a:off x="29669211" y="8095867"/>
            <a:ext cx="12621774" cy="13520569"/>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457200" tIns="182880" rIns="365760" bIns="182880">
            <a:spAutoFit/>
          </a:bodyPr>
          <a:lstStyle/>
          <a:p>
            <a:endParaRPr lang="en-US" sz="2800" dirty="0"/>
          </a:p>
        </p:txBody>
      </p:sp>
      <p:sp>
        <p:nvSpPr>
          <p:cNvPr id="276" name="Rectangle 275"/>
          <p:cNvSpPr/>
          <p:nvPr/>
        </p:nvSpPr>
        <p:spPr>
          <a:xfrm>
            <a:off x="29772316" y="23506693"/>
            <a:ext cx="13204484" cy="8756243"/>
          </a:xfrm>
          <a:prstGeom prst="rect">
            <a:avLst/>
          </a:prstGeom>
          <a:solidFill>
            <a:schemeClr val="bg1">
              <a:lumMod val="75000"/>
              <a:alpha val="68000"/>
            </a:schemeClr>
          </a:solidFill>
          <a:ln>
            <a:noFill/>
          </a:ln>
          <a:effectLst>
            <a:glow rad="101600">
              <a:schemeClr val="bg1">
                <a:lumMod val="85000"/>
                <a:alpha val="75000"/>
              </a:schemeClr>
            </a:glow>
            <a:outerShdw blurRad="441325" dist="774700" dir="2700000" algn="tl" rotWithShape="0">
              <a:schemeClr val="bg1">
                <a:lumMod val="50000"/>
                <a:alpha val="43000"/>
              </a:schemeClr>
            </a:outerShdw>
            <a:softEdge rad="381000"/>
          </a:effectLst>
        </p:spPr>
        <p:txBody>
          <a:bodyPr wrap="square" lIns="365760" tIns="228600" rIns="365760" bIns="274320">
            <a:spAutoFit/>
          </a:bodyPr>
          <a:lstStyle/>
          <a:p>
            <a:pPr marL="571500" indent="-571500">
              <a:buFont typeface="Wingdings" panose="05000000000000000000" pitchFamily="2" charset="2"/>
              <a:buChar char="Ø"/>
            </a:pPr>
            <a:r>
              <a:rPr lang="en-US" sz="4400" dirty="0"/>
              <a:t>Experiment with state-of-the-art deep learning architectures such as BERT, GPT, and transformers to improve sentiment detection.</a:t>
            </a:r>
          </a:p>
          <a:p>
            <a:pPr marL="571500" indent="-571500">
              <a:buFont typeface="Wingdings" panose="05000000000000000000" pitchFamily="2" charset="2"/>
              <a:buChar char="Ø"/>
            </a:pPr>
            <a:r>
              <a:rPr lang="en-US" sz="4400" dirty="0"/>
              <a:t>Optimize models and algorithms for scalability to handle large volumes of social media data efficiently.</a:t>
            </a:r>
          </a:p>
          <a:p>
            <a:pPr marL="571500" indent="-571500">
              <a:buFont typeface="Wingdings" panose="05000000000000000000" pitchFamily="2" charset="2"/>
              <a:buChar char="Ø"/>
            </a:pPr>
            <a:r>
              <a:rPr lang="en-US" sz="4400" dirty="0"/>
              <a:t>Implement systems for real-time sentiment analysis to monitor and respond to social media trends and public opinion as they evolve.</a:t>
            </a:r>
          </a:p>
          <a:p>
            <a:endParaRPr lang="en-US" sz="4400" dirty="0"/>
          </a:p>
          <a:p>
            <a:endParaRPr lang="en-US" sz="3200" dirty="0"/>
          </a:p>
          <a:p>
            <a:endParaRPr lang="en-US" sz="3200" dirty="0"/>
          </a:p>
          <a:p>
            <a:r>
              <a:rPr lang="en-US" sz="3200" dirty="0"/>
              <a:t>.</a:t>
            </a:r>
          </a:p>
        </p:txBody>
      </p:sp>
      <p:pic>
        <p:nvPicPr>
          <p:cNvPr id="3" name="Picture 2" descr="A logo of a computer chip&#10;&#10;Description automatically generated">
            <a:extLst>
              <a:ext uri="{FF2B5EF4-FFF2-40B4-BE49-F238E27FC236}">
                <a16:creationId xmlns:a16="http://schemas.microsoft.com/office/drawing/2014/main" id="{C76A2AAB-F616-44AA-0E3C-E5F1B25B86B7}"/>
              </a:ext>
            </a:extLst>
          </p:cNvPr>
          <p:cNvPicPr>
            <a:picLocks noChangeAspect="1"/>
          </p:cNvPicPr>
          <p:nvPr/>
        </p:nvPicPr>
        <p:blipFill>
          <a:blip r:embed="rId3"/>
          <a:stretch>
            <a:fillRect/>
          </a:stretch>
        </p:blipFill>
        <p:spPr>
          <a:xfrm>
            <a:off x="2627556" y="952545"/>
            <a:ext cx="4611443" cy="4637644"/>
          </a:xfrm>
          <a:prstGeom prst="rect">
            <a:avLst/>
          </a:prstGeom>
        </p:spPr>
      </p:pic>
      <p:sp>
        <p:nvSpPr>
          <p:cNvPr id="5" name="Rectangle 3">
            <a:extLst>
              <a:ext uri="{FF2B5EF4-FFF2-40B4-BE49-F238E27FC236}">
                <a16:creationId xmlns:a16="http://schemas.microsoft.com/office/drawing/2014/main" id="{BD9D1724-0C17-8941-E570-36F5F131FED3}"/>
              </a:ext>
            </a:extLst>
          </p:cNvPr>
          <p:cNvSpPr>
            <a:spLocks noChangeArrowheads="1"/>
          </p:cNvSpPr>
          <p:nvPr/>
        </p:nvSpPr>
        <p:spPr bwMode="auto">
          <a:xfrm>
            <a:off x="2714265" y="8416418"/>
            <a:ext cx="9049467" cy="1252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The project "Sentiment Analysis of Social Media Using Python" focuses on classifying the sentiment of social media text as positive, negative, or neutral using machine learning techniques like logistic regression and random forest. Leveraging Python libraries such as NLTK, </a:t>
            </a:r>
            <a:r>
              <a:rPr kumimoji="0" lang="en-US" altLang="en-US" sz="4000" b="0" i="0" u="none" strike="noStrike" cap="none" normalizeH="0" baseline="0" dirty="0" err="1">
                <a:ln>
                  <a:noFill/>
                </a:ln>
                <a:solidFill>
                  <a:schemeClr val="tx1"/>
                </a:solidFill>
                <a:effectLst/>
                <a:latin typeface="Arial" panose="020B0604020202020204" pitchFamily="34" charset="0"/>
              </a:rPr>
              <a:t>TextBlob</a:t>
            </a:r>
            <a:r>
              <a:rPr kumimoji="0" lang="en-US" altLang="en-US" sz="4000" b="0" i="0" u="none" strike="noStrike" cap="none" normalizeH="0" baseline="0" dirty="0">
                <a:ln>
                  <a:noFill/>
                </a:ln>
                <a:solidFill>
                  <a:schemeClr val="tx1"/>
                </a:solidFill>
                <a:effectLst/>
                <a:latin typeface="Arial" panose="020B0604020202020204" pitchFamily="34" charset="0"/>
              </a:rPr>
              <a:t>, and scikit-learn, the project preprocesses data through tokenization and vectorization. The effectiveness of the models is evaluated using metrics like accuracy, precision, recall, and F1 score. The results indicate that these methods can accurately predict public sentiment, offering valuable insights for applications in market research, customer feedback, and political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95E801B6-FBE5-7889-FC30-12F48902CBFD}"/>
              </a:ext>
            </a:extLst>
          </p:cNvPr>
          <p:cNvSpPr>
            <a:spLocks noChangeArrowheads="1"/>
          </p:cNvSpPr>
          <p:nvPr/>
        </p:nvSpPr>
        <p:spPr bwMode="auto">
          <a:xfrm>
            <a:off x="1941758" y="23331273"/>
            <a:ext cx="11052251" cy="77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Recent research aims to enhance sentiment analysis accuracy using advanced machine learning models.</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   Techniques include logistic regression, random forest, CNNs, and RNNs.</a:t>
            </a:r>
          </a:p>
          <a:p>
            <a:pPr marL="742950" marR="0" lvl="0" indent="-7429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1" i="0" u="none" strike="noStrike" cap="none" normalizeH="0" baseline="0" dirty="0">
                <a:ln>
                  <a:noFill/>
                </a:ln>
                <a:solidFill>
                  <a:schemeClr val="tx1"/>
                </a:solidFill>
                <a:effectLst/>
                <a:latin typeface="Arial" panose="020B0604020202020204" pitchFamily="34" charset="0"/>
              </a:rPr>
              <a:t>Challenges faced:-</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Managing the informal and diverse language used on social media.</a:t>
            </a:r>
          </a:p>
          <a:p>
            <a:pPr marL="571500" marR="0" lvl="0" indent="-5715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Arial" panose="020B0604020202020204" pitchFamily="34" charset="0"/>
              </a:rPr>
              <a:t>Incorporating context and multimodal data (e.g., images, videos) for a more nuanced understanding of public sentiment.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061DCC2A-D1DF-B0B4-3FA4-7A2AE1B10572}"/>
              </a:ext>
            </a:extLst>
          </p:cNvPr>
          <p:cNvPicPr>
            <a:picLocks noChangeAspect="1"/>
          </p:cNvPicPr>
          <p:nvPr/>
        </p:nvPicPr>
        <p:blipFill>
          <a:blip r:embed="rId4"/>
          <a:stretch>
            <a:fillRect/>
          </a:stretch>
        </p:blipFill>
        <p:spPr>
          <a:xfrm>
            <a:off x="30344080" y="8369738"/>
            <a:ext cx="11417048" cy="12829598"/>
          </a:xfrm>
          <a:prstGeom prst="rect">
            <a:avLst/>
          </a:prstGeom>
        </p:spPr>
      </p:pic>
      <p:pic>
        <p:nvPicPr>
          <p:cNvPr id="4" name="Picture 3">
            <a:extLst>
              <a:ext uri="{FF2B5EF4-FFF2-40B4-BE49-F238E27FC236}">
                <a16:creationId xmlns:a16="http://schemas.microsoft.com/office/drawing/2014/main" id="{154BC30B-6D7D-3FD9-4A41-0B7F7FEC95D6}"/>
              </a:ext>
            </a:extLst>
          </p:cNvPr>
          <p:cNvPicPr>
            <a:picLocks noChangeAspect="1"/>
          </p:cNvPicPr>
          <p:nvPr/>
        </p:nvPicPr>
        <p:blipFill>
          <a:blip r:embed="rId5"/>
          <a:stretch>
            <a:fillRect/>
          </a:stretch>
        </p:blipFill>
        <p:spPr>
          <a:xfrm>
            <a:off x="15054005" y="15252140"/>
            <a:ext cx="13159088" cy="1583510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4358</TotalTime>
  <Words>321</Words>
  <Application>Microsoft Office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Office Theme</vt:lpstr>
      <vt:lpstr>PowerPoint Presentation</vt:lpstr>
    </vt:vector>
  </TitlesOfParts>
  <Company>Rutgers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Julia Xia</dc:creator>
  <cp:lastModifiedBy>Aadhya Gajjar</cp:lastModifiedBy>
  <cp:revision>107</cp:revision>
  <cp:lastPrinted>2012-08-01T17:44:46Z</cp:lastPrinted>
  <dcterms:created xsi:type="dcterms:W3CDTF">2014-03-07T20:19:06Z</dcterms:created>
  <dcterms:modified xsi:type="dcterms:W3CDTF">2024-08-28T05:07:57Z</dcterms:modified>
</cp:coreProperties>
</file>