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7" r:id="rId2"/>
    <p:sldId id="257" r:id="rId3"/>
    <p:sldId id="285" r:id="rId4"/>
    <p:sldId id="303" r:id="rId5"/>
    <p:sldId id="307" r:id="rId6"/>
    <p:sldId id="293" r:id="rId7"/>
    <p:sldId id="296" r:id="rId8"/>
    <p:sldId id="298" r:id="rId9"/>
    <p:sldId id="300" r:id="rId10"/>
    <p:sldId id="302" r:id="rId11"/>
    <p:sldId id="301"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295" r:id="rId26"/>
    <p:sldId id="284"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B703"/>
    <a:srgbClr val="FFFFCC"/>
    <a:srgbClr val="FDDB7B"/>
    <a:srgbClr val="FDCF51"/>
    <a:srgbClr val="FCBB06"/>
    <a:srgbClr val="04064C"/>
    <a:srgbClr val="34411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321" autoAdjust="0"/>
  </p:normalViewPr>
  <p:slideViewPr>
    <p:cSldViewPr>
      <p:cViewPr>
        <p:scale>
          <a:sx n="75" d="100"/>
          <a:sy n="75" d="100"/>
        </p:scale>
        <p:origin x="-51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pPr>
                <a:defRPr/>
              </a:pPr>
              <a:t>4/17/2021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pPr>
                <a:defRPr/>
              </a:pPr>
              <a:t>‹#›</a:t>
            </a:fld>
            <a:endParaRPr lang="en-US" dirty="0"/>
          </a:p>
        </p:txBody>
      </p:sp>
    </p:spTree>
    <p:extLst>
      <p:ext uri="{BB962C8B-B14F-4D97-AF65-F5344CB8AC3E}">
        <p14:creationId xmlns:p14="http://schemas.microsoft.com/office/powerpoint/2010/main" xmlns="" val="175443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pPr>
                <a:defRPr/>
              </a:pPr>
              <a:t>4/17/2021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pPr>
                <a:defRPr/>
              </a:pPr>
              <a:t>4/17/2021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pPr>
                <a:defRPr/>
              </a:pPr>
              <a:t>4/17/2021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pPr>
                <a:defRPr/>
              </a:pPr>
              <a:t>4/17/2021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pPr>
                <a:defRPr/>
              </a:pPr>
              <a:t>4/17/2021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pPr>
                <a:defRPr/>
              </a:pPr>
              <a:t>4/17/2021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pPr>
                <a:defRPr/>
              </a:pPr>
              <a:t>4/17/2021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pPr>
                <a:defRPr/>
              </a:pPr>
              <a:t>4/17/2021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pPr>
                <a:defRPr/>
              </a:pPr>
              <a:t>4/17/2021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pPr>
                <a:defRPr/>
              </a:pPr>
              <a:t>4/17/2021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pPr>
                <a:defRPr/>
              </a:pPr>
              <a:t>4/17/2021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pPr>
                <a:defRPr/>
              </a:pPr>
              <a:t>4/17/2021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5" name="Rectangle 4"/>
          <p:cNvSpPr/>
          <p:nvPr/>
        </p:nvSpPr>
        <p:spPr>
          <a:xfrm>
            <a:off x="0" y="-28135"/>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Abstract</a:t>
            </a:r>
          </a:p>
        </p:txBody>
      </p:sp>
      <p:sp>
        <p:nvSpPr>
          <p:cNvPr id="6" name="Content Placeholder 2"/>
          <p:cNvSpPr txBox="1">
            <a:spLocks/>
          </p:cNvSpPr>
          <p:nvPr/>
        </p:nvSpPr>
        <p:spPr bwMode="auto">
          <a:xfrm>
            <a:off x="0" y="1988840"/>
            <a:ext cx="9144000" cy="48691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800" dirty="0" smtClean="0"/>
              <a:t>		</a:t>
            </a:r>
            <a:r>
              <a:rPr lang="en-US" sz="2800" dirty="0" smtClean="0">
                <a:latin typeface="Times New Roman" pitchFamily="18" charset="0"/>
                <a:cs typeface="Times New Roman" pitchFamily="18" charset="0"/>
              </a:rPr>
              <a:t>Motorcycles have always been the primary mode of transport in developing countries. In recent years, there has been a speedy increase in motorcycle accidents owing to the fact that majority of the motor bicyclist fail to wear helmet that makes it an ever-present danger.</a:t>
            </a:r>
          </a:p>
          <a:p>
            <a:pPr>
              <a:buNone/>
            </a:pPr>
            <a:r>
              <a:rPr lang="en-US" sz="2800" dirty="0" smtClean="0">
                <a:latin typeface="Times New Roman" pitchFamily="18" charset="0"/>
                <a:cs typeface="Times New Roman" pitchFamily="18" charset="0"/>
              </a:rPr>
              <a:t>		Here, to detect the motorcyclists who are violating the helmet laws, a system using Deep Learning and convolutional neural network is implemented where license plate of the motorcycle is detected using OCR if rider fails to wear helmet.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11378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1" name="Rectangle 10"/>
          <p:cNvSpPr/>
          <p:nvPr/>
        </p:nvSpPr>
        <p:spPr>
          <a:xfrm>
            <a:off x="3203848" y="1988840"/>
            <a:ext cx="1951175" cy="523220"/>
          </a:xfrm>
          <a:prstGeom prst="rect">
            <a:avLst/>
          </a:prstGeom>
        </p:spPr>
        <p:txBody>
          <a:bodyPr wrap="none">
            <a:spAutoFit/>
          </a:bodyPr>
          <a:lstStyle/>
          <a:p>
            <a:r>
              <a:rPr lang="en-US" sz="2800" b="1" dirty="0" smtClean="0">
                <a:solidFill>
                  <a:srgbClr val="FF0000"/>
                </a:solidFill>
                <a:latin typeface="Times New Roman" pitchFamily="18" charset="0"/>
                <a:cs typeface="Times New Roman" pitchFamily="18" charset="0"/>
              </a:rPr>
              <a:t>Flow Chart</a:t>
            </a:r>
            <a:endParaRPr lang="en-US" sz="2800" dirty="0">
              <a:solidFill>
                <a:srgbClr val="FF0000"/>
              </a:solidFill>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2" cstate="print"/>
          <a:srcRect/>
          <a:stretch>
            <a:fillRect/>
          </a:stretch>
        </p:blipFill>
        <p:spPr bwMode="auto">
          <a:xfrm>
            <a:off x="1" y="2420888"/>
            <a:ext cx="9144000" cy="4437112"/>
          </a:xfrm>
          <a:prstGeom prst="rect">
            <a:avLst/>
          </a:prstGeom>
          <a:noFill/>
          <a:ln w="9525">
            <a:noFill/>
            <a:miter lim="800000"/>
            <a:headEnd/>
            <a:tailEnd/>
          </a:ln>
        </p:spPr>
      </p:pic>
    </p:spTree>
    <p:extLst>
      <p:ext uri="{BB962C8B-B14F-4D97-AF65-F5344CB8AC3E}">
        <p14:creationId xmlns:p14="http://schemas.microsoft.com/office/powerpoint/2010/main" xmlns="" val="3344051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endParaRPr lang="en-US" dirty="0"/>
          </a:p>
        </p:txBody>
      </p:sp>
      <p:sp>
        <p:nvSpPr>
          <p:cNvPr id="4" name="Rectangle 3"/>
          <p:cNvSpPr/>
          <p:nvPr/>
        </p:nvSpPr>
        <p:spPr>
          <a:xfrm>
            <a:off x="0" y="0"/>
            <a:ext cx="4795838" cy="177281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UML Diagrams/ER Diagrams/Flow Charts</a:t>
            </a:r>
          </a:p>
        </p:txBody>
      </p:sp>
      <p:sp>
        <p:nvSpPr>
          <p:cNvPr id="5" name="Rectangle 4"/>
          <p:cNvSpPr/>
          <p:nvPr/>
        </p:nvSpPr>
        <p:spPr>
          <a:xfrm>
            <a:off x="4795838" y="0"/>
            <a:ext cx="4343400" cy="184482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smtClean="0">
                <a:solidFill>
                  <a:schemeClr val="tx1">
                    <a:lumMod val="95000"/>
                    <a:lumOff val="5000"/>
                  </a:schemeClr>
                </a:solidFill>
                <a:latin typeface="Bookman Old Style" panose="02050604050505020204" pitchFamily="18" charset="0"/>
              </a:rPr>
              <a:t>References</a:t>
            </a:r>
            <a:endParaRPr lang="en-US" sz="1400" dirty="0">
              <a:solidFill>
                <a:schemeClr val="tx1">
                  <a:lumMod val="95000"/>
                  <a:lumOff val="5000"/>
                </a:schemeClr>
              </a:solidFill>
              <a:latin typeface="Bookman Old Style" panose="02050604050505020204" pitchFamily="18" charset="0"/>
            </a:endParaRPr>
          </a:p>
        </p:txBody>
      </p:sp>
      <p:sp>
        <p:nvSpPr>
          <p:cNvPr id="34" name="Rectangle 33"/>
          <p:cNvSpPr/>
          <p:nvPr/>
        </p:nvSpPr>
        <p:spPr>
          <a:xfrm>
            <a:off x="2627784" y="1916832"/>
            <a:ext cx="3300904" cy="461665"/>
          </a:xfrm>
          <a:prstGeom prst="rect">
            <a:avLst/>
          </a:prstGeom>
        </p:spPr>
        <p:txBody>
          <a:bodyPr wrap="none">
            <a:spAutoFit/>
          </a:bodyPr>
          <a:lstStyle/>
          <a:p>
            <a:r>
              <a:rPr lang="en-US" sz="2400" b="1" dirty="0" smtClean="0">
                <a:solidFill>
                  <a:srgbClr val="FF0000"/>
                </a:solidFill>
                <a:latin typeface="Times New Roman" pitchFamily="18" charset="0"/>
                <a:cs typeface="Times New Roman" pitchFamily="18" charset="0"/>
              </a:rPr>
              <a:t>USE CASE DIAGRAM</a:t>
            </a:r>
            <a:endParaRPr lang="en-US" sz="2400" b="1" dirty="0">
              <a:solidFill>
                <a:srgbClr val="FF0000"/>
              </a:solidFill>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xmlns="" val="0"/>
              </a:ext>
            </a:extLst>
          </a:blip>
          <a:srcRect/>
          <a:stretch>
            <a:fillRect/>
          </a:stretch>
        </p:blipFill>
        <p:spPr bwMode="auto">
          <a:xfrm>
            <a:off x="2158365" y="2378497"/>
            <a:ext cx="5274945" cy="3989705"/>
          </a:xfrm>
          <a:prstGeom prst="rect">
            <a:avLst/>
          </a:prstGeom>
          <a:noFill/>
          <a:ln>
            <a:noFill/>
          </a:ln>
        </p:spPr>
      </p:pic>
    </p:spTree>
    <p:extLst>
      <p:ext uri="{BB962C8B-B14F-4D97-AF65-F5344CB8AC3E}">
        <p14:creationId xmlns:p14="http://schemas.microsoft.com/office/powerpoint/2010/main" xmlns="" val="1433644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47664" y="1600200"/>
            <a:ext cx="5760640" cy="4525963"/>
          </a:xfrm>
          <a:prstGeom prst="rect">
            <a:avLst/>
          </a:prstGeom>
          <a:noFill/>
          <a:ln>
            <a:noFill/>
          </a:ln>
        </p:spPr>
      </p:pic>
    </p:spTree>
    <p:extLst>
      <p:ext uri="{BB962C8B-B14F-4D97-AF65-F5344CB8AC3E}">
        <p14:creationId xmlns:p14="http://schemas.microsoft.com/office/powerpoint/2010/main" xmlns="" val="83368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69815" y="2415681"/>
            <a:ext cx="5004369" cy="2895000"/>
          </a:xfrm>
          <a:prstGeom prst="rect">
            <a:avLst/>
          </a:prstGeom>
          <a:noFill/>
          <a:ln>
            <a:noFill/>
          </a:ln>
        </p:spPr>
      </p:pic>
    </p:spTree>
    <p:extLst>
      <p:ext uri="{BB962C8B-B14F-4D97-AF65-F5344CB8AC3E}">
        <p14:creationId xmlns:p14="http://schemas.microsoft.com/office/powerpoint/2010/main" xmlns="" val="152987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341792" y="2849931"/>
            <a:ext cx="4460416" cy="2026500"/>
          </a:xfrm>
          <a:prstGeom prst="rect">
            <a:avLst/>
          </a:prstGeom>
          <a:noFill/>
          <a:ln>
            <a:noFill/>
          </a:ln>
        </p:spPr>
      </p:pic>
    </p:spTree>
    <p:extLst>
      <p:ext uri="{BB962C8B-B14F-4D97-AF65-F5344CB8AC3E}">
        <p14:creationId xmlns:p14="http://schemas.microsoft.com/office/powerpoint/2010/main" xmlns="" val="357481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347244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386457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119496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593200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250592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795838" y="2"/>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a:p>
            <a:pPr fontAlgn="auto">
              <a:spcBef>
                <a:spcPts val="0"/>
              </a:spcBef>
              <a:spcAft>
                <a:spcPts val="0"/>
              </a:spcAft>
              <a:defRPr/>
            </a:pPr>
            <a:endParaRPr lang="en-US" dirty="0">
              <a:solidFill>
                <a:schemeClr val="tx1">
                  <a:lumMod val="95000"/>
                  <a:lumOff val="5000"/>
                </a:schemeClr>
              </a:solidFill>
            </a:endParaRPr>
          </a:p>
        </p:txBody>
      </p:sp>
      <p:sp>
        <p:nvSpPr>
          <p:cNvPr id="11" name="Rectangle 10"/>
          <p:cNvSpPr/>
          <p:nvPr/>
        </p:nvSpPr>
        <p:spPr>
          <a:xfrm>
            <a:off x="0" y="0"/>
            <a:ext cx="4795838" cy="201077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35087"/>
            <a:ext cx="4795838" cy="646113"/>
          </a:xfrm>
          <a:prstGeom prst="rect">
            <a:avLst/>
          </a:prstGeom>
          <a:noFill/>
        </p:spPr>
        <p:txBody>
          <a:bodyPr>
            <a:spAutoFit/>
          </a:bodyPr>
          <a:lstStyle/>
          <a:p>
            <a:pPr fontAlgn="auto">
              <a:spcBef>
                <a:spcPts val="0"/>
              </a:spcBef>
              <a:spcAft>
                <a:spcPts val="0"/>
              </a:spcAft>
              <a:defRPr/>
            </a:pPr>
            <a:r>
              <a:rPr lang="en-US" sz="3600" b="1" dirty="0">
                <a:solidFill>
                  <a:schemeClr val="tx2">
                    <a:lumMod val="75000"/>
                  </a:schemeClr>
                </a:solidFill>
                <a:latin typeface="Times New Roman" pitchFamily="18" charset="0"/>
                <a:cs typeface="Times New Roman" pitchFamily="18" charset="0"/>
              </a:rPr>
              <a:t>Introduction</a:t>
            </a:r>
            <a:endParaRPr lang="en-GB" sz="3600" dirty="0">
              <a:solidFill>
                <a:schemeClr val="tx2">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2204865"/>
            <a:ext cx="8634310" cy="4464496"/>
          </a:xfrm>
        </p:spPr>
        <p:txBody>
          <a:bodyPr/>
          <a:lstStyle/>
          <a:p>
            <a:pPr algn="just"/>
            <a:r>
              <a:rPr lang="en-US" sz="2800" dirty="0" smtClean="0">
                <a:latin typeface="Times New Roman" pitchFamily="18" charset="0"/>
                <a:cs typeface="Times New Roman" pitchFamily="18" charset="0"/>
              </a:rPr>
              <a:t>All over the world around 1.35 million lives are lost each year, 50 million people are getting injured due to road accidents, according to a report titled “The Global status report on road safety 2018” released by </a:t>
            </a:r>
            <a:r>
              <a:rPr lang="en-US" sz="2800" b="1" dirty="0" smtClean="0">
                <a:latin typeface="Times New Roman" pitchFamily="18" charset="0"/>
                <a:cs typeface="Times New Roman" pitchFamily="18" charset="0"/>
              </a:rPr>
              <a:t>WHO</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Helmet reduces the chances of skull getting decelerated, hence sets the motion of the head to almost zero.  </a:t>
            </a:r>
          </a:p>
          <a:p>
            <a:pPr algn="just"/>
            <a:r>
              <a:rPr lang="en-US" sz="2800" dirty="0" smtClean="0">
                <a:latin typeface="Times New Roman" pitchFamily="18" charset="0"/>
                <a:cs typeface="Times New Roman" pitchFamily="18" charset="0"/>
              </a:rPr>
              <a:t>Manual surveillance of traffic using CCTV is an existing methodology.</a:t>
            </a:r>
            <a:endParaRPr lang="en-US" sz="2800" dirty="0">
              <a:latin typeface="Times New Roman" pitchFamily="18" charset="0"/>
              <a:cs typeface="Times New Roman" pitchFamily="18" charset="0"/>
            </a:endParaRPr>
          </a:p>
        </p:txBody>
      </p:sp>
      <p:sp>
        <p:nvSpPr>
          <p:cNvPr id="6" name="Rectangle 5"/>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7" name="Rectangle 6"/>
          <p:cNvSpPr/>
          <p:nvPr/>
        </p:nvSpPr>
        <p:spPr>
          <a:xfrm>
            <a:off x="4795838" y="0"/>
            <a:ext cx="4343400" cy="201077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2930201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2242824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300589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extLst>
      <p:ext uri="{BB962C8B-B14F-4D97-AF65-F5344CB8AC3E}">
        <p14:creationId xmlns:p14="http://schemas.microsoft.com/office/powerpoint/2010/main" xmlns="" val="85932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 Non-Helmet Rider Detection system is developed where a video file is taken as input. If the motorcycle rider in the video footage is not wearing helmet while riding the motorcycle, and then here we are uploading image to identify  license plate number of that motorcycle is extracted from image  and displayed. Object detection principle with YOLO architecture is used for motorcycle, person, helmet and license plate detection. OCR is used for license plate number extraction if rider is not wearing helmet. Not only the characters are extracted, but also the frame from which it is also extracted so that it can be used for other purposes. All the objectives of the project is achieved satisfactorily.</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38824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00024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itchFamily="18" charset="0"/>
                <a:cs typeface="Times New Roman" pitchFamily="18" charset="0"/>
              </a:rPr>
              <a:t>References</a:t>
            </a:r>
          </a:p>
        </p:txBody>
      </p:sp>
      <p:sp>
        <p:nvSpPr>
          <p:cNvPr id="4103" name="TextBox 2"/>
          <p:cNvSpPr txBox="1">
            <a:spLocks noChangeArrowheads="1"/>
          </p:cNvSpPr>
          <p:nvPr/>
        </p:nvSpPr>
        <p:spPr bwMode="auto">
          <a:xfrm>
            <a:off x="14288" y="6553200"/>
            <a:ext cx="447558" cy="338554"/>
          </a:xfrm>
          <a:prstGeom prst="rect">
            <a:avLst/>
          </a:prstGeom>
          <a:noFill/>
          <a:ln w="9525">
            <a:noFill/>
            <a:miter lim="800000"/>
            <a:headEnd/>
            <a:tailEnd/>
          </a:ln>
        </p:spPr>
        <p:txBody>
          <a:bodyPr wrap="none">
            <a:spAutoFit/>
          </a:bodyPr>
          <a:lstStyle/>
          <a:p>
            <a:r>
              <a:rPr lang="en-US" sz="1600" b="1" dirty="0">
                <a:solidFill>
                  <a:schemeClr val="bg1"/>
                </a:solidFill>
                <a:latin typeface="Times New Roman" pitchFamily="18" charset="0"/>
                <a:cs typeface="Times New Roman" pitchFamily="18" charset="0"/>
              </a:rPr>
              <a:t>2/1</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467544" y="1988840"/>
            <a:ext cx="8437634" cy="4869160"/>
          </a:xfrm>
        </p:spPr>
        <p:txBody>
          <a:bodyPr/>
          <a:lstStyle/>
          <a:p>
            <a:r>
              <a:rPr lang="en-US" sz="2000" dirty="0" smtClean="0">
                <a:latin typeface="Times New Roman" pitchFamily="18" charset="0"/>
                <a:cs typeface="Times New Roman" pitchFamily="18" charset="0"/>
              </a:rPr>
              <a:t>K. Dahiya, D. Singh and C.K .Mohan, "Automatic detection of bike riders without helmet using surveillance videos in real - time", in Proceeding of International Joint Conference Neural Networks (IJCNN), pp.3046-3051, Vancouver, Canada , 24-2 July 2016.</a:t>
            </a:r>
          </a:p>
          <a:p>
            <a:r>
              <a:rPr lang="en-US" sz="2000" dirty="0" smtClean="0">
                <a:latin typeface="Times New Roman" pitchFamily="18" charset="0"/>
                <a:cs typeface="Times New Roman" pitchFamily="18" charset="0"/>
              </a:rPr>
              <a:t>Rahim Panahi, “Accurate Detection and Recognition of Dirty Vehicle Plate Numbers for High- Speed Applications", IEEE transactions on intelligent transportation systems, pg.767-779,vol. 18, no. 4, April 2017. </a:t>
            </a:r>
          </a:p>
          <a:p>
            <a:r>
              <a:rPr lang="en-US" sz="2000" dirty="0" smtClean="0">
                <a:latin typeface="Times New Roman" pitchFamily="18" charset="0"/>
                <a:cs typeface="Times New Roman" pitchFamily="18" charset="0"/>
              </a:rPr>
              <a:t>J.Chiverton, “Helmet Presence Classification with Motorcycle Detection And Tracking”, IET Intelligent Transport Systems,  pp. 259–269 ,Vol. 6, Issue 3, March 2012.</a:t>
            </a:r>
          </a:p>
          <a:p>
            <a:pPr lvl="0"/>
            <a:r>
              <a:rPr lang="en-US" sz="2000" dirty="0" smtClean="0">
                <a:latin typeface="Times New Roman" pitchFamily="18" charset="0"/>
                <a:cs typeface="Times New Roman" pitchFamily="18" charset="0"/>
              </a:rPr>
              <a:t>Thepnimit Marayatr, Pinit Kumhom, “Motorcyclist‟s Helmet Wearing Detection Using Image Processing”, Advanced Materials Research,pp.588-592, Vol 931- 932,May-2014.</a:t>
            </a:r>
          </a:p>
          <a:p>
            <a:endParaRPr lang="en-US" sz="1800" dirty="0" smtClean="0"/>
          </a:p>
          <a:p>
            <a:pPr marL="0" indent="0" algn="just">
              <a:spcBef>
                <a:spcPts val="0"/>
              </a:spcBef>
              <a:buNone/>
            </a:pPr>
            <a:endParaRPr lang="en-US" sz="1800" dirty="0" smtClean="0">
              <a:latin typeface="Times New Roman" pitchFamily="18" charset="0"/>
              <a:cs typeface="Times New Roman" pitchFamily="18" charset="0"/>
            </a:endParaRPr>
          </a:p>
          <a:p>
            <a:pPr marL="0" indent="0" algn="just">
              <a:spcBef>
                <a:spcPts val="0"/>
              </a:spcBef>
              <a:buNone/>
            </a:pPr>
            <a:endParaRPr lang="en-US" sz="1800" dirty="0">
              <a:latin typeface="Times New Roman" pitchFamily="18" charset="0"/>
              <a:cs typeface="Times New Roman" pitchFamily="18" charset="0"/>
            </a:endParaRPr>
          </a:p>
          <a:p>
            <a:pPr marL="0" indent="0" algn="just">
              <a:spcBef>
                <a:spcPts val="0"/>
              </a:spcBef>
              <a:buNone/>
            </a:pPr>
            <a:endParaRPr lang="en-US" sz="1800" dirty="0" smtClean="0">
              <a:latin typeface="Times New Roman" pitchFamily="18" charset="0"/>
              <a:cs typeface="Times New Roman" pitchFamily="18" charset="0"/>
            </a:endParaRPr>
          </a:p>
          <a:p>
            <a:pPr algn="just">
              <a:spcBef>
                <a:spcPts val="0"/>
              </a:spcBef>
            </a:pPr>
            <a:endParaRPr lang="en-US" sz="2800" dirty="0" smtClean="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b="1"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b="1" dirty="0">
                <a:solidFill>
                  <a:schemeClr val="tx1"/>
                </a:solidFill>
                <a:latin typeface="Bookman Old Style" panose="02050604050505020204" pitchFamily="18" charset="0"/>
              </a:rPr>
              <a:t>References</a:t>
            </a:r>
          </a:p>
        </p:txBody>
      </p:sp>
    </p:spTree>
    <p:extLst>
      <p:ext uri="{BB962C8B-B14F-4D97-AF65-F5344CB8AC3E}">
        <p14:creationId xmlns:p14="http://schemas.microsoft.com/office/powerpoint/2010/main" xmlns="" val="743361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800600" y="0"/>
            <a:ext cx="4343400" cy="157003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0" y="0"/>
            <a:ext cx="4795838" cy="157003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TextBox 5"/>
          <p:cNvSpPr txBox="1"/>
          <p:nvPr/>
        </p:nvSpPr>
        <p:spPr>
          <a:xfrm>
            <a:off x="0" y="3100388"/>
            <a:ext cx="9144000" cy="862012"/>
          </a:xfrm>
          <a:prstGeom prst="rect">
            <a:avLst/>
          </a:prstGeom>
          <a:solidFill>
            <a:srgbClr val="FFFFCC"/>
          </a:solidFill>
        </p:spPr>
        <p:txBody>
          <a:bodyPr>
            <a:spAutoFit/>
          </a:bodyPr>
          <a:lstStyle/>
          <a:p>
            <a:pPr algn="ctr" fontAlgn="auto">
              <a:spcBef>
                <a:spcPts val="0"/>
              </a:spcBef>
              <a:spcAft>
                <a:spcPts val="0"/>
              </a:spcAft>
              <a:defRPr/>
            </a:pPr>
            <a:endParaRPr lang="en-IN" sz="5000" dirty="0">
              <a:solidFill>
                <a:schemeClr val="accent2">
                  <a:lumMod val="75000"/>
                </a:schemeClr>
              </a:solidFill>
              <a:latin typeface="Times New Roman" pitchFamily="18" charset="0"/>
              <a:cs typeface="Times New Roman" pitchFamily="18" charset="0"/>
            </a:endParaRPr>
          </a:p>
        </p:txBody>
      </p:sp>
      <p:sp>
        <p:nvSpPr>
          <p:cNvPr id="10245" name="TextBox 1"/>
          <p:cNvSpPr txBox="1">
            <a:spLocks noChangeArrowheads="1"/>
          </p:cNvSpPr>
          <p:nvPr/>
        </p:nvSpPr>
        <p:spPr bwMode="auto">
          <a:xfrm>
            <a:off x="4343400" y="2667000"/>
            <a:ext cx="990600" cy="1631950"/>
          </a:xfrm>
          <a:prstGeom prst="rect">
            <a:avLst/>
          </a:prstGeom>
          <a:noFill/>
          <a:ln w="9525">
            <a:noFill/>
            <a:miter lim="800000"/>
            <a:headEnd/>
            <a:tailEnd/>
          </a:ln>
        </p:spPr>
        <p:txBody>
          <a:bodyPr>
            <a:spAutoFit/>
          </a:bodyPr>
          <a:lstStyle/>
          <a:p>
            <a:r>
              <a:rPr lang="en-US" sz="10000" dirty="0">
                <a:latin typeface="Times New Roman" pitchFamily="18" charset="0"/>
                <a:cs typeface="Times New Roman" pitchFamily="18" charset="0"/>
              </a:rPr>
              <a:t>?</a:t>
            </a:r>
          </a:p>
        </p:txBody>
      </p:sp>
      <p:sp>
        <p:nvSpPr>
          <p:cNvPr id="10246" name="TextBox 1"/>
          <p:cNvSpPr txBox="1">
            <a:spLocks noChangeArrowheads="1"/>
          </p:cNvSpPr>
          <p:nvPr/>
        </p:nvSpPr>
        <p:spPr bwMode="auto">
          <a:xfrm>
            <a:off x="2895600" y="123825"/>
            <a:ext cx="4343400" cy="1400175"/>
          </a:xfrm>
          <a:prstGeom prst="rect">
            <a:avLst/>
          </a:prstGeom>
          <a:noFill/>
          <a:ln w="9525">
            <a:noFill/>
            <a:miter lim="800000"/>
            <a:headEnd/>
            <a:tailEnd/>
          </a:ln>
        </p:spPr>
        <p:txBody>
          <a:bodyPr>
            <a:spAutoFit/>
          </a:bodyPr>
          <a:lstStyle/>
          <a:p>
            <a:r>
              <a:rPr lang="en-US" sz="8500" dirty="0">
                <a:latin typeface="Times New Roman" pitchFamily="18" charset="0"/>
                <a:cs typeface="Times New Roman" pitchFamily="18" charset="0"/>
              </a:rPr>
              <a:t>Q and A?</a:t>
            </a:r>
          </a:p>
        </p:txBody>
      </p:sp>
      <p:sp>
        <p:nvSpPr>
          <p:cNvPr id="10" name="TextBox 9"/>
          <p:cNvSpPr txBox="1"/>
          <p:nvPr/>
        </p:nvSpPr>
        <p:spPr>
          <a:xfrm>
            <a:off x="0" y="6553200"/>
            <a:ext cx="9144000" cy="307975"/>
          </a:xfrm>
          <a:prstGeom prst="rect">
            <a:avLst/>
          </a:prstGeom>
          <a:solidFill>
            <a:srgbClr val="04064C"/>
          </a:solidFill>
        </p:spPr>
        <p:txBody>
          <a:bodyPr>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52400" y="1278562"/>
            <a:ext cx="4795838" cy="523220"/>
          </a:xfrm>
          <a:prstGeom prst="rect">
            <a:avLst/>
          </a:prstGeom>
          <a:noFill/>
        </p:spPr>
        <p:txBody>
          <a:bodyPr>
            <a:spAutoFit/>
          </a:bodyPr>
          <a:lstStyle/>
          <a:p>
            <a:pPr fontAlgn="auto">
              <a:spcBef>
                <a:spcPts val="0"/>
              </a:spcBef>
              <a:spcAft>
                <a:spcPts val="0"/>
              </a:spcAft>
              <a:defRPr/>
            </a:pPr>
            <a:r>
              <a:rPr lang="en-US" sz="2800" b="1" dirty="0">
                <a:solidFill>
                  <a:schemeClr val="tx2">
                    <a:lumMod val="75000"/>
                  </a:schemeClr>
                </a:solidFill>
                <a:latin typeface="Times New Roman" panose="02020603050405020304" pitchFamily="18" charset="0"/>
                <a:cs typeface="Times New Roman" panose="02020603050405020304" pitchFamily="18" charset="0"/>
              </a:rPr>
              <a:t>Existing System</a:t>
            </a:r>
            <a:endParaRPr lang="en-GB" sz="2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179512" y="2708921"/>
            <a:ext cx="8712968" cy="3960440"/>
          </a:xfrm>
        </p:spPr>
        <p:txBody>
          <a:bodyPr/>
          <a:lstStyle/>
          <a:p>
            <a:pPr algn="just">
              <a:spcBef>
                <a:spcPts val="0"/>
              </a:spcBef>
            </a:pPr>
            <a:r>
              <a:rPr lang="en-US" sz="2800" dirty="0" smtClean="0">
                <a:latin typeface="Times New Roman" pitchFamily="18" charset="0"/>
                <a:cs typeface="Times New Roman" pitchFamily="18" charset="0"/>
              </a:rPr>
              <a:t>The Existing system monitors the traffic violations primarily through CCTV recordings, where the traffic police have to look into the frame where the traffic violation is happening, zoom into the license plate in case rider is not wearing helmet.</a:t>
            </a:r>
          </a:p>
          <a:p>
            <a:pPr algn="just">
              <a:spcBef>
                <a:spcPts val="0"/>
              </a:spcBef>
            </a:pPr>
            <a:r>
              <a:rPr lang="en-US" sz="2800" dirty="0" smtClean="0">
                <a:latin typeface="Times New Roman" pitchFamily="18" charset="0"/>
                <a:cs typeface="Times New Roman" pitchFamily="18" charset="0"/>
              </a:rPr>
              <a:t>Research was done on CNN, R-CNN, LBP, </a:t>
            </a:r>
            <a:r>
              <a:rPr lang="en-US" sz="2800" dirty="0" err="1" smtClean="0">
                <a:latin typeface="Times New Roman" pitchFamily="18" charset="0"/>
                <a:cs typeface="Times New Roman" pitchFamily="18" charset="0"/>
              </a:rPr>
              <a:t>HoG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HaaR</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features,etc</a:t>
            </a:r>
            <a:r>
              <a:rPr lang="en-US" sz="2800" dirty="0" smtClean="0">
                <a:latin typeface="Times New Roman" pitchFamily="18" charset="0"/>
                <a:cs typeface="Times New Roman" pitchFamily="18" charset="0"/>
              </a:rPr>
              <a:t>. But these works are limited with respect to efficiency, accuracy or the speed of detecting.</a:t>
            </a:r>
            <a:endParaRPr lang="en-US" sz="2800" dirty="0">
              <a:latin typeface="Times New Roman" pitchFamily="18" charset="0"/>
              <a:cs typeface="Times New Roman" pitchFamily="18" charset="0"/>
            </a:endParaRP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1" name="Rectangle 10"/>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2708920"/>
            <a:ext cx="9144000" cy="4032448"/>
          </a:xfrm>
        </p:spPr>
        <p:txBody>
          <a:bodyPr/>
          <a:lstStyle/>
          <a:p>
            <a:pPr>
              <a:buFont typeface="Arial" pitchFamily="34" charset="0"/>
              <a:buChar char="•"/>
            </a:pPr>
            <a:r>
              <a:rPr lang="en-US" sz="2800" dirty="0" smtClean="0">
                <a:latin typeface="Times New Roman" pitchFamily="18" charset="0"/>
                <a:cs typeface="Times New Roman" pitchFamily="18" charset="0"/>
              </a:rPr>
              <a:t>Circle arc detection method based on Hough transform. They applied it  to detect the presence of helmet which failed to give accurate result.</a:t>
            </a:r>
          </a:p>
          <a:p>
            <a:pPr>
              <a:buFont typeface="Arial" pitchFamily="34" charset="0"/>
              <a:buChar char="•"/>
            </a:pPr>
            <a:r>
              <a:rPr lang="en-US" sz="2800" dirty="0" smtClean="0">
                <a:latin typeface="Times New Roman" pitchFamily="18" charset="0"/>
                <a:cs typeface="Times New Roman" pitchFamily="18" charset="0"/>
              </a:rPr>
              <a:t>Combination of image processing and (OCR) Optical Character Recognition to detect vehicle number plate under different background but it has worked on static i.e. non - moving images in Malaysia.</a:t>
            </a:r>
          </a:p>
          <a:p>
            <a:endParaRPr lang="en-US" dirty="0"/>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5" name="Rectangle 4"/>
          <p:cNvSpPr/>
          <p:nvPr/>
        </p:nvSpPr>
        <p:spPr>
          <a:xfrm>
            <a:off x="0" y="0"/>
            <a:ext cx="4795838" cy="264318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152400" y="1278562"/>
            <a:ext cx="4795838" cy="523220"/>
          </a:xfrm>
          <a:prstGeom prst="rect">
            <a:avLst/>
          </a:prstGeom>
          <a:noFill/>
        </p:spPr>
        <p:txBody>
          <a:bodyPr>
            <a:spAutoFit/>
          </a:bodyPr>
          <a:lstStyle/>
          <a:p>
            <a:pPr fontAlgn="auto">
              <a:spcBef>
                <a:spcPts val="0"/>
              </a:spcBef>
              <a:spcAft>
                <a:spcPts val="0"/>
              </a:spcAft>
              <a:defRPr/>
            </a:pPr>
            <a:r>
              <a:rPr lang="en-IN" sz="2800" b="1" dirty="0">
                <a:solidFill>
                  <a:schemeClr val="tx1">
                    <a:lumMod val="95000"/>
                    <a:lumOff val="5000"/>
                  </a:schemeClr>
                </a:solidFill>
                <a:latin typeface="Bookman Old Style" panose="02050604050505020204" pitchFamily="18" charset="0"/>
              </a:rPr>
              <a:t>Literature Review</a:t>
            </a:r>
          </a:p>
        </p:txBody>
      </p:sp>
      <p:sp>
        <p:nvSpPr>
          <p:cNvPr id="7" name="TextBox 4"/>
          <p:cNvSpPr txBox="1">
            <a:spLocks noChangeArrowheads="1"/>
          </p:cNvSpPr>
          <p:nvPr/>
        </p:nvSpPr>
        <p:spPr bwMode="auto">
          <a:xfrm>
            <a:off x="295406" y="263691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8" name="Content Placeholder 2"/>
          <p:cNvSpPr txBox="1">
            <a:spLocks/>
          </p:cNvSpPr>
          <p:nvPr/>
        </p:nvSpPr>
        <p:spPr bwMode="auto">
          <a:xfrm>
            <a:off x="0" y="2636912"/>
            <a:ext cx="9144000" cy="4221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0" name="Rectangle 9"/>
          <p:cNvSpPr/>
          <p:nvPr/>
        </p:nvSpPr>
        <p:spPr>
          <a:xfrm>
            <a:off x="4795838" y="0"/>
            <a:ext cx="4343400" cy="264318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IN" sz="1400" b="1" dirty="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564904"/>
            <a:ext cx="8229600" cy="4293096"/>
          </a:xfrm>
        </p:spPr>
        <p:txBody>
          <a:bodyPr/>
          <a:lstStyle/>
          <a:p>
            <a:endParaRPr lang="en-US" dirty="0" smtClean="0"/>
          </a:p>
          <a:p>
            <a:pPr algn="just">
              <a:spcBef>
                <a:spcPts val="0"/>
              </a:spcBef>
            </a:pPr>
            <a:r>
              <a:rPr lang="en-US" sz="2800" dirty="0" smtClean="0">
                <a:latin typeface="Times New Roman" pitchFamily="18" charset="0"/>
                <a:cs typeface="Times New Roman" pitchFamily="18" charset="0"/>
              </a:rPr>
              <a:t>The objects detected are person, motorcycle/moped at first level using YOLOv2, helmet at second level using YOLOv3, License plate at the last level using YOLOv2.</a:t>
            </a:r>
          </a:p>
          <a:p>
            <a:pPr algn="just">
              <a:spcBef>
                <a:spcPts val="0"/>
              </a:spcBef>
            </a:pPr>
            <a:r>
              <a:rPr lang="en-US" sz="2800" dirty="0" smtClean="0">
                <a:latin typeface="Times New Roman" pitchFamily="18" charset="0"/>
                <a:cs typeface="Times New Roman" pitchFamily="18" charset="0"/>
              </a:rPr>
              <a:t>Then the license plate registration number is extracted using OCR (Optical Character Recognition) </a:t>
            </a:r>
          </a:p>
          <a:p>
            <a:endParaRPr lang="en-US" dirty="0" smtClean="0"/>
          </a:p>
          <a:p>
            <a:pPr>
              <a:buNone/>
            </a:pPr>
            <a:endParaRPr lang="en-US" dirty="0" smtClean="0"/>
          </a:p>
          <a:p>
            <a:endParaRPr lang="en-US" dirty="0" smtClean="0"/>
          </a:p>
        </p:txBody>
      </p:sp>
      <p:sp>
        <p:nvSpPr>
          <p:cNvPr id="4" name="Rectangle 3"/>
          <p:cNvSpPr/>
          <p:nvPr/>
        </p:nvSpPr>
        <p:spPr>
          <a:xfrm>
            <a:off x="4800600" y="0"/>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5" name="Rectangle 4"/>
          <p:cNvSpPr/>
          <p:nvPr/>
        </p:nvSpPr>
        <p:spPr>
          <a:xfrm>
            <a:off x="0" y="0"/>
            <a:ext cx="4795838" cy="2643182"/>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extBox 5"/>
          <p:cNvSpPr txBox="1"/>
          <p:nvPr/>
        </p:nvSpPr>
        <p:spPr>
          <a:xfrm>
            <a:off x="152400" y="1278562"/>
            <a:ext cx="4795838" cy="523220"/>
          </a:xfrm>
          <a:prstGeom prst="rect">
            <a:avLst/>
          </a:prstGeom>
          <a:noFill/>
        </p:spPr>
        <p:txBody>
          <a:bodyPr>
            <a:spAutoFit/>
          </a:bodyPr>
          <a:lstStyle/>
          <a:p>
            <a:pPr fontAlgn="auto">
              <a:spcBef>
                <a:spcPts val="0"/>
              </a:spcBef>
              <a:spcAft>
                <a:spcPts val="0"/>
              </a:spcAft>
              <a:defRPr/>
            </a:pPr>
            <a:r>
              <a:rPr lang="en-IN" sz="2800" b="1" dirty="0">
                <a:solidFill>
                  <a:schemeClr val="tx1">
                    <a:lumMod val="95000"/>
                    <a:lumOff val="5000"/>
                  </a:schemeClr>
                </a:solidFill>
                <a:latin typeface="Bookman Old Style" panose="02050604050505020204" pitchFamily="18" charset="0"/>
              </a:rPr>
              <a:t>Methodology</a:t>
            </a:r>
          </a:p>
        </p:txBody>
      </p:sp>
      <p:sp>
        <p:nvSpPr>
          <p:cNvPr id="7"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8" name="Content Placeholder 2"/>
          <p:cNvSpPr txBox="1">
            <a:spLocks/>
          </p:cNvSpPr>
          <p:nvPr/>
        </p:nvSpPr>
        <p:spPr bwMode="auto">
          <a:xfrm>
            <a:off x="381000" y="2636912"/>
            <a:ext cx="8437634" cy="3863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ts val="0"/>
              </a:spcBef>
              <a:spcAft>
                <a:spcPct val="0"/>
              </a:spcAft>
              <a:buClrTx/>
              <a:buSzTx/>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9" name="Rectangle 8"/>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b="1"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0" name="Rectangle 9"/>
          <p:cNvSpPr/>
          <p:nvPr/>
        </p:nvSpPr>
        <p:spPr>
          <a:xfrm>
            <a:off x="4795838" y="0"/>
            <a:ext cx="4343400" cy="264318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b="1" dirty="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500306"/>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anose="02020603050405020304" pitchFamily="18" charset="0"/>
                <a:cs typeface="Times New Roman" pitchFamily="18" charset="0"/>
              </a:rPr>
              <a:t>Proposed System</a:t>
            </a:r>
          </a:p>
        </p:txBody>
      </p:sp>
      <p:sp>
        <p:nvSpPr>
          <p:cNvPr id="4103" name="TextBox 2"/>
          <p:cNvSpPr txBox="1">
            <a:spLocks noChangeArrowheads="1"/>
          </p:cNvSpPr>
          <p:nvPr/>
        </p:nvSpPr>
        <p:spPr bwMode="auto">
          <a:xfrm>
            <a:off x="14288" y="6553200"/>
            <a:ext cx="550862" cy="338138"/>
          </a:xfrm>
          <a:prstGeom prst="rect">
            <a:avLst/>
          </a:prstGeom>
          <a:noFill/>
          <a:ln w="9525">
            <a:noFill/>
            <a:miter lim="800000"/>
            <a:headEnd/>
            <a:tailEnd/>
          </a:ln>
        </p:spPr>
        <p:txBody>
          <a:bodyPr wrap="none">
            <a:spAutoFit/>
          </a:bodyPr>
          <a:lstStyle/>
          <a:p>
            <a:r>
              <a:rPr lang="en-US" sz="1600" b="1">
                <a:solidFill>
                  <a:schemeClr val="bg1"/>
                </a:solidFill>
                <a:latin typeface="Times New Roman"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0" y="2708920"/>
            <a:ext cx="9144000" cy="4149080"/>
          </a:xfrm>
        </p:spPr>
        <p:txBody>
          <a:bodyPr/>
          <a:lstStyle/>
          <a:p>
            <a:r>
              <a:rPr lang="en-US" sz="2800" dirty="0" smtClean="0">
                <a:latin typeface="Times New Roman" pitchFamily="18" charset="0"/>
                <a:cs typeface="Times New Roman" pitchFamily="18" charset="0"/>
              </a:rPr>
              <a:t>Object detection principle with YOLO architecture is used for motorcycle, person, helmet and license plate detection.</a:t>
            </a:r>
          </a:p>
          <a:p>
            <a:r>
              <a:rPr lang="en-US" sz="2800" dirty="0" smtClean="0">
                <a:latin typeface="Times New Roman" pitchFamily="18" charset="0"/>
                <a:cs typeface="Times New Roman" pitchFamily="18" charset="0"/>
              </a:rPr>
              <a:t>YOLOv2 and COCO dataset can be employed to detect different types of objects and classify them accordingly.</a:t>
            </a:r>
          </a:p>
          <a:p>
            <a:r>
              <a:rPr lang="en-US" sz="2800" dirty="0" smtClean="0">
                <a:latin typeface="Times New Roman" pitchFamily="18" charset="0"/>
                <a:cs typeface="Times New Roman" pitchFamily="18" charset="0"/>
              </a:rPr>
              <a:t>The  proposed system for feature extraction uses LBP based hybrid descriptor, HOG and Hough transform descriptors.</a:t>
            </a:r>
          </a:p>
          <a:p>
            <a:pPr>
              <a:buNone/>
            </a:pPr>
            <a:endParaRPr lang="en-US" dirty="0" smtClean="0">
              <a:latin typeface="Times New Roman" pitchFamily="18" charset="0"/>
              <a:cs typeface="Times New Roman" pitchFamily="18" charset="0"/>
            </a:endParaRPr>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b="1" dirty="0">
                <a:solidFill>
                  <a:schemeClr val="tx1">
                    <a:lumMod val="95000"/>
                    <a:lumOff val="5000"/>
                  </a:schemeClr>
                </a:solidFill>
              </a:rPr>
              <a:t>Proposed System</a:t>
            </a:r>
          </a:p>
          <a:p>
            <a:pPr fontAlgn="auto">
              <a:spcBef>
                <a:spcPts val="0"/>
              </a:spcBef>
              <a:spcAft>
                <a:spcPts val="0"/>
              </a:spcAft>
              <a:defRPr/>
            </a:pPr>
            <a:r>
              <a:rPr lang="en-US"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4" name="Rectangle 13"/>
          <p:cNvSpPr/>
          <p:nvPr/>
        </p:nvSpPr>
        <p:spPr>
          <a:xfrm>
            <a:off x="4795838" y="0"/>
            <a:ext cx="4343400" cy="2500306"/>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extLst>
      <p:ext uri="{BB962C8B-B14F-4D97-AF65-F5344CB8AC3E}">
        <p14:creationId xmlns:p14="http://schemas.microsoft.com/office/powerpoint/2010/main" xmlns="" val="3262568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6550025"/>
            <a:ext cx="762000" cy="307975"/>
          </a:xfrm>
          <a:prstGeom prst="rect">
            <a:avLst/>
          </a:prstGeom>
          <a:solidFill>
            <a:srgbClr val="04064C"/>
          </a:solidFill>
        </p:spPr>
        <p:txBody>
          <a:bodyPr wrap="square">
            <a:spAutoFit/>
          </a:bodyPr>
          <a:lstStyle/>
          <a:p>
            <a:pPr algn="r" fontAlgn="auto">
              <a:spcBef>
                <a:spcPts val="0"/>
              </a:spcBef>
              <a:spcAft>
                <a:spcPts val="0"/>
              </a:spcAft>
              <a:defRPr/>
            </a:pPr>
            <a:endParaRPr lang="en-US" sz="1350" b="1" dirty="0">
              <a:solidFill>
                <a:schemeClr val="bg1"/>
              </a:solidFill>
              <a:latin typeface="Arial" pitchFamily="34" charset="0"/>
              <a:cs typeface="Arial" pitchFamily="34" charset="0"/>
            </a:endParaRPr>
          </a:p>
        </p:txBody>
      </p:sp>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itchFamily="18" charset="0"/>
              <a:cs typeface="Times New Roman" pitchFamily="18" charset="0"/>
            </a:endParaRPr>
          </a:p>
        </p:txBody>
      </p:sp>
      <p:sp>
        <p:nvSpPr>
          <p:cNvPr id="10" name="Rectangle 9"/>
          <p:cNvSpPr/>
          <p:nvPr/>
        </p:nvSpPr>
        <p:spPr>
          <a:xfrm>
            <a:off x="0" y="0"/>
            <a:ext cx="4795838" cy="2571744"/>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0" y="1364440"/>
            <a:ext cx="4795838" cy="646331"/>
          </a:xfrm>
          <a:prstGeom prst="rect">
            <a:avLst/>
          </a:prstGeom>
          <a:noFill/>
        </p:spPr>
        <p:txBody>
          <a:bodyPr>
            <a:spAutoFit/>
          </a:bodyPr>
          <a:lstStyle/>
          <a:p>
            <a:pPr fontAlgn="auto">
              <a:spcBef>
                <a:spcPts val="0"/>
              </a:spcBef>
              <a:spcAft>
                <a:spcPts val="0"/>
              </a:spcAft>
              <a:defRPr/>
            </a:pPr>
            <a:r>
              <a:rPr lang="en-GB" sz="3600" dirty="0">
                <a:solidFill>
                  <a:schemeClr val="tx2">
                    <a:lumMod val="75000"/>
                  </a:schemeClr>
                </a:solidFill>
                <a:latin typeface="Times New Roman" pitchFamily="18" charset="0"/>
                <a:cs typeface="Times New Roman" pitchFamily="18" charset="0"/>
              </a:rPr>
              <a:t>Software Requirements</a:t>
            </a:r>
          </a:p>
        </p:txBody>
      </p:sp>
      <p:sp>
        <p:nvSpPr>
          <p:cNvPr id="4103" name="TextBox 2"/>
          <p:cNvSpPr txBox="1">
            <a:spLocks noChangeArrowheads="1"/>
          </p:cNvSpPr>
          <p:nvPr/>
        </p:nvSpPr>
        <p:spPr bwMode="auto">
          <a:xfrm>
            <a:off x="14288" y="6553200"/>
            <a:ext cx="550862" cy="338138"/>
          </a:xfrm>
          <a:prstGeom prst="rect">
            <a:avLst/>
          </a:prstGeom>
          <a:noFill/>
          <a:ln w="9525">
            <a:noFill/>
            <a:miter lim="800000"/>
            <a:headEnd/>
            <a:tailEnd/>
          </a:ln>
        </p:spPr>
        <p:txBody>
          <a:bodyPr wrap="none">
            <a:spAutoFit/>
          </a:bodyPr>
          <a:lstStyle/>
          <a:p>
            <a:r>
              <a:rPr lang="en-US" sz="1600" b="1">
                <a:solidFill>
                  <a:schemeClr val="bg1"/>
                </a:solidFill>
                <a:latin typeface="Times New Roman" pitchFamily="18" charset="0"/>
                <a:cs typeface="Times New Roman" pitchFamily="18" charset="0"/>
              </a:rPr>
              <a:t>2/10</a:t>
            </a: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headEnd/>
            <a:tailEnd/>
          </a:ln>
        </p:spPr>
        <p:txBody>
          <a:bodyPr wrap="square">
            <a:spAutoFit/>
          </a:bodyPr>
          <a:lstStyle/>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2714620"/>
            <a:ext cx="8437634" cy="3762380"/>
          </a:xfrm>
        </p:spPr>
        <p:txBody>
          <a:bodyPr/>
          <a:lstStyle/>
          <a:p>
            <a:pPr algn="just">
              <a:spcBef>
                <a:spcPts val="0"/>
              </a:spcBef>
            </a:pP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Operating Environment  :Anaconda, Spyder</a:t>
            </a:r>
          </a:p>
          <a:p>
            <a:r>
              <a:rPr lang="en-US" sz="2800" dirty="0" smtClean="0">
                <a:latin typeface="Times New Roman" pitchFamily="18" charset="0"/>
                <a:cs typeface="Times New Roman" pitchFamily="18" charset="0"/>
              </a:rPr>
              <a:t>Operating System           : Windows 10,LINUX</a:t>
            </a:r>
          </a:p>
          <a:p>
            <a:r>
              <a:rPr lang="en-US" sz="2800" dirty="0" smtClean="0">
                <a:latin typeface="Times New Roman" pitchFamily="18" charset="0"/>
                <a:cs typeface="Times New Roman" pitchFamily="18" charset="0"/>
              </a:rPr>
              <a:t>Programming Language : Python</a:t>
            </a:r>
          </a:p>
          <a:p>
            <a:r>
              <a:rPr lang="en-US" sz="2800" dirty="0" smtClean="0">
                <a:latin typeface="Times New Roman" pitchFamily="18" charset="0"/>
                <a:cs typeface="Times New Roman" pitchFamily="18" charset="0"/>
              </a:rPr>
              <a:t>Technology                     : Deep Learning</a:t>
            </a:r>
          </a:p>
          <a:p>
            <a:r>
              <a:rPr lang="en-US" sz="2800" dirty="0" smtClean="0">
                <a:latin typeface="Times New Roman" pitchFamily="18" charset="0"/>
                <a:cs typeface="Times New Roman" pitchFamily="18" charset="0"/>
              </a:rPr>
              <a:t>Models 			   : OCR,YOLO,CNN</a:t>
            </a:r>
          </a:p>
          <a:p>
            <a:endParaRPr lang="en-US" dirty="0"/>
          </a:p>
        </p:txBody>
      </p:sp>
      <p:sp>
        <p:nvSpPr>
          <p:cNvPr id="13" name="Rectangle 12"/>
          <p:cNvSpPr/>
          <p:nvPr/>
        </p:nvSpPr>
        <p:spPr>
          <a:xfrm>
            <a:off x="4795838" y="-14785"/>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dirty="0">
                <a:solidFill>
                  <a:schemeClr val="tx1">
                    <a:lumMod val="95000"/>
                    <a:lumOff val="5000"/>
                  </a:schemeClr>
                </a:solidFill>
              </a:rPr>
              <a:t>Introduction</a:t>
            </a:r>
          </a:p>
          <a:p>
            <a:pPr fontAlgn="auto">
              <a:spcBef>
                <a:spcPts val="0"/>
              </a:spcBef>
              <a:spcAft>
                <a:spcPts val="0"/>
              </a:spcAft>
              <a:defRPr/>
            </a:pPr>
            <a:r>
              <a:rPr lang="en-US" dirty="0">
                <a:solidFill>
                  <a:schemeClr val="tx1">
                    <a:lumMod val="95000"/>
                    <a:lumOff val="5000"/>
                  </a:schemeClr>
                </a:solidFill>
              </a:rPr>
              <a:t>Existing System</a:t>
            </a:r>
          </a:p>
          <a:p>
            <a:pPr fontAlgn="auto">
              <a:spcBef>
                <a:spcPts val="0"/>
              </a:spcBef>
              <a:spcAft>
                <a:spcPts val="0"/>
              </a:spcAft>
              <a:defRPr/>
            </a:pPr>
            <a:r>
              <a:rPr lang="en-US" dirty="0">
                <a:solidFill>
                  <a:schemeClr val="tx1">
                    <a:lumMod val="95000"/>
                    <a:lumOff val="5000"/>
                  </a:schemeClr>
                </a:solidFill>
              </a:rPr>
              <a:t>Proposed System</a:t>
            </a:r>
          </a:p>
          <a:p>
            <a:pPr fontAlgn="auto">
              <a:spcBef>
                <a:spcPts val="0"/>
              </a:spcBef>
              <a:spcAft>
                <a:spcPts val="0"/>
              </a:spcAft>
              <a:defRPr/>
            </a:pPr>
            <a:r>
              <a:rPr lang="en-US" b="1" dirty="0">
                <a:solidFill>
                  <a:schemeClr val="tx1">
                    <a:lumMod val="95000"/>
                    <a:lumOff val="5000"/>
                  </a:schemeClr>
                </a:solidFill>
              </a:rPr>
              <a:t>Software Requirements</a:t>
            </a:r>
          </a:p>
          <a:p>
            <a:pPr fontAlgn="auto">
              <a:spcBef>
                <a:spcPts val="0"/>
              </a:spcBef>
              <a:spcAft>
                <a:spcPts val="0"/>
              </a:spcAft>
              <a:defRPr/>
            </a:pPr>
            <a:r>
              <a:rPr lang="en-US" dirty="0">
                <a:solidFill>
                  <a:schemeClr val="tx1">
                    <a:lumMod val="95000"/>
                    <a:lumOff val="5000"/>
                  </a:schemeClr>
                </a:solidFill>
              </a:rPr>
              <a:t>References</a:t>
            </a:r>
          </a:p>
        </p:txBody>
      </p:sp>
      <p:sp>
        <p:nvSpPr>
          <p:cNvPr id="12" name="Rectangle 11"/>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14" name="Rectangle 13"/>
          <p:cNvSpPr/>
          <p:nvPr/>
        </p:nvSpPr>
        <p:spPr>
          <a:xfrm>
            <a:off x="4795838" y="0"/>
            <a:ext cx="4343400" cy="257174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extLst>
      <p:ext uri="{BB962C8B-B14F-4D97-AF65-F5344CB8AC3E}">
        <p14:creationId xmlns:p14="http://schemas.microsoft.com/office/powerpoint/2010/main" xmlns="" val="1888603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3"/>
          <p:cNvSpPr/>
          <p:nvPr/>
        </p:nvSpPr>
        <p:spPr>
          <a:xfrm>
            <a:off x="0" y="0"/>
            <a:ext cx="4795838" cy="234888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800" b="1" dirty="0">
                <a:solidFill>
                  <a:schemeClr val="tx1"/>
                </a:solidFill>
                <a:latin typeface="Times New Roman" panose="02020603050405020304" pitchFamily="18" charset="0"/>
                <a:cs typeface="Times New Roman" panose="02020603050405020304" pitchFamily="18" charset="0"/>
              </a:rPr>
              <a:t>Architecture Model</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6" name="Rectangle 5"/>
          <p:cNvSpPr/>
          <p:nvPr/>
        </p:nvSpPr>
        <p:spPr>
          <a:xfrm>
            <a:off x="4795838" y="0"/>
            <a:ext cx="4343400" cy="234888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Literature Review</a:t>
            </a:r>
          </a:p>
          <a:p>
            <a:pPr fontAlgn="auto">
              <a:spcBef>
                <a:spcPts val="0"/>
              </a:spcBef>
              <a:spcAft>
                <a:spcPts val="0"/>
              </a:spcAft>
              <a:defRPr/>
            </a:pPr>
            <a:r>
              <a:rPr lang="en-IN" sz="1400" dirty="0">
                <a:solidFill>
                  <a:schemeClr val="tx1">
                    <a:lumMod val="95000"/>
                    <a:lumOff val="5000"/>
                  </a:schemeClr>
                </a:solidFill>
                <a:latin typeface="Bookman Old Style" panose="02050604050505020204" pitchFamily="18" charset="0"/>
              </a:rPr>
              <a:t>Methodology</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
        <p:nvSpPr>
          <p:cNvPr id="7" name="Rectangle 6"/>
          <p:cNvSpPr/>
          <p:nvPr/>
        </p:nvSpPr>
        <p:spPr>
          <a:xfrm>
            <a:off x="3131840" y="2996952"/>
            <a:ext cx="230425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Video</a:t>
            </a:r>
            <a:endParaRPr lang="en-US" dirty="0"/>
          </a:p>
        </p:txBody>
      </p:sp>
      <p:sp>
        <p:nvSpPr>
          <p:cNvPr id="8" name="Rectangle 7"/>
          <p:cNvSpPr/>
          <p:nvPr/>
        </p:nvSpPr>
        <p:spPr>
          <a:xfrm>
            <a:off x="3131840" y="3645024"/>
            <a:ext cx="23042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Preprocessing and Background removal</a:t>
            </a:r>
            <a:endParaRPr lang="en-US" dirty="0"/>
          </a:p>
        </p:txBody>
      </p:sp>
      <p:sp>
        <p:nvSpPr>
          <p:cNvPr id="9" name="Rectangle 8"/>
          <p:cNvSpPr/>
          <p:nvPr/>
        </p:nvSpPr>
        <p:spPr>
          <a:xfrm>
            <a:off x="3131840" y="4365104"/>
            <a:ext cx="23042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Segmentation of Two wheelers</a:t>
            </a:r>
            <a:endParaRPr lang="en-US" dirty="0"/>
          </a:p>
        </p:txBody>
      </p:sp>
      <p:sp>
        <p:nvSpPr>
          <p:cNvPr id="11" name="Rectangle 10"/>
          <p:cNvSpPr/>
          <p:nvPr/>
        </p:nvSpPr>
        <p:spPr>
          <a:xfrm>
            <a:off x="3131840" y="5157192"/>
            <a:ext cx="230425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Detection of Motorcyclists without Helmet</a:t>
            </a:r>
            <a:endParaRPr lang="en-US" dirty="0"/>
          </a:p>
        </p:txBody>
      </p:sp>
      <p:sp>
        <p:nvSpPr>
          <p:cNvPr id="14" name="Rectangle 13"/>
          <p:cNvSpPr/>
          <p:nvPr/>
        </p:nvSpPr>
        <p:spPr>
          <a:xfrm>
            <a:off x="3131840" y="6093296"/>
            <a:ext cx="2304256" cy="764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Extract and display License plate number from image</a:t>
            </a:r>
            <a:endParaRPr lang="en-US" sz="1600" dirty="0"/>
          </a:p>
        </p:txBody>
      </p:sp>
      <p:sp>
        <p:nvSpPr>
          <p:cNvPr id="15" name="Down Arrow 14"/>
          <p:cNvSpPr/>
          <p:nvPr/>
        </p:nvSpPr>
        <p:spPr>
          <a:xfrm>
            <a:off x="4139952" y="3429000"/>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4139952" y="4149080"/>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4139952" y="4869160"/>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4139952" y="5877272"/>
            <a:ext cx="144016"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843808" y="2420888"/>
            <a:ext cx="3096344" cy="461665"/>
          </a:xfrm>
          <a:prstGeom prst="rect">
            <a:avLst/>
          </a:prstGeom>
        </p:spPr>
        <p:txBody>
          <a:bodyPr wrap="square">
            <a:spAutoFit/>
          </a:bodyPr>
          <a:lstStyle/>
          <a:p>
            <a:pPr fontAlgn="auto">
              <a:spcBef>
                <a:spcPts val="0"/>
              </a:spcBef>
              <a:spcAft>
                <a:spcPts val="0"/>
              </a:spcAft>
              <a:defRPr/>
            </a:pPr>
            <a:r>
              <a:rPr lang="en-US" sz="2400" b="1" dirty="0" smtClean="0">
                <a:solidFill>
                  <a:srgbClr val="FF0000"/>
                </a:solidFill>
                <a:latin typeface="Times New Roman" pitchFamily="18" charset="0"/>
                <a:cs typeface="Times New Roman" pitchFamily="18" charset="0"/>
              </a:rPr>
              <a:t>Architecture Model</a:t>
            </a:r>
            <a:endParaRPr 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53121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132856"/>
            <a:ext cx="8507288" cy="4725144"/>
          </a:xfrm>
        </p:spPr>
        <p:txBody>
          <a:bodyPr/>
          <a:lstStyle/>
          <a:p>
            <a:r>
              <a:rPr lang="en-US" b="1" dirty="0" smtClean="0"/>
              <a:t>Motorcycle Detection </a:t>
            </a:r>
            <a:r>
              <a:rPr lang="en-US" dirty="0" smtClean="0"/>
              <a:t>: The motorcycles are detected using feature like HOG detector.</a:t>
            </a:r>
          </a:p>
          <a:p>
            <a:r>
              <a:rPr lang="en-US" b="1" dirty="0" smtClean="0"/>
              <a:t>Helmet Classification  </a:t>
            </a:r>
            <a:r>
              <a:rPr lang="en-US" dirty="0" smtClean="0"/>
              <a:t>: After that the obtained images of head and helmet is fed to a convolutional neural network (CNN) thereby classifying helmet and non-helmet motorcyclist. </a:t>
            </a:r>
          </a:p>
          <a:p>
            <a:r>
              <a:rPr lang="en-US" dirty="0" smtClean="0"/>
              <a:t>Detection of License plate and Character classification using OCR.</a:t>
            </a:r>
          </a:p>
        </p:txBody>
      </p:sp>
      <p:sp>
        <p:nvSpPr>
          <p:cNvPr id="4" name="Rectangle 3"/>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200" b="1" dirty="0">
                <a:solidFill>
                  <a:schemeClr val="tx1"/>
                </a:solidFill>
                <a:latin typeface="Times New Roman" panose="02020603050405020304" pitchFamily="18" charset="0"/>
                <a:cs typeface="Times New Roman" panose="02020603050405020304" pitchFamily="18" charset="0"/>
              </a:rPr>
              <a:t>Modules</a:t>
            </a:r>
          </a:p>
        </p:txBody>
      </p:sp>
      <p:sp>
        <p:nvSpPr>
          <p:cNvPr id="5" name="Rectangle 4"/>
          <p:cNvSpPr/>
          <p:nvPr/>
        </p:nvSpPr>
        <p:spPr>
          <a:xfrm>
            <a:off x="4795838" y="0"/>
            <a:ext cx="4343400"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Abstract</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Introduction</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Existing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Proposed System</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Software requirements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Architecture Model</a:t>
            </a:r>
          </a:p>
          <a:p>
            <a:pPr fontAlgn="auto">
              <a:spcBef>
                <a:spcPts val="0"/>
              </a:spcBef>
              <a:spcAft>
                <a:spcPts val="0"/>
              </a:spcAft>
              <a:defRPr/>
            </a:pPr>
            <a:r>
              <a:rPr lang="en-US" sz="1400" b="1" dirty="0">
                <a:solidFill>
                  <a:schemeClr val="tx1">
                    <a:lumMod val="95000"/>
                    <a:lumOff val="5000"/>
                  </a:schemeClr>
                </a:solidFill>
                <a:latin typeface="Bookman Old Style" panose="02050604050505020204" pitchFamily="18" charset="0"/>
              </a:rPr>
              <a:t>Modules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UML  Diagrams/ER Diagrams/Flow Charts</a:t>
            </a:r>
          </a:p>
          <a:p>
            <a:pPr fontAlgn="auto">
              <a:spcBef>
                <a:spcPts val="0"/>
              </a:spcBef>
              <a:spcAft>
                <a:spcPts val="0"/>
              </a:spcAft>
              <a:defRPr/>
            </a:pPr>
            <a:r>
              <a:rPr lang="en-US" sz="1400" dirty="0">
                <a:solidFill>
                  <a:schemeClr val="tx1">
                    <a:lumMod val="95000"/>
                    <a:lumOff val="5000"/>
                  </a:schemeClr>
                </a:solidFill>
                <a:latin typeface="Bookman Old Style" panose="02050604050505020204" pitchFamily="18" charset="0"/>
              </a:rPr>
              <a:t>References</a:t>
            </a:r>
          </a:p>
        </p:txBody>
      </p:sp>
    </p:spTree>
    <p:extLst>
      <p:ext uri="{BB962C8B-B14F-4D97-AF65-F5344CB8AC3E}">
        <p14:creationId xmlns:p14="http://schemas.microsoft.com/office/powerpoint/2010/main" xmlns="" val="12512318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1041</Words>
  <Application>Microsoft Office PowerPoint</Application>
  <PresentationFormat>On-screen Show (4:3)</PresentationFormat>
  <Paragraphs>314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d</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Conclusion</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vxl</cp:lastModifiedBy>
  <cp:revision>193</cp:revision>
  <dcterms:created xsi:type="dcterms:W3CDTF">2013-05-08T19:42:37Z</dcterms:created>
  <dcterms:modified xsi:type="dcterms:W3CDTF">2021-04-17T06:45:14Z</dcterms:modified>
</cp:coreProperties>
</file>