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56" r:id="rId2"/>
    <p:sldId id="262" r:id="rId3"/>
    <p:sldId id="315" r:id="rId4"/>
    <p:sldId id="316" r:id="rId5"/>
    <p:sldId id="317" r:id="rId6"/>
    <p:sldId id="318" r:id="rId7"/>
    <p:sldId id="319" r:id="rId8"/>
    <p:sldId id="320" r:id="rId9"/>
    <p:sldId id="299" r:id="rId10"/>
    <p:sldId id="350" r:id="rId11"/>
    <p:sldId id="344" r:id="rId12"/>
    <p:sldId id="345" r:id="rId13"/>
    <p:sldId id="348" r:id="rId14"/>
    <p:sldId id="346" r:id="rId15"/>
    <p:sldId id="347" r:id="rId16"/>
    <p:sldId id="349" r:id="rId17"/>
    <p:sldId id="321" r:id="rId18"/>
    <p:sldId id="322" r:id="rId19"/>
    <p:sldId id="323" r:id="rId20"/>
    <p:sldId id="328" r:id="rId21"/>
    <p:sldId id="329" r:id="rId22"/>
    <p:sldId id="330" r:id="rId23"/>
    <p:sldId id="331" r:id="rId24"/>
    <p:sldId id="333" r:id="rId25"/>
    <p:sldId id="332" r:id="rId26"/>
    <p:sldId id="334" r:id="rId27"/>
    <p:sldId id="335" r:id="rId28"/>
    <p:sldId id="336" r:id="rId29"/>
    <p:sldId id="337" r:id="rId30"/>
    <p:sldId id="338" r:id="rId31"/>
    <p:sldId id="339" r:id="rId32"/>
    <p:sldId id="340" r:id="rId33"/>
    <p:sldId id="341" r:id="rId34"/>
    <p:sldId id="342" r:id="rId35"/>
    <p:sldId id="34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354" y="78"/>
      </p:cViewPr>
      <p:guideLst>
        <p:guide orient="horz" pos="2160"/>
        <p:guide pos="2880"/>
      </p:guideLst>
    </p:cSldViewPr>
  </p:slideViewPr>
  <p:notesTextViewPr>
    <p:cViewPr>
      <p:scale>
        <a:sx n="100" d="100"/>
        <a:sy n="100" d="100"/>
      </p:scale>
      <p:origin x="0" y="0"/>
    </p:cViewPr>
  </p:notesTextViewPr>
  <p:sorterViewPr>
    <p:cViewPr>
      <p:scale>
        <a:sx n="40" d="100"/>
        <a:sy n="40" d="100"/>
      </p:scale>
      <p:origin x="0" y="130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D839022-CEFE-4B89-97E6-1D236850D3C5}" type="datetimeFigureOut">
              <a:rPr lang="en-US" smtClean="0"/>
              <a:pPr/>
              <a:t>9/7/2022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69C4450-8F50-47DD-9AAE-D123D91C7E77}" type="slidenum">
              <a:rPr lang="en-US" smtClean="0"/>
              <a:pPr/>
              <a:t>‹#›</a:t>
            </a:fld>
            <a:endParaRPr lang="en-US"/>
          </a:p>
        </p:txBody>
      </p:sp>
    </p:spTree>
    <p:extLst>
      <p:ext uri="{BB962C8B-B14F-4D97-AF65-F5344CB8AC3E}">
        <p14:creationId xmlns:p14="http://schemas.microsoft.com/office/powerpoint/2010/main" val="2180630204"/>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454298-9D36-4B41-BB47-65E52E98E782}" type="datetimeFigureOut">
              <a:rPr lang="en-US" smtClean="0"/>
              <a:pPr/>
              <a:t>9/7/2022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07E337-E77F-4344-9CF3-45A8DE1C4C08}" type="slidenum">
              <a:rPr lang="en-US" smtClean="0"/>
              <a:pPr/>
              <a:t>‹#›</a:t>
            </a:fld>
            <a:endParaRPr lang="en-US"/>
          </a:p>
        </p:txBody>
      </p:sp>
    </p:spTree>
    <p:extLst>
      <p:ext uri="{BB962C8B-B14F-4D97-AF65-F5344CB8AC3E}">
        <p14:creationId xmlns:p14="http://schemas.microsoft.com/office/powerpoint/2010/main" val="1884432069"/>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07E337-E77F-4344-9CF3-45A8DE1C4C08}" type="slidenum">
              <a:rPr lang="en-US" smtClean="0"/>
              <a:pPr/>
              <a:t>1</a:t>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extLst>
      <p:ext uri="{BB962C8B-B14F-4D97-AF65-F5344CB8AC3E}">
        <p14:creationId xmlns:p14="http://schemas.microsoft.com/office/powerpoint/2010/main" val="1669479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07E337-E77F-4344-9CF3-45A8DE1C4C08}" type="slidenum">
              <a:rPr lang="en-US" smtClean="0"/>
              <a:pPr/>
              <a:t>13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07E337-E77F-4344-9CF3-45A8DE1C4C08}" type="slidenum">
              <a:rPr lang="en-US" smtClean="0"/>
              <a:pPr/>
              <a:t>29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E2E8625-6C78-48C7-B85B-59D75A11613C}" type="datetime1">
              <a:rPr lang="en-US" smtClean="0"/>
              <a:pPr/>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4DD18E-FD22-4E50-924B-572A8FA2DAE5}" type="datetime1">
              <a:rPr lang="en-US" smtClean="0"/>
              <a:pPr/>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79D1EF-1013-43D1-9817-DFD20AEE87FC}" type="datetime1">
              <a:rPr lang="en-US" smtClean="0"/>
              <a:pPr/>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79C760-30E8-4B1D-B9D5-F5D03AACCDA2}" type="datetime1">
              <a:rPr lang="en-US" smtClean="0"/>
              <a:pPr/>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EBC987-F828-44B6-A83B-BA24A24AC6D4}" type="datetime1">
              <a:rPr lang="en-US" smtClean="0"/>
              <a:pPr/>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BCD5A1-53F2-4CCF-BF69-09CE7C5A77E1}" type="datetime1">
              <a:rPr lang="en-US" smtClean="0"/>
              <a:pPr/>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4C0CC9-FD08-4765-A3FD-0DF77A764BA1}" type="datetime1">
              <a:rPr lang="en-US" smtClean="0"/>
              <a:pPr/>
              <a:t>9/7/2022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CA7AE0-C0FA-4442-850A-2D023F3B6363}" type="datetime1">
              <a:rPr lang="en-US" smtClean="0"/>
              <a:pPr/>
              <a:t>9/7/2022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E5F67B-0A31-4D5E-ABE8-6767DD4F395C}" type="datetime1">
              <a:rPr lang="en-US" smtClean="0"/>
              <a:pPr/>
              <a:t>9/7/2022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2B2E0F-4FB9-478C-9DCC-CE23E070C29F}" type="datetime1">
              <a:rPr lang="en-US" smtClean="0"/>
              <a:pPr/>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836340-1463-4AD9-9586-C441E7765339}" type="datetime1">
              <a:rPr lang="en-US" smtClean="0"/>
              <a:pPr/>
              <a:t>9/7/2022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0DD747-61B0-486E-AD82-AA0E56F42C81}" type="datetime1">
              <a:rPr lang="en-US" smtClean="0"/>
              <a:pPr/>
              <a:t>9/7/2022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Times New Roman" pitchFamily="18" charset="0"/>
                <a:cs typeface="Times New Roman" pitchFamily="18" charset="0"/>
              </a:rPr>
              <a:t>Chapter 2</a:t>
            </a:r>
            <a:endParaRPr lang="en-US" b="1"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3733800"/>
            <a:ext cx="6400800" cy="838200"/>
          </a:xfrm>
        </p:spPr>
        <p:txBody>
          <a:bodyPr/>
          <a:lstStyle/>
          <a:p>
            <a:r>
              <a:rPr lang="en-US" b="1" dirty="0" smtClean="0">
                <a:solidFill>
                  <a:schemeClr val="tx1"/>
                </a:solidFill>
                <a:latin typeface="Times New Roman" pitchFamily="18" charset="0"/>
                <a:cs typeface="Times New Roman" pitchFamily="18" charset="0"/>
              </a:rPr>
              <a:t>Array, Function and String</a:t>
            </a:r>
            <a:endParaRPr lang="en-US" b="1" dirty="0">
              <a:solidFill>
                <a:schemeClr val="tx1"/>
              </a:solidFill>
              <a:latin typeface="Times New Roman" pitchFamily="18" charset="0"/>
              <a:cs typeface="Times New Roman" pitchFamily="18" charset="0"/>
            </a:endParaRPr>
          </a:p>
        </p:txBody>
      </p:sp>
      <p:sp>
        <p:nvSpPr>
          <p:cNvPr id="4" name="TextBox 3"/>
          <p:cNvSpPr txBox="1"/>
          <p:nvPr/>
        </p:nvSpPr>
        <p:spPr>
          <a:xfrm>
            <a:off x="1828800" y="610941"/>
            <a:ext cx="5065643"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K. K. </a:t>
            </a:r>
            <a:r>
              <a:rPr lang="en-US" sz="2400" dirty="0" err="1" smtClean="0">
                <a:latin typeface="Times New Roman" pitchFamily="18" charset="0"/>
                <a:cs typeface="Times New Roman" pitchFamily="18" charset="0"/>
              </a:rPr>
              <a:t>Wagh</a:t>
            </a:r>
            <a:r>
              <a:rPr lang="en-US" sz="2400" dirty="0" smtClean="0">
                <a:latin typeface="Times New Roman" pitchFamily="18" charset="0"/>
                <a:cs typeface="Times New Roman" pitchFamily="18" charset="0"/>
              </a:rPr>
              <a:t> Polytechnic, Nashik-3</a:t>
            </a:r>
            <a:endParaRPr lang="en-US" sz="2400" dirty="0">
              <a:latin typeface="Times New Roman" pitchFamily="18" charset="0"/>
              <a:cs typeface="Times New Roman" pitchFamily="18" charset="0"/>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381000" y="466509"/>
            <a:ext cx="1258957" cy="688975"/>
          </a:xfrm>
          <a:prstGeom prst="rect">
            <a:avLst/>
          </a:prstGeom>
          <a:noFill/>
          <a:ln>
            <a:noFill/>
          </a:ln>
        </p:spPr>
      </p:pic>
      <p:sp>
        <p:nvSpPr>
          <p:cNvPr id="7" name="Footer Placeholder 6"/>
          <p:cNvSpPr>
            <a:spLocks noGrp="1"/>
          </p:cNvSpPr>
          <p:nvPr>
            <p:ph type="ftr" sz="quarter" idx="11"/>
          </p:nvPr>
        </p:nvSpPr>
        <p:spPr/>
        <p:txBody>
          <a:bodyPr/>
          <a:lstStyle/>
          <a:p>
            <a:endParaRPr lang="en-US" dirty="0"/>
          </a:p>
        </p:txBody>
      </p:sp>
      <p:sp>
        <p:nvSpPr>
          <p:cNvPr id="8" name="Rectangle 7"/>
          <p:cNvSpPr/>
          <p:nvPr/>
        </p:nvSpPr>
        <p:spPr>
          <a:xfrm>
            <a:off x="2590800" y="4742638"/>
            <a:ext cx="4114800" cy="461665"/>
          </a:xfrm>
          <a:prstGeom prst="rect">
            <a:avLst/>
          </a:prstGeom>
        </p:spPr>
        <p:txBody>
          <a:bodyPr wrap="square">
            <a:spAutoFit/>
          </a:bodyPr>
          <a:lstStyle/>
          <a:p>
            <a:r>
              <a:rPr lang="en-US" sz="2400" b="1" dirty="0">
                <a:latin typeface="Times New Roman" pitchFamily="18" charset="0"/>
                <a:cs typeface="Times New Roman" pitchFamily="18" charset="0"/>
              </a:rPr>
              <a:t>Prepared By:Prof.P.S.Chavan</a:t>
            </a: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11945105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5410200" cy="533400"/>
          </a:xfrm>
        </p:spPr>
        <p:txBody>
          <a:bodyPr>
            <a:noAutofit/>
          </a:bodyPr>
          <a:lstStyle/>
          <a:p>
            <a:pPr algn="l"/>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Objects as Associative Array: </a:t>
            </a:r>
            <a:br>
              <a:rPr lang="en-US" sz="2800" b="1" dirty="0" smtClean="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381000" y="762000"/>
            <a:ext cx="8229600" cy="5135563"/>
          </a:xfrm>
        </p:spPr>
        <p:txBody>
          <a:bodyPr>
            <a:normAutofit fontScale="92500" lnSpcReduction="10000"/>
          </a:bodyPr>
          <a:lstStyle/>
          <a:p>
            <a:pPr marL="0" indent="0" algn="just">
              <a:buNone/>
            </a:pPr>
            <a:r>
              <a:rPr lang="en-US" sz="2400" dirty="0" smtClean="0">
                <a:latin typeface="Times New Roman" pitchFamily="18" charset="0"/>
                <a:cs typeface="Times New Roman" pitchFamily="18" charset="0"/>
              </a:rPr>
              <a:t>Associative array is a specialized array in which elements are stored in (Key, value) pair. </a:t>
            </a:r>
          </a:p>
          <a:p>
            <a:pPr marL="0" indent="0" algn="just">
              <a:buNone/>
            </a:pPr>
            <a:r>
              <a:rPr lang="en-US" sz="2400" dirty="0" smtClean="0">
                <a:latin typeface="Times New Roman" pitchFamily="18" charset="0"/>
                <a:cs typeface="Times New Roman" pitchFamily="18" charset="0"/>
              </a:rPr>
              <a:t>The associative array is created as:</a:t>
            </a:r>
          </a:p>
          <a:p>
            <a:pPr marL="0" indent="0" algn="just">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var</a:t>
            </a:r>
            <a:r>
              <a:rPr lang="en-US" sz="2400" dirty="0" smtClean="0">
                <a:latin typeface="Times New Roman" pitchFamily="18" charset="0"/>
                <a:cs typeface="Times New Roman" pitchFamily="18" charset="0"/>
              </a:rPr>
              <a:t> a= {“one” : 1, “two” : 2, “three” : 3};</a:t>
            </a:r>
          </a:p>
          <a:p>
            <a:pPr marL="0" indent="0" algn="just">
              <a:buNone/>
            </a:pPr>
            <a:r>
              <a:rPr lang="en-US" sz="2400" dirty="0" smtClean="0">
                <a:latin typeface="Times New Roman" pitchFamily="18" charset="0"/>
                <a:cs typeface="Times New Roman" pitchFamily="18" charset="0"/>
              </a:rPr>
              <a:t>&lt;script type=“text/</a:t>
            </a:r>
            <a:r>
              <a:rPr lang="en-US" sz="2400" dirty="0" err="1" smtClean="0">
                <a:latin typeface="Times New Roman" pitchFamily="18" charset="0"/>
                <a:cs typeface="Times New Roman" pitchFamily="18" charset="0"/>
              </a:rPr>
              <a:t>javascript</a:t>
            </a:r>
            <a:r>
              <a:rPr lang="en-US" sz="2400" dirty="0" smtClean="0">
                <a:latin typeface="Times New Roman" pitchFamily="18" charset="0"/>
                <a:cs typeface="Times New Roman" pitchFamily="18" charset="0"/>
              </a:rPr>
              <a:t>”&gt;</a:t>
            </a:r>
          </a:p>
          <a:p>
            <a:pPr marL="0" indent="0" algn="just">
              <a:buNone/>
            </a:pPr>
            <a:r>
              <a:rPr lang="en-US" sz="2400" dirty="0" smtClean="0">
                <a:latin typeface="Times New Roman" pitchFamily="18" charset="0"/>
                <a:cs typeface="Times New Roman" pitchFamily="18" charset="0"/>
              </a:rPr>
              <a:t>a=new Object();</a:t>
            </a:r>
          </a:p>
          <a:p>
            <a:pPr marL="0" indent="0" algn="just">
              <a:buNone/>
            </a:pPr>
            <a:r>
              <a:rPr lang="en-US" sz="2400" dirty="0" smtClean="0">
                <a:latin typeface="Times New Roman" pitchFamily="18" charset="0"/>
                <a:cs typeface="Times New Roman" pitchFamily="18" charset="0"/>
              </a:rPr>
              <a:t>a[“one”]=1;</a:t>
            </a:r>
            <a:endParaRPr lang="en-US" sz="2400" dirty="0">
              <a:latin typeface="Times New Roman" pitchFamily="18" charset="0"/>
              <a:cs typeface="Times New Roman" pitchFamily="18" charset="0"/>
            </a:endParaRPr>
          </a:p>
          <a:p>
            <a:pPr marL="0" indent="0" algn="just">
              <a:buNone/>
            </a:pPr>
            <a:r>
              <a:rPr lang="en-US" sz="2400" dirty="0">
                <a:latin typeface="Times New Roman" pitchFamily="18" charset="0"/>
                <a:cs typeface="Times New Roman" pitchFamily="18" charset="0"/>
              </a:rPr>
              <a:t>a</a:t>
            </a:r>
            <a:r>
              <a:rPr lang="en-US" sz="2400" dirty="0" smtClean="0">
                <a:latin typeface="Times New Roman" pitchFamily="18" charset="0"/>
                <a:cs typeface="Times New Roman" pitchFamily="18" charset="0"/>
              </a:rPr>
              <a:t>[“two”]=2;</a:t>
            </a:r>
            <a:endParaRPr lang="en-US" sz="2400" dirty="0">
              <a:latin typeface="Times New Roman" pitchFamily="18" charset="0"/>
              <a:cs typeface="Times New Roman" pitchFamily="18" charset="0"/>
            </a:endParaRPr>
          </a:p>
          <a:p>
            <a:pPr marL="0" indent="0" algn="just">
              <a:buNone/>
            </a:pPr>
            <a:r>
              <a:rPr lang="en-US" sz="2400" dirty="0">
                <a:latin typeface="Times New Roman" pitchFamily="18" charset="0"/>
                <a:cs typeface="Times New Roman" pitchFamily="18" charset="0"/>
              </a:rPr>
              <a:t>a</a:t>
            </a:r>
            <a:r>
              <a:rPr lang="en-US" sz="2400" dirty="0" smtClean="0">
                <a:latin typeface="Times New Roman" pitchFamily="18" charset="0"/>
                <a:cs typeface="Times New Roman" pitchFamily="18" charset="0"/>
              </a:rPr>
              <a:t>[“three”]=3;</a:t>
            </a:r>
            <a:endParaRPr lang="en-US" sz="2400" dirty="0">
              <a:latin typeface="Times New Roman" pitchFamily="18" charset="0"/>
              <a:cs typeface="Times New Roman" pitchFamily="18" charset="0"/>
            </a:endParaRPr>
          </a:p>
          <a:p>
            <a:pPr marL="0" indent="0" algn="just">
              <a:buNone/>
            </a:pPr>
            <a:r>
              <a:rPr lang="en-US" sz="2400" dirty="0">
                <a:latin typeface="Times New Roman" pitchFamily="18" charset="0"/>
                <a:cs typeface="Times New Roman" pitchFamily="18" charset="0"/>
              </a:rPr>
              <a:t>a</a:t>
            </a:r>
            <a:r>
              <a:rPr lang="en-US" sz="2400" dirty="0" smtClean="0">
                <a:latin typeface="Times New Roman" pitchFamily="18" charset="0"/>
                <a:cs typeface="Times New Roman" pitchFamily="18" charset="0"/>
              </a:rPr>
              <a:t>[“four”]=4;</a:t>
            </a:r>
          </a:p>
          <a:p>
            <a:pPr marL="0" indent="0" algn="just">
              <a:buNone/>
            </a:pPr>
            <a:r>
              <a:rPr lang="en-US" sz="2400" dirty="0">
                <a:latin typeface="Times New Roman" pitchFamily="18" charset="0"/>
                <a:cs typeface="Times New Roman" pitchFamily="18" charset="0"/>
              </a:rPr>
              <a:t>f</a:t>
            </a:r>
            <a:r>
              <a:rPr lang="en-US" sz="2400" dirty="0" smtClean="0">
                <a:latin typeface="Times New Roman" pitchFamily="18" charset="0"/>
                <a:cs typeface="Times New Roman" pitchFamily="18" charset="0"/>
              </a:rPr>
              <a:t>or (i in a)</a:t>
            </a:r>
          </a:p>
          <a:p>
            <a:pPr marL="0" indent="0" algn="just">
              <a:buNone/>
            </a:pPr>
            <a:r>
              <a:rPr lang="en-US" sz="2400" dirty="0" err="1" smtClean="0">
                <a:latin typeface="Times New Roman" pitchFamily="18" charset="0"/>
                <a:cs typeface="Times New Roman" pitchFamily="18" charset="0"/>
              </a:rPr>
              <a:t>document.write</a:t>
            </a:r>
            <a:r>
              <a:rPr lang="en-US" sz="2400" dirty="0" smtClean="0">
                <a:latin typeface="Times New Roman" pitchFamily="18" charset="0"/>
                <a:cs typeface="Times New Roman" pitchFamily="18" charset="0"/>
              </a:rPr>
              <a:t>(i+”=“ +a[i]+”&lt;</a:t>
            </a:r>
            <a:r>
              <a:rPr lang="en-US" sz="2400" dirty="0" err="1" smtClean="0">
                <a:latin typeface="Times New Roman" pitchFamily="18" charset="0"/>
                <a:cs typeface="Times New Roman" pitchFamily="18" charset="0"/>
              </a:rPr>
              <a:t>br</a:t>
            </a:r>
            <a:r>
              <a:rPr lang="en-US" sz="2400" dirty="0" smtClean="0">
                <a:latin typeface="Times New Roman" pitchFamily="18" charset="0"/>
                <a:cs typeface="Times New Roman" pitchFamily="18" charset="0"/>
              </a:rPr>
              <a:t>&gt;”);</a:t>
            </a:r>
          </a:p>
          <a:p>
            <a:pPr marL="0" indent="0" algn="just">
              <a:buNone/>
            </a:pPr>
            <a:r>
              <a:rPr lang="en-US" sz="2400" dirty="0" smtClean="0">
                <a:latin typeface="Times New Roman" pitchFamily="18" charset="0"/>
                <a:cs typeface="Times New Roman" pitchFamily="18" charset="0"/>
              </a:rPr>
              <a:t>&lt;/script&gt;</a:t>
            </a:r>
            <a:endParaRPr lang="en-US" sz="2400" dirty="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5997576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2590800" cy="533400"/>
          </a:xfrm>
        </p:spPr>
        <p:txBody>
          <a:bodyPr>
            <a:noAutofit/>
          </a:bodyPr>
          <a:lstStyle/>
          <a:p>
            <a:pPr algn="l"/>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Function: </a:t>
            </a:r>
            <a:br>
              <a:rPr lang="en-US" sz="2800" b="1" dirty="0" smtClean="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381000" y="762000"/>
            <a:ext cx="8229600" cy="5135563"/>
          </a:xfrm>
        </p:spPr>
        <p:txBody>
          <a:bodyPr>
            <a:normAutofit lnSpcReduction="10000"/>
          </a:bodyPr>
          <a:lstStyle/>
          <a:p>
            <a:pPr algn="just"/>
            <a:r>
              <a:rPr lang="en-US" sz="2400" dirty="0" smtClean="0">
                <a:latin typeface="Times New Roman" pitchFamily="18" charset="0"/>
                <a:cs typeface="Times New Roman" pitchFamily="18" charset="0"/>
              </a:rPr>
              <a:t>The</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functions </a:t>
            </a:r>
            <a:r>
              <a:rPr lang="en-US" sz="2400" dirty="0">
                <a:latin typeface="Times New Roman" pitchFamily="18" charset="0"/>
                <a:cs typeface="Times New Roman" pitchFamily="18" charset="0"/>
              </a:rPr>
              <a:t>are used to perform operations. We can call JavaScript function many times to reuse the code</a:t>
            </a:r>
            <a:r>
              <a:rPr lang="en-US" sz="2400" dirty="0" smtClean="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There are mainly two advantages of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functions.</a:t>
            </a:r>
          </a:p>
          <a:p>
            <a:pPr marL="862013" indent="-398463" algn="just"/>
            <a:r>
              <a:rPr lang="en-US" sz="2400" dirty="0" smtClean="0">
                <a:solidFill>
                  <a:srgbClr val="FF0000"/>
                </a:solidFill>
                <a:latin typeface="Times New Roman" pitchFamily="18" charset="0"/>
                <a:cs typeface="Times New Roman" pitchFamily="18" charset="0"/>
              </a:rPr>
              <a:t>Code </a:t>
            </a:r>
            <a:r>
              <a:rPr lang="en-US" sz="2400" dirty="0">
                <a:solidFill>
                  <a:srgbClr val="FF0000"/>
                </a:solidFill>
                <a:latin typeface="Times New Roman" pitchFamily="18" charset="0"/>
                <a:cs typeface="Times New Roman" pitchFamily="18" charset="0"/>
              </a:rPr>
              <a:t>reusability:</a:t>
            </a:r>
            <a:r>
              <a:rPr lang="en-US" sz="2400" dirty="0">
                <a:latin typeface="Times New Roman" pitchFamily="18" charset="0"/>
                <a:cs typeface="Times New Roman" pitchFamily="18" charset="0"/>
              </a:rPr>
              <a:t> We can call a function several times so it save coding.</a:t>
            </a:r>
          </a:p>
          <a:p>
            <a:pPr marL="912813" algn="just"/>
            <a:r>
              <a:rPr lang="en-US" sz="2400" dirty="0">
                <a:solidFill>
                  <a:srgbClr val="FF0000"/>
                </a:solidFill>
                <a:latin typeface="Times New Roman" pitchFamily="18" charset="0"/>
                <a:cs typeface="Times New Roman" pitchFamily="18" charset="0"/>
              </a:rPr>
              <a:t>Less coding:</a:t>
            </a:r>
            <a:r>
              <a:rPr lang="en-US" sz="2400" dirty="0">
                <a:latin typeface="Times New Roman" pitchFamily="18" charset="0"/>
                <a:cs typeface="Times New Roman" pitchFamily="18" charset="0"/>
              </a:rPr>
              <a:t> It makes our program compact. We don’t need to write many lines of code each time to perform a common task</a:t>
            </a:r>
            <a:r>
              <a:rPr lang="en-US" sz="2400" dirty="0" smtClean="0">
                <a:latin typeface="Times New Roman" pitchFamily="18" charset="0"/>
                <a:cs typeface="Times New Roman" pitchFamily="18" charset="0"/>
              </a:rPr>
              <a:t>.</a:t>
            </a:r>
          </a:p>
          <a:p>
            <a:pPr marL="52388" indent="0" algn="just" defTabSz="225425"/>
            <a:r>
              <a:rPr lang="en-US" sz="2400" dirty="0">
                <a:latin typeface="Times New Roman" pitchFamily="18" charset="0"/>
                <a:cs typeface="Times New Roman" pitchFamily="18" charset="0"/>
              </a:rPr>
              <a:t> </a:t>
            </a:r>
            <a:r>
              <a:rPr lang="en-US" sz="2400" dirty="0" smtClean="0">
                <a:solidFill>
                  <a:srgbClr val="FF0000"/>
                </a:solidFill>
                <a:latin typeface="Times New Roman" pitchFamily="18" charset="0"/>
                <a:cs typeface="Times New Roman" pitchFamily="18" charset="0"/>
              </a:rPr>
              <a:t>Syntax:</a:t>
            </a:r>
          </a:p>
          <a:p>
            <a:pPr marL="52388" indent="0" algn="just" defTabSz="225425">
              <a:buNone/>
            </a:pPr>
            <a:r>
              <a:rPr lang="en-US" sz="2400" dirty="0" smtClean="0">
                <a:latin typeface="Times New Roman" pitchFamily="18" charset="0"/>
                <a:cs typeface="Times New Roman" pitchFamily="18" charset="0"/>
              </a:rPr>
              <a:t>		function </a:t>
            </a:r>
            <a:r>
              <a:rPr lang="en-US" sz="2400" dirty="0" err="1">
                <a:latin typeface="Times New Roman" pitchFamily="18" charset="0"/>
                <a:cs typeface="Times New Roman" pitchFamily="18" charset="0"/>
              </a:rPr>
              <a:t>functionName</a:t>
            </a:r>
            <a:r>
              <a:rPr lang="en-US" sz="2400" dirty="0">
                <a:latin typeface="Times New Roman" pitchFamily="18" charset="0"/>
                <a:cs typeface="Times New Roman" pitchFamily="18" charset="0"/>
              </a:rPr>
              <a:t>([arg1, arg2, ...</a:t>
            </a:r>
            <a:r>
              <a:rPr lang="en-US" sz="2400" dirty="0" err="1">
                <a:latin typeface="Times New Roman" pitchFamily="18" charset="0"/>
                <a:cs typeface="Times New Roman" pitchFamily="18" charset="0"/>
              </a:rPr>
              <a:t>argN</a:t>
            </a:r>
            <a:r>
              <a:rPr lang="en-US" sz="2400" dirty="0" smtClean="0">
                <a:latin typeface="Times New Roman" pitchFamily="18" charset="0"/>
                <a:cs typeface="Times New Roman" pitchFamily="18" charset="0"/>
              </a:rPr>
              <a:t>])</a:t>
            </a:r>
          </a:p>
          <a:p>
            <a:pPr marL="52388" indent="0" algn="just" defTabSz="225425">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  </a:t>
            </a:r>
            <a:endParaRPr lang="en-US" sz="2400" dirty="0">
              <a:latin typeface="Times New Roman" pitchFamily="18" charset="0"/>
              <a:cs typeface="Times New Roman" pitchFamily="18" charset="0"/>
            </a:endParaRPr>
          </a:p>
          <a:p>
            <a:pPr marL="52388" indent="0" algn="just" defTabSz="225425">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code to be executed  </a:t>
            </a:r>
          </a:p>
          <a:p>
            <a:pPr marL="52388" indent="0" algn="just" defTabSz="225425">
              <a:buNone/>
            </a:pPr>
            <a:r>
              <a:rPr lang="en-US" sz="2400" dirty="0" smtClean="0">
                <a:latin typeface="Times New Roman" pitchFamily="18" charset="0"/>
                <a:cs typeface="Times New Roman" pitchFamily="18" charset="0"/>
              </a:rPr>
              <a:t>		} </a:t>
            </a:r>
            <a:endParaRPr lang="en-US" sz="2400" dirty="0">
              <a:latin typeface="Times New Roman" pitchFamily="18" charset="0"/>
              <a:cs typeface="Times New Roman" pitchFamily="18" charset="0"/>
            </a:endParaRPr>
          </a:p>
          <a:p>
            <a:pPr marL="52388" indent="0" algn="just" defTabSz="225425"/>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2646790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2590800" cy="533400"/>
          </a:xfrm>
        </p:spPr>
        <p:txBody>
          <a:bodyPr>
            <a:noAutofit/>
          </a:bodyPr>
          <a:lstStyle/>
          <a:p>
            <a:pPr algn="l"/>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Function: </a:t>
            </a:r>
            <a:br>
              <a:rPr lang="en-US" sz="2800" b="1" dirty="0" smtClean="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381000" y="762000"/>
            <a:ext cx="8229600" cy="5135563"/>
          </a:xfrm>
        </p:spPr>
        <p:txBody>
          <a:bodyPr>
            <a:normAutofit/>
          </a:bodyPr>
          <a:lstStyle/>
          <a:p>
            <a:pPr marL="0" indent="0" algn="just">
              <a:buNone/>
            </a:pPr>
            <a:r>
              <a:rPr lang="en-US" sz="2400" dirty="0">
                <a:latin typeface="Times New Roman" pitchFamily="18" charset="0"/>
                <a:cs typeface="Times New Roman" pitchFamily="18" charset="0"/>
              </a:rPr>
              <a:t>&lt;script&gt;  </a:t>
            </a:r>
          </a:p>
          <a:p>
            <a:pPr marL="0" indent="0" algn="just">
              <a:buNone/>
            </a:pPr>
            <a:r>
              <a:rPr lang="en-US" sz="2400" dirty="0">
                <a:latin typeface="Times New Roman" pitchFamily="18" charset="0"/>
                <a:cs typeface="Times New Roman" pitchFamily="18" charset="0"/>
              </a:rPr>
              <a:t>function </a:t>
            </a:r>
            <a:r>
              <a:rPr lang="en-US" sz="2400" dirty="0" err="1">
                <a:latin typeface="Times New Roman" pitchFamily="18" charset="0"/>
                <a:cs typeface="Times New Roman" pitchFamily="18" charset="0"/>
              </a:rPr>
              <a:t>msg</a:t>
            </a:r>
            <a:r>
              <a:rPr lang="en-US" sz="2400" dirty="0" smtClean="0">
                <a:latin typeface="Times New Roman" pitchFamily="18" charset="0"/>
                <a:cs typeface="Times New Roman" pitchFamily="18" charset="0"/>
              </a:rPr>
              <a:t>()</a:t>
            </a:r>
          </a:p>
          <a:p>
            <a:pPr marL="0" indent="0" algn="just">
              <a:buNone/>
            </a:pP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	alert</a:t>
            </a:r>
            <a:r>
              <a:rPr lang="en-US" sz="2400" dirty="0">
                <a:latin typeface="Times New Roman" pitchFamily="18" charset="0"/>
                <a:cs typeface="Times New Roman" pitchFamily="18" charset="0"/>
              </a:rPr>
              <a:t>("hello! this is message");  </a:t>
            </a:r>
          </a:p>
          <a:p>
            <a:pPr marL="0" indent="0" algn="just">
              <a:buNone/>
            </a:pPr>
            <a:r>
              <a:rPr lang="en-US" sz="2400" dirty="0">
                <a:latin typeface="Times New Roman" pitchFamily="18" charset="0"/>
                <a:cs typeface="Times New Roman" pitchFamily="18" charset="0"/>
              </a:rPr>
              <a:t>}  </a:t>
            </a:r>
          </a:p>
          <a:p>
            <a:pPr marL="0" indent="0" algn="just">
              <a:buNone/>
            </a:pPr>
            <a:r>
              <a:rPr lang="en-US" sz="2400" dirty="0">
                <a:latin typeface="Times New Roman" pitchFamily="18" charset="0"/>
                <a:cs typeface="Times New Roman" pitchFamily="18" charset="0"/>
              </a:rPr>
              <a:t>&lt;/script&gt;  </a:t>
            </a:r>
          </a:p>
        </p:txBody>
      </p:sp>
    </p:spTree>
    <p:extLst>
      <p:ext uri="{BB962C8B-B14F-4D97-AF65-F5344CB8AC3E}">
        <p14:creationId xmlns:p14="http://schemas.microsoft.com/office/powerpoint/2010/main" val="15793934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3429000" cy="533400"/>
          </a:xfrm>
        </p:spPr>
        <p:txBody>
          <a:bodyPr>
            <a:noAutofit/>
          </a:bodyPr>
          <a:lstStyle/>
          <a:p>
            <a:pPr algn="l"/>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Calling a Function: </a:t>
            </a:r>
            <a:br>
              <a:rPr lang="en-US" sz="2800" b="1" dirty="0" smtClean="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381000" y="762000"/>
            <a:ext cx="8229600" cy="5135563"/>
          </a:xfrm>
        </p:spPr>
        <p:txBody>
          <a:bodyPr>
            <a:normAutofit/>
          </a:bodyPr>
          <a:lstStyle/>
          <a:p>
            <a:pPr marL="0" indent="0" algn="just">
              <a:buNone/>
            </a:pPr>
            <a:r>
              <a:rPr lang="en-US" sz="2400" dirty="0">
                <a:latin typeface="Times New Roman" pitchFamily="18" charset="0"/>
                <a:cs typeface="Times New Roman" pitchFamily="18" charset="0"/>
              </a:rPr>
              <a:t>To invoke a function somewhere later in the script, you would simply need to write the name of that function as shown in the following </a:t>
            </a:r>
            <a:r>
              <a:rPr lang="en-US" sz="2400" dirty="0" smtClean="0">
                <a:latin typeface="Times New Roman" pitchFamily="18" charset="0"/>
                <a:cs typeface="Times New Roman" pitchFamily="18" charset="0"/>
              </a:rPr>
              <a:t>code:</a:t>
            </a:r>
            <a:endParaRPr lang="en-US" sz="2400" dirty="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&lt;</a:t>
            </a:r>
            <a:r>
              <a:rPr lang="en-US" sz="2400" dirty="0">
                <a:latin typeface="Times New Roman" pitchFamily="18" charset="0"/>
                <a:cs typeface="Times New Roman" pitchFamily="18" charset="0"/>
              </a:rPr>
              <a:t>script&gt;  </a:t>
            </a:r>
          </a:p>
          <a:p>
            <a:pPr marL="0" indent="0" algn="just">
              <a:buNone/>
            </a:pPr>
            <a:r>
              <a:rPr lang="en-US" sz="2400" dirty="0">
                <a:latin typeface="Times New Roman" pitchFamily="18" charset="0"/>
                <a:cs typeface="Times New Roman" pitchFamily="18" charset="0"/>
              </a:rPr>
              <a:t>function </a:t>
            </a:r>
            <a:r>
              <a:rPr lang="en-US" sz="2400" dirty="0" err="1">
                <a:latin typeface="Times New Roman" pitchFamily="18" charset="0"/>
                <a:cs typeface="Times New Roman" pitchFamily="18" charset="0"/>
              </a:rPr>
              <a:t>msg</a:t>
            </a:r>
            <a:r>
              <a:rPr lang="en-US" sz="2400" dirty="0" smtClean="0">
                <a:latin typeface="Times New Roman" pitchFamily="18" charset="0"/>
                <a:cs typeface="Times New Roman" pitchFamily="18" charset="0"/>
              </a:rPr>
              <a:t>()</a:t>
            </a:r>
          </a:p>
          <a:p>
            <a:pPr marL="0" indent="0" algn="just">
              <a:buNone/>
            </a:pP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	alert</a:t>
            </a:r>
            <a:r>
              <a:rPr lang="en-US" sz="2400" dirty="0">
                <a:latin typeface="Times New Roman" pitchFamily="18" charset="0"/>
                <a:cs typeface="Times New Roman" pitchFamily="18" charset="0"/>
              </a:rPr>
              <a:t>("hello! this is message");  </a:t>
            </a:r>
          </a:p>
          <a:p>
            <a:pPr marL="0" indent="0" algn="just">
              <a:buNone/>
            </a:pPr>
            <a:r>
              <a:rPr lang="en-US" sz="2400" dirty="0">
                <a:latin typeface="Times New Roman" pitchFamily="18" charset="0"/>
                <a:cs typeface="Times New Roman" pitchFamily="18" charset="0"/>
              </a:rPr>
              <a:t>}  </a:t>
            </a:r>
          </a:p>
          <a:p>
            <a:pPr marL="0" indent="0" algn="just">
              <a:buNone/>
            </a:pPr>
            <a:r>
              <a:rPr lang="en-US" sz="2400" dirty="0">
                <a:latin typeface="Times New Roman" pitchFamily="18" charset="0"/>
                <a:cs typeface="Times New Roman" pitchFamily="18" charset="0"/>
              </a:rPr>
              <a:t>&lt;/script&gt;  </a:t>
            </a:r>
          </a:p>
          <a:p>
            <a:pPr marL="0" indent="0" algn="just">
              <a:buNone/>
            </a:pPr>
            <a:r>
              <a:rPr lang="en-US" sz="2400" dirty="0" smtClean="0">
                <a:latin typeface="Times New Roman" pitchFamily="18" charset="0"/>
                <a:cs typeface="Times New Roman" pitchFamily="18" charset="0"/>
              </a:rPr>
              <a:t>&lt;Input </a:t>
            </a:r>
            <a:r>
              <a:rPr lang="en-US" sz="2400" dirty="0">
                <a:latin typeface="Times New Roman" pitchFamily="18" charset="0"/>
                <a:cs typeface="Times New Roman" pitchFamily="18" charset="0"/>
              </a:rPr>
              <a:t>type="button" </a:t>
            </a:r>
            <a:r>
              <a:rPr lang="en-US" sz="2400" dirty="0" err="1">
                <a:latin typeface="Times New Roman" pitchFamily="18" charset="0"/>
                <a:cs typeface="Times New Roman" pitchFamily="18" charset="0"/>
              </a:rPr>
              <a:t>onclick</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msg</a:t>
            </a:r>
            <a:r>
              <a:rPr lang="en-US" sz="2400" dirty="0">
                <a:latin typeface="Times New Roman" pitchFamily="18" charset="0"/>
                <a:cs typeface="Times New Roman" pitchFamily="18" charset="0"/>
              </a:rPr>
              <a:t>()" value="call function"/&gt; </a:t>
            </a:r>
            <a:endParaRPr lang="en-US" sz="2400" dirty="0" smtClean="0">
              <a:latin typeface="Times New Roman" pitchFamily="18" charset="0"/>
              <a:cs typeface="Times New Roman" pitchFamily="18" charset="0"/>
            </a:endParaRPr>
          </a:p>
          <a:p>
            <a:pPr marL="0" indent="0" algn="just">
              <a:buNone/>
            </a:pPr>
            <a:r>
              <a:rPr lang="en-US" sz="2400" dirty="0" smtClean="0">
                <a:solidFill>
                  <a:srgbClr val="FF0000"/>
                </a:solidFill>
                <a:latin typeface="Times New Roman" pitchFamily="18" charset="0"/>
                <a:cs typeface="Times New Roman" pitchFamily="18" charset="0"/>
              </a:rPr>
              <a:t>//</a:t>
            </a:r>
            <a:r>
              <a:rPr lang="en-US" sz="2400" dirty="0" err="1" smtClean="0">
                <a:solidFill>
                  <a:srgbClr val="FF0000"/>
                </a:solidFill>
                <a:latin typeface="Times New Roman" pitchFamily="18" charset="0"/>
                <a:cs typeface="Times New Roman" pitchFamily="18" charset="0"/>
              </a:rPr>
              <a:t>onclick</a:t>
            </a:r>
            <a:r>
              <a:rPr lang="en-US" sz="2400" dirty="0" smtClean="0">
                <a:solidFill>
                  <a:srgbClr val="FF0000"/>
                </a:solidFill>
                <a:latin typeface="Times New Roman" pitchFamily="18" charset="0"/>
                <a:cs typeface="Times New Roman" pitchFamily="18" charset="0"/>
              </a:rPr>
              <a:t> is an Event and execute a JavaScript code when a Button </a:t>
            </a:r>
            <a:r>
              <a:rPr lang="en-US" sz="2400" smtClean="0">
                <a:solidFill>
                  <a:srgbClr val="FF0000"/>
                </a:solidFill>
                <a:latin typeface="Times New Roman" pitchFamily="18" charset="0"/>
                <a:cs typeface="Times New Roman" pitchFamily="18" charset="0"/>
              </a:rPr>
              <a:t>is clicked              </a:t>
            </a:r>
            <a:endParaRPr lang="en-US" sz="24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6632276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6248400" cy="533400"/>
          </a:xfrm>
        </p:spPr>
        <p:txBody>
          <a:bodyPr>
            <a:noAutofit/>
          </a:bodyPr>
          <a:lstStyle/>
          <a:p>
            <a:pPr algn="l"/>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a:latin typeface="Times New Roman" pitchFamily="18" charset="0"/>
                <a:cs typeface="Times New Roman" pitchFamily="18" charset="0"/>
              </a:rPr>
              <a:t>JavaScript Function Arguments</a:t>
            </a:r>
            <a:r>
              <a:rPr lang="en-US" sz="2800" b="1" dirty="0" smtClean="0">
                <a:latin typeface="Times New Roman" pitchFamily="18" charset="0"/>
                <a:cs typeface="Times New Roman" pitchFamily="18" charset="0"/>
              </a:rPr>
              <a:t> </a:t>
            </a:r>
            <a:br>
              <a:rPr lang="en-US" sz="2800" b="1" dirty="0" smtClean="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381000" y="762000"/>
            <a:ext cx="8229600" cy="5135563"/>
          </a:xfrm>
        </p:spPr>
        <p:txBody>
          <a:bodyPr>
            <a:normAutofit/>
          </a:bodyPr>
          <a:lstStyle/>
          <a:p>
            <a:pPr marL="0" indent="0" algn="just">
              <a:buNone/>
            </a:pPr>
            <a:r>
              <a:rPr lang="en-US" sz="2400" dirty="0">
                <a:latin typeface="Times New Roman" pitchFamily="18" charset="0"/>
                <a:cs typeface="Times New Roman" pitchFamily="18" charset="0"/>
              </a:rPr>
              <a:t>We can call function by passing arguments. Let’s see the example of function that has one argument.</a:t>
            </a:r>
          </a:p>
          <a:p>
            <a:pPr marL="0" indent="0" algn="just">
              <a:buNone/>
            </a:pPr>
            <a:r>
              <a:rPr lang="en-US" sz="2400" dirty="0">
                <a:latin typeface="Times New Roman" pitchFamily="18" charset="0"/>
                <a:cs typeface="Times New Roman" pitchFamily="18" charset="0"/>
              </a:rPr>
              <a:t>&lt;script&gt;  </a:t>
            </a:r>
          </a:p>
          <a:p>
            <a:pPr marL="0" indent="0" algn="just">
              <a:buNone/>
            </a:pPr>
            <a:r>
              <a:rPr lang="en-US" sz="2400" dirty="0">
                <a:latin typeface="Times New Roman" pitchFamily="18" charset="0"/>
                <a:cs typeface="Times New Roman" pitchFamily="18" charset="0"/>
              </a:rPr>
              <a:t>function </a:t>
            </a:r>
            <a:r>
              <a:rPr lang="en-US" sz="2400" dirty="0" err="1">
                <a:latin typeface="Times New Roman" pitchFamily="18" charset="0"/>
                <a:cs typeface="Times New Roman" pitchFamily="18" charset="0"/>
              </a:rPr>
              <a:t>getcube</a:t>
            </a:r>
            <a:r>
              <a:rPr lang="en-US" sz="2400" dirty="0">
                <a:latin typeface="Times New Roman" pitchFamily="18" charset="0"/>
                <a:cs typeface="Times New Roman" pitchFamily="18" charset="0"/>
              </a:rPr>
              <a:t>(number</a:t>
            </a:r>
            <a:r>
              <a:rPr lang="en-US" sz="2400" dirty="0" smtClean="0">
                <a:latin typeface="Times New Roman" pitchFamily="18" charset="0"/>
                <a:cs typeface="Times New Roman" pitchFamily="18" charset="0"/>
              </a:rPr>
              <a:t>)</a:t>
            </a:r>
          </a:p>
          <a:p>
            <a:pPr marL="0" indent="0" algn="just">
              <a:buNone/>
            </a:pP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         alert(number*number*number</a:t>
            </a:r>
            <a:r>
              <a:rPr lang="en-US" sz="2400" dirty="0">
                <a:latin typeface="Times New Roman" pitchFamily="18" charset="0"/>
                <a:cs typeface="Times New Roman" pitchFamily="18" charset="0"/>
              </a:rPr>
              <a:t>);  </a:t>
            </a:r>
          </a:p>
          <a:p>
            <a:pPr marL="0" indent="0" algn="just">
              <a:buNone/>
            </a:pPr>
            <a:r>
              <a:rPr lang="en-US" sz="2400" dirty="0">
                <a:latin typeface="Times New Roman" pitchFamily="18" charset="0"/>
                <a:cs typeface="Times New Roman" pitchFamily="18" charset="0"/>
              </a:rPr>
              <a:t>}  </a:t>
            </a:r>
          </a:p>
          <a:p>
            <a:pPr marL="0" indent="0" algn="just">
              <a:buNone/>
            </a:pPr>
            <a:r>
              <a:rPr lang="en-US" sz="2400" dirty="0">
                <a:latin typeface="Times New Roman" pitchFamily="18" charset="0"/>
                <a:cs typeface="Times New Roman" pitchFamily="18" charset="0"/>
              </a:rPr>
              <a:t>&lt;/script&gt;  </a:t>
            </a:r>
          </a:p>
          <a:p>
            <a:pPr marL="0" indent="0" algn="just">
              <a:buNone/>
            </a:pPr>
            <a:r>
              <a:rPr lang="en-US" sz="2400" dirty="0">
                <a:latin typeface="Times New Roman" pitchFamily="18" charset="0"/>
                <a:cs typeface="Times New Roman" pitchFamily="18" charset="0"/>
              </a:rPr>
              <a:t>&lt;form&gt;  </a:t>
            </a:r>
          </a:p>
          <a:p>
            <a:pPr marL="0" indent="0" algn="just">
              <a:buNone/>
            </a:pPr>
            <a:r>
              <a:rPr lang="en-US" sz="2400" dirty="0">
                <a:latin typeface="Times New Roman" pitchFamily="18" charset="0"/>
                <a:cs typeface="Times New Roman" pitchFamily="18" charset="0"/>
              </a:rPr>
              <a:t>&lt;input type="button" value="click" </a:t>
            </a:r>
            <a:r>
              <a:rPr lang="en-US" sz="2400" dirty="0" err="1">
                <a:latin typeface="Times New Roman" pitchFamily="18" charset="0"/>
                <a:cs typeface="Times New Roman" pitchFamily="18" charset="0"/>
              </a:rPr>
              <a:t>onclick</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getcube</a:t>
            </a:r>
            <a:r>
              <a:rPr lang="en-US" sz="2400" dirty="0">
                <a:latin typeface="Times New Roman" pitchFamily="18" charset="0"/>
                <a:cs typeface="Times New Roman" pitchFamily="18" charset="0"/>
              </a:rPr>
              <a:t>(4)"/&gt;  </a:t>
            </a:r>
          </a:p>
          <a:p>
            <a:pPr marL="0" indent="0" algn="just">
              <a:buNone/>
            </a:pPr>
            <a:r>
              <a:rPr lang="en-US" sz="2400" dirty="0">
                <a:latin typeface="Times New Roman" pitchFamily="18" charset="0"/>
                <a:cs typeface="Times New Roman" pitchFamily="18" charset="0"/>
              </a:rPr>
              <a:t>&lt;/form&gt;  </a:t>
            </a:r>
          </a:p>
        </p:txBody>
      </p:sp>
    </p:spTree>
    <p:extLst>
      <p:ext uri="{BB962C8B-B14F-4D97-AF65-F5344CB8AC3E}">
        <p14:creationId xmlns:p14="http://schemas.microsoft.com/office/powerpoint/2010/main" val="32986458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6248400" cy="533400"/>
          </a:xfrm>
        </p:spPr>
        <p:txBody>
          <a:bodyPr>
            <a:noAutofit/>
          </a:bodyPr>
          <a:lstStyle/>
          <a:p>
            <a:pPr algn="l"/>
            <a:r>
              <a:rPr lang="en-US" sz="2800" b="1" dirty="0" smtClean="0">
                <a:latin typeface="Times New Roman" pitchFamily="18" charset="0"/>
                <a:cs typeface="Times New Roman" pitchFamily="18" charset="0"/>
              </a:rPr>
              <a:t>Function </a:t>
            </a:r>
            <a:r>
              <a:rPr lang="en-US" sz="2800" b="1" dirty="0">
                <a:latin typeface="Times New Roman" pitchFamily="18" charset="0"/>
                <a:cs typeface="Times New Roman" pitchFamily="18" charset="0"/>
              </a:rPr>
              <a:t>with Return Value</a:t>
            </a:r>
          </a:p>
        </p:txBody>
      </p:sp>
      <p:sp>
        <p:nvSpPr>
          <p:cNvPr id="4" name="Footer Placeholder 3"/>
          <p:cNvSpPr>
            <a:spLocks noGrp="1"/>
          </p:cNvSpPr>
          <p:nvPr>
            <p:ph type="ftr" sz="quarter" idx="11"/>
          </p:nvPr>
        </p:nvSpPr>
        <p:spPr/>
        <p:txBody>
          <a:bodyPr/>
          <a:lstStyle/>
          <a:p>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381000" y="609600"/>
            <a:ext cx="8229600" cy="5287963"/>
          </a:xfrm>
        </p:spPr>
        <p:txBody>
          <a:bodyPr>
            <a:normAutofit/>
          </a:bodyPr>
          <a:lstStyle/>
          <a:p>
            <a:pPr marL="0" indent="0" algn="just">
              <a:buNone/>
            </a:pPr>
            <a:r>
              <a:rPr lang="en-US" sz="2400" dirty="0">
                <a:latin typeface="Times New Roman" pitchFamily="18" charset="0"/>
                <a:cs typeface="Times New Roman" pitchFamily="18" charset="0"/>
              </a:rPr>
              <a:t>A JavaScript function can have an optional return statement. This is required if you want to return a value from a function. This statement should be the last statement in a function</a:t>
            </a:r>
            <a:r>
              <a:rPr lang="en-US" sz="2400" dirty="0" smtClean="0">
                <a:latin typeface="Times New Roman" pitchFamily="18" charset="0"/>
                <a:cs typeface="Times New Roman" pitchFamily="18" charset="0"/>
              </a:rPr>
              <a:t>.</a:t>
            </a:r>
          </a:p>
          <a:p>
            <a:pPr marL="0" indent="0" algn="just">
              <a:buNone/>
            </a:pPr>
            <a:r>
              <a:rPr lang="en-US" sz="2400" dirty="0" smtClean="0">
                <a:latin typeface="Times New Roman" pitchFamily="18" charset="0"/>
                <a:cs typeface="Times New Roman" pitchFamily="18" charset="0"/>
              </a:rPr>
              <a:t>&lt;</a:t>
            </a:r>
            <a:r>
              <a:rPr lang="en-US" sz="2400" dirty="0">
                <a:latin typeface="Times New Roman" pitchFamily="18" charset="0"/>
                <a:cs typeface="Times New Roman" pitchFamily="18" charset="0"/>
              </a:rPr>
              <a:t>script&gt;  </a:t>
            </a:r>
          </a:p>
          <a:p>
            <a:pPr marL="0" indent="0" algn="just">
              <a:buNone/>
            </a:pPr>
            <a:r>
              <a:rPr lang="en-US" sz="2400" dirty="0">
                <a:latin typeface="Times New Roman" pitchFamily="18" charset="0"/>
                <a:cs typeface="Times New Roman" pitchFamily="18" charset="0"/>
              </a:rPr>
              <a:t>function </a:t>
            </a:r>
            <a:r>
              <a:rPr lang="en-US" sz="2400" dirty="0" err="1">
                <a:latin typeface="Times New Roman" pitchFamily="18" charset="0"/>
                <a:cs typeface="Times New Roman" pitchFamily="18" charset="0"/>
              </a:rPr>
              <a:t>getInfo</a:t>
            </a:r>
            <a:r>
              <a:rPr lang="en-US" sz="2400" dirty="0" smtClean="0">
                <a:latin typeface="Times New Roman" pitchFamily="18" charset="0"/>
                <a:cs typeface="Times New Roman" pitchFamily="18" charset="0"/>
              </a:rPr>
              <a:t>()</a:t>
            </a:r>
          </a:p>
          <a:p>
            <a:pPr marL="0" indent="0" algn="just">
              <a:buNone/>
            </a:pP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	return “Hello How </a:t>
            </a:r>
            <a:r>
              <a:rPr lang="en-US" sz="2400" dirty="0">
                <a:latin typeface="Times New Roman" pitchFamily="18" charset="0"/>
                <a:cs typeface="Times New Roman" pitchFamily="18" charset="0"/>
              </a:rPr>
              <a:t>r u?";  </a:t>
            </a:r>
          </a:p>
          <a:p>
            <a:pPr marL="0" indent="0" algn="just">
              <a:buNone/>
            </a:pPr>
            <a:r>
              <a:rPr lang="en-US" sz="2400" dirty="0">
                <a:latin typeface="Times New Roman" pitchFamily="18" charset="0"/>
                <a:cs typeface="Times New Roman" pitchFamily="18" charset="0"/>
              </a:rPr>
              <a:t>}  </a:t>
            </a:r>
          </a:p>
          <a:p>
            <a:pPr marL="0" indent="0" algn="just">
              <a:buNone/>
            </a:pPr>
            <a:r>
              <a:rPr lang="en-US" sz="2400" dirty="0">
                <a:latin typeface="Times New Roman" pitchFamily="18" charset="0"/>
                <a:cs typeface="Times New Roman" pitchFamily="18" charset="0"/>
              </a:rPr>
              <a:t>&lt;/script&gt;  </a:t>
            </a:r>
          </a:p>
          <a:p>
            <a:pPr marL="0" indent="0" algn="just">
              <a:buNone/>
            </a:pPr>
            <a:r>
              <a:rPr lang="en-US" sz="2400" dirty="0">
                <a:latin typeface="Times New Roman" pitchFamily="18" charset="0"/>
                <a:cs typeface="Times New Roman" pitchFamily="18" charset="0"/>
              </a:rPr>
              <a:t>&lt;script&gt;  </a:t>
            </a:r>
          </a:p>
          <a:p>
            <a:pPr marL="0" indent="0" algn="just">
              <a:buNone/>
            </a:pPr>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getInfo</a:t>
            </a:r>
            <a:r>
              <a:rPr lang="en-US" sz="2400" dirty="0">
                <a:latin typeface="Times New Roman" pitchFamily="18" charset="0"/>
                <a:cs typeface="Times New Roman" pitchFamily="18" charset="0"/>
              </a:rPr>
              <a:t>());  </a:t>
            </a:r>
          </a:p>
          <a:p>
            <a:pPr marL="0" indent="0" algn="just">
              <a:buNone/>
            </a:pPr>
            <a:r>
              <a:rPr lang="en-US" sz="2400" dirty="0">
                <a:latin typeface="Times New Roman" pitchFamily="18" charset="0"/>
                <a:cs typeface="Times New Roman" pitchFamily="18" charset="0"/>
              </a:rPr>
              <a:t>&lt;/script&gt; </a:t>
            </a:r>
          </a:p>
        </p:txBody>
      </p:sp>
    </p:spTree>
    <p:extLst>
      <p:ext uri="{BB962C8B-B14F-4D97-AF65-F5344CB8AC3E}">
        <p14:creationId xmlns:p14="http://schemas.microsoft.com/office/powerpoint/2010/main" val="17524591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6248400" cy="533400"/>
          </a:xfrm>
        </p:spPr>
        <p:txBody>
          <a:bodyPr>
            <a:noAutofit/>
          </a:bodyPr>
          <a:lstStyle/>
          <a:p>
            <a:pPr algn="l"/>
            <a:r>
              <a:rPr lang="en-US" sz="2800" b="1" dirty="0" smtClean="0">
                <a:latin typeface="Times New Roman" pitchFamily="18" charset="0"/>
                <a:cs typeface="Times New Roman" pitchFamily="18" charset="0"/>
              </a:rPr>
              <a:t>Function Expressions</a:t>
            </a:r>
            <a:endParaRPr lang="en-US" sz="2800" b="1"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381000" y="609600"/>
            <a:ext cx="8229600" cy="5287963"/>
          </a:xfrm>
        </p:spPr>
        <p:txBody>
          <a:bodyPr>
            <a:normAutofit/>
          </a:bodyPr>
          <a:lstStyle/>
          <a:p>
            <a:pPr marL="0" indent="0" algn="just">
              <a:buNone/>
            </a:pPr>
            <a:r>
              <a:rPr lang="en-US" sz="2400" dirty="0">
                <a:latin typeface="Times New Roman" pitchFamily="18" charset="0"/>
                <a:cs typeface="Times New Roman" pitchFamily="18" charset="0"/>
              </a:rPr>
              <a:t>A JavaScript function can also be defined using an expression.</a:t>
            </a:r>
          </a:p>
          <a:p>
            <a:pPr marL="0" indent="0" algn="just">
              <a:buNone/>
            </a:pPr>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function expression can be stored in a variable</a:t>
            </a:r>
            <a:r>
              <a:rPr lang="en-US" sz="2400" dirty="0" smtClean="0">
                <a:latin typeface="Times New Roman" pitchFamily="18" charset="0"/>
                <a:cs typeface="Times New Roman" pitchFamily="18" charset="0"/>
              </a:rPr>
              <a:t>:</a:t>
            </a:r>
          </a:p>
          <a:p>
            <a:pPr marL="0" indent="0" algn="just">
              <a:buNone/>
            </a:pPr>
            <a:r>
              <a:rPr lang="en-US" sz="2400" dirty="0" smtClean="0">
                <a:latin typeface="Times New Roman" pitchFamily="18" charset="0"/>
                <a:cs typeface="Times New Roman" pitchFamily="18" charset="0"/>
              </a:rPr>
              <a:t>Ex 1:</a:t>
            </a:r>
          </a:p>
          <a:p>
            <a:pPr marL="0" indent="0" algn="just">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var</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x = function (a, b) {return a * b</a:t>
            </a:r>
            <a:r>
              <a:rPr lang="en-US" sz="2400" dirty="0" smtClean="0">
                <a:latin typeface="Times New Roman" pitchFamily="18" charset="0"/>
                <a:cs typeface="Times New Roman" pitchFamily="18" charset="0"/>
              </a:rPr>
              <a:t>};</a:t>
            </a:r>
          </a:p>
          <a:p>
            <a:pPr marL="0" indent="0" algn="just">
              <a:buNone/>
            </a:pPr>
            <a:r>
              <a:rPr lang="en-US" sz="2400" dirty="0" smtClean="0">
                <a:latin typeface="Times New Roman" pitchFamily="18" charset="0"/>
                <a:cs typeface="Times New Roman" pitchFamily="18" charset="0"/>
              </a:rPr>
              <a:t>Ex 2: </a:t>
            </a:r>
          </a:p>
          <a:p>
            <a:pPr marL="0" indent="0" algn="just">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x = function (a, b) {return a * b};</a:t>
            </a:r>
          </a:p>
          <a:p>
            <a:pPr marL="0" indent="0" algn="just">
              <a:buNone/>
            </a:pPr>
            <a:r>
              <a:rPr lang="en-US" sz="2400" smtClean="0">
                <a:latin typeface="Times New Roman" pitchFamily="18" charset="0"/>
                <a:cs typeface="Times New Roman" pitchFamily="18" charset="0"/>
              </a:rPr>
              <a:t>	var</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z = x(4, 3);</a:t>
            </a:r>
          </a:p>
        </p:txBody>
      </p:sp>
    </p:spTree>
    <p:extLst>
      <p:ext uri="{BB962C8B-B14F-4D97-AF65-F5344CB8AC3E}">
        <p14:creationId xmlns:p14="http://schemas.microsoft.com/office/powerpoint/2010/main" val="37633656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1752600" cy="533400"/>
          </a:xfrm>
        </p:spPr>
        <p:txBody>
          <a:bodyPr>
            <a:noAutofit/>
          </a:bodyPr>
          <a:lstStyle/>
          <a:p>
            <a:pPr algn="l"/>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String: </a:t>
            </a:r>
            <a:br>
              <a:rPr lang="en-US" sz="2800" b="1" dirty="0" smtClean="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381000" y="762000"/>
            <a:ext cx="8229600" cy="5135563"/>
          </a:xfrm>
        </p:spPr>
        <p:txBody>
          <a:bodyPr>
            <a:normAutofit/>
          </a:bodyPr>
          <a:lstStyle/>
          <a:p>
            <a:pPr algn="just"/>
            <a:r>
              <a:rPr lang="en-US" sz="2600" dirty="0">
                <a:latin typeface="Times New Roman" pitchFamily="18" charset="0"/>
                <a:cs typeface="Times New Roman" pitchFamily="18" charset="0"/>
              </a:rPr>
              <a:t>The String object lets you work with a series of </a:t>
            </a:r>
            <a:r>
              <a:rPr lang="en-US" sz="2600" dirty="0" smtClean="0">
                <a:latin typeface="Times New Roman" pitchFamily="18" charset="0"/>
                <a:cs typeface="Times New Roman" pitchFamily="18" charset="0"/>
              </a:rPr>
              <a:t>characters</a:t>
            </a:r>
          </a:p>
          <a:p>
            <a:pPr algn="just"/>
            <a:r>
              <a:rPr lang="en-US" sz="2600" dirty="0" smtClean="0">
                <a:latin typeface="Times New Roman" pitchFamily="18" charset="0"/>
                <a:cs typeface="Times New Roman" pitchFamily="18" charset="0"/>
              </a:rPr>
              <a:t>It </a:t>
            </a:r>
            <a:r>
              <a:rPr lang="en-US" sz="2600" dirty="0">
                <a:latin typeface="Times New Roman" pitchFamily="18" charset="0"/>
                <a:cs typeface="Times New Roman" pitchFamily="18" charset="0"/>
              </a:rPr>
              <a:t>wraps </a:t>
            </a:r>
            <a:r>
              <a:rPr lang="en-US" sz="2600" dirty="0" smtClean="0">
                <a:latin typeface="Times New Roman" pitchFamily="18" charset="0"/>
                <a:cs typeface="Times New Roman" pitchFamily="18" charset="0"/>
              </a:rPr>
              <a:t>JavaScript's </a:t>
            </a:r>
            <a:r>
              <a:rPr lang="en-US" sz="2600" dirty="0">
                <a:latin typeface="Times New Roman" pitchFamily="18" charset="0"/>
                <a:cs typeface="Times New Roman" pitchFamily="18" charset="0"/>
              </a:rPr>
              <a:t>string primitive data type with a number of </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methods.</a:t>
            </a:r>
          </a:p>
          <a:p>
            <a:pPr algn="just"/>
            <a:r>
              <a:rPr lang="en-US" sz="2600" dirty="0" smtClean="0">
                <a:latin typeface="Times New Roman" pitchFamily="18" charset="0"/>
                <a:cs typeface="Times New Roman" pitchFamily="18" charset="0"/>
              </a:rPr>
              <a:t>As </a:t>
            </a:r>
            <a:r>
              <a:rPr lang="en-US" sz="2600" dirty="0">
                <a:latin typeface="Times New Roman" pitchFamily="18" charset="0"/>
                <a:cs typeface="Times New Roman" pitchFamily="18" charset="0"/>
              </a:rPr>
              <a:t>JavaScript automatically converts between string primitives and String objects, you can call any of the </a:t>
            </a:r>
            <a:r>
              <a:rPr lang="en-US" sz="2600" dirty="0" smtClean="0">
                <a:latin typeface="Times New Roman" pitchFamily="18" charset="0"/>
                <a:cs typeface="Times New Roman" pitchFamily="18" charset="0"/>
              </a:rPr>
              <a:t>methods </a:t>
            </a:r>
            <a:r>
              <a:rPr lang="en-US" sz="2600" dirty="0">
                <a:latin typeface="Times New Roman" pitchFamily="18" charset="0"/>
                <a:cs typeface="Times New Roman" pitchFamily="18" charset="0"/>
              </a:rPr>
              <a:t>of the String object on a string primitive</a:t>
            </a:r>
            <a:r>
              <a:rPr lang="en-US" sz="26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19310882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1752600" cy="533400"/>
          </a:xfrm>
        </p:spPr>
        <p:txBody>
          <a:bodyPr>
            <a:noAutofit/>
          </a:bodyPr>
          <a:lstStyle/>
          <a:p>
            <a:pPr algn="l"/>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String: </a:t>
            </a:r>
            <a:br>
              <a:rPr lang="en-US" sz="2800" b="1" dirty="0" smtClean="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381000" y="609600"/>
            <a:ext cx="8229600" cy="5486400"/>
          </a:xfrm>
        </p:spPr>
        <p:txBody>
          <a:bodyPr>
            <a:normAutofit lnSpcReduction="10000"/>
          </a:bodyPr>
          <a:lstStyle/>
          <a:p>
            <a:pPr algn="just"/>
            <a:r>
              <a:rPr lang="en-US" sz="2600" dirty="0">
                <a:latin typeface="Times New Roman" pitchFamily="18" charset="0"/>
                <a:cs typeface="Times New Roman" pitchFamily="18" charset="0"/>
              </a:rPr>
              <a:t>There are 2 ways to create string in JavaScript</a:t>
            </a:r>
          </a:p>
          <a:p>
            <a:pPr marL="1257300" algn="just"/>
            <a:r>
              <a:rPr lang="en-US" sz="2600" dirty="0" smtClean="0">
                <a:latin typeface="Times New Roman" pitchFamily="18" charset="0"/>
                <a:cs typeface="Times New Roman" pitchFamily="18" charset="0"/>
              </a:rPr>
              <a:t>By </a:t>
            </a:r>
            <a:r>
              <a:rPr lang="en-US" sz="2600" dirty="0">
                <a:latin typeface="Times New Roman" pitchFamily="18" charset="0"/>
                <a:cs typeface="Times New Roman" pitchFamily="18" charset="0"/>
              </a:rPr>
              <a:t>string literal</a:t>
            </a:r>
          </a:p>
          <a:p>
            <a:pPr marL="1311275" indent="-396875" algn="just"/>
            <a:r>
              <a:rPr lang="en-US" sz="2600" dirty="0">
                <a:latin typeface="Times New Roman" pitchFamily="18" charset="0"/>
                <a:cs typeface="Times New Roman" pitchFamily="18" charset="0"/>
              </a:rPr>
              <a:t>By string object (using new keyword</a:t>
            </a:r>
            <a:r>
              <a:rPr lang="en-US" sz="2600" dirty="0" smtClean="0">
                <a:latin typeface="Times New Roman" pitchFamily="18" charset="0"/>
                <a:cs typeface="Times New Roman" pitchFamily="18" charset="0"/>
              </a:rPr>
              <a:t>).</a:t>
            </a:r>
          </a:p>
          <a:p>
            <a:pPr marL="396875" indent="-396875" algn="just"/>
            <a:r>
              <a:rPr lang="en-US" sz="2600" dirty="0">
                <a:latin typeface="Times New Roman" pitchFamily="18" charset="0"/>
                <a:cs typeface="Times New Roman" pitchFamily="18" charset="0"/>
              </a:rPr>
              <a:t>The string literal is created using double quotes. The </a:t>
            </a:r>
            <a:r>
              <a:rPr lang="en-US" sz="2600" dirty="0">
                <a:solidFill>
                  <a:srgbClr val="FF0000"/>
                </a:solidFill>
                <a:latin typeface="Times New Roman" pitchFamily="18" charset="0"/>
                <a:cs typeface="Times New Roman" pitchFamily="18" charset="0"/>
              </a:rPr>
              <a:t>syntax</a:t>
            </a:r>
            <a:r>
              <a:rPr lang="en-US" sz="2600" dirty="0">
                <a:latin typeface="Times New Roman" pitchFamily="18" charset="0"/>
                <a:cs typeface="Times New Roman" pitchFamily="18" charset="0"/>
              </a:rPr>
              <a:t> of creating string using string literal is given below:</a:t>
            </a:r>
          </a:p>
          <a:p>
            <a:pPr marL="0" indent="0" algn="just">
              <a:buNone/>
            </a:pP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var</a:t>
            </a:r>
            <a:r>
              <a:rPr lang="en-US" sz="2600" dirty="0" smtClean="0">
                <a:latin typeface="Times New Roman" pitchFamily="18" charset="0"/>
                <a:cs typeface="Times New Roman" pitchFamily="18" charset="0"/>
              </a:rPr>
              <a:t> </a:t>
            </a:r>
            <a:r>
              <a:rPr lang="en-US" sz="2600" dirty="0" err="1">
                <a:latin typeface="Times New Roman" pitchFamily="18" charset="0"/>
                <a:cs typeface="Times New Roman" pitchFamily="18" charset="0"/>
              </a:rPr>
              <a:t>stringname</a:t>
            </a:r>
            <a:r>
              <a:rPr lang="en-US" sz="2600" dirty="0">
                <a:latin typeface="Times New Roman" pitchFamily="18" charset="0"/>
                <a:cs typeface="Times New Roman" pitchFamily="18" charset="0"/>
              </a:rPr>
              <a:t>="string value"; </a:t>
            </a:r>
            <a:endParaRPr lang="en-US" sz="2600" dirty="0" smtClean="0">
              <a:latin typeface="Times New Roman" pitchFamily="18" charset="0"/>
              <a:cs typeface="Times New Roman" pitchFamily="18" charset="0"/>
            </a:endParaRPr>
          </a:p>
          <a:p>
            <a:pPr marL="0" indent="0" algn="just">
              <a:buNone/>
            </a:pPr>
            <a:r>
              <a:rPr lang="en-US" sz="2600" dirty="0">
                <a:solidFill>
                  <a:srgbClr val="FF0000"/>
                </a:solidFill>
                <a:latin typeface="Times New Roman" pitchFamily="18" charset="0"/>
                <a:cs typeface="Times New Roman" pitchFamily="18" charset="0"/>
              </a:rPr>
              <a:t> </a:t>
            </a:r>
            <a:r>
              <a:rPr lang="en-US" sz="2600" dirty="0" smtClean="0">
                <a:solidFill>
                  <a:srgbClr val="FF0000"/>
                </a:solidFill>
                <a:latin typeface="Times New Roman" pitchFamily="18" charset="0"/>
                <a:cs typeface="Times New Roman" pitchFamily="18" charset="0"/>
              </a:rPr>
              <a:t>    Ex:</a:t>
            </a:r>
          </a:p>
          <a:p>
            <a:pPr marL="457200" lvl="1" indent="0" algn="just">
              <a:buNone/>
            </a:pPr>
            <a:r>
              <a:rPr lang="en-US" sz="2200"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&lt;</a:t>
            </a:r>
            <a:r>
              <a:rPr lang="en-US" sz="2600" dirty="0">
                <a:latin typeface="Times New Roman" pitchFamily="18" charset="0"/>
                <a:cs typeface="Times New Roman" pitchFamily="18" charset="0"/>
              </a:rPr>
              <a:t>script&gt;  </a:t>
            </a:r>
          </a:p>
          <a:p>
            <a:pPr marL="0" indent="0" algn="just">
              <a:buNone/>
            </a:pP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var</a:t>
            </a:r>
            <a:r>
              <a:rPr lang="en-US" sz="2600" dirty="0" smtClean="0">
                <a:latin typeface="Times New Roman" pitchFamily="18" charset="0"/>
                <a:cs typeface="Times New Roman" pitchFamily="18" charset="0"/>
              </a:rPr>
              <a:t> </a:t>
            </a:r>
            <a:r>
              <a:rPr lang="en-US" sz="2600" dirty="0" err="1">
                <a:latin typeface="Times New Roman" pitchFamily="18" charset="0"/>
                <a:cs typeface="Times New Roman" pitchFamily="18" charset="0"/>
              </a:rPr>
              <a:t>str</a:t>
            </a:r>
            <a:r>
              <a:rPr lang="en-US" sz="2600" dirty="0">
                <a:latin typeface="Times New Roman" pitchFamily="18" charset="0"/>
                <a:cs typeface="Times New Roman" pitchFamily="18" charset="0"/>
              </a:rPr>
              <a:t>="This is </a:t>
            </a:r>
            <a:r>
              <a:rPr lang="en-US" sz="2600" dirty="0" smtClean="0">
                <a:latin typeface="Times New Roman" pitchFamily="18" charset="0"/>
                <a:cs typeface="Times New Roman" pitchFamily="18" charset="0"/>
              </a:rPr>
              <a:t>string";  </a:t>
            </a:r>
            <a:endParaRPr lang="en-US" sz="2600" dirty="0">
              <a:latin typeface="Times New Roman" pitchFamily="18" charset="0"/>
              <a:cs typeface="Times New Roman" pitchFamily="18" charset="0"/>
            </a:endParaRPr>
          </a:p>
          <a:p>
            <a:pPr marL="0" indent="0" algn="just">
              <a:buNone/>
            </a:pP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document.write</a:t>
            </a:r>
            <a:r>
              <a:rPr lang="en-US" sz="2600" dirty="0" smtClean="0">
                <a:latin typeface="Times New Roman" pitchFamily="18" charset="0"/>
                <a:cs typeface="Times New Roman" pitchFamily="18" charset="0"/>
              </a:rPr>
              <a:t>(</a:t>
            </a:r>
            <a:r>
              <a:rPr lang="en-US" sz="2600" dirty="0" err="1" smtClean="0">
                <a:latin typeface="Times New Roman" pitchFamily="18" charset="0"/>
                <a:cs typeface="Times New Roman" pitchFamily="18" charset="0"/>
              </a:rPr>
              <a:t>str</a:t>
            </a:r>
            <a:r>
              <a:rPr lang="en-US" sz="2600" dirty="0">
                <a:latin typeface="Times New Roman" pitchFamily="18" charset="0"/>
                <a:cs typeface="Times New Roman" pitchFamily="18" charset="0"/>
              </a:rPr>
              <a:t>);  </a:t>
            </a:r>
          </a:p>
          <a:p>
            <a:pPr marL="688975" indent="0" algn="just">
              <a:buNone/>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&lt;/</a:t>
            </a:r>
            <a:r>
              <a:rPr lang="en-US" sz="2600" dirty="0">
                <a:latin typeface="Times New Roman" pitchFamily="18" charset="0"/>
                <a:cs typeface="Times New Roman" pitchFamily="18" charset="0"/>
              </a:rPr>
              <a:t>script&gt; </a:t>
            </a:r>
            <a:endParaRPr lang="en-US" sz="2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4575326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6705600" cy="304800"/>
          </a:xfrm>
        </p:spPr>
        <p:txBody>
          <a:bodyPr>
            <a:noAutofit/>
          </a:bodyPr>
          <a:lstStyle/>
          <a:p>
            <a:pPr algn="l"/>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By </a:t>
            </a:r>
            <a:r>
              <a:rPr lang="en-US" sz="2800" b="1" dirty="0">
                <a:latin typeface="Times New Roman" pitchFamily="18" charset="0"/>
                <a:cs typeface="Times New Roman" pitchFamily="18" charset="0"/>
              </a:rPr>
              <a:t>string object (using new keyword)</a:t>
            </a:r>
            <a:br>
              <a:rPr lang="en-US" sz="2800" b="1" dirty="0">
                <a:latin typeface="Times New Roman" pitchFamily="18" charset="0"/>
                <a:cs typeface="Times New Roman" pitchFamily="18" charset="0"/>
              </a:rPr>
            </a:br>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381000" y="609600"/>
            <a:ext cx="8229600" cy="5334000"/>
          </a:xfrm>
        </p:spPr>
        <p:txBody>
          <a:bodyPr>
            <a:normAutofit/>
          </a:bodyPr>
          <a:lstStyle/>
          <a:p>
            <a:pPr algn="just"/>
            <a:r>
              <a:rPr lang="en-US" sz="2600" dirty="0" smtClean="0">
                <a:latin typeface="Times New Roman" pitchFamily="18" charset="0"/>
                <a:cs typeface="Times New Roman" pitchFamily="18" charset="0"/>
              </a:rPr>
              <a:t>The </a:t>
            </a:r>
            <a:r>
              <a:rPr lang="en-US" sz="2600" dirty="0">
                <a:solidFill>
                  <a:srgbClr val="FF0000"/>
                </a:solidFill>
                <a:latin typeface="Times New Roman" pitchFamily="18" charset="0"/>
                <a:cs typeface="Times New Roman" pitchFamily="18" charset="0"/>
              </a:rPr>
              <a:t>syntax</a:t>
            </a:r>
            <a:r>
              <a:rPr lang="en-US" sz="2600" dirty="0">
                <a:latin typeface="Times New Roman" pitchFamily="18" charset="0"/>
                <a:cs typeface="Times New Roman" pitchFamily="18" charset="0"/>
              </a:rPr>
              <a:t> of creating string object using new keyword is given below:</a:t>
            </a:r>
          </a:p>
          <a:p>
            <a:pPr marL="0" indent="0" algn="just">
              <a:buNone/>
            </a:pP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var</a:t>
            </a:r>
            <a:r>
              <a:rPr lang="en-US" sz="2600" dirty="0" smtClean="0">
                <a:latin typeface="Times New Roman" pitchFamily="18" charset="0"/>
                <a:cs typeface="Times New Roman" pitchFamily="18" charset="0"/>
              </a:rPr>
              <a:t> </a:t>
            </a:r>
            <a:r>
              <a:rPr lang="en-US" sz="2600" dirty="0" err="1">
                <a:latin typeface="Times New Roman" pitchFamily="18" charset="0"/>
                <a:cs typeface="Times New Roman" pitchFamily="18" charset="0"/>
              </a:rPr>
              <a:t>stringname</a:t>
            </a:r>
            <a:r>
              <a:rPr lang="en-US" sz="2600" dirty="0">
                <a:latin typeface="Times New Roman" pitchFamily="18" charset="0"/>
                <a:cs typeface="Times New Roman" pitchFamily="18" charset="0"/>
              </a:rPr>
              <a:t>=new String</a:t>
            </a:r>
            <a:r>
              <a:rPr lang="en-US" sz="2600" dirty="0" smtClean="0">
                <a:latin typeface="Times New Roman" pitchFamily="18" charset="0"/>
                <a:cs typeface="Times New Roman" pitchFamily="18" charset="0"/>
              </a:rPr>
              <a:t>(“String Value");  </a:t>
            </a:r>
            <a:endParaRPr lang="en-US" sz="2600" dirty="0">
              <a:latin typeface="Times New Roman" pitchFamily="18" charset="0"/>
              <a:cs typeface="Times New Roman" pitchFamily="18" charset="0"/>
            </a:endParaRPr>
          </a:p>
          <a:p>
            <a:pPr algn="just"/>
            <a:r>
              <a:rPr lang="en-US" sz="2600" dirty="0">
                <a:latin typeface="Times New Roman" pitchFamily="18" charset="0"/>
                <a:cs typeface="Times New Roman" pitchFamily="18" charset="0"/>
              </a:rPr>
              <a:t>Here, new keyword is used to create instance of string.</a:t>
            </a:r>
          </a:p>
          <a:p>
            <a:pPr algn="just"/>
            <a:r>
              <a:rPr lang="en-US" sz="2600" dirty="0" smtClean="0">
                <a:latin typeface="Times New Roman" pitchFamily="18" charset="0"/>
                <a:cs typeface="Times New Roman" pitchFamily="18" charset="0"/>
              </a:rPr>
              <a:t>Let’s </a:t>
            </a:r>
            <a:r>
              <a:rPr lang="en-US" sz="2600" dirty="0">
                <a:latin typeface="Times New Roman" pitchFamily="18" charset="0"/>
                <a:cs typeface="Times New Roman" pitchFamily="18" charset="0"/>
              </a:rPr>
              <a:t>see the example of creating string in JavaScript by new keyword.</a:t>
            </a:r>
          </a:p>
          <a:p>
            <a:pPr algn="just"/>
            <a:r>
              <a:rPr lang="en-US" sz="2600" dirty="0" smtClean="0">
                <a:solidFill>
                  <a:srgbClr val="FF0000"/>
                </a:solidFill>
                <a:latin typeface="Times New Roman" pitchFamily="18" charset="0"/>
                <a:cs typeface="Times New Roman" pitchFamily="18" charset="0"/>
              </a:rPr>
              <a:t>Ex:</a:t>
            </a:r>
            <a:endParaRPr lang="en-US" sz="2600" dirty="0">
              <a:solidFill>
                <a:srgbClr val="FF0000"/>
              </a:solidFill>
              <a:latin typeface="Times New Roman" pitchFamily="18" charset="0"/>
              <a:cs typeface="Times New Roman" pitchFamily="18" charset="0"/>
            </a:endParaRPr>
          </a:p>
          <a:p>
            <a:pPr marL="0" indent="0" algn="just">
              <a:buNone/>
            </a:pPr>
            <a:r>
              <a:rPr lang="en-US" sz="2600" dirty="0" smtClean="0">
                <a:latin typeface="Times New Roman" pitchFamily="18" charset="0"/>
                <a:cs typeface="Times New Roman" pitchFamily="18" charset="0"/>
              </a:rPr>
              <a:t>	&lt;</a:t>
            </a:r>
            <a:r>
              <a:rPr lang="en-US" sz="2600" dirty="0">
                <a:latin typeface="Times New Roman" pitchFamily="18" charset="0"/>
                <a:cs typeface="Times New Roman" pitchFamily="18" charset="0"/>
              </a:rPr>
              <a:t>script&gt;  </a:t>
            </a:r>
          </a:p>
          <a:p>
            <a:pPr marL="0" indent="0" algn="just">
              <a:buNone/>
            </a:pP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var</a:t>
            </a:r>
            <a:r>
              <a:rPr lang="en-US" sz="2600" dirty="0" smtClean="0">
                <a:latin typeface="Times New Roman" pitchFamily="18" charset="0"/>
                <a:cs typeface="Times New Roman" pitchFamily="18" charset="0"/>
              </a:rPr>
              <a:t> </a:t>
            </a:r>
            <a:r>
              <a:rPr lang="en-US" sz="2600" dirty="0" err="1">
                <a:latin typeface="Times New Roman" pitchFamily="18" charset="0"/>
                <a:cs typeface="Times New Roman" pitchFamily="18" charset="0"/>
              </a:rPr>
              <a:t>stringname</a:t>
            </a:r>
            <a:r>
              <a:rPr lang="en-US" sz="2600" dirty="0">
                <a:latin typeface="Times New Roman" pitchFamily="18" charset="0"/>
                <a:cs typeface="Times New Roman" pitchFamily="18" charset="0"/>
              </a:rPr>
              <a:t>=new String</a:t>
            </a:r>
            <a:r>
              <a:rPr lang="en-US" sz="2600" dirty="0" smtClean="0">
                <a:latin typeface="Times New Roman" pitchFamily="18" charset="0"/>
                <a:cs typeface="Times New Roman" pitchFamily="18" charset="0"/>
              </a:rPr>
              <a:t>(“Hello");  </a:t>
            </a:r>
            <a:endParaRPr lang="en-US" sz="2600" dirty="0">
              <a:latin typeface="Times New Roman" pitchFamily="18" charset="0"/>
              <a:cs typeface="Times New Roman" pitchFamily="18" charset="0"/>
            </a:endParaRPr>
          </a:p>
          <a:p>
            <a:pPr marL="0" indent="0" algn="just">
              <a:buNone/>
            </a:pP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document.write</a:t>
            </a:r>
            <a:r>
              <a:rPr lang="en-US" sz="2600" dirty="0" smtClean="0">
                <a:latin typeface="Times New Roman" pitchFamily="18" charset="0"/>
                <a:cs typeface="Times New Roman" pitchFamily="18" charset="0"/>
              </a:rPr>
              <a:t>(</a:t>
            </a:r>
            <a:r>
              <a:rPr lang="en-US" sz="2600" dirty="0" err="1" smtClean="0">
                <a:latin typeface="Times New Roman" pitchFamily="18" charset="0"/>
                <a:cs typeface="Times New Roman" pitchFamily="18" charset="0"/>
              </a:rPr>
              <a:t>stringname</a:t>
            </a:r>
            <a:r>
              <a:rPr lang="en-US" sz="2600" dirty="0">
                <a:latin typeface="Times New Roman" pitchFamily="18" charset="0"/>
                <a:cs typeface="Times New Roman" pitchFamily="18" charset="0"/>
              </a:rPr>
              <a:t>);  </a:t>
            </a:r>
          </a:p>
          <a:p>
            <a:pPr marL="0" indent="0" algn="just">
              <a:buNone/>
            </a:pPr>
            <a:r>
              <a:rPr lang="en-US" sz="2600" dirty="0" smtClean="0">
                <a:latin typeface="Times New Roman" pitchFamily="18" charset="0"/>
                <a:cs typeface="Times New Roman" pitchFamily="18" charset="0"/>
              </a:rPr>
              <a:t>	&lt;/</a:t>
            </a:r>
            <a:r>
              <a:rPr lang="en-US" sz="2600" dirty="0">
                <a:latin typeface="Times New Roman" pitchFamily="18" charset="0"/>
                <a:cs typeface="Times New Roman" pitchFamily="18" charset="0"/>
              </a:rPr>
              <a:t>script&gt; </a:t>
            </a:r>
            <a:endParaRPr lang="en-US" sz="2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2133964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1600200" cy="533400"/>
          </a:xfrm>
        </p:spPr>
        <p:txBody>
          <a:bodyPr>
            <a:noAutofit/>
          </a:bodyPr>
          <a:lstStyle/>
          <a:p>
            <a:pPr algn="l"/>
            <a:r>
              <a:rPr lang="en-US" sz="2800" b="1" dirty="0" smtClean="0">
                <a:latin typeface="Times New Roman" pitchFamily="18" charset="0"/>
                <a:cs typeface="Times New Roman" pitchFamily="18" charset="0"/>
              </a:rPr>
              <a:t>Array:</a:t>
            </a:r>
            <a:endParaRPr lang="en-US" sz="2800" b="1"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381000" y="762000"/>
            <a:ext cx="8229600" cy="5135563"/>
          </a:xfrm>
        </p:spPr>
        <p:txBody>
          <a:bodyPr>
            <a:normAutofit/>
          </a:bodyPr>
          <a:lstStyle/>
          <a:p>
            <a:pPr algn="just"/>
            <a:r>
              <a:rPr lang="en-US" sz="2600" dirty="0">
                <a:latin typeface="Times New Roman" pitchFamily="18" charset="0"/>
                <a:cs typeface="Times New Roman" pitchFamily="18" charset="0"/>
              </a:rPr>
              <a:t>An array is a special variable, which can hold more than one value at a time</a:t>
            </a:r>
            <a:r>
              <a:rPr lang="en-US" sz="2600" dirty="0" smtClean="0">
                <a:latin typeface="Times New Roman" pitchFamily="18" charset="0"/>
                <a:cs typeface="Times New Roman" pitchFamily="18" charset="0"/>
              </a:rPr>
              <a:t>.</a:t>
            </a:r>
          </a:p>
          <a:p>
            <a:pPr algn="just"/>
            <a:r>
              <a:rPr lang="en-US" sz="2600" dirty="0" smtClean="0">
                <a:latin typeface="Times New Roman" pitchFamily="18" charset="0"/>
                <a:cs typeface="Times New Roman" pitchFamily="18" charset="0"/>
              </a:rPr>
              <a:t>Array </a:t>
            </a:r>
            <a:r>
              <a:rPr lang="en-US" sz="2600" dirty="0">
                <a:latin typeface="Times New Roman" pitchFamily="18" charset="0"/>
                <a:cs typeface="Times New Roman" pitchFamily="18" charset="0"/>
              </a:rPr>
              <a:t>is an object that represents a collection of similar type of elements.</a:t>
            </a:r>
          </a:p>
          <a:p>
            <a:pPr algn="just"/>
            <a:r>
              <a:rPr lang="en-US" sz="2600" dirty="0" smtClean="0">
                <a:latin typeface="Times New Roman" pitchFamily="18" charset="0"/>
                <a:cs typeface="Times New Roman" pitchFamily="18" charset="0"/>
              </a:rPr>
              <a:t>There </a:t>
            </a:r>
            <a:r>
              <a:rPr lang="en-US" sz="2600" dirty="0">
                <a:latin typeface="Times New Roman" pitchFamily="18" charset="0"/>
                <a:cs typeface="Times New Roman" pitchFamily="18" charset="0"/>
              </a:rPr>
              <a:t>are 3 ways to construct array in JavaScript</a:t>
            </a:r>
          </a:p>
          <a:p>
            <a:pPr marL="0" indent="0" algn="just">
              <a:buNone/>
            </a:pPr>
            <a:r>
              <a:rPr lang="en-US" sz="2600" dirty="0" smtClean="0">
                <a:latin typeface="Times New Roman" pitchFamily="18" charset="0"/>
                <a:cs typeface="Times New Roman" pitchFamily="18" charset="0"/>
              </a:rPr>
              <a:t>	By </a:t>
            </a:r>
            <a:r>
              <a:rPr lang="en-US" sz="2600" dirty="0">
                <a:latin typeface="Times New Roman" pitchFamily="18" charset="0"/>
                <a:cs typeface="Times New Roman" pitchFamily="18" charset="0"/>
              </a:rPr>
              <a:t>array literal</a:t>
            </a:r>
          </a:p>
          <a:p>
            <a:pPr marL="0" indent="0" algn="just">
              <a:buNone/>
            </a:pPr>
            <a:r>
              <a:rPr lang="en-US" sz="2600" dirty="0" smtClean="0">
                <a:latin typeface="Times New Roman" pitchFamily="18" charset="0"/>
                <a:cs typeface="Times New Roman" pitchFamily="18" charset="0"/>
              </a:rPr>
              <a:t>	By </a:t>
            </a:r>
            <a:r>
              <a:rPr lang="en-US" sz="2600" dirty="0">
                <a:latin typeface="Times New Roman" pitchFamily="18" charset="0"/>
                <a:cs typeface="Times New Roman" pitchFamily="18" charset="0"/>
              </a:rPr>
              <a:t>creating instance of Array directly (using new </a:t>
            </a:r>
            <a:r>
              <a:rPr lang="en-US" sz="2600" dirty="0" smtClean="0">
                <a:latin typeface="Times New Roman" pitchFamily="18" charset="0"/>
                <a:cs typeface="Times New Roman" pitchFamily="18" charset="0"/>
              </a:rPr>
              <a:t> </a:t>
            </a:r>
          </a:p>
          <a:p>
            <a:pPr marL="0" indent="0" algn="just">
              <a:buNone/>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keyword</a:t>
            </a:r>
            <a:r>
              <a:rPr lang="en-US" sz="2600" dirty="0">
                <a:latin typeface="Times New Roman" pitchFamily="18" charset="0"/>
                <a:cs typeface="Times New Roman" pitchFamily="18" charset="0"/>
              </a:rPr>
              <a:t>)</a:t>
            </a:r>
          </a:p>
          <a:p>
            <a:pPr marL="0" indent="0" algn="just">
              <a:buNone/>
            </a:pPr>
            <a:r>
              <a:rPr lang="en-US" sz="2600" dirty="0" smtClean="0">
                <a:latin typeface="Times New Roman" pitchFamily="18" charset="0"/>
                <a:cs typeface="Times New Roman" pitchFamily="18" charset="0"/>
              </a:rPr>
              <a:t>	By </a:t>
            </a:r>
            <a:r>
              <a:rPr lang="en-US" sz="2600" dirty="0">
                <a:latin typeface="Times New Roman" pitchFamily="18" charset="0"/>
                <a:cs typeface="Times New Roman" pitchFamily="18" charset="0"/>
              </a:rPr>
              <a:t>using an Array constructor (using new keyword)</a:t>
            </a:r>
          </a:p>
        </p:txBody>
      </p:sp>
    </p:spTree>
    <p:extLst>
      <p:ext uri="{BB962C8B-B14F-4D97-AF65-F5344CB8AC3E}">
        <p14:creationId xmlns:p14="http://schemas.microsoft.com/office/powerpoint/2010/main" val="9541388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2819400" cy="457200"/>
          </a:xfrm>
        </p:spPr>
        <p:txBody>
          <a:bodyPr>
            <a:noAutofit/>
          </a:bodyPr>
          <a:lstStyle/>
          <a:p>
            <a:pPr algn="l"/>
            <a:r>
              <a:rPr lang="en-US" sz="2800" b="1" dirty="0">
                <a:latin typeface="Times New Roman" pitchFamily="18" charset="0"/>
                <a:cs typeface="Times New Roman" pitchFamily="18" charset="0"/>
              </a:rPr>
              <a:t>String Methods:</a:t>
            </a:r>
          </a:p>
        </p:txBody>
      </p:sp>
      <p:sp>
        <p:nvSpPr>
          <p:cNvPr id="4" name="Footer Placeholder 3"/>
          <p:cNvSpPr>
            <a:spLocks noGrp="1"/>
          </p:cNvSpPr>
          <p:nvPr>
            <p:ph type="ftr" sz="quarter" idx="11"/>
          </p:nvPr>
        </p:nvSpPr>
        <p:spPr/>
        <p:txBody>
          <a:bodyPr/>
          <a:lstStyle/>
          <a:p>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381000" y="609600"/>
            <a:ext cx="8229600" cy="5562600"/>
          </a:xfrm>
        </p:spPr>
        <p:txBody>
          <a:bodyPr>
            <a:normAutofit fontScale="92500"/>
          </a:bodyPr>
          <a:lstStyle/>
          <a:p>
            <a:pPr marL="514350" indent="-514350" algn="just">
              <a:buAutoNum type="arabicParenR"/>
            </a:pPr>
            <a:r>
              <a:rPr lang="en-US" sz="2600" dirty="0" err="1" smtClean="0">
                <a:latin typeface="Times New Roman" pitchFamily="18" charset="0"/>
                <a:cs typeface="Times New Roman" pitchFamily="18" charset="0"/>
              </a:rPr>
              <a:t>concat</a:t>
            </a:r>
            <a:r>
              <a:rPr lang="en-US" sz="2600" dirty="0">
                <a:latin typeface="Times New Roman" pitchFamily="18" charset="0"/>
                <a:cs typeface="Times New Roman" pitchFamily="18" charset="0"/>
              </a:rPr>
              <a:t>(): It provides a combination of two or more strings</a:t>
            </a:r>
            <a:r>
              <a:rPr lang="en-US" sz="2600" dirty="0" smtClean="0">
                <a:latin typeface="Times New Roman" pitchFamily="18" charset="0"/>
                <a:cs typeface="Times New Roman" pitchFamily="18" charset="0"/>
              </a:rPr>
              <a:t>.</a:t>
            </a:r>
          </a:p>
          <a:p>
            <a:pPr marL="0" indent="0" algn="just">
              <a:buNone/>
            </a:pPr>
            <a:r>
              <a:rPr lang="en-US" sz="2600" dirty="0" smtClean="0">
                <a:solidFill>
                  <a:srgbClr val="FF0000"/>
                </a:solidFill>
                <a:latin typeface="Times New Roman" pitchFamily="18" charset="0"/>
                <a:cs typeface="Times New Roman" pitchFamily="18" charset="0"/>
              </a:rPr>
              <a:t>Syntax:</a:t>
            </a:r>
            <a:r>
              <a:rPr lang="en-US" sz="2600" dirty="0" smtClean="0">
                <a:latin typeface="Times New Roman" pitchFamily="18" charset="0"/>
                <a:cs typeface="Times New Roman" pitchFamily="18" charset="0"/>
              </a:rPr>
              <a:t> </a:t>
            </a:r>
            <a:r>
              <a:rPr lang="en-US" sz="2600" b="1" dirty="0" err="1" smtClean="0">
                <a:latin typeface="Times New Roman" pitchFamily="18" charset="0"/>
                <a:cs typeface="Times New Roman" pitchFamily="18" charset="0"/>
              </a:rPr>
              <a:t>concat</a:t>
            </a:r>
            <a:r>
              <a:rPr lang="en-US" sz="2600" b="1" dirty="0" smtClean="0">
                <a:latin typeface="Times New Roman" pitchFamily="18" charset="0"/>
                <a:cs typeface="Times New Roman" pitchFamily="18" charset="0"/>
              </a:rPr>
              <a:t>(str1,str2</a:t>
            </a:r>
            <a:r>
              <a:rPr lang="en-US" sz="2600" b="1" dirty="0">
                <a:latin typeface="Times New Roman" pitchFamily="18" charset="0"/>
                <a:cs typeface="Times New Roman" pitchFamily="18" charset="0"/>
              </a:rPr>
              <a:t>,...,</a:t>
            </a:r>
            <a:r>
              <a:rPr lang="en-US" sz="2600" b="1" dirty="0" err="1">
                <a:latin typeface="Times New Roman" pitchFamily="18" charset="0"/>
                <a:cs typeface="Times New Roman" pitchFamily="18" charset="0"/>
              </a:rPr>
              <a:t>strn</a:t>
            </a:r>
            <a:r>
              <a:rPr lang="en-US" sz="2600" b="1" dirty="0">
                <a:latin typeface="Times New Roman" pitchFamily="18" charset="0"/>
                <a:cs typeface="Times New Roman" pitchFamily="18" charset="0"/>
              </a:rPr>
              <a:t>) </a:t>
            </a:r>
            <a:endParaRPr lang="en-US" sz="2600" b="1" dirty="0" smtClean="0">
              <a:latin typeface="Times New Roman" pitchFamily="18" charset="0"/>
              <a:cs typeface="Times New Roman" pitchFamily="18" charset="0"/>
            </a:endParaRPr>
          </a:p>
          <a:p>
            <a:pPr marL="0" indent="0" algn="just">
              <a:buNone/>
            </a:pPr>
            <a:r>
              <a:rPr lang="en-US" sz="2600" dirty="0">
                <a:solidFill>
                  <a:srgbClr val="FF0000"/>
                </a:solidFill>
                <a:latin typeface="Times New Roman" pitchFamily="18" charset="0"/>
                <a:cs typeface="Times New Roman" pitchFamily="18" charset="0"/>
              </a:rPr>
              <a:t>Parameter</a:t>
            </a:r>
          </a:p>
          <a:p>
            <a:pPr marL="0" indent="0" algn="just">
              <a:buNone/>
            </a:pPr>
            <a:r>
              <a:rPr lang="en-US" sz="2600" dirty="0">
                <a:latin typeface="Times New Roman" pitchFamily="18" charset="0"/>
                <a:cs typeface="Times New Roman" pitchFamily="18" charset="0"/>
              </a:rPr>
              <a:t>str1,str2,...,</a:t>
            </a:r>
            <a:r>
              <a:rPr lang="en-US" sz="2600" dirty="0" err="1">
                <a:latin typeface="Times New Roman" pitchFamily="18" charset="0"/>
                <a:cs typeface="Times New Roman" pitchFamily="18" charset="0"/>
              </a:rPr>
              <a:t>strn</a:t>
            </a:r>
            <a:r>
              <a:rPr lang="en-US" sz="2600" dirty="0">
                <a:latin typeface="Times New Roman" pitchFamily="18" charset="0"/>
                <a:cs typeface="Times New Roman" pitchFamily="18" charset="0"/>
              </a:rPr>
              <a:t> - It represent the strings to be combined.</a:t>
            </a:r>
          </a:p>
          <a:p>
            <a:pPr marL="0" indent="0" algn="just">
              <a:buNone/>
            </a:pPr>
            <a:r>
              <a:rPr lang="en-US" sz="2600" dirty="0" smtClean="0">
                <a:latin typeface="Times New Roman" pitchFamily="18" charset="0"/>
                <a:cs typeface="Times New Roman" pitchFamily="18" charset="0"/>
              </a:rPr>
              <a:t>Return: Combination </a:t>
            </a:r>
            <a:r>
              <a:rPr lang="en-US" sz="2600" dirty="0">
                <a:latin typeface="Times New Roman" pitchFamily="18" charset="0"/>
                <a:cs typeface="Times New Roman" pitchFamily="18" charset="0"/>
              </a:rPr>
              <a:t>of strings</a:t>
            </a:r>
            <a:r>
              <a:rPr lang="en-US" sz="2600" dirty="0" smtClean="0">
                <a:latin typeface="Times New Roman" pitchFamily="18" charset="0"/>
                <a:cs typeface="Times New Roman" pitchFamily="18" charset="0"/>
              </a:rPr>
              <a:t>.</a:t>
            </a:r>
          </a:p>
          <a:p>
            <a:pPr marL="0" indent="0" algn="just">
              <a:buNone/>
            </a:pPr>
            <a:r>
              <a:rPr lang="en-US" sz="2600" dirty="0" smtClean="0">
                <a:solidFill>
                  <a:srgbClr val="FF0000"/>
                </a:solidFill>
                <a:latin typeface="Times New Roman" pitchFamily="18" charset="0"/>
                <a:cs typeface="Times New Roman" pitchFamily="18" charset="0"/>
              </a:rPr>
              <a:t>Ex:</a:t>
            </a:r>
          </a:p>
          <a:p>
            <a:pPr marL="0" indent="0" algn="just">
              <a:buNone/>
            </a:pPr>
            <a:r>
              <a:rPr lang="en-US" sz="2600" dirty="0">
                <a:latin typeface="Times New Roman" pitchFamily="18" charset="0"/>
                <a:cs typeface="Times New Roman" pitchFamily="18" charset="0"/>
              </a:rPr>
              <a:t>&lt;script&gt;  </a:t>
            </a:r>
          </a:p>
          <a:p>
            <a:pPr marL="0" indent="0" algn="just">
              <a:buNone/>
            </a:pPr>
            <a:r>
              <a:rPr lang="en-US" sz="2600" dirty="0" err="1">
                <a:latin typeface="Times New Roman" pitchFamily="18" charset="0"/>
                <a:cs typeface="Times New Roman" pitchFamily="18" charset="0"/>
              </a:rPr>
              <a:t>var</a:t>
            </a:r>
            <a:r>
              <a:rPr lang="en-US" sz="2600" dirty="0">
                <a:latin typeface="Times New Roman" pitchFamily="18" charset="0"/>
                <a:cs typeface="Times New Roman" pitchFamily="18" charset="0"/>
              </a:rPr>
              <a:t> x</a:t>
            </a:r>
            <a:r>
              <a:rPr lang="en-US" sz="2600" dirty="0" smtClean="0">
                <a:latin typeface="Times New Roman" pitchFamily="18" charset="0"/>
                <a:cs typeface="Times New Roman" pitchFamily="18" charset="0"/>
              </a:rPr>
              <a:t>=“KKW";  </a:t>
            </a:r>
            <a:endParaRPr lang="en-US" sz="2600" dirty="0">
              <a:latin typeface="Times New Roman" pitchFamily="18" charset="0"/>
              <a:cs typeface="Times New Roman" pitchFamily="18" charset="0"/>
            </a:endParaRPr>
          </a:p>
          <a:p>
            <a:pPr marL="0" indent="0" algn="just">
              <a:buNone/>
            </a:pPr>
            <a:r>
              <a:rPr lang="en-US" sz="2600" dirty="0" err="1">
                <a:latin typeface="Times New Roman" pitchFamily="18" charset="0"/>
                <a:cs typeface="Times New Roman" pitchFamily="18" charset="0"/>
              </a:rPr>
              <a:t>var</a:t>
            </a:r>
            <a:r>
              <a:rPr lang="en-US" sz="2600" dirty="0">
                <a:latin typeface="Times New Roman" pitchFamily="18" charset="0"/>
                <a:cs typeface="Times New Roman" pitchFamily="18" charset="0"/>
              </a:rPr>
              <a:t> y</a:t>
            </a:r>
            <a:r>
              <a:rPr lang="en-US" sz="2600" dirty="0" smtClean="0">
                <a:latin typeface="Times New Roman" pitchFamily="18" charset="0"/>
                <a:cs typeface="Times New Roman" pitchFamily="18" charset="0"/>
              </a:rPr>
              <a:t>=“Poly";  </a:t>
            </a:r>
            <a:endParaRPr lang="en-US" sz="2600" dirty="0">
              <a:latin typeface="Times New Roman" pitchFamily="18" charset="0"/>
              <a:cs typeface="Times New Roman" pitchFamily="18" charset="0"/>
            </a:endParaRPr>
          </a:p>
          <a:p>
            <a:pPr marL="0" indent="0" algn="just">
              <a:buNone/>
            </a:pPr>
            <a:r>
              <a:rPr lang="en-US" sz="2600" dirty="0" err="1">
                <a:latin typeface="Times New Roman" pitchFamily="18" charset="0"/>
                <a:cs typeface="Times New Roman" pitchFamily="18" charset="0"/>
              </a:rPr>
              <a:t>document.writeln</a:t>
            </a:r>
            <a:r>
              <a:rPr lang="en-US" sz="2600" dirty="0">
                <a:latin typeface="Times New Roman" pitchFamily="18" charset="0"/>
                <a:cs typeface="Times New Roman" pitchFamily="18" charset="0"/>
              </a:rPr>
              <a:t>(</a:t>
            </a:r>
            <a:r>
              <a:rPr lang="en-US" sz="2600" dirty="0" err="1">
                <a:latin typeface="Times New Roman" pitchFamily="18" charset="0"/>
                <a:cs typeface="Times New Roman" pitchFamily="18" charset="0"/>
              </a:rPr>
              <a:t>x.concat</a:t>
            </a:r>
            <a:r>
              <a:rPr lang="en-US" sz="2600" dirty="0">
                <a:latin typeface="Times New Roman" pitchFamily="18" charset="0"/>
                <a:cs typeface="Times New Roman" pitchFamily="18" charset="0"/>
              </a:rPr>
              <a:t>(y));  </a:t>
            </a:r>
          </a:p>
          <a:p>
            <a:pPr marL="0" indent="0" algn="just">
              <a:buNone/>
            </a:pPr>
            <a:r>
              <a:rPr lang="en-US" sz="2600" dirty="0">
                <a:latin typeface="Times New Roman" pitchFamily="18" charset="0"/>
                <a:cs typeface="Times New Roman" pitchFamily="18" charset="0"/>
              </a:rPr>
              <a:t>&lt;/script&gt; </a:t>
            </a:r>
            <a:endParaRPr lang="en-US" sz="2600" dirty="0" smtClean="0">
              <a:latin typeface="Times New Roman" pitchFamily="18" charset="0"/>
              <a:cs typeface="Times New Roman" pitchFamily="18" charset="0"/>
            </a:endParaRPr>
          </a:p>
          <a:p>
            <a:pPr marL="0" indent="0" algn="just">
              <a:buNone/>
            </a:pPr>
            <a:r>
              <a:rPr lang="en-US" sz="2600" dirty="0" smtClean="0">
                <a:solidFill>
                  <a:srgbClr val="FF0000"/>
                </a:solidFill>
                <a:latin typeface="Times New Roman" pitchFamily="18" charset="0"/>
                <a:cs typeface="Times New Roman" pitchFamily="18" charset="0"/>
              </a:rPr>
              <a:t>//Output: </a:t>
            </a:r>
            <a:r>
              <a:rPr lang="en-US" sz="2600" dirty="0" err="1" smtClean="0">
                <a:solidFill>
                  <a:srgbClr val="FF0000"/>
                </a:solidFill>
                <a:latin typeface="Times New Roman" pitchFamily="18" charset="0"/>
                <a:cs typeface="Times New Roman" pitchFamily="18" charset="0"/>
              </a:rPr>
              <a:t>KKWPoly</a:t>
            </a:r>
            <a:endParaRPr lang="en-US" sz="2600" dirty="0" smtClean="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9879371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381000" y="609600"/>
            <a:ext cx="8229600" cy="5562600"/>
          </a:xfrm>
        </p:spPr>
        <p:txBody>
          <a:bodyPr>
            <a:normAutofit/>
          </a:bodyPr>
          <a:lstStyle/>
          <a:p>
            <a:pPr marL="0" indent="0" algn="just">
              <a:buNone/>
            </a:pPr>
            <a:r>
              <a:rPr lang="en-US" sz="2600" dirty="0">
                <a:latin typeface="Times New Roman" pitchFamily="18" charset="0"/>
                <a:cs typeface="Times New Roman" pitchFamily="18" charset="0"/>
              </a:rPr>
              <a:t>2</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charAt</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The </a:t>
            </a:r>
            <a:r>
              <a:rPr lang="en-US" sz="2600" dirty="0" err="1">
                <a:latin typeface="Times New Roman" pitchFamily="18" charset="0"/>
                <a:cs typeface="Times New Roman" pitchFamily="18" charset="0"/>
              </a:rPr>
              <a:t>charAt</a:t>
            </a:r>
            <a:r>
              <a:rPr lang="en-US" sz="2600" dirty="0">
                <a:latin typeface="Times New Roman" pitchFamily="18" charset="0"/>
                <a:cs typeface="Times New Roman" pitchFamily="18" charset="0"/>
              </a:rPr>
              <a:t>() method is used to find out a char value present at the specified index in a string</a:t>
            </a:r>
            <a:r>
              <a:rPr lang="en-US" sz="2600" dirty="0" smtClean="0">
                <a:latin typeface="Times New Roman" pitchFamily="18" charset="0"/>
                <a:cs typeface="Times New Roman" pitchFamily="18" charset="0"/>
              </a:rPr>
              <a:t>. </a:t>
            </a:r>
            <a:endParaRPr lang="en-US" sz="2600" dirty="0">
              <a:latin typeface="Times New Roman" pitchFamily="18" charset="0"/>
              <a:cs typeface="Times New Roman" pitchFamily="18" charset="0"/>
            </a:endParaRPr>
          </a:p>
          <a:p>
            <a:pPr algn="just"/>
            <a:r>
              <a:rPr lang="en-US" sz="2600" dirty="0" smtClean="0">
                <a:latin typeface="Times New Roman" pitchFamily="18" charset="0"/>
                <a:cs typeface="Times New Roman" pitchFamily="18" charset="0"/>
              </a:rPr>
              <a:t>The </a:t>
            </a:r>
            <a:r>
              <a:rPr lang="en-US" sz="2600" dirty="0">
                <a:latin typeface="Times New Roman" pitchFamily="18" charset="0"/>
                <a:cs typeface="Times New Roman" pitchFamily="18" charset="0"/>
              </a:rPr>
              <a:t>index number starts from 0 and goes to n-1, where n is the length of the string. The index value can't be a negative, greater than or equal to the length of the string</a:t>
            </a:r>
            <a:r>
              <a:rPr lang="en-US" sz="2600" dirty="0" smtClean="0">
                <a:latin typeface="Times New Roman" pitchFamily="18" charset="0"/>
                <a:cs typeface="Times New Roman" pitchFamily="18" charset="0"/>
              </a:rPr>
              <a:t>.</a:t>
            </a:r>
            <a:endParaRPr lang="en-US" sz="2600" dirty="0">
              <a:latin typeface="Times New Roman" pitchFamily="18" charset="0"/>
              <a:cs typeface="Times New Roman" pitchFamily="18" charset="0"/>
            </a:endParaRPr>
          </a:p>
          <a:p>
            <a:pPr algn="just"/>
            <a:r>
              <a:rPr lang="en-US" sz="2600" dirty="0" smtClean="0">
                <a:solidFill>
                  <a:srgbClr val="FF0000"/>
                </a:solidFill>
                <a:latin typeface="Times New Roman" pitchFamily="18" charset="0"/>
                <a:cs typeface="Times New Roman" pitchFamily="18" charset="0"/>
              </a:rPr>
              <a:t>Syntax: </a:t>
            </a:r>
            <a:r>
              <a:rPr lang="en-US" sz="2600" b="1" dirty="0" err="1" smtClean="0">
                <a:latin typeface="Times New Roman" pitchFamily="18" charset="0"/>
                <a:cs typeface="Times New Roman" pitchFamily="18" charset="0"/>
              </a:rPr>
              <a:t>charAt</a:t>
            </a:r>
            <a:r>
              <a:rPr lang="en-US" sz="2600" b="1" dirty="0" smtClean="0">
                <a:latin typeface="Times New Roman" pitchFamily="18" charset="0"/>
                <a:cs typeface="Times New Roman" pitchFamily="18" charset="0"/>
              </a:rPr>
              <a:t>(index</a:t>
            </a:r>
            <a:r>
              <a:rPr lang="en-US" sz="2600" b="1" dirty="0">
                <a:latin typeface="Times New Roman" pitchFamily="18" charset="0"/>
                <a:cs typeface="Times New Roman" pitchFamily="18" charset="0"/>
              </a:rPr>
              <a:t>) </a:t>
            </a:r>
            <a:endParaRPr lang="en-US" sz="2600" b="1" dirty="0" smtClean="0">
              <a:latin typeface="Times New Roman" pitchFamily="18" charset="0"/>
              <a:cs typeface="Times New Roman" pitchFamily="18" charset="0"/>
            </a:endParaRPr>
          </a:p>
          <a:p>
            <a:pPr algn="just"/>
            <a:r>
              <a:rPr lang="en-US" sz="2600" dirty="0" smtClean="0">
                <a:solidFill>
                  <a:srgbClr val="FF0000"/>
                </a:solidFill>
                <a:latin typeface="Times New Roman" pitchFamily="18" charset="0"/>
                <a:cs typeface="Times New Roman" pitchFamily="18" charset="0"/>
              </a:rPr>
              <a:t>Ex:</a:t>
            </a:r>
            <a:r>
              <a:rPr lang="en-US" sz="2600" dirty="0" smtClean="0">
                <a:latin typeface="Times New Roman" pitchFamily="18" charset="0"/>
                <a:cs typeface="Times New Roman" pitchFamily="18" charset="0"/>
              </a:rPr>
              <a:t> </a:t>
            </a:r>
          </a:p>
          <a:p>
            <a:pPr marL="0" indent="0" algn="just">
              <a:buNone/>
            </a:pPr>
            <a:r>
              <a:rPr lang="en-US" sz="2600" dirty="0">
                <a:latin typeface="Times New Roman" pitchFamily="18" charset="0"/>
                <a:cs typeface="Times New Roman" pitchFamily="18" charset="0"/>
              </a:rPr>
              <a:t>&lt;script&gt;  </a:t>
            </a:r>
          </a:p>
          <a:p>
            <a:pPr marL="0" indent="0" algn="just">
              <a:buNone/>
            </a:pPr>
            <a:r>
              <a:rPr lang="en-US" sz="2600" dirty="0" err="1">
                <a:latin typeface="Times New Roman" pitchFamily="18" charset="0"/>
                <a:cs typeface="Times New Roman" pitchFamily="18" charset="0"/>
              </a:rPr>
              <a:t>var</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str</a:t>
            </a:r>
            <a:r>
              <a:rPr lang="en-US" sz="2600" dirty="0" smtClean="0">
                <a:latin typeface="Times New Roman" pitchFamily="18" charset="0"/>
                <a:cs typeface="Times New Roman" pitchFamily="18" charset="0"/>
              </a:rPr>
              <a:t>=“Welcome";  </a:t>
            </a:r>
            <a:endParaRPr lang="en-US" sz="2600" dirty="0">
              <a:latin typeface="Times New Roman" pitchFamily="18" charset="0"/>
              <a:cs typeface="Times New Roman" pitchFamily="18" charset="0"/>
            </a:endParaRPr>
          </a:p>
          <a:p>
            <a:pPr marL="0" indent="0" algn="just">
              <a:buNone/>
            </a:pPr>
            <a:r>
              <a:rPr lang="en-US" sz="2600" dirty="0" err="1">
                <a:latin typeface="Times New Roman" pitchFamily="18" charset="0"/>
                <a:cs typeface="Times New Roman" pitchFamily="18" charset="0"/>
              </a:rPr>
              <a:t>document.writeln</a:t>
            </a:r>
            <a:r>
              <a:rPr lang="en-US" sz="2600" dirty="0">
                <a:latin typeface="Times New Roman" pitchFamily="18" charset="0"/>
                <a:cs typeface="Times New Roman" pitchFamily="18" charset="0"/>
              </a:rPr>
              <a:t>(</a:t>
            </a:r>
            <a:r>
              <a:rPr lang="en-US" sz="2600" dirty="0" err="1">
                <a:latin typeface="Times New Roman" pitchFamily="18" charset="0"/>
                <a:cs typeface="Times New Roman" pitchFamily="18" charset="0"/>
              </a:rPr>
              <a:t>str.charAt</a:t>
            </a:r>
            <a:r>
              <a:rPr lang="en-US" sz="2600" dirty="0">
                <a:latin typeface="Times New Roman" pitchFamily="18" charset="0"/>
                <a:cs typeface="Times New Roman" pitchFamily="18" charset="0"/>
              </a:rPr>
              <a:t>(4));  </a:t>
            </a:r>
          </a:p>
          <a:p>
            <a:pPr marL="0" indent="0" algn="just">
              <a:buNone/>
            </a:pPr>
            <a:r>
              <a:rPr lang="en-US" sz="2600" dirty="0">
                <a:latin typeface="Times New Roman" pitchFamily="18" charset="0"/>
                <a:cs typeface="Times New Roman" pitchFamily="18" charset="0"/>
              </a:rPr>
              <a:t>&lt;/script&gt; </a:t>
            </a:r>
            <a:endParaRPr lang="en-US" sz="2600" dirty="0" smtClean="0">
              <a:latin typeface="Times New Roman" pitchFamily="18" charset="0"/>
              <a:cs typeface="Times New Roman" pitchFamily="18" charset="0"/>
            </a:endParaRPr>
          </a:p>
          <a:p>
            <a:pPr marL="0" indent="0" algn="just">
              <a:buNone/>
            </a:pPr>
            <a:r>
              <a:rPr lang="en-US" sz="2600" dirty="0" smtClean="0">
                <a:solidFill>
                  <a:srgbClr val="FF0000"/>
                </a:solidFill>
                <a:latin typeface="Times New Roman" pitchFamily="18" charset="0"/>
                <a:cs typeface="Times New Roman" pitchFamily="18" charset="0"/>
              </a:rPr>
              <a:t>//Output: ‘o’</a:t>
            </a:r>
          </a:p>
        </p:txBody>
      </p:sp>
      <p:sp>
        <p:nvSpPr>
          <p:cNvPr id="6" name="Title 1"/>
          <p:cNvSpPr>
            <a:spLocks noGrp="1"/>
          </p:cNvSpPr>
          <p:nvPr>
            <p:ph type="title"/>
          </p:nvPr>
        </p:nvSpPr>
        <p:spPr>
          <a:xfrm>
            <a:off x="0" y="228600"/>
            <a:ext cx="2819400" cy="457200"/>
          </a:xfrm>
        </p:spPr>
        <p:txBody>
          <a:bodyPr>
            <a:noAutofit/>
          </a:bodyPr>
          <a:lstStyle/>
          <a:p>
            <a:pPr algn="l"/>
            <a:r>
              <a:rPr lang="en-US" sz="2800" b="1" dirty="0">
                <a:latin typeface="Times New Roman" pitchFamily="18" charset="0"/>
                <a:cs typeface="Times New Roman" pitchFamily="18" charset="0"/>
              </a:rPr>
              <a:t>String Methods:</a:t>
            </a:r>
          </a:p>
        </p:txBody>
      </p:sp>
    </p:spTree>
    <p:extLst>
      <p:ext uri="{BB962C8B-B14F-4D97-AF65-F5344CB8AC3E}">
        <p14:creationId xmlns:p14="http://schemas.microsoft.com/office/powerpoint/2010/main" val="34182621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381000" y="609600"/>
            <a:ext cx="8229600" cy="5562600"/>
          </a:xfrm>
        </p:spPr>
        <p:txBody>
          <a:bodyPr>
            <a:normAutofit fontScale="92500"/>
          </a:bodyPr>
          <a:lstStyle/>
          <a:p>
            <a:pPr marL="0" indent="0" algn="just">
              <a:buNone/>
            </a:pPr>
            <a:r>
              <a:rPr lang="en-US" sz="2600" dirty="0" smtClean="0">
                <a:latin typeface="Times New Roman" pitchFamily="18" charset="0"/>
                <a:cs typeface="Times New Roman" pitchFamily="18" charset="0"/>
              </a:rPr>
              <a:t>3) </a:t>
            </a:r>
            <a:r>
              <a:rPr lang="en-US" sz="2600" dirty="0" err="1" smtClean="0">
                <a:latin typeface="Times New Roman" pitchFamily="18" charset="0"/>
                <a:cs typeface="Times New Roman" pitchFamily="18" charset="0"/>
              </a:rPr>
              <a:t>charCodeAt</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The </a:t>
            </a:r>
            <a:r>
              <a:rPr lang="en-US" sz="2600" dirty="0" err="1" smtClean="0">
                <a:latin typeface="Times New Roman" pitchFamily="18" charset="0"/>
                <a:cs typeface="Times New Roman" pitchFamily="18" charset="0"/>
              </a:rPr>
              <a:t>charCodeAt</a:t>
            </a:r>
            <a:r>
              <a:rPr lang="en-US" sz="2600" dirty="0">
                <a:latin typeface="Times New Roman" pitchFamily="18" charset="0"/>
                <a:cs typeface="Times New Roman" pitchFamily="18" charset="0"/>
              </a:rPr>
              <a:t>() method is used to find out the Unicode value of a character at the specific index in a string.</a:t>
            </a:r>
          </a:p>
          <a:p>
            <a:pPr marL="0" indent="0" algn="just">
              <a:buNone/>
            </a:pPr>
            <a:r>
              <a:rPr lang="en-US" sz="2600" dirty="0" smtClean="0">
                <a:latin typeface="Times New Roman" pitchFamily="18" charset="0"/>
                <a:cs typeface="Times New Roman" pitchFamily="18" charset="0"/>
              </a:rPr>
              <a:t>The </a:t>
            </a:r>
            <a:r>
              <a:rPr lang="en-US" sz="2600" dirty="0">
                <a:latin typeface="Times New Roman" pitchFamily="18" charset="0"/>
                <a:cs typeface="Times New Roman" pitchFamily="18" charset="0"/>
              </a:rPr>
              <a:t>index number starts from 0 and goes to n-1, where n is the length of the string. It returns </a:t>
            </a:r>
            <a:r>
              <a:rPr lang="en-US" sz="2600" dirty="0" err="1">
                <a:latin typeface="Times New Roman" pitchFamily="18" charset="0"/>
                <a:cs typeface="Times New Roman" pitchFamily="18" charset="0"/>
              </a:rPr>
              <a:t>NaN</a:t>
            </a:r>
            <a:r>
              <a:rPr lang="en-US" sz="2600" dirty="0">
                <a:latin typeface="Times New Roman" pitchFamily="18" charset="0"/>
                <a:cs typeface="Times New Roman" pitchFamily="18" charset="0"/>
              </a:rPr>
              <a:t> if the given index number is either a negative number or it is greater than or equal to the length of the string</a:t>
            </a:r>
            <a:r>
              <a:rPr lang="en-US" sz="2600" dirty="0" smtClean="0">
                <a:latin typeface="Times New Roman" pitchFamily="18" charset="0"/>
                <a:cs typeface="Times New Roman" pitchFamily="18" charset="0"/>
              </a:rPr>
              <a:t>. </a:t>
            </a:r>
          </a:p>
          <a:p>
            <a:pPr marL="0" indent="0" algn="just">
              <a:buNone/>
            </a:pPr>
            <a:r>
              <a:rPr lang="en-US" sz="2600" dirty="0" smtClean="0">
                <a:solidFill>
                  <a:srgbClr val="FF0000"/>
                </a:solidFill>
                <a:latin typeface="Times New Roman" pitchFamily="18" charset="0"/>
                <a:cs typeface="Times New Roman" pitchFamily="18" charset="0"/>
              </a:rPr>
              <a:t>Syntax: </a:t>
            </a:r>
            <a:r>
              <a:rPr lang="en-US" sz="2600" b="1" dirty="0" err="1" smtClean="0">
                <a:latin typeface="Times New Roman" pitchFamily="18" charset="0"/>
                <a:cs typeface="Times New Roman" pitchFamily="18" charset="0"/>
              </a:rPr>
              <a:t>charCodeAt</a:t>
            </a:r>
            <a:r>
              <a:rPr lang="en-US" sz="2600" b="1" dirty="0" smtClean="0">
                <a:latin typeface="Times New Roman" pitchFamily="18" charset="0"/>
                <a:cs typeface="Times New Roman" pitchFamily="18" charset="0"/>
              </a:rPr>
              <a:t>(index</a:t>
            </a:r>
            <a:r>
              <a:rPr lang="en-US" sz="2600" b="1" dirty="0">
                <a:latin typeface="Times New Roman" pitchFamily="18" charset="0"/>
                <a:cs typeface="Times New Roman" pitchFamily="18" charset="0"/>
              </a:rPr>
              <a:t>) </a:t>
            </a:r>
            <a:endParaRPr lang="en-US" sz="2600" b="1" dirty="0" smtClean="0">
              <a:latin typeface="Times New Roman" pitchFamily="18" charset="0"/>
              <a:cs typeface="Times New Roman" pitchFamily="18" charset="0"/>
            </a:endParaRPr>
          </a:p>
          <a:p>
            <a:pPr marL="0" indent="0" algn="just">
              <a:buNone/>
            </a:pPr>
            <a:r>
              <a:rPr lang="en-US" sz="2600" dirty="0" smtClean="0">
                <a:solidFill>
                  <a:srgbClr val="FF0000"/>
                </a:solidFill>
                <a:latin typeface="Times New Roman" pitchFamily="18" charset="0"/>
                <a:cs typeface="Times New Roman" pitchFamily="18" charset="0"/>
              </a:rPr>
              <a:t>Ex: </a:t>
            </a:r>
          </a:p>
          <a:p>
            <a:pPr marL="0" indent="0" algn="just">
              <a:buNone/>
            </a:pPr>
            <a:r>
              <a:rPr lang="en-US" sz="2600" dirty="0">
                <a:latin typeface="Times New Roman" pitchFamily="18" charset="0"/>
                <a:cs typeface="Times New Roman" pitchFamily="18" charset="0"/>
              </a:rPr>
              <a:t>&lt;script&gt;  </a:t>
            </a:r>
          </a:p>
          <a:p>
            <a:pPr marL="0" indent="0" algn="just">
              <a:buNone/>
            </a:pPr>
            <a:r>
              <a:rPr lang="en-US" sz="2600" dirty="0" err="1">
                <a:latin typeface="Times New Roman" pitchFamily="18" charset="0"/>
                <a:cs typeface="Times New Roman" pitchFamily="18" charset="0"/>
              </a:rPr>
              <a:t>var</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str</a:t>
            </a:r>
            <a:r>
              <a:rPr lang="en-US" sz="2600" dirty="0" smtClean="0">
                <a:latin typeface="Times New Roman" pitchFamily="18" charset="0"/>
                <a:cs typeface="Times New Roman" pitchFamily="18" charset="0"/>
              </a:rPr>
              <a:t>=“Welcome";  </a:t>
            </a:r>
            <a:endParaRPr lang="en-US" sz="2600" dirty="0">
              <a:latin typeface="Times New Roman" pitchFamily="18" charset="0"/>
              <a:cs typeface="Times New Roman" pitchFamily="18" charset="0"/>
            </a:endParaRPr>
          </a:p>
          <a:p>
            <a:pPr marL="0" indent="0" algn="just">
              <a:buNone/>
            </a:pPr>
            <a:r>
              <a:rPr lang="en-US" sz="2600" dirty="0" err="1" smtClean="0">
                <a:latin typeface="Times New Roman" pitchFamily="18" charset="0"/>
                <a:cs typeface="Times New Roman" pitchFamily="18" charset="0"/>
              </a:rPr>
              <a:t>document.writeln</a:t>
            </a:r>
            <a:r>
              <a:rPr lang="en-US" sz="2600" dirty="0" smtClean="0">
                <a:latin typeface="Times New Roman" pitchFamily="18" charset="0"/>
                <a:cs typeface="Times New Roman" pitchFamily="18" charset="0"/>
              </a:rPr>
              <a:t>(</a:t>
            </a:r>
            <a:r>
              <a:rPr lang="en-US" sz="2600" dirty="0" err="1" smtClean="0">
                <a:latin typeface="Times New Roman" pitchFamily="18" charset="0"/>
                <a:cs typeface="Times New Roman" pitchFamily="18" charset="0"/>
              </a:rPr>
              <a:t>str.charCodeAt</a:t>
            </a:r>
            <a:r>
              <a:rPr lang="en-US" sz="2600" dirty="0" smtClean="0">
                <a:latin typeface="Times New Roman" pitchFamily="18" charset="0"/>
                <a:cs typeface="Times New Roman" pitchFamily="18" charset="0"/>
              </a:rPr>
              <a:t>(4</a:t>
            </a:r>
            <a:r>
              <a:rPr lang="en-US" sz="2600" dirty="0">
                <a:latin typeface="Times New Roman" pitchFamily="18" charset="0"/>
                <a:cs typeface="Times New Roman" pitchFamily="18" charset="0"/>
              </a:rPr>
              <a:t>));  </a:t>
            </a:r>
          </a:p>
          <a:p>
            <a:pPr marL="0" indent="0" algn="just">
              <a:buNone/>
            </a:pPr>
            <a:r>
              <a:rPr lang="en-US" sz="2600" dirty="0" smtClean="0">
                <a:latin typeface="Times New Roman" pitchFamily="18" charset="0"/>
                <a:cs typeface="Times New Roman" pitchFamily="18" charset="0"/>
              </a:rPr>
              <a:t>&lt;/</a:t>
            </a:r>
            <a:r>
              <a:rPr lang="en-US" sz="2600" dirty="0">
                <a:latin typeface="Times New Roman" pitchFamily="18" charset="0"/>
                <a:cs typeface="Times New Roman" pitchFamily="18" charset="0"/>
              </a:rPr>
              <a:t>script&gt; </a:t>
            </a:r>
            <a:endParaRPr lang="en-US" sz="2600" dirty="0" smtClean="0">
              <a:latin typeface="Times New Roman" pitchFamily="18" charset="0"/>
              <a:cs typeface="Times New Roman" pitchFamily="18" charset="0"/>
            </a:endParaRPr>
          </a:p>
          <a:p>
            <a:pPr marL="0" indent="0" algn="just">
              <a:buNone/>
            </a:pPr>
            <a:r>
              <a:rPr lang="en-US" sz="2600" dirty="0" smtClean="0">
                <a:solidFill>
                  <a:srgbClr val="FF0000"/>
                </a:solidFill>
                <a:latin typeface="Times New Roman" pitchFamily="18" charset="0"/>
                <a:cs typeface="Times New Roman" pitchFamily="18" charset="0"/>
              </a:rPr>
              <a:t>//Output:111</a:t>
            </a:r>
          </a:p>
        </p:txBody>
      </p:sp>
      <p:sp>
        <p:nvSpPr>
          <p:cNvPr id="6" name="Title 1"/>
          <p:cNvSpPr>
            <a:spLocks noGrp="1"/>
          </p:cNvSpPr>
          <p:nvPr>
            <p:ph type="title"/>
          </p:nvPr>
        </p:nvSpPr>
        <p:spPr>
          <a:xfrm>
            <a:off x="0" y="228600"/>
            <a:ext cx="2819400" cy="457200"/>
          </a:xfrm>
        </p:spPr>
        <p:txBody>
          <a:bodyPr>
            <a:noAutofit/>
          </a:bodyPr>
          <a:lstStyle/>
          <a:p>
            <a:pPr algn="l"/>
            <a:r>
              <a:rPr lang="en-US" sz="2800" b="1" dirty="0">
                <a:latin typeface="Times New Roman" pitchFamily="18" charset="0"/>
                <a:cs typeface="Times New Roman" pitchFamily="18" charset="0"/>
              </a:rPr>
              <a:t>String Methods:</a:t>
            </a:r>
          </a:p>
        </p:txBody>
      </p:sp>
    </p:spTree>
    <p:extLst>
      <p:ext uri="{BB962C8B-B14F-4D97-AF65-F5344CB8AC3E}">
        <p14:creationId xmlns:p14="http://schemas.microsoft.com/office/powerpoint/2010/main" val="26810956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381000" y="609600"/>
            <a:ext cx="8534400" cy="5562600"/>
          </a:xfrm>
        </p:spPr>
        <p:txBody>
          <a:bodyPr>
            <a:normAutofit fontScale="92500" lnSpcReduction="20000"/>
          </a:bodyPr>
          <a:lstStyle/>
          <a:p>
            <a:pPr marL="0" indent="0" algn="just">
              <a:buNone/>
            </a:pPr>
            <a:r>
              <a:rPr lang="en-US" sz="2600" dirty="0">
                <a:latin typeface="Times New Roman" pitchFamily="18" charset="0"/>
                <a:cs typeface="Times New Roman" pitchFamily="18" charset="0"/>
              </a:rPr>
              <a:t>4</a:t>
            </a: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indexOf</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The </a:t>
            </a:r>
            <a:r>
              <a:rPr lang="en-US" sz="2600" dirty="0" err="1" smtClean="0">
                <a:latin typeface="Times New Roman" pitchFamily="18" charset="0"/>
                <a:cs typeface="Times New Roman" pitchFamily="18" charset="0"/>
              </a:rPr>
              <a:t>indexOf</a:t>
            </a:r>
            <a:r>
              <a:rPr lang="en-US" sz="2600" dirty="0">
                <a:latin typeface="Times New Roman" pitchFamily="18" charset="0"/>
                <a:cs typeface="Times New Roman" pitchFamily="18" charset="0"/>
              </a:rPr>
              <a:t>() method is used to search the position of a particular character or string in a sequence of given char values. This method is case-sensitive.</a:t>
            </a:r>
          </a:p>
          <a:p>
            <a:pPr marL="0" indent="0" algn="just">
              <a:buNone/>
            </a:pPr>
            <a:r>
              <a:rPr lang="en-US" sz="2600" dirty="0" smtClean="0">
                <a:solidFill>
                  <a:srgbClr val="FF0000"/>
                </a:solidFill>
                <a:latin typeface="Times New Roman" pitchFamily="18" charset="0"/>
                <a:cs typeface="Times New Roman" pitchFamily="18" charset="0"/>
              </a:rPr>
              <a:t>Syntax: </a:t>
            </a:r>
          </a:p>
          <a:p>
            <a:pPr algn="just"/>
            <a:r>
              <a:rPr lang="en-US" sz="2600" dirty="0" err="1" smtClean="0">
                <a:latin typeface="Times New Roman" pitchFamily="18" charset="0"/>
                <a:cs typeface="Times New Roman" pitchFamily="18" charset="0"/>
              </a:rPr>
              <a:t>indexOf</a:t>
            </a:r>
            <a:r>
              <a:rPr lang="en-US" sz="2600" dirty="0" smtClean="0">
                <a:latin typeface="Times New Roman" pitchFamily="18" charset="0"/>
                <a:cs typeface="Times New Roman" pitchFamily="18" charset="0"/>
              </a:rPr>
              <a:t>(</a:t>
            </a:r>
            <a:r>
              <a:rPr lang="en-US" sz="2600" dirty="0" err="1" smtClean="0">
                <a:latin typeface="Times New Roman" pitchFamily="18" charset="0"/>
                <a:cs typeface="Times New Roman" pitchFamily="18" charset="0"/>
              </a:rPr>
              <a:t>ch</a:t>
            </a:r>
            <a:r>
              <a:rPr lang="en-US" sz="2600" dirty="0" smtClean="0">
                <a:latin typeface="Times New Roman" pitchFamily="18" charset="0"/>
                <a:cs typeface="Times New Roman" pitchFamily="18" charset="0"/>
              </a:rPr>
              <a:t>):It </a:t>
            </a:r>
            <a:r>
              <a:rPr lang="en-US" sz="2600" dirty="0">
                <a:latin typeface="Times New Roman" pitchFamily="18" charset="0"/>
                <a:cs typeface="Times New Roman" pitchFamily="18" charset="0"/>
              </a:rPr>
              <a:t>returns the index position of </a:t>
            </a:r>
            <a:r>
              <a:rPr lang="en-US" sz="2600" dirty="0" smtClean="0">
                <a:latin typeface="Times New Roman" pitchFamily="18" charset="0"/>
                <a:cs typeface="Times New Roman" pitchFamily="18" charset="0"/>
              </a:rPr>
              <a:t>first occurrence of  </a:t>
            </a:r>
          </a:p>
          <a:p>
            <a:pPr marL="0" indent="0" algn="just">
              <a:buNone/>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char </a:t>
            </a:r>
            <a:r>
              <a:rPr lang="en-US" sz="2600" dirty="0">
                <a:latin typeface="Times New Roman" pitchFamily="18" charset="0"/>
                <a:cs typeface="Times New Roman" pitchFamily="18" charset="0"/>
              </a:rPr>
              <a:t>value </a:t>
            </a:r>
            <a:r>
              <a:rPr lang="en-US" sz="2600" dirty="0" smtClean="0">
                <a:latin typeface="Times New Roman" pitchFamily="18" charset="0"/>
                <a:cs typeface="Times New Roman" pitchFamily="18" charset="0"/>
              </a:rPr>
              <a:t>passed </a:t>
            </a:r>
            <a:r>
              <a:rPr lang="en-US" sz="2600" dirty="0">
                <a:latin typeface="Times New Roman" pitchFamily="18" charset="0"/>
                <a:cs typeface="Times New Roman" pitchFamily="18" charset="0"/>
              </a:rPr>
              <a:t>with method.</a:t>
            </a:r>
          </a:p>
          <a:p>
            <a:pPr algn="just"/>
            <a:r>
              <a:rPr lang="en-US" sz="2600" dirty="0" err="1">
                <a:latin typeface="Times New Roman" pitchFamily="18" charset="0"/>
                <a:cs typeface="Times New Roman" pitchFamily="18" charset="0"/>
              </a:rPr>
              <a:t>indexOf</a:t>
            </a:r>
            <a:r>
              <a:rPr lang="en-US" sz="2600" dirty="0">
                <a:latin typeface="Times New Roman" pitchFamily="18" charset="0"/>
                <a:cs typeface="Times New Roman" pitchFamily="18" charset="0"/>
              </a:rPr>
              <a:t>(</a:t>
            </a:r>
            <a:r>
              <a:rPr lang="en-US" sz="2600" dirty="0" err="1">
                <a:latin typeface="Times New Roman" pitchFamily="18" charset="0"/>
                <a:cs typeface="Times New Roman" pitchFamily="18" charset="0"/>
              </a:rPr>
              <a:t>ch,index</a:t>
            </a:r>
            <a:r>
              <a:rPr lang="en-US" sz="2600" dirty="0" smtClean="0">
                <a:latin typeface="Times New Roman" pitchFamily="18" charset="0"/>
                <a:cs typeface="Times New Roman" pitchFamily="18" charset="0"/>
              </a:rPr>
              <a:t>):</a:t>
            </a:r>
            <a:r>
              <a:rPr lang="en-US" sz="2600" dirty="0">
                <a:latin typeface="Times New Roman" pitchFamily="18" charset="0"/>
                <a:cs typeface="Times New Roman" pitchFamily="18" charset="0"/>
              </a:rPr>
              <a:t>	It start searching the element from </a:t>
            </a:r>
            <a:endParaRPr lang="en-US" sz="2600" dirty="0" smtClean="0">
              <a:latin typeface="Times New Roman" pitchFamily="18" charset="0"/>
              <a:cs typeface="Times New Roman" pitchFamily="18" charset="0"/>
            </a:endParaRPr>
          </a:p>
          <a:p>
            <a:pPr marL="0" indent="0" algn="just">
              <a:buNone/>
            </a:pPr>
            <a:r>
              <a:rPr lang="en-US" sz="2600" dirty="0" smtClean="0">
                <a:latin typeface="Times New Roman" pitchFamily="18" charset="0"/>
                <a:cs typeface="Times New Roman" pitchFamily="18" charset="0"/>
              </a:rPr>
              <a:t>                                    provided index value and then returns the </a:t>
            </a:r>
          </a:p>
          <a:p>
            <a:pPr marL="0" indent="0" algn="just">
              <a:buNone/>
            </a:pPr>
            <a:r>
              <a:rPr lang="en-US" sz="2600" dirty="0" smtClean="0">
                <a:latin typeface="Times New Roman" pitchFamily="18" charset="0"/>
                <a:cs typeface="Times New Roman" pitchFamily="18" charset="0"/>
              </a:rPr>
              <a:t>                                    index </a:t>
            </a:r>
            <a:r>
              <a:rPr lang="en-US" sz="2600" dirty="0">
                <a:latin typeface="Times New Roman" pitchFamily="18" charset="0"/>
                <a:cs typeface="Times New Roman" pitchFamily="18" charset="0"/>
              </a:rPr>
              <a:t>position of first occurrence of </a:t>
            </a:r>
            <a:r>
              <a:rPr lang="en-US" sz="2600" dirty="0" smtClean="0">
                <a:latin typeface="Times New Roman" pitchFamily="18" charset="0"/>
                <a:cs typeface="Times New Roman" pitchFamily="18" charset="0"/>
              </a:rPr>
              <a:t>           </a:t>
            </a:r>
          </a:p>
          <a:p>
            <a:pPr marL="0" indent="0" algn="just">
              <a:buNone/>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specified </a:t>
            </a:r>
            <a:r>
              <a:rPr lang="en-US" sz="2600" dirty="0">
                <a:latin typeface="Times New Roman" pitchFamily="18" charset="0"/>
                <a:cs typeface="Times New Roman" pitchFamily="18" charset="0"/>
              </a:rPr>
              <a:t>char value.</a:t>
            </a:r>
          </a:p>
          <a:p>
            <a:pPr algn="just"/>
            <a:r>
              <a:rPr lang="en-US" sz="2600" dirty="0" err="1">
                <a:latin typeface="Times New Roman" pitchFamily="18" charset="0"/>
                <a:cs typeface="Times New Roman" pitchFamily="18" charset="0"/>
              </a:rPr>
              <a:t>indexOf</a:t>
            </a:r>
            <a:r>
              <a:rPr lang="en-US" sz="2600" dirty="0">
                <a:latin typeface="Times New Roman" pitchFamily="18" charset="0"/>
                <a:cs typeface="Times New Roman" pitchFamily="18" charset="0"/>
              </a:rPr>
              <a:t>(</a:t>
            </a:r>
            <a:r>
              <a:rPr lang="en-US" sz="2600" dirty="0" err="1">
                <a:latin typeface="Times New Roman" pitchFamily="18" charset="0"/>
                <a:cs typeface="Times New Roman" pitchFamily="18" charset="0"/>
              </a:rPr>
              <a:t>str</a:t>
            </a:r>
            <a:r>
              <a:rPr lang="en-US" sz="2600" dirty="0" smtClean="0">
                <a:latin typeface="Times New Roman" pitchFamily="18" charset="0"/>
                <a:cs typeface="Times New Roman" pitchFamily="18" charset="0"/>
              </a:rPr>
              <a:t>):It </a:t>
            </a:r>
            <a:r>
              <a:rPr lang="en-US" sz="2600" dirty="0">
                <a:latin typeface="Times New Roman" pitchFamily="18" charset="0"/>
                <a:cs typeface="Times New Roman" pitchFamily="18" charset="0"/>
              </a:rPr>
              <a:t>returns the index position of first character of </a:t>
            </a:r>
            <a:r>
              <a:rPr lang="en-US" sz="2600" dirty="0" smtClean="0">
                <a:latin typeface="Times New Roman" pitchFamily="18" charset="0"/>
                <a:cs typeface="Times New Roman" pitchFamily="18" charset="0"/>
              </a:rPr>
              <a:t> </a:t>
            </a:r>
          </a:p>
          <a:p>
            <a:pPr marL="0" indent="0" algn="just">
              <a:buNone/>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string </a:t>
            </a:r>
            <a:r>
              <a:rPr lang="en-US" sz="2600" dirty="0">
                <a:latin typeface="Times New Roman" pitchFamily="18" charset="0"/>
                <a:cs typeface="Times New Roman" pitchFamily="18" charset="0"/>
              </a:rPr>
              <a:t>passed with method.</a:t>
            </a:r>
          </a:p>
          <a:p>
            <a:pPr algn="just"/>
            <a:r>
              <a:rPr lang="en-US" sz="2600" dirty="0" err="1">
                <a:latin typeface="Times New Roman" pitchFamily="18" charset="0"/>
                <a:cs typeface="Times New Roman" pitchFamily="18" charset="0"/>
              </a:rPr>
              <a:t>indexOf</a:t>
            </a:r>
            <a:r>
              <a:rPr lang="en-US" sz="2600" dirty="0">
                <a:latin typeface="Times New Roman" pitchFamily="18" charset="0"/>
                <a:cs typeface="Times New Roman" pitchFamily="18" charset="0"/>
              </a:rPr>
              <a:t>(</a:t>
            </a:r>
            <a:r>
              <a:rPr lang="en-US" sz="2600" dirty="0" err="1">
                <a:latin typeface="Times New Roman" pitchFamily="18" charset="0"/>
                <a:cs typeface="Times New Roman" pitchFamily="18" charset="0"/>
              </a:rPr>
              <a:t>str</a:t>
            </a:r>
            <a:r>
              <a:rPr lang="en-US" sz="2600" dirty="0" smtClean="0">
                <a:latin typeface="Times New Roman" pitchFamily="18" charset="0"/>
                <a:cs typeface="Times New Roman" pitchFamily="18" charset="0"/>
              </a:rPr>
              <a:t>, index):It </a:t>
            </a:r>
            <a:r>
              <a:rPr lang="en-US" sz="2600" dirty="0">
                <a:latin typeface="Times New Roman" pitchFamily="18" charset="0"/>
                <a:cs typeface="Times New Roman" pitchFamily="18" charset="0"/>
              </a:rPr>
              <a:t>start searching the element from the </a:t>
            </a:r>
            <a:endParaRPr lang="en-US" sz="2600" dirty="0" smtClean="0">
              <a:latin typeface="Times New Roman" pitchFamily="18" charset="0"/>
              <a:cs typeface="Times New Roman" pitchFamily="18" charset="0"/>
            </a:endParaRPr>
          </a:p>
          <a:p>
            <a:pPr marL="0" indent="0" algn="just">
              <a:buNone/>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provided </a:t>
            </a:r>
            <a:r>
              <a:rPr lang="en-US" sz="2600" dirty="0">
                <a:latin typeface="Times New Roman" pitchFamily="18" charset="0"/>
                <a:cs typeface="Times New Roman" pitchFamily="18" charset="0"/>
              </a:rPr>
              <a:t>index value and then returns the </a:t>
            </a:r>
            <a:endParaRPr lang="en-US" sz="2600" dirty="0" smtClean="0">
              <a:latin typeface="Times New Roman" pitchFamily="18" charset="0"/>
              <a:cs typeface="Times New Roman" pitchFamily="18" charset="0"/>
            </a:endParaRPr>
          </a:p>
          <a:p>
            <a:pPr marL="0" indent="0" algn="just">
              <a:buNone/>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index </a:t>
            </a:r>
            <a:r>
              <a:rPr lang="en-US" sz="2600" dirty="0">
                <a:latin typeface="Times New Roman" pitchFamily="18" charset="0"/>
                <a:cs typeface="Times New Roman" pitchFamily="18" charset="0"/>
              </a:rPr>
              <a:t>position of first character of string.</a:t>
            </a:r>
            <a:endParaRPr lang="en-US" sz="2600" dirty="0" smtClean="0">
              <a:solidFill>
                <a:srgbClr val="FF0000"/>
              </a:solidFill>
              <a:latin typeface="Times New Roman" pitchFamily="18" charset="0"/>
              <a:cs typeface="Times New Roman" pitchFamily="18" charset="0"/>
            </a:endParaRPr>
          </a:p>
        </p:txBody>
      </p:sp>
      <p:sp>
        <p:nvSpPr>
          <p:cNvPr id="6" name="Title 1"/>
          <p:cNvSpPr>
            <a:spLocks noGrp="1"/>
          </p:cNvSpPr>
          <p:nvPr>
            <p:ph type="title"/>
          </p:nvPr>
        </p:nvSpPr>
        <p:spPr>
          <a:xfrm>
            <a:off x="0" y="76200"/>
            <a:ext cx="2819400" cy="457200"/>
          </a:xfrm>
        </p:spPr>
        <p:txBody>
          <a:bodyPr>
            <a:noAutofit/>
          </a:bodyPr>
          <a:lstStyle/>
          <a:p>
            <a:pPr algn="l"/>
            <a:r>
              <a:rPr lang="en-US" sz="2800" b="1" dirty="0">
                <a:latin typeface="Times New Roman" pitchFamily="18" charset="0"/>
                <a:cs typeface="Times New Roman" pitchFamily="18" charset="0"/>
              </a:rPr>
              <a:t>String Methods:</a:t>
            </a:r>
          </a:p>
        </p:txBody>
      </p:sp>
    </p:spTree>
    <p:extLst>
      <p:ext uri="{BB962C8B-B14F-4D97-AF65-F5344CB8AC3E}">
        <p14:creationId xmlns:p14="http://schemas.microsoft.com/office/powerpoint/2010/main" val="27218902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85800"/>
            <a:ext cx="8229600" cy="5410200"/>
          </a:xfrm>
        </p:spPr>
        <p:txBody>
          <a:bodyPr>
            <a:normAutofit/>
          </a:bodyPr>
          <a:lstStyle/>
          <a:p>
            <a:pPr marL="0" indent="0">
              <a:buNone/>
            </a:pPr>
            <a:r>
              <a:rPr lang="en-US" sz="2600" dirty="0">
                <a:solidFill>
                  <a:srgbClr val="FF0000"/>
                </a:solidFill>
                <a:latin typeface="Times New Roman" pitchFamily="18" charset="0"/>
                <a:cs typeface="Times New Roman" pitchFamily="18" charset="0"/>
              </a:rPr>
              <a:t>Parameters</a:t>
            </a:r>
          </a:p>
          <a:p>
            <a:pPr marL="463550" indent="0">
              <a:buNone/>
            </a:pPr>
            <a:r>
              <a:rPr lang="en-US" sz="2600" dirty="0" err="1">
                <a:latin typeface="Times New Roman" pitchFamily="18" charset="0"/>
                <a:cs typeface="Times New Roman" pitchFamily="18" charset="0"/>
              </a:rPr>
              <a:t>ch</a:t>
            </a:r>
            <a:r>
              <a:rPr lang="en-US" sz="2600" dirty="0">
                <a:latin typeface="Times New Roman" pitchFamily="18" charset="0"/>
                <a:cs typeface="Times New Roman" pitchFamily="18" charset="0"/>
              </a:rPr>
              <a:t> - It represent the single character to search like 'a'.</a:t>
            </a:r>
          </a:p>
          <a:p>
            <a:pPr marL="463550" indent="0">
              <a:buNone/>
            </a:pPr>
            <a:r>
              <a:rPr lang="en-US" sz="2600" dirty="0" smtClean="0">
                <a:latin typeface="Times New Roman" pitchFamily="18" charset="0"/>
                <a:cs typeface="Times New Roman" pitchFamily="18" charset="0"/>
              </a:rPr>
              <a:t>index </a:t>
            </a:r>
            <a:r>
              <a:rPr lang="en-US" sz="2600" dirty="0">
                <a:latin typeface="Times New Roman" pitchFamily="18" charset="0"/>
                <a:cs typeface="Times New Roman" pitchFamily="18" charset="0"/>
              </a:rPr>
              <a:t>- It represent the index position from where search starts.</a:t>
            </a:r>
          </a:p>
          <a:p>
            <a:pPr marL="463550" indent="0">
              <a:buNone/>
            </a:pPr>
            <a:r>
              <a:rPr lang="en-US" sz="2600" dirty="0" err="1" smtClean="0">
                <a:latin typeface="Times New Roman" pitchFamily="18" charset="0"/>
                <a:cs typeface="Times New Roman" pitchFamily="18" charset="0"/>
              </a:rPr>
              <a:t>str</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 It </a:t>
            </a:r>
            <a:r>
              <a:rPr lang="en-US" sz="2600" dirty="0" smtClean="0">
                <a:latin typeface="Times New Roman" pitchFamily="18" charset="0"/>
                <a:cs typeface="Times New Roman" pitchFamily="18" charset="0"/>
              </a:rPr>
              <a:t>represent </a:t>
            </a:r>
            <a:r>
              <a:rPr lang="en-US" sz="2600" dirty="0">
                <a:latin typeface="Times New Roman" pitchFamily="18" charset="0"/>
                <a:cs typeface="Times New Roman" pitchFamily="18" charset="0"/>
              </a:rPr>
              <a:t>the string to search like "Java</a:t>
            </a:r>
            <a:r>
              <a:rPr lang="en-US" sz="2600" dirty="0" smtClean="0">
                <a:latin typeface="Times New Roman" pitchFamily="18" charset="0"/>
                <a:cs typeface="Times New Roman" pitchFamily="18" charset="0"/>
              </a:rPr>
              <a:t>".</a:t>
            </a:r>
          </a:p>
          <a:p>
            <a:pPr marL="0" indent="0">
              <a:buNone/>
            </a:pPr>
            <a:r>
              <a:rPr lang="en-US" sz="2600" dirty="0" smtClean="0">
                <a:solidFill>
                  <a:srgbClr val="FF0000"/>
                </a:solidFill>
                <a:latin typeface="Times New Roman" pitchFamily="18" charset="0"/>
                <a:cs typeface="Times New Roman" pitchFamily="18" charset="0"/>
              </a:rPr>
              <a:t>Ex:</a:t>
            </a:r>
          </a:p>
          <a:p>
            <a:pPr marL="0" indent="0">
              <a:buNone/>
            </a:pPr>
            <a:r>
              <a:rPr lang="en-US" sz="2600" dirty="0">
                <a:latin typeface="Times New Roman" pitchFamily="18" charset="0"/>
                <a:cs typeface="Times New Roman" pitchFamily="18" charset="0"/>
              </a:rPr>
              <a:t>&lt;script&gt;  </a:t>
            </a:r>
          </a:p>
          <a:p>
            <a:pPr marL="0" indent="0">
              <a:buNone/>
            </a:pPr>
            <a:r>
              <a:rPr lang="en-US" sz="2600" dirty="0" err="1">
                <a:latin typeface="Times New Roman" pitchFamily="18" charset="0"/>
                <a:cs typeface="Times New Roman" pitchFamily="18" charset="0"/>
              </a:rPr>
              <a:t>var</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s1=“Welcome To JavaScript";  </a:t>
            </a:r>
            <a:endParaRPr lang="en-US" sz="2600" dirty="0">
              <a:latin typeface="Times New Roman" pitchFamily="18" charset="0"/>
              <a:cs typeface="Times New Roman" pitchFamily="18" charset="0"/>
            </a:endParaRPr>
          </a:p>
          <a:p>
            <a:pPr marL="0" indent="0">
              <a:buNone/>
            </a:pPr>
            <a:r>
              <a:rPr lang="en-US" sz="2600" dirty="0" err="1" smtClean="0">
                <a:latin typeface="Times New Roman" pitchFamily="18" charset="0"/>
                <a:cs typeface="Times New Roman" pitchFamily="18" charset="0"/>
              </a:rPr>
              <a:t>document.write</a:t>
            </a:r>
            <a:r>
              <a:rPr lang="en-US" sz="2600" dirty="0" smtClean="0">
                <a:latin typeface="Times New Roman" pitchFamily="18" charset="0"/>
                <a:cs typeface="Times New Roman" pitchFamily="18" charset="0"/>
              </a:rPr>
              <a:t>(s1.indexOf</a:t>
            </a:r>
            <a:r>
              <a:rPr lang="en-US" sz="2600" dirty="0">
                <a:latin typeface="Times New Roman" pitchFamily="18" charset="0"/>
                <a:cs typeface="Times New Roman" pitchFamily="18" charset="0"/>
              </a:rPr>
              <a:t>('a'));  </a:t>
            </a:r>
          </a:p>
          <a:p>
            <a:pPr marL="0" indent="0">
              <a:buNone/>
            </a:pPr>
            <a:r>
              <a:rPr lang="en-US" sz="2600" dirty="0">
                <a:latin typeface="Times New Roman" pitchFamily="18" charset="0"/>
                <a:cs typeface="Times New Roman" pitchFamily="18" charset="0"/>
              </a:rPr>
              <a:t>&lt;/script&gt; </a:t>
            </a:r>
            <a:endParaRPr lang="en-US" sz="2600" dirty="0" smtClean="0">
              <a:latin typeface="Times New Roman" pitchFamily="18" charset="0"/>
              <a:cs typeface="Times New Roman" pitchFamily="18" charset="0"/>
            </a:endParaRPr>
          </a:p>
          <a:p>
            <a:pPr marL="0" indent="0">
              <a:buNone/>
            </a:pPr>
            <a:r>
              <a:rPr lang="en-US" sz="2600" dirty="0" smtClean="0">
                <a:solidFill>
                  <a:srgbClr val="FF0000"/>
                </a:solidFill>
                <a:latin typeface="Times New Roman" pitchFamily="18" charset="0"/>
                <a:cs typeface="Times New Roman" pitchFamily="18" charset="0"/>
              </a:rPr>
              <a:t>//Output:12</a:t>
            </a:r>
          </a:p>
          <a:p>
            <a:pPr marL="0" indent="0">
              <a:buNone/>
            </a:pPr>
            <a:endParaRPr lang="en-US" sz="2600"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endParaRPr lang="en-US"/>
          </a:p>
        </p:txBody>
      </p:sp>
      <p:sp>
        <p:nvSpPr>
          <p:cNvPr id="5" name="Title 1"/>
          <p:cNvSpPr>
            <a:spLocks noGrp="1"/>
          </p:cNvSpPr>
          <p:nvPr>
            <p:ph type="title"/>
          </p:nvPr>
        </p:nvSpPr>
        <p:spPr>
          <a:xfrm>
            <a:off x="0" y="228600"/>
            <a:ext cx="2819400" cy="457200"/>
          </a:xfrm>
        </p:spPr>
        <p:txBody>
          <a:bodyPr>
            <a:noAutofit/>
          </a:bodyPr>
          <a:lstStyle/>
          <a:p>
            <a:pPr algn="l"/>
            <a:r>
              <a:rPr lang="en-US" sz="2800" b="1" dirty="0">
                <a:latin typeface="Times New Roman" pitchFamily="18" charset="0"/>
                <a:cs typeface="Times New Roman" pitchFamily="18" charset="0"/>
              </a:rPr>
              <a:t>String Methods:</a:t>
            </a:r>
          </a:p>
        </p:txBody>
      </p:sp>
    </p:spTree>
    <p:extLst>
      <p:ext uri="{BB962C8B-B14F-4D97-AF65-F5344CB8AC3E}">
        <p14:creationId xmlns:p14="http://schemas.microsoft.com/office/powerpoint/2010/main" val="20804615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381000" y="609600"/>
            <a:ext cx="8534400" cy="5562600"/>
          </a:xfrm>
        </p:spPr>
        <p:txBody>
          <a:bodyPr>
            <a:noAutofit/>
          </a:bodyPr>
          <a:lstStyle/>
          <a:p>
            <a:pPr marL="0" indent="0" algn="just">
              <a:buNone/>
            </a:pPr>
            <a:r>
              <a:rPr lang="en-US" sz="2400" dirty="0" smtClean="0">
                <a:latin typeface="Times New Roman" pitchFamily="18" charset="0"/>
                <a:cs typeface="Times New Roman" pitchFamily="18" charset="0"/>
              </a:rPr>
              <a:t>5) </a:t>
            </a:r>
            <a:r>
              <a:rPr lang="en-US" sz="2400" dirty="0" err="1" smtClean="0">
                <a:latin typeface="Times New Roman" pitchFamily="18" charset="0"/>
                <a:cs typeface="Times New Roman" pitchFamily="18" charset="0"/>
              </a:rPr>
              <a:t>lastIndexOf</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The </a:t>
            </a:r>
            <a:r>
              <a:rPr lang="en-US" sz="2400" dirty="0" err="1" smtClean="0">
                <a:latin typeface="Times New Roman" pitchFamily="18" charset="0"/>
                <a:cs typeface="Times New Roman" pitchFamily="18" charset="0"/>
              </a:rPr>
              <a:t>lastIndexOf</a:t>
            </a:r>
            <a:r>
              <a:rPr lang="en-US" sz="2400" dirty="0">
                <a:latin typeface="Times New Roman" pitchFamily="18" charset="0"/>
                <a:cs typeface="Times New Roman" pitchFamily="18" charset="0"/>
              </a:rPr>
              <a:t>() method is used to search the position of a particular character or string in a sequence of given char values. It behaves similar to </a:t>
            </a:r>
            <a:r>
              <a:rPr lang="en-US" sz="2400" dirty="0" err="1">
                <a:latin typeface="Times New Roman" pitchFamily="18" charset="0"/>
                <a:cs typeface="Times New Roman" pitchFamily="18" charset="0"/>
              </a:rPr>
              <a:t>indexOf</a:t>
            </a:r>
            <a:r>
              <a:rPr lang="en-US" sz="2400" dirty="0">
                <a:latin typeface="Times New Roman" pitchFamily="18" charset="0"/>
                <a:cs typeface="Times New Roman" pitchFamily="18" charset="0"/>
              </a:rPr>
              <a:t>() method with a difference that it start searching an element from the last position of the string</a:t>
            </a:r>
            <a:r>
              <a:rPr lang="en-US" sz="2400" dirty="0" smtClean="0">
                <a:latin typeface="Times New Roman" pitchFamily="18" charset="0"/>
                <a:cs typeface="Times New Roman" pitchFamily="18" charset="0"/>
              </a:rPr>
              <a:t>.</a:t>
            </a:r>
          </a:p>
          <a:p>
            <a:pPr marL="0" indent="0" algn="just">
              <a:buNone/>
            </a:pPr>
            <a:r>
              <a:rPr lang="en-US" sz="2400" dirty="0" smtClean="0">
                <a:solidFill>
                  <a:srgbClr val="FF0000"/>
                </a:solidFill>
                <a:latin typeface="Times New Roman" pitchFamily="18" charset="0"/>
                <a:cs typeface="Times New Roman" pitchFamily="18" charset="0"/>
              </a:rPr>
              <a:t>Syntax: </a:t>
            </a:r>
          </a:p>
          <a:p>
            <a:pPr algn="just"/>
            <a:r>
              <a:rPr lang="en-US" sz="2400" dirty="0" err="1" smtClean="0">
                <a:latin typeface="Times New Roman" pitchFamily="18" charset="0"/>
                <a:cs typeface="Times New Roman" pitchFamily="18" charset="0"/>
              </a:rPr>
              <a:t>lastIndexOf</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ch</a:t>
            </a:r>
            <a:r>
              <a:rPr lang="en-US" sz="2400" dirty="0" smtClean="0">
                <a:latin typeface="Times New Roman" pitchFamily="18" charset="0"/>
                <a:cs typeface="Times New Roman" pitchFamily="18" charset="0"/>
              </a:rPr>
              <a:t>)</a:t>
            </a:r>
          </a:p>
          <a:p>
            <a:pPr algn="just"/>
            <a:r>
              <a:rPr lang="en-US" sz="2400" dirty="0" err="1" smtClean="0">
                <a:latin typeface="Times New Roman" pitchFamily="18" charset="0"/>
                <a:cs typeface="Times New Roman" pitchFamily="18" charset="0"/>
              </a:rPr>
              <a:t>lastIndexOf</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ch,index</a:t>
            </a:r>
            <a:r>
              <a:rPr lang="en-US" sz="2400" dirty="0" smtClean="0">
                <a:latin typeface="Times New Roman" pitchFamily="18" charset="0"/>
                <a:cs typeface="Times New Roman" pitchFamily="18" charset="0"/>
              </a:rPr>
              <a:t>)</a:t>
            </a:r>
          </a:p>
          <a:p>
            <a:pPr algn="just"/>
            <a:r>
              <a:rPr lang="en-US" sz="2400" dirty="0" err="1" smtClean="0">
                <a:latin typeface="Times New Roman" pitchFamily="18" charset="0"/>
                <a:cs typeface="Times New Roman" pitchFamily="18" charset="0"/>
              </a:rPr>
              <a:t>lastIndexOf</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str</a:t>
            </a:r>
            <a:r>
              <a:rPr lang="en-US" sz="2400" dirty="0" smtClean="0">
                <a:latin typeface="Times New Roman" pitchFamily="18" charset="0"/>
                <a:cs typeface="Times New Roman" pitchFamily="18" charset="0"/>
              </a:rPr>
              <a:t>)</a:t>
            </a:r>
          </a:p>
          <a:p>
            <a:pPr algn="just"/>
            <a:r>
              <a:rPr lang="en-US" sz="2400" dirty="0" err="1" smtClean="0">
                <a:latin typeface="Times New Roman" pitchFamily="18" charset="0"/>
                <a:cs typeface="Times New Roman" pitchFamily="18" charset="0"/>
              </a:rPr>
              <a:t>lastIndexOf</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str</a:t>
            </a:r>
            <a:r>
              <a:rPr lang="en-US" sz="2400" dirty="0" smtClean="0">
                <a:latin typeface="Times New Roman" pitchFamily="18" charset="0"/>
                <a:cs typeface="Times New Roman" pitchFamily="18" charset="0"/>
              </a:rPr>
              <a:t>, index)</a:t>
            </a:r>
            <a:endParaRPr lang="en-US" sz="2400" dirty="0" smtClean="0">
              <a:solidFill>
                <a:srgbClr val="FF0000"/>
              </a:solidFill>
              <a:latin typeface="Times New Roman" pitchFamily="18" charset="0"/>
              <a:cs typeface="Times New Roman" pitchFamily="18" charset="0"/>
            </a:endParaRPr>
          </a:p>
        </p:txBody>
      </p:sp>
      <p:sp>
        <p:nvSpPr>
          <p:cNvPr id="7" name="Title 1"/>
          <p:cNvSpPr>
            <a:spLocks noGrp="1"/>
          </p:cNvSpPr>
          <p:nvPr>
            <p:ph type="title"/>
          </p:nvPr>
        </p:nvSpPr>
        <p:spPr>
          <a:xfrm>
            <a:off x="0" y="76200"/>
            <a:ext cx="2819400" cy="457200"/>
          </a:xfrm>
        </p:spPr>
        <p:txBody>
          <a:bodyPr>
            <a:noAutofit/>
          </a:bodyPr>
          <a:lstStyle/>
          <a:p>
            <a:pPr algn="l"/>
            <a:r>
              <a:rPr lang="en-US" sz="2800" b="1" dirty="0">
                <a:latin typeface="Times New Roman" pitchFamily="18" charset="0"/>
                <a:cs typeface="Times New Roman" pitchFamily="18" charset="0"/>
              </a:rPr>
              <a:t>String Methods:</a:t>
            </a:r>
          </a:p>
        </p:txBody>
      </p:sp>
    </p:spTree>
    <p:extLst>
      <p:ext uri="{BB962C8B-B14F-4D97-AF65-F5344CB8AC3E}">
        <p14:creationId xmlns:p14="http://schemas.microsoft.com/office/powerpoint/2010/main" val="41965260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381000" y="609600"/>
            <a:ext cx="8534400" cy="5562600"/>
          </a:xfrm>
        </p:spPr>
        <p:txBody>
          <a:bodyPr>
            <a:noAutofit/>
          </a:bodyPr>
          <a:lstStyle/>
          <a:p>
            <a:pPr marL="0" indent="0" algn="just">
              <a:buNone/>
            </a:pPr>
            <a:r>
              <a:rPr lang="en-US" sz="2400" dirty="0">
                <a:solidFill>
                  <a:srgbClr val="FF0000"/>
                </a:solidFill>
                <a:latin typeface="Times New Roman" pitchFamily="18" charset="0"/>
                <a:cs typeface="Times New Roman" pitchFamily="18" charset="0"/>
              </a:rPr>
              <a:t>Parameters</a:t>
            </a:r>
          </a:p>
          <a:p>
            <a:pPr marL="0" indent="0" algn="just">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ch</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It represent the single character to search like 'a'.</a:t>
            </a:r>
          </a:p>
          <a:p>
            <a:pPr marL="0" indent="0" algn="just">
              <a:buNone/>
            </a:pPr>
            <a:r>
              <a:rPr lang="en-US" sz="2400" dirty="0" smtClean="0">
                <a:latin typeface="Times New Roman" pitchFamily="18" charset="0"/>
                <a:cs typeface="Times New Roman" pitchFamily="18" charset="0"/>
              </a:rPr>
              <a:t>	index </a:t>
            </a:r>
            <a:r>
              <a:rPr lang="en-US" sz="2400" dirty="0">
                <a:latin typeface="Times New Roman" pitchFamily="18" charset="0"/>
                <a:cs typeface="Times New Roman" pitchFamily="18" charset="0"/>
              </a:rPr>
              <a:t>- It represent </a:t>
            </a:r>
            <a:r>
              <a:rPr lang="en-US" sz="2400" dirty="0" smtClean="0">
                <a:latin typeface="Times New Roman" pitchFamily="18" charset="0"/>
                <a:cs typeface="Times New Roman" pitchFamily="18" charset="0"/>
              </a:rPr>
              <a:t>index </a:t>
            </a:r>
            <a:r>
              <a:rPr lang="en-US" sz="2400" dirty="0">
                <a:latin typeface="Times New Roman" pitchFamily="18" charset="0"/>
                <a:cs typeface="Times New Roman" pitchFamily="18" charset="0"/>
              </a:rPr>
              <a:t>position from where search starts.</a:t>
            </a:r>
          </a:p>
          <a:p>
            <a:pPr marL="0" indent="0" algn="just">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str</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It represent the string to search like "Java</a:t>
            </a:r>
            <a:r>
              <a:rPr lang="en-US" sz="2400" dirty="0" smtClean="0">
                <a:latin typeface="Times New Roman" pitchFamily="18" charset="0"/>
                <a:cs typeface="Times New Roman" pitchFamily="18" charset="0"/>
              </a:rPr>
              <a:t>".</a:t>
            </a:r>
          </a:p>
          <a:p>
            <a:pPr marL="0" indent="0" algn="just">
              <a:buNone/>
            </a:pPr>
            <a:r>
              <a:rPr lang="en-US" sz="2400" dirty="0" smtClean="0">
                <a:solidFill>
                  <a:srgbClr val="FF0000"/>
                </a:solidFill>
                <a:latin typeface="Times New Roman" pitchFamily="18" charset="0"/>
                <a:cs typeface="Times New Roman" pitchFamily="18" charset="0"/>
              </a:rPr>
              <a:t>Ex:</a:t>
            </a:r>
          </a:p>
          <a:p>
            <a:pPr marL="0" indent="0" algn="just">
              <a:buNone/>
            </a:pPr>
            <a:r>
              <a:rPr lang="en-US" sz="2400" dirty="0">
                <a:latin typeface="Times New Roman" pitchFamily="18" charset="0"/>
                <a:cs typeface="Times New Roman" pitchFamily="18" charset="0"/>
              </a:rPr>
              <a:t>&lt;script&gt;  </a:t>
            </a:r>
          </a:p>
          <a:p>
            <a:pPr marL="0" indent="0" algn="just">
              <a:buNone/>
            </a:pPr>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s1=“Welcome to JavaScript";  </a:t>
            </a:r>
            <a:endParaRPr lang="en-US" sz="2400" dirty="0">
              <a:latin typeface="Times New Roman" pitchFamily="18" charset="0"/>
              <a:cs typeface="Times New Roman" pitchFamily="18" charset="0"/>
            </a:endParaRPr>
          </a:p>
          <a:p>
            <a:pPr marL="0" indent="0" algn="just">
              <a:buNone/>
            </a:pPr>
            <a:r>
              <a:rPr lang="en-US" sz="2400" dirty="0" err="1" smtClean="0">
                <a:latin typeface="Times New Roman" pitchFamily="18" charset="0"/>
                <a:cs typeface="Times New Roman" pitchFamily="18" charset="0"/>
              </a:rPr>
              <a:t>document.write</a:t>
            </a:r>
            <a:r>
              <a:rPr lang="en-US" sz="2400" dirty="0" smtClean="0">
                <a:latin typeface="Times New Roman" pitchFamily="18" charset="0"/>
                <a:cs typeface="Times New Roman" pitchFamily="18" charset="0"/>
              </a:rPr>
              <a:t>(s1.lastIndexOf</a:t>
            </a:r>
            <a:r>
              <a:rPr lang="en-US" sz="2400" dirty="0">
                <a:latin typeface="Times New Roman" pitchFamily="18" charset="0"/>
                <a:cs typeface="Times New Roman" pitchFamily="18" charset="0"/>
              </a:rPr>
              <a:t>('a'));  </a:t>
            </a:r>
          </a:p>
          <a:p>
            <a:pPr marL="0" indent="0" algn="just">
              <a:buNone/>
            </a:pPr>
            <a:r>
              <a:rPr lang="en-US" sz="2400" dirty="0">
                <a:latin typeface="Times New Roman" pitchFamily="18" charset="0"/>
                <a:cs typeface="Times New Roman" pitchFamily="18" charset="0"/>
              </a:rPr>
              <a:t>&lt;/script&gt; </a:t>
            </a:r>
            <a:endParaRPr lang="en-US" sz="2400" dirty="0" smtClean="0">
              <a:latin typeface="Times New Roman" pitchFamily="18" charset="0"/>
              <a:cs typeface="Times New Roman" pitchFamily="18" charset="0"/>
            </a:endParaRPr>
          </a:p>
          <a:p>
            <a:pPr marL="0" indent="0" algn="just">
              <a:buNone/>
            </a:pPr>
            <a:r>
              <a:rPr lang="en-US" sz="2400" dirty="0" smtClean="0">
                <a:solidFill>
                  <a:srgbClr val="FF0000"/>
                </a:solidFill>
                <a:latin typeface="Times New Roman" pitchFamily="18" charset="0"/>
                <a:cs typeface="Times New Roman" pitchFamily="18" charset="0"/>
              </a:rPr>
              <a:t>//Output: 14</a:t>
            </a:r>
          </a:p>
        </p:txBody>
      </p:sp>
      <p:sp>
        <p:nvSpPr>
          <p:cNvPr id="7" name="Title 1"/>
          <p:cNvSpPr>
            <a:spLocks noGrp="1"/>
          </p:cNvSpPr>
          <p:nvPr>
            <p:ph type="title"/>
          </p:nvPr>
        </p:nvSpPr>
        <p:spPr>
          <a:xfrm>
            <a:off x="0" y="76200"/>
            <a:ext cx="2819400" cy="457200"/>
          </a:xfrm>
        </p:spPr>
        <p:txBody>
          <a:bodyPr>
            <a:noAutofit/>
          </a:bodyPr>
          <a:lstStyle/>
          <a:p>
            <a:pPr algn="l"/>
            <a:r>
              <a:rPr lang="en-US" sz="2800" b="1" dirty="0">
                <a:latin typeface="Times New Roman" pitchFamily="18" charset="0"/>
                <a:cs typeface="Times New Roman" pitchFamily="18" charset="0"/>
              </a:rPr>
              <a:t>String Methods:</a:t>
            </a:r>
          </a:p>
        </p:txBody>
      </p:sp>
    </p:spTree>
    <p:extLst>
      <p:ext uri="{BB962C8B-B14F-4D97-AF65-F5344CB8AC3E}">
        <p14:creationId xmlns:p14="http://schemas.microsoft.com/office/powerpoint/2010/main" val="29017524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381000" y="609600"/>
            <a:ext cx="8534400" cy="5943600"/>
          </a:xfrm>
        </p:spPr>
        <p:txBody>
          <a:bodyPr>
            <a:noAutofit/>
          </a:bodyPr>
          <a:lstStyle/>
          <a:p>
            <a:pPr marL="0" indent="0" algn="just">
              <a:buNone/>
            </a:pPr>
            <a:r>
              <a:rPr lang="en-US" sz="2400" dirty="0">
                <a:latin typeface="Times New Roman" pitchFamily="18" charset="0"/>
                <a:cs typeface="Times New Roman" pitchFamily="18" charset="0"/>
              </a:rPr>
              <a:t>6</a:t>
            </a:r>
            <a:r>
              <a:rPr lang="en-US" sz="2400" dirty="0" smtClean="0">
                <a:latin typeface="Times New Roman" pitchFamily="18" charset="0"/>
                <a:cs typeface="Times New Roman" pitchFamily="18" charset="0"/>
              </a:rPr>
              <a:t>) search(): This </a:t>
            </a:r>
            <a:r>
              <a:rPr lang="en-US" sz="2400" dirty="0">
                <a:latin typeface="Times New Roman" pitchFamily="18" charset="0"/>
                <a:cs typeface="Times New Roman" pitchFamily="18" charset="0"/>
              </a:rPr>
              <a:t>is used to search the regular expression in the given string. This method returns -1, if match is not found</a:t>
            </a:r>
            <a:r>
              <a:rPr lang="en-US" sz="2400" dirty="0" smtClean="0">
                <a:latin typeface="Times New Roman" pitchFamily="18" charset="0"/>
                <a:cs typeface="Times New Roman" pitchFamily="18" charset="0"/>
              </a:rPr>
              <a:t>.</a:t>
            </a:r>
          </a:p>
          <a:p>
            <a:pPr marL="0" indent="0" algn="just">
              <a:buNone/>
            </a:pPr>
            <a:r>
              <a:rPr lang="en-US" sz="2400" dirty="0" smtClean="0">
                <a:solidFill>
                  <a:srgbClr val="FF0000"/>
                </a:solidFill>
                <a:latin typeface="Times New Roman" pitchFamily="18" charset="0"/>
                <a:cs typeface="Times New Roman" pitchFamily="18" charset="0"/>
              </a:rPr>
              <a:t>Syntax: </a:t>
            </a:r>
          </a:p>
          <a:p>
            <a:pPr marL="0" indent="0" algn="just">
              <a:buNone/>
            </a:pPr>
            <a:r>
              <a:rPr lang="en-US" sz="2400" dirty="0" smtClean="0">
                <a:latin typeface="Times New Roman" pitchFamily="18" charset="0"/>
                <a:cs typeface="Times New Roman" pitchFamily="18" charset="0"/>
              </a:rPr>
              <a:t>	search(</a:t>
            </a:r>
            <a:r>
              <a:rPr lang="en-US" sz="2400" dirty="0" err="1" smtClean="0">
                <a:latin typeface="Times New Roman" pitchFamily="18" charset="0"/>
                <a:cs typeface="Times New Roman" pitchFamily="18" charset="0"/>
              </a:rPr>
              <a:t>regexp</a:t>
            </a:r>
            <a:r>
              <a:rPr lang="en-US" sz="2400" dirty="0" smtClean="0">
                <a:latin typeface="Times New Roman" pitchFamily="18" charset="0"/>
                <a:cs typeface="Times New Roman" pitchFamily="18" charset="0"/>
              </a:rPr>
              <a:t>)</a:t>
            </a:r>
          </a:p>
          <a:p>
            <a:pPr marL="0" indent="0" algn="just">
              <a:buNone/>
            </a:pPr>
            <a:r>
              <a:rPr lang="en-US" sz="2400" dirty="0">
                <a:solidFill>
                  <a:srgbClr val="FF0000"/>
                </a:solidFill>
                <a:latin typeface="Times New Roman" pitchFamily="18" charset="0"/>
                <a:cs typeface="Times New Roman" pitchFamily="18" charset="0"/>
              </a:rPr>
              <a:t>Parameter</a:t>
            </a:r>
          </a:p>
          <a:p>
            <a:pPr marL="0" indent="0" algn="just">
              <a:buNone/>
            </a:pPr>
            <a:r>
              <a:rPr lang="en-US" sz="2400" dirty="0" err="1">
                <a:latin typeface="Times New Roman" pitchFamily="18" charset="0"/>
                <a:cs typeface="Times New Roman" pitchFamily="18" charset="0"/>
              </a:rPr>
              <a:t>regexp</a:t>
            </a:r>
            <a:r>
              <a:rPr lang="en-US" sz="2400" dirty="0">
                <a:latin typeface="Times New Roman" pitchFamily="18" charset="0"/>
                <a:cs typeface="Times New Roman" pitchFamily="18" charset="0"/>
              </a:rPr>
              <a:t> - It represents the regular expression which is to be searched</a:t>
            </a:r>
            <a:r>
              <a:rPr lang="en-US" sz="2400" dirty="0">
                <a:solidFill>
                  <a:srgbClr val="FF0000"/>
                </a:solidFill>
                <a:latin typeface="Times New Roman" pitchFamily="18" charset="0"/>
                <a:cs typeface="Times New Roman" pitchFamily="18" charset="0"/>
              </a:rPr>
              <a:t>.</a:t>
            </a:r>
          </a:p>
          <a:p>
            <a:pPr marL="0" indent="0" algn="just">
              <a:buNone/>
            </a:pPr>
            <a:r>
              <a:rPr lang="en-US" sz="2400" dirty="0" smtClean="0">
                <a:solidFill>
                  <a:srgbClr val="FF0000"/>
                </a:solidFill>
                <a:latin typeface="Times New Roman" pitchFamily="18" charset="0"/>
                <a:cs typeface="Times New Roman" pitchFamily="18" charset="0"/>
              </a:rPr>
              <a:t>Return: </a:t>
            </a: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position of searched character</a:t>
            </a:r>
            <a:r>
              <a:rPr lang="en-US" sz="2400" dirty="0" smtClean="0">
                <a:latin typeface="Times New Roman" pitchFamily="18" charset="0"/>
                <a:cs typeface="Times New Roman" pitchFamily="18" charset="0"/>
              </a:rPr>
              <a:t>.</a:t>
            </a:r>
          </a:p>
          <a:p>
            <a:pPr marL="0" indent="0" algn="just">
              <a:buNone/>
            </a:pPr>
            <a:r>
              <a:rPr lang="en-US" sz="2400" dirty="0" smtClean="0">
                <a:solidFill>
                  <a:srgbClr val="FF0000"/>
                </a:solidFill>
                <a:latin typeface="Times New Roman" pitchFamily="18" charset="0"/>
                <a:cs typeface="Times New Roman" pitchFamily="18" charset="0"/>
              </a:rPr>
              <a:t>Ex 1:</a:t>
            </a:r>
          </a:p>
          <a:p>
            <a:pPr marL="0" indent="0" algn="just">
              <a:buNone/>
            </a:pPr>
            <a:r>
              <a:rPr lang="en-US" sz="2400" dirty="0">
                <a:latin typeface="Times New Roman" pitchFamily="18" charset="0"/>
                <a:cs typeface="Times New Roman" pitchFamily="18" charset="0"/>
              </a:rPr>
              <a:t>&lt;script&gt;  </a:t>
            </a:r>
          </a:p>
          <a:p>
            <a:pPr marL="0" indent="0" algn="just">
              <a:buNone/>
            </a:pPr>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str</a:t>
            </a:r>
            <a:r>
              <a:rPr lang="en-US" sz="2400" dirty="0">
                <a:latin typeface="Times New Roman" pitchFamily="18" charset="0"/>
                <a:cs typeface="Times New Roman" pitchFamily="18" charset="0"/>
              </a:rPr>
              <a:t>="JavaScript is a scripting language. Scripting languages are often interpreted";  </a:t>
            </a:r>
          </a:p>
          <a:p>
            <a:pPr marL="0" indent="0" algn="just">
              <a:buNone/>
            </a:pPr>
            <a:r>
              <a:rPr lang="en-US" sz="2400" dirty="0" err="1">
                <a:latin typeface="Times New Roman" pitchFamily="18" charset="0"/>
                <a:cs typeface="Times New Roman" pitchFamily="18" charset="0"/>
              </a:rPr>
              <a:t>document.writeln</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str.search</a:t>
            </a:r>
            <a:r>
              <a:rPr lang="en-US" sz="2400" dirty="0">
                <a:latin typeface="Times New Roman" pitchFamily="18" charset="0"/>
                <a:cs typeface="Times New Roman" pitchFamily="18" charset="0"/>
              </a:rPr>
              <a:t>("scripting"));  </a:t>
            </a:r>
          </a:p>
          <a:p>
            <a:pPr marL="0" indent="0" algn="just">
              <a:buNone/>
            </a:pPr>
            <a:r>
              <a:rPr lang="en-US" sz="2400" dirty="0" smtClean="0">
                <a:latin typeface="Times New Roman" pitchFamily="18" charset="0"/>
                <a:cs typeface="Times New Roman" pitchFamily="18" charset="0"/>
              </a:rPr>
              <a:t>&lt;/</a:t>
            </a:r>
            <a:r>
              <a:rPr lang="en-US" sz="2400" dirty="0">
                <a:latin typeface="Times New Roman" pitchFamily="18" charset="0"/>
                <a:cs typeface="Times New Roman" pitchFamily="18" charset="0"/>
              </a:rPr>
              <a:t>script&gt; </a:t>
            </a:r>
            <a:endParaRPr lang="en-US" sz="2400" dirty="0" smtClean="0">
              <a:latin typeface="Times New Roman" pitchFamily="18" charset="0"/>
              <a:cs typeface="Times New Roman" pitchFamily="18" charset="0"/>
            </a:endParaRPr>
          </a:p>
          <a:p>
            <a:pPr marL="0" indent="0" algn="just">
              <a:buNone/>
            </a:pPr>
            <a:r>
              <a:rPr lang="en-US" sz="2400" dirty="0" smtClean="0">
                <a:solidFill>
                  <a:srgbClr val="FF0000"/>
                </a:solidFill>
                <a:latin typeface="Times New Roman" pitchFamily="18" charset="0"/>
                <a:cs typeface="Times New Roman" pitchFamily="18" charset="0"/>
              </a:rPr>
              <a:t>//Output: 16</a:t>
            </a:r>
          </a:p>
        </p:txBody>
      </p:sp>
      <p:sp>
        <p:nvSpPr>
          <p:cNvPr id="7" name="Title 1"/>
          <p:cNvSpPr>
            <a:spLocks noGrp="1"/>
          </p:cNvSpPr>
          <p:nvPr>
            <p:ph type="title"/>
          </p:nvPr>
        </p:nvSpPr>
        <p:spPr>
          <a:xfrm>
            <a:off x="0" y="76200"/>
            <a:ext cx="2819400" cy="457200"/>
          </a:xfrm>
        </p:spPr>
        <p:txBody>
          <a:bodyPr>
            <a:noAutofit/>
          </a:bodyPr>
          <a:lstStyle/>
          <a:p>
            <a:pPr algn="l"/>
            <a:r>
              <a:rPr lang="en-US" sz="2800" b="1" dirty="0">
                <a:latin typeface="Times New Roman" pitchFamily="18" charset="0"/>
                <a:cs typeface="Times New Roman" pitchFamily="18" charset="0"/>
              </a:rPr>
              <a:t>String Methods:</a:t>
            </a:r>
          </a:p>
        </p:txBody>
      </p:sp>
    </p:spTree>
    <p:extLst>
      <p:ext uri="{BB962C8B-B14F-4D97-AF65-F5344CB8AC3E}">
        <p14:creationId xmlns:p14="http://schemas.microsoft.com/office/powerpoint/2010/main" val="2379939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381000" y="609600"/>
            <a:ext cx="8534400" cy="5943600"/>
          </a:xfrm>
        </p:spPr>
        <p:txBody>
          <a:bodyPr>
            <a:noAutofit/>
          </a:bodyPr>
          <a:lstStyle/>
          <a:p>
            <a:pPr marL="0" indent="0" algn="just">
              <a:buNone/>
            </a:pPr>
            <a:r>
              <a:rPr lang="en-US" sz="2400" dirty="0" smtClean="0">
                <a:solidFill>
                  <a:srgbClr val="FF0000"/>
                </a:solidFill>
                <a:latin typeface="Times New Roman" pitchFamily="18" charset="0"/>
                <a:cs typeface="Times New Roman" pitchFamily="18" charset="0"/>
              </a:rPr>
              <a:t>Ex 2:</a:t>
            </a:r>
          </a:p>
          <a:p>
            <a:pPr marL="0" indent="0" algn="just">
              <a:buNone/>
            </a:pPr>
            <a:r>
              <a:rPr lang="en-US" sz="2400" dirty="0">
                <a:latin typeface="Times New Roman" pitchFamily="18" charset="0"/>
                <a:cs typeface="Times New Roman" pitchFamily="18" charset="0"/>
              </a:rPr>
              <a:t>&lt;script&gt;  </a:t>
            </a:r>
          </a:p>
          <a:p>
            <a:pPr marL="0" indent="0" algn="just">
              <a:buNone/>
            </a:pPr>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str</a:t>
            </a:r>
            <a:r>
              <a:rPr lang="en-US" sz="2400" dirty="0">
                <a:latin typeface="Times New Roman" pitchFamily="18" charset="0"/>
                <a:cs typeface="Times New Roman" pitchFamily="18" charset="0"/>
              </a:rPr>
              <a:t>="JavaScript is a scripting language. Scripting languages are often interpreted";  </a:t>
            </a:r>
          </a:p>
          <a:p>
            <a:pPr marL="0" indent="0" algn="just">
              <a:buNone/>
            </a:pPr>
            <a:r>
              <a:rPr lang="en-US" sz="2400" dirty="0" err="1">
                <a:latin typeface="Times New Roman" pitchFamily="18" charset="0"/>
                <a:cs typeface="Times New Roman" pitchFamily="18" charset="0"/>
              </a:rPr>
              <a:t>document.writeln</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str.search</a:t>
            </a:r>
            <a:r>
              <a:rPr lang="en-US" sz="2400" dirty="0" smtClean="0">
                <a:latin typeface="Times New Roman" pitchFamily="18" charset="0"/>
                <a:cs typeface="Times New Roman" pitchFamily="18" charset="0"/>
              </a:rPr>
              <a:t>(“Scripting</a:t>
            </a:r>
            <a:r>
              <a:rPr lang="en-US" sz="2400" dirty="0">
                <a:latin typeface="Times New Roman" pitchFamily="18" charset="0"/>
                <a:cs typeface="Times New Roman" pitchFamily="18" charset="0"/>
              </a:rPr>
              <a:t>"));  </a:t>
            </a:r>
          </a:p>
          <a:p>
            <a:pPr marL="0" indent="0" algn="just">
              <a:buNone/>
            </a:pPr>
            <a:r>
              <a:rPr lang="en-US" sz="2400" dirty="0" smtClean="0">
                <a:latin typeface="Times New Roman" pitchFamily="18" charset="0"/>
                <a:cs typeface="Times New Roman" pitchFamily="18" charset="0"/>
              </a:rPr>
              <a:t>&lt;/</a:t>
            </a:r>
            <a:r>
              <a:rPr lang="en-US" sz="2400" dirty="0">
                <a:latin typeface="Times New Roman" pitchFamily="18" charset="0"/>
                <a:cs typeface="Times New Roman" pitchFamily="18" charset="0"/>
              </a:rPr>
              <a:t>script&gt; </a:t>
            </a:r>
            <a:endParaRPr lang="en-US" sz="2400" dirty="0" smtClean="0">
              <a:latin typeface="Times New Roman" pitchFamily="18" charset="0"/>
              <a:cs typeface="Times New Roman" pitchFamily="18" charset="0"/>
            </a:endParaRPr>
          </a:p>
          <a:p>
            <a:pPr marL="0" indent="0" algn="just">
              <a:buNone/>
            </a:pPr>
            <a:r>
              <a:rPr lang="en-US" sz="2400" dirty="0" smtClean="0">
                <a:solidFill>
                  <a:srgbClr val="FF0000"/>
                </a:solidFill>
                <a:latin typeface="Times New Roman" pitchFamily="18" charset="0"/>
                <a:cs typeface="Times New Roman" pitchFamily="18" charset="0"/>
              </a:rPr>
              <a:t>//Output: 36</a:t>
            </a:r>
          </a:p>
        </p:txBody>
      </p:sp>
      <p:sp>
        <p:nvSpPr>
          <p:cNvPr id="7" name="Title 1"/>
          <p:cNvSpPr>
            <a:spLocks noGrp="1"/>
          </p:cNvSpPr>
          <p:nvPr>
            <p:ph type="title"/>
          </p:nvPr>
        </p:nvSpPr>
        <p:spPr>
          <a:xfrm>
            <a:off x="0" y="76200"/>
            <a:ext cx="2819400" cy="457200"/>
          </a:xfrm>
        </p:spPr>
        <p:txBody>
          <a:bodyPr>
            <a:noAutofit/>
          </a:bodyPr>
          <a:lstStyle/>
          <a:p>
            <a:pPr algn="l"/>
            <a:r>
              <a:rPr lang="en-US" sz="2800" b="1" dirty="0">
                <a:latin typeface="Times New Roman" pitchFamily="18" charset="0"/>
                <a:cs typeface="Times New Roman" pitchFamily="18" charset="0"/>
              </a:rPr>
              <a:t>String Methods:</a:t>
            </a:r>
          </a:p>
        </p:txBody>
      </p:sp>
    </p:spTree>
    <p:extLst>
      <p:ext uri="{BB962C8B-B14F-4D97-AF65-F5344CB8AC3E}">
        <p14:creationId xmlns:p14="http://schemas.microsoft.com/office/powerpoint/2010/main" val="34457100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381000" y="609600"/>
            <a:ext cx="8534400" cy="5943600"/>
          </a:xfrm>
        </p:spPr>
        <p:txBody>
          <a:bodyPr>
            <a:noAutofit/>
          </a:bodyPr>
          <a:lstStyle/>
          <a:p>
            <a:pPr marL="0" indent="0" algn="just">
              <a:buNone/>
            </a:pPr>
            <a:r>
              <a:rPr lang="en-US" sz="2400" dirty="0" smtClean="0">
                <a:latin typeface="Times New Roman" pitchFamily="18" charset="0"/>
                <a:cs typeface="Times New Roman" pitchFamily="18" charset="0"/>
              </a:rPr>
              <a:t>7) match(): </a:t>
            </a:r>
            <a:r>
              <a:rPr lang="en-US" sz="2400" dirty="0">
                <a:latin typeface="Times New Roman" pitchFamily="18" charset="0"/>
                <a:cs typeface="Times New Roman" pitchFamily="18" charset="0"/>
              </a:rPr>
              <a:t>The </a:t>
            </a:r>
            <a:r>
              <a:rPr lang="en-US" sz="2400" dirty="0" smtClean="0">
                <a:latin typeface="Times New Roman" pitchFamily="18" charset="0"/>
                <a:cs typeface="Times New Roman" pitchFamily="18" charset="0"/>
              </a:rPr>
              <a:t>match</a:t>
            </a:r>
            <a:r>
              <a:rPr lang="en-US" sz="2400" dirty="0">
                <a:latin typeface="Times New Roman" pitchFamily="18" charset="0"/>
                <a:cs typeface="Times New Roman" pitchFamily="18" charset="0"/>
              </a:rPr>
              <a:t>() method is used to match the string against a regular expression. We can use global search modifier with match() method to get all the match elements otherwise the method return only first match.</a:t>
            </a:r>
          </a:p>
          <a:p>
            <a:pPr marL="0" indent="0" algn="just">
              <a:buNone/>
            </a:pPr>
            <a:r>
              <a:rPr lang="en-US" sz="2400" dirty="0" smtClean="0">
                <a:solidFill>
                  <a:srgbClr val="FF0000"/>
                </a:solidFill>
                <a:latin typeface="Times New Roman" pitchFamily="18" charset="0"/>
                <a:cs typeface="Times New Roman" pitchFamily="18" charset="0"/>
              </a:rPr>
              <a:t>Syntax:</a:t>
            </a:r>
            <a:r>
              <a:rPr lang="en-US" sz="2400" dirty="0" smtClean="0">
                <a:latin typeface="Times New Roman" pitchFamily="18" charset="0"/>
                <a:cs typeface="Times New Roman" pitchFamily="18" charset="0"/>
              </a:rPr>
              <a:t> match(</a:t>
            </a:r>
            <a:r>
              <a:rPr lang="en-US" sz="2400" dirty="0" err="1" smtClean="0">
                <a:latin typeface="Times New Roman" pitchFamily="18" charset="0"/>
                <a:cs typeface="Times New Roman" pitchFamily="18" charset="0"/>
              </a:rPr>
              <a:t>regexp</a:t>
            </a:r>
            <a:r>
              <a:rPr lang="en-US" sz="2400" dirty="0">
                <a:latin typeface="Times New Roman" pitchFamily="18" charset="0"/>
                <a:cs typeface="Times New Roman" pitchFamily="18" charset="0"/>
              </a:rPr>
              <a:t>)  </a:t>
            </a:r>
          </a:p>
          <a:p>
            <a:pPr marL="0" indent="0" algn="just">
              <a:buNone/>
            </a:pPr>
            <a:r>
              <a:rPr lang="en-US" sz="2400" dirty="0" smtClean="0">
                <a:solidFill>
                  <a:srgbClr val="FF0000"/>
                </a:solidFill>
                <a:latin typeface="Times New Roman" pitchFamily="18" charset="0"/>
                <a:cs typeface="Times New Roman" pitchFamily="18" charset="0"/>
              </a:rPr>
              <a:t>Parameter: </a:t>
            </a:r>
            <a:r>
              <a:rPr lang="en-US" sz="2400" dirty="0" err="1" smtClean="0">
                <a:latin typeface="Times New Roman" pitchFamily="18" charset="0"/>
                <a:cs typeface="Times New Roman" pitchFamily="18" charset="0"/>
              </a:rPr>
              <a:t>regexp</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It represents the regular expression which is to be searched.</a:t>
            </a:r>
          </a:p>
          <a:p>
            <a:pPr marL="0" indent="0" algn="just">
              <a:buNone/>
            </a:pPr>
            <a:r>
              <a:rPr lang="en-US" sz="2400" dirty="0" smtClean="0">
                <a:solidFill>
                  <a:srgbClr val="FF0000"/>
                </a:solidFill>
                <a:latin typeface="Times New Roman" pitchFamily="18" charset="0"/>
                <a:cs typeface="Times New Roman" pitchFamily="18" charset="0"/>
              </a:rPr>
              <a:t>Return: </a:t>
            </a: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matched regular expression</a:t>
            </a:r>
            <a:r>
              <a:rPr lang="en-US" sz="2400" dirty="0" smtClean="0">
                <a:latin typeface="Times New Roman" pitchFamily="18" charset="0"/>
                <a:cs typeface="Times New Roman" pitchFamily="18" charset="0"/>
              </a:rPr>
              <a:t>.</a:t>
            </a:r>
            <a:r>
              <a:rPr lang="en-US" sz="2400" dirty="0" smtClean="0">
                <a:solidFill>
                  <a:srgbClr val="FF0000"/>
                </a:solidFill>
                <a:latin typeface="Times New Roman" pitchFamily="18" charset="0"/>
                <a:cs typeface="Times New Roman" pitchFamily="18" charset="0"/>
              </a:rPr>
              <a:t> </a:t>
            </a:r>
          </a:p>
          <a:p>
            <a:pPr marL="0" indent="0" algn="just">
              <a:buNone/>
            </a:pPr>
            <a:r>
              <a:rPr lang="en-US" sz="2400" dirty="0" smtClean="0">
                <a:solidFill>
                  <a:srgbClr val="FF0000"/>
                </a:solidFill>
                <a:latin typeface="Times New Roman" pitchFamily="18" charset="0"/>
                <a:cs typeface="Times New Roman" pitchFamily="18" charset="0"/>
              </a:rPr>
              <a:t>Ex</a:t>
            </a:r>
            <a:r>
              <a:rPr lang="en-US" sz="2400" dirty="0">
                <a:solidFill>
                  <a:srgbClr val="FF0000"/>
                </a:solidFill>
                <a:latin typeface="Times New Roman" pitchFamily="18" charset="0"/>
                <a:cs typeface="Times New Roman" pitchFamily="18" charset="0"/>
              </a:rPr>
              <a:t>: </a:t>
            </a:r>
            <a:endParaRPr lang="en-US" sz="2400" dirty="0" smtClean="0">
              <a:solidFill>
                <a:srgbClr val="FF0000"/>
              </a:solidFill>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&lt;</a:t>
            </a:r>
            <a:r>
              <a:rPr lang="en-US" sz="2400" dirty="0">
                <a:latin typeface="Times New Roman" pitchFamily="18" charset="0"/>
                <a:cs typeface="Times New Roman" pitchFamily="18" charset="0"/>
              </a:rPr>
              <a:t>script&gt;  </a:t>
            </a:r>
          </a:p>
          <a:p>
            <a:pPr marL="0" indent="0" algn="just">
              <a:buNone/>
            </a:pPr>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str</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JavaScript";  </a:t>
            </a:r>
            <a:endParaRPr lang="en-US" sz="2400" dirty="0">
              <a:latin typeface="Times New Roman" pitchFamily="18" charset="0"/>
              <a:cs typeface="Times New Roman" pitchFamily="18" charset="0"/>
            </a:endParaRPr>
          </a:p>
          <a:p>
            <a:pPr marL="0" indent="0" algn="just">
              <a:buNone/>
            </a:pPr>
            <a:r>
              <a:rPr lang="en-US" sz="2400" dirty="0" err="1">
                <a:latin typeface="Times New Roman" pitchFamily="18" charset="0"/>
                <a:cs typeface="Times New Roman" pitchFamily="18" charset="0"/>
              </a:rPr>
              <a:t>document.writeln</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str.match</a:t>
            </a:r>
            <a:r>
              <a:rPr lang="en-US" sz="2400" dirty="0">
                <a:latin typeface="Times New Roman" pitchFamily="18" charset="0"/>
                <a:cs typeface="Times New Roman" pitchFamily="18" charset="0"/>
              </a:rPr>
              <a:t>("Java"));  </a:t>
            </a:r>
          </a:p>
          <a:p>
            <a:pPr marL="0" indent="0" algn="just">
              <a:buNone/>
            </a:pPr>
            <a:r>
              <a:rPr lang="en-US" sz="2400" dirty="0" smtClean="0">
                <a:latin typeface="Times New Roman" pitchFamily="18" charset="0"/>
                <a:cs typeface="Times New Roman" pitchFamily="18" charset="0"/>
              </a:rPr>
              <a:t>&lt;/</a:t>
            </a:r>
            <a:r>
              <a:rPr lang="en-US" sz="2400" dirty="0">
                <a:latin typeface="Times New Roman" pitchFamily="18" charset="0"/>
                <a:cs typeface="Times New Roman" pitchFamily="18" charset="0"/>
              </a:rPr>
              <a:t>script&gt; </a:t>
            </a:r>
            <a:r>
              <a:rPr lang="en-US" sz="2400" dirty="0" smtClean="0">
                <a:latin typeface="Times New Roman" pitchFamily="18" charset="0"/>
                <a:cs typeface="Times New Roman" pitchFamily="18" charset="0"/>
              </a:rPr>
              <a:t>	</a:t>
            </a:r>
          </a:p>
          <a:p>
            <a:pPr marL="0" indent="0" algn="just">
              <a:buNone/>
            </a:pPr>
            <a:r>
              <a:rPr lang="en-US" sz="2400" dirty="0" smtClean="0">
                <a:solidFill>
                  <a:srgbClr val="FF0000"/>
                </a:solidFill>
                <a:latin typeface="Times New Roman" pitchFamily="18" charset="0"/>
                <a:cs typeface="Times New Roman" pitchFamily="18" charset="0"/>
              </a:rPr>
              <a:t>//Output: Java</a:t>
            </a:r>
          </a:p>
        </p:txBody>
      </p:sp>
      <p:sp>
        <p:nvSpPr>
          <p:cNvPr id="7" name="Title 1"/>
          <p:cNvSpPr>
            <a:spLocks noGrp="1"/>
          </p:cNvSpPr>
          <p:nvPr>
            <p:ph type="title"/>
          </p:nvPr>
        </p:nvSpPr>
        <p:spPr>
          <a:xfrm>
            <a:off x="0" y="76200"/>
            <a:ext cx="2819400" cy="457200"/>
          </a:xfrm>
        </p:spPr>
        <p:txBody>
          <a:bodyPr>
            <a:noAutofit/>
          </a:bodyPr>
          <a:lstStyle/>
          <a:p>
            <a:pPr algn="l"/>
            <a:r>
              <a:rPr lang="en-US" sz="2800" b="1" dirty="0">
                <a:latin typeface="Times New Roman" pitchFamily="18" charset="0"/>
                <a:cs typeface="Times New Roman" pitchFamily="18" charset="0"/>
              </a:rPr>
              <a:t>String Methods:</a:t>
            </a:r>
          </a:p>
        </p:txBody>
      </p:sp>
    </p:spTree>
    <p:extLst>
      <p:ext uri="{BB962C8B-B14F-4D97-AF65-F5344CB8AC3E}">
        <p14:creationId xmlns:p14="http://schemas.microsoft.com/office/powerpoint/2010/main" val="3567790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2895600" cy="533400"/>
          </a:xfrm>
        </p:spPr>
        <p:txBody>
          <a:bodyPr>
            <a:noAutofit/>
          </a:bodyPr>
          <a:lstStyle/>
          <a:p>
            <a:pPr algn="l"/>
            <a:r>
              <a:rPr lang="en-US" sz="2800" b="1" dirty="0" smtClean="0">
                <a:latin typeface="Times New Roman" pitchFamily="18" charset="0"/>
                <a:cs typeface="Times New Roman" pitchFamily="18" charset="0"/>
              </a:rPr>
              <a:t>Array Cont.:</a:t>
            </a:r>
            <a:endParaRPr lang="en-US" sz="2800" b="1"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381000" y="762000"/>
            <a:ext cx="8229600" cy="5638800"/>
          </a:xfrm>
        </p:spPr>
        <p:txBody>
          <a:bodyPr>
            <a:normAutofit/>
          </a:bodyPr>
          <a:lstStyle/>
          <a:p>
            <a:pPr marL="0" indent="0" algn="just">
              <a:buNone/>
            </a:pPr>
            <a:r>
              <a:rPr lang="en-US" sz="2600" dirty="0" smtClean="0">
                <a:latin typeface="Times New Roman" pitchFamily="18" charset="0"/>
                <a:cs typeface="Times New Roman" pitchFamily="18" charset="0"/>
              </a:rPr>
              <a:t>1) JavaScript </a:t>
            </a:r>
            <a:r>
              <a:rPr lang="en-US" sz="2600" dirty="0">
                <a:latin typeface="Times New Roman" pitchFamily="18" charset="0"/>
                <a:cs typeface="Times New Roman" pitchFamily="18" charset="0"/>
              </a:rPr>
              <a:t>array literal</a:t>
            </a:r>
          </a:p>
          <a:p>
            <a:pPr algn="just"/>
            <a:r>
              <a:rPr lang="en-US" sz="2600" dirty="0">
                <a:latin typeface="Times New Roman" pitchFamily="18" charset="0"/>
                <a:cs typeface="Times New Roman" pitchFamily="18" charset="0"/>
              </a:rPr>
              <a:t>The syntax of creating array using array literal is given below:</a:t>
            </a:r>
          </a:p>
          <a:p>
            <a:pPr marL="0" indent="0" algn="just">
              <a:buNone/>
            </a:pP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var</a:t>
            </a:r>
            <a:r>
              <a:rPr lang="en-US" sz="2600" dirty="0" smtClean="0">
                <a:latin typeface="Times New Roman" pitchFamily="18" charset="0"/>
                <a:cs typeface="Times New Roman" pitchFamily="18" charset="0"/>
              </a:rPr>
              <a:t> </a:t>
            </a:r>
            <a:r>
              <a:rPr lang="en-US" sz="2600" dirty="0" err="1">
                <a:latin typeface="Times New Roman" pitchFamily="18" charset="0"/>
                <a:cs typeface="Times New Roman" pitchFamily="18" charset="0"/>
              </a:rPr>
              <a:t>arrayname</a:t>
            </a:r>
            <a:r>
              <a:rPr lang="en-US" sz="2600" dirty="0">
                <a:latin typeface="Times New Roman" pitchFamily="18" charset="0"/>
                <a:cs typeface="Times New Roman" pitchFamily="18" charset="0"/>
              </a:rPr>
              <a:t>=[value1,value2.....</a:t>
            </a:r>
            <a:r>
              <a:rPr lang="en-US" sz="2600" dirty="0" err="1">
                <a:latin typeface="Times New Roman" pitchFamily="18" charset="0"/>
                <a:cs typeface="Times New Roman" pitchFamily="18" charset="0"/>
              </a:rPr>
              <a:t>valueN</a:t>
            </a:r>
            <a:r>
              <a:rPr lang="en-US" sz="2600" dirty="0">
                <a:latin typeface="Times New Roman" pitchFamily="18" charset="0"/>
                <a:cs typeface="Times New Roman" pitchFamily="18" charset="0"/>
              </a:rPr>
              <a:t>]; </a:t>
            </a:r>
            <a:endParaRPr lang="en-US" sz="2600" dirty="0" smtClean="0">
              <a:latin typeface="Times New Roman" pitchFamily="18" charset="0"/>
              <a:cs typeface="Times New Roman" pitchFamily="18" charset="0"/>
            </a:endParaRPr>
          </a:p>
          <a:p>
            <a:pPr marL="0" indent="0" algn="just">
              <a:buNone/>
            </a:pPr>
            <a:r>
              <a:rPr lang="en-US" sz="2600" dirty="0" smtClean="0">
                <a:latin typeface="Times New Roman" pitchFamily="18" charset="0"/>
                <a:cs typeface="Times New Roman" pitchFamily="18" charset="0"/>
              </a:rPr>
              <a:t>Ex: </a:t>
            </a:r>
          </a:p>
          <a:p>
            <a:pPr marL="0" indent="0" algn="just">
              <a:buNone/>
            </a:pPr>
            <a:r>
              <a:rPr lang="en-US" sz="2600" dirty="0" smtClean="0">
                <a:latin typeface="Times New Roman" pitchFamily="18" charset="0"/>
                <a:cs typeface="Times New Roman" pitchFamily="18" charset="0"/>
              </a:rPr>
              <a:t>	&lt;</a:t>
            </a:r>
            <a:r>
              <a:rPr lang="en-US" sz="2600" dirty="0">
                <a:latin typeface="Times New Roman" pitchFamily="18" charset="0"/>
                <a:cs typeface="Times New Roman" pitchFamily="18" charset="0"/>
              </a:rPr>
              <a:t>script&gt;  </a:t>
            </a:r>
          </a:p>
          <a:p>
            <a:pPr marL="0" indent="0" algn="just">
              <a:buNone/>
            </a:pP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var</a:t>
            </a:r>
            <a:r>
              <a:rPr lang="en-US" sz="2600" dirty="0" smtClean="0">
                <a:latin typeface="Times New Roman" pitchFamily="18" charset="0"/>
                <a:cs typeface="Times New Roman" pitchFamily="18" charset="0"/>
              </a:rPr>
              <a:t> </a:t>
            </a:r>
            <a:r>
              <a:rPr lang="en-US" sz="2600" dirty="0" err="1">
                <a:latin typeface="Times New Roman" pitchFamily="18" charset="0"/>
                <a:cs typeface="Times New Roman" pitchFamily="18" charset="0"/>
              </a:rPr>
              <a:t>emp</a:t>
            </a:r>
            <a:r>
              <a:rPr lang="en-US" sz="2600" dirty="0">
                <a:latin typeface="Times New Roman" pitchFamily="18" charset="0"/>
                <a:cs typeface="Times New Roman" pitchFamily="18" charset="0"/>
              </a:rPr>
              <a:t>=["</a:t>
            </a:r>
            <a:r>
              <a:rPr lang="en-US" sz="2600" dirty="0" err="1">
                <a:latin typeface="Times New Roman" pitchFamily="18" charset="0"/>
                <a:cs typeface="Times New Roman" pitchFamily="18" charset="0"/>
              </a:rPr>
              <a:t>Sonoo</a:t>
            </a:r>
            <a:r>
              <a:rPr lang="en-US" sz="2600" dirty="0">
                <a:latin typeface="Times New Roman" pitchFamily="18" charset="0"/>
                <a:cs typeface="Times New Roman" pitchFamily="18" charset="0"/>
              </a:rPr>
              <a:t>","</a:t>
            </a:r>
            <a:r>
              <a:rPr lang="en-US" sz="2600" dirty="0" err="1">
                <a:latin typeface="Times New Roman" pitchFamily="18" charset="0"/>
                <a:cs typeface="Times New Roman" pitchFamily="18" charset="0"/>
              </a:rPr>
              <a:t>Vimal</a:t>
            </a:r>
            <a:r>
              <a:rPr lang="en-US" sz="2600" dirty="0">
                <a:latin typeface="Times New Roman" pitchFamily="18" charset="0"/>
                <a:cs typeface="Times New Roman" pitchFamily="18" charset="0"/>
              </a:rPr>
              <a:t>","</a:t>
            </a:r>
            <a:r>
              <a:rPr lang="en-US" sz="2600" dirty="0" err="1">
                <a:latin typeface="Times New Roman" pitchFamily="18" charset="0"/>
                <a:cs typeface="Times New Roman" pitchFamily="18" charset="0"/>
              </a:rPr>
              <a:t>Ratan</a:t>
            </a:r>
            <a:r>
              <a:rPr lang="en-US" sz="2600" dirty="0">
                <a:latin typeface="Times New Roman" pitchFamily="18" charset="0"/>
                <a:cs typeface="Times New Roman" pitchFamily="18" charset="0"/>
              </a:rPr>
              <a:t>"];  </a:t>
            </a:r>
          </a:p>
          <a:p>
            <a:pPr marL="0" indent="0" algn="just">
              <a:buNone/>
            </a:pPr>
            <a:r>
              <a:rPr lang="en-US" sz="2600" dirty="0" smtClean="0">
                <a:latin typeface="Times New Roman" pitchFamily="18" charset="0"/>
                <a:cs typeface="Times New Roman" pitchFamily="18" charset="0"/>
              </a:rPr>
              <a:t>	for </a:t>
            </a:r>
            <a:r>
              <a:rPr lang="en-US" sz="2600" dirty="0">
                <a:latin typeface="Times New Roman" pitchFamily="18" charset="0"/>
                <a:cs typeface="Times New Roman" pitchFamily="18" charset="0"/>
              </a:rPr>
              <a:t>(i=0;i&lt;</a:t>
            </a:r>
            <a:r>
              <a:rPr lang="en-US" sz="2600" dirty="0" err="1">
                <a:latin typeface="Times New Roman" pitchFamily="18" charset="0"/>
                <a:cs typeface="Times New Roman" pitchFamily="18" charset="0"/>
              </a:rPr>
              <a:t>emp.length;i</a:t>
            </a:r>
            <a:r>
              <a:rPr lang="en-US" sz="2600" dirty="0" smtClean="0">
                <a:latin typeface="Times New Roman" pitchFamily="18" charset="0"/>
                <a:cs typeface="Times New Roman" pitchFamily="18" charset="0"/>
              </a:rPr>
              <a:t>++)</a:t>
            </a:r>
          </a:p>
          <a:p>
            <a:pPr marL="0" indent="0" algn="just">
              <a:buNone/>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a:t>
            </a:r>
            <a:endParaRPr lang="en-US" sz="2600" dirty="0">
              <a:latin typeface="Times New Roman" pitchFamily="18" charset="0"/>
              <a:cs typeface="Times New Roman" pitchFamily="18" charset="0"/>
            </a:endParaRPr>
          </a:p>
          <a:p>
            <a:pPr marL="0" indent="0" algn="just">
              <a:buNone/>
            </a:pP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document.write</a:t>
            </a:r>
            <a:r>
              <a:rPr lang="en-US" sz="2600" dirty="0" smtClean="0">
                <a:latin typeface="Times New Roman" pitchFamily="18" charset="0"/>
                <a:cs typeface="Times New Roman" pitchFamily="18" charset="0"/>
              </a:rPr>
              <a:t>(</a:t>
            </a:r>
            <a:r>
              <a:rPr lang="en-US" sz="2600" dirty="0" err="1" smtClean="0">
                <a:latin typeface="Times New Roman" pitchFamily="18" charset="0"/>
                <a:cs typeface="Times New Roman" pitchFamily="18" charset="0"/>
              </a:rPr>
              <a:t>emp</a:t>
            </a:r>
            <a:r>
              <a:rPr lang="en-US" sz="2600" dirty="0" smtClean="0">
                <a:latin typeface="Times New Roman" pitchFamily="18" charset="0"/>
                <a:cs typeface="Times New Roman" pitchFamily="18" charset="0"/>
              </a:rPr>
              <a:t>[i</a:t>
            </a:r>
            <a:r>
              <a:rPr lang="en-US" sz="2600" dirty="0">
                <a:latin typeface="Times New Roman" pitchFamily="18" charset="0"/>
                <a:cs typeface="Times New Roman" pitchFamily="18" charset="0"/>
              </a:rPr>
              <a:t>] + "&lt;</a:t>
            </a:r>
            <a:r>
              <a:rPr lang="en-US" sz="2600" dirty="0" err="1">
                <a:latin typeface="Times New Roman" pitchFamily="18" charset="0"/>
                <a:cs typeface="Times New Roman" pitchFamily="18" charset="0"/>
              </a:rPr>
              <a:t>br</a:t>
            </a:r>
            <a:r>
              <a:rPr lang="en-US" sz="2600" dirty="0">
                <a:latin typeface="Times New Roman" pitchFamily="18" charset="0"/>
                <a:cs typeface="Times New Roman" pitchFamily="18" charset="0"/>
              </a:rPr>
              <a:t>/&gt;");  </a:t>
            </a:r>
          </a:p>
          <a:p>
            <a:pPr marL="0" indent="0" algn="just">
              <a:buNone/>
            </a:pPr>
            <a:r>
              <a:rPr lang="en-US" sz="2600" dirty="0" smtClean="0">
                <a:latin typeface="Times New Roman" pitchFamily="18" charset="0"/>
                <a:cs typeface="Times New Roman" pitchFamily="18" charset="0"/>
              </a:rPr>
              <a:t>	}  </a:t>
            </a:r>
            <a:endParaRPr lang="en-US" sz="2600" dirty="0">
              <a:latin typeface="Times New Roman" pitchFamily="18" charset="0"/>
              <a:cs typeface="Times New Roman" pitchFamily="18" charset="0"/>
            </a:endParaRPr>
          </a:p>
          <a:p>
            <a:pPr marL="0" indent="0" algn="just">
              <a:buNone/>
            </a:pPr>
            <a:r>
              <a:rPr lang="en-US" sz="2600" dirty="0" smtClean="0">
                <a:latin typeface="Times New Roman" pitchFamily="18" charset="0"/>
                <a:cs typeface="Times New Roman" pitchFamily="18" charset="0"/>
              </a:rPr>
              <a:t>	&lt;/</a:t>
            </a:r>
            <a:r>
              <a:rPr lang="en-US" sz="2600" dirty="0">
                <a:latin typeface="Times New Roman" pitchFamily="18" charset="0"/>
                <a:cs typeface="Times New Roman" pitchFamily="18" charset="0"/>
              </a:rPr>
              <a:t>script&gt; </a:t>
            </a:r>
            <a:endParaRPr lang="en-US" sz="26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3965685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381000" y="609600"/>
            <a:ext cx="8534400" cy="5943600"/>
          </a:xfrm>
        </p:spPr>
        <p:txBody>
          <a:bodyPr>
            <a:noAutofit/>
          </a:bodyPr>
          <a:lstStyle/>
          <a:p>
            <a:pPr marL="0" indent="0" algn="just">
              <a:buNone/>
            </a:pPr>
            <a:r>
              <a:rPr lang="en-US" sz="2400" dirty="0">
                <a:latin typeface="Times New Roman" pitchFamily="18" charset="0"/>
                <a:cs typeface="Times New Roman" pitchFamily="18" charset="0"/>
              </a:rPr>
              <a:t>8</a:t>
            </a:r>
            <a:r>
              <a:rPr lang="en-US" sz="2400" dirty="0" smtClean="0">
                <a:latin typeface="Times New Roman" pitchFamily="18" charset="0"/>
                <a:cs typeface="Times New Roman" pitchFamily="18" charset="0"/>
              </a:rPr>
              <a:t>) replace(): </a:t>
            </a:r>
            <a:r>
              <a:rPr lang="en-US" sz="2400" dirty="0">
                <a:latin typeface="Times New Roman" pitchFamily="18" charset="0"/>
                <a:cs typeface="Times New Roman" pitchFamily="18" charset="0"/>
              </a:rPr>
              <a:t>The replace() method is used to replace a part of a given string with a new substring. This method searches for specified regular expression in a given string and then replace it if the match </a:t>
            </a:r>
            <a:r>
              <a:rPr lang="en-US" sz="2400" dirty="0" smtClean="0">
                <a:latin typeface="Times New Roman" pitchFamily="18" charset="0"/>
                <a:cs typeface="Times New Roman" pitchFamily="18" charset="0"/>
              </a:rPr>
              <a:t>occurs.</a:t>
            </a:r>
          </a:p>
          <a:p>
            <a:pPr marL="0" indent="0" algn="just">
              <a:buNone/>
            </a:pPr>
            <a:r>
              <a:rPr lang="en-US" sz="2400" dirty="0" smtClean="0">
                <a:solidFill>
                  <a:srgbClr val="FF0000"/>
                </a:solidFill>
                <a:latin typeface="Times New Roman" pitchFamily="18" charset="0"/>
                <a:cs typeface="Times New Roman" pitchFamily="18" charset="0"/>
              </a:rPr>
              <a:t>Syntax:</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replace(</a:t>
            </a:r>
            <a:r>
              <a:rPr lang="en-US" sz="2400" dirty="0" err="1" smtClean="0">
                <a:latin typeface="Times New Roman" pitchFamily="18" charset="0"/>
                <a:cs typeface="Times New Roman" pitchFamily="18" charset="0"/>
              </a:rPr>
              <a:t>originalstr,newstr</a:t>
            </a:r>
            <a:r>
              <a:rPr lang="en-US" sz="2400" dirty="0">
                <a:latin typeface="Times New Roman" pitchFamily="18" charset="0"/>
                <a:cs typeface="Times New Roman" pitchFamily="18" charset="0"/>
              </a:rPr>
              <a:t>) </a:t>
            </a:r>
          </a:p>
          <a:p>
            <a:pPr marL="0" indent="0" algn="just">
              <a:buNone/>
            </a:pPr>
            <a:r>
              <a:rPr lang="en-US" sz="2400" dirty="0" smtClean="0">
                <a:solidFill>
                  <a:srgbClr val="FF0000"/>
                </a:solidFill>
                <a:latin typeface="Times New Roman" pitchFamily="18" charset="0"/>
                <a:cs typeface="Times New Roman" pitchFamily="18" charset="0"/>
              </a:rPr>
              <a:t>Parameter: </a:t>
            </a:r>
            <a:r>
              <a:rPr lang="en-US" sz="2400" dirty="0" err="1">
                <a:latin typeface="Times New Roman" pitchFamily="18" charset="0"/>
                <a:cs typeface="Times New Roman" pitchFamily="18" charset="0"/>
              </a:rPr>
              <a:t>originalstr</a:t>
            </a:r>
            <a:r>
              <a:rPr lang="en-US" sz="2400" dirty="0">
                <a:latin typeface="Times New Roman" pitchFamily="18" charset="0"/>
                <a:cs typeface="Times New Roman" pitchFamily="18" charset="0"/>
              </a:rPr>
              <a:t> - It represents </a:t>
            </a:r>
            <a:r>
              <a:rPr lang="en-US" sz="2400" dirty="0" smtClean="0">
                <a:latin typeface="Times New Roman" pitchFamily="18" charset="0"/>
                <a:cs typeface="Times New Roman" pitchFamily="18" charset="0"/>
              </a:rPr>
              <a:t>string </a:t>
            </a:r>
            <a:r>
              <a:rPr lang="en-US" sz="2400" dirty="0">
                <a:latin typeface="Times New Roman" pitchFamily="18" charset="0"/>
                <a:cs typeface="Times New Roman" pitchFamily="18" charset="0"/>
              </a:rPr>
              <a:t>to be searched </a:t>
            </a:r>
            <a:r>
              <a:rPr lang="en-US" sz="2400" dirty="0" smtClean="0">
                <a:latin typeface="Times New Roman" pitchFamily="18" charset="0"/>
                <a:cs typeface="Times New Roman" pitchFamily="18" charset="0"/>
              </a:rPr>
              <a:t>&amp;        replaced</a:t>
            </a:r>
            <a:r>
              <a:rPr lang="en-US" sz="2400" dirty="0">
                <a:latin typeface="Times New Roman" pitchFamily="18" charset="0"/>
                <a:cs typeface="Times New Roman" pitchFamily="18" charset="0"/>
              </a:rPr>
              <a:t>.</a:t>
            </a:r>
          </a:p>
          <a:p>
            <a:pPr marL="0" indent="0" algn="just">
              <a:buNone/>
            </a:pPr>
            <a:r>
              <a:rPr lang="en-US" sz="2400" dirty="0" err="1" smtClean="0">
                <a:latin typeface="Times New Roman" pitchFamily="18" charset="0"/>
                <a:cs typeface="Times New Roman" pitchFamily="18" charset="0"/>
              </a:rPr>
              <a:t>newstr</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It represents </a:t>
            </a:r>
            <a:r>
              <a:rPr lang="en-US" sz="2400" dirty="0" smtClean="0">
                <a:latin typeface="Times New Roman" pitchFamily="18" charset="0"/>
                <a:cs typeface="Times New Roman" pitchFamily="18" charset="0"/>
              </a:rPr>
              <a:t>new </a:t>
            </a:r>
            <a:r>
              <a:rPr lang="en-US" sz="2400" dirty="0">
                <a:latin typeface="Times New Roman" pitchFamily="18" charset="0"/>
                <a:cs typeface="Times New Roman" pitchFamily="18" charset="0"/>
              </a:rPr>
              <a:t>string that replaced </a:t>
            </a:r>
            <a:r>
              <a:rPr lang="en-US" sz="2400" dirty="0" smtClean="0">
                <a:latin typeface="Times New Roman" pitchFamily="18" charset="0"/>
                <a:cs typeface="Times New Roman" pitchFamily="18" charset="0"/>
              </a:rPr>
              <a:t>with searched </a:t>
            </a:r>
            <a:r>
              <a:rPr lang="en-US" sz="2400" dirty="0">
                <a:latin typeface="Times New Roman" pitchFamily="18" charset="0"/>
                <a:cs typeface="Times New Roman" pitchFamily="18" charset="0"/>
              </a:rPr>
              <a:t>string.</a:t>
            </a:r>
          </a:p>
          <a:p>
            <a:pPr marL="0" indent="0" algn="just">
              <a:buNone/>
            </a:pPr>
            <a:r>
              <a:rPr lang="en-US" sz="2400" dirty="0" smtClean="0">
                <a:solidFill>
                  <a:srgbClr val="FF0000"/>
                </a:solidFill>
                <a:latin typeface="Times New Roman" pitchFamily="18" charset="0"/>
                <a:cs typeface="Times New Roman" pitchFamily="18" charset="0"/>
              </a:rPr>
              <a:t>Return: </a:t>
            </a:r>
            <a:r>
              <a:rPr lang="en-US" sz="2400" dirty="0">
                <a:latin typeface="Times New Roman" pitchFamily="18" charset="0"/>
                <a:cs typeface="Times New Roman" pitchFamily="18" charset="0"/>
              </a:rPr>
              <a:t>It returns the new string with the specified replacement</a:t>
            </a:r>
            <a:r>
              <a:rPr lang="en-US" sz="2400" dirty="0" smtClean="0">
                <a:latin typeface="Times New Roman" pitchFamily="18" charset="0"/>
                <a:cs typeface="Times New Roman" pitchFamily="18" charset="0"/>
              </a:rPr>
              <a:t>.</a:t>
            </a:r>
          </a:p>
          <a:p>
            <a:pPr marL="0" indent="0" algn="just">
              <a:buNone/>
            </a:pPr>
            <a:r>
              <a:rPr lang="en-US" sz="2400" dirty="0" smtClean="0">
                <a:solidFill>
                  <a:srgbClr val="FF0000"/>
                </a:solidFill>
                <a:latin typeface="Times New Roman" pitchFamily="18" charset="0"/>
                <a:cs typeface="Times New Roman" pitchFamily="18" charset="0"/>
              </a:rPr>
              <a:t>Ex</a:t>
            </a:r>
            <a:r>
              <a:rPr lang="en-US" sz="2400" dirty="0">
                <a:solidFill>
                  <a:srgbClr val="FF0000"/>
                </a:solidFill>
                <a:latin typeface="Times New Roman" pitchFamily="18" charset="0"/>
                <a:cs typeface="Times New Roman" pitchFamily="18" charset="0"/>
              </a:rPr>
              <a:t>: </a:t>
            </a:r>
            <a:r>
              <a:rPr lang="en-US" sz="2400" dirty="0">
                <a:latin typeface="Times New Roman" pitchFamily="18" charset="0"/>
                <a:cs typeface="Times New Roman" pitchFamily="18" charset="0"/>
              </a:rPr>
              <a:t>&lt;script&gt;  </a:t>
            </a:r>
          </a:p>
          <a:p>
            <a:pPr marL="0" indent="0" algn="just">
              <a:buNone/>
            </a:pPr>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str</a:t>
            </a:r>
            <a:r>
              <a:rPr lang="en-US" sz="2400" dirty="0">
                <a:latin typeface="Times New Roman" pitchFamily="18" charset="0"/>
                <a:cs typeface="Times New Roman" pitchFamily="18" charset="0"/>
              </a:rPr>
              <a:t>="</a:t>
            </a:r>
            <a:r>
              <a:rPr lang="en-US" sz="2400" dirty="0" err="1" smtClean="0">
                <a:latin typeface="Times New Roman" pitchFamily="18" charset="0"/>
                <a:cs typeface="Times New Roman" pitchFamily="18" charset="0"/>
              </a:rPr>
              <a:t>Javalanguage</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marL="0" indent="0" algn="just">
              <a:buNone/>
            </a:pPr>
            <a:r>
              <a:rPr lang="en-US" sz="2400" dirty="0" err="1">
                <a:latin typeface="Times New Roman" pitchFamily="18" charset="0"/>
                <a:cs typeface="Times New Roman" pitchFamily="18" charset="0"/>
              </a:rPr>
              <a:t>document.writeln</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str.replace</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language","</a:t>
            </a:r>
            <a:r>
              <a:rPr lang="en-US" sz="2400" dirty="0" err="1">
                <a:latin typeface="Times New Roman" pitchFamily="18" charset="0"/>
                <a:cs typeface="Times New Roman" pitchFamily="18" charset="0"/>
              </a:rPr>
              <a:t>Script</a:t>
            </a:r>
            <a:r>
              <a:rPr lang="en-US" sz="2400" dirty="0">
                <a:latin typeface="Times New Roman" pitchFamily="18" charset="0"/>
                <a:cs typeface="Times New Roman" pitchFamily="18" charset="0"/>
              </a:rPr>
              <a:t>"));  </a:t>
            </a:r>
          </a:p>
          <a:p>
            <a:pPr marL="0" indent="0" algn="just">
              <a:buNone/>
            </a:pPr>
            <a:r>
              <a:rPr lang="en-US" sz="2400" dirty="0">
                <a:latin typeface="Times New Roman" pitchFamily="18" charset="0"/>
                <a:cs typeface="Times New Roman" pitchFamily="18" charset="0"/>
              </a:rPr>
              <a:t>&lt;/script&gt; </a:t>
            </a:r>
            <a:r>
              <a:rPr lang="en-US" sz="2400" dirty="0" smtClean="0">
                <a:latin typeface="Times New Roman" pitchFamily="18" charset="0"/>
                <a:cs typeface="Times New Roman" pitchFamily="18" charset="0"/>
              </a:rPr>
              <a:t>	</a:t>
            </a:r>
          </a:p>
          <a:p>
            <a:pPr marL="0" indent="0" algn="just">
              <a:buNone/>
            </a:pPr>
            <a:r>
              <a:rPr lang="en-US" sz="2400" dirty="0" smtClean="0">
                <a:solidFill>
                  <a:srgbClr val="FF0000"/>
                </a:solidFill>
                <a:latin typeface="Times New Roman" pitchFamily="18" charset="0"/>
                <a:cs typeface="Times New Roman" pitchFamily="18" charset="0"/>
              </a:rPr>
              <a:t>//Output: JavaScript</a:t>
            </a:r>
          </a:p>
        </p:txBody>
      </p:sp>
      <p:sp>
        <p:nvSpPr>
          <p:cNvPr id="7" name="Title 1"/>
          <p:cNvSpPr>
            <a:spLocks noGrp="1"/>
          </p:cNvSpPr>
          <p:nvPr>
            <p:ph type="title"/>
          </p:nvPr>
        </p:nvSpPr>
        <p:spPr>
          <a:xfrm>
            <a:off x="0" y="76200"/>
            <a:ext cx="2819400" cy="457200"/>
          </a:xfrm>
        </p:spPr>
        <p:txBody>
          <a:bodyPr>
            <a:noAutofit/>
          </a:bodyPr>
          <a:lstStyle/>
          <a:p>
            <a:pPr algn="l"/>
            <a:r>
              <a:rPr lang="en-US" sz="2800" b="1" dirty="0">
                <a:latin typeface="Times New Roman" pitchFamily="18" charset="0"/>
                <a:cs typeface="Times New Roman" pitchFamily="18" charset="0"/>
              </a:rPr>
              <a:t>String Methods:</a:t>
            </a:r>
          </a:p>
        </p:txBody>
      </p:sp>
    </p:spTree>
    <p:extLst>
      <p:ext uri="{BB962C8B-B14F-4D97-AF65-F5344CB8AC3E}">
        <p14:creationId xmlns:p14="http://schemas.microsoft.com/office/powerpoint/2010/main" val="12182320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381000" y="609600"/>
            <a:ext cx="8534400" cy="6248400"/>
          </a:xfrm>
        </p:spPr>
        <p:txBody>
          <a:bodyPr>
            <a:noAutofit/>
          </a:bodyPr>
          <a:lstStyle/>
          <a:p>
            <a:pPr marL="0" indent="0" algn="just">
              <a:buNone/>
            </a:pPr>
            <a:r>
              <a:rPr lang="en-US" sz="2400" dirty="0" smtClean="0">
                <a:latin typeface="Times New Roman" pitchFamily="18" charset="0"/>
                <a:cs typeface="Times New Roman" pitchFamily="18" charset="0"/>
              </a:rPr>
              <a:t>9) </a:t>
            </a:r>
            <a:r>
              <a:rPr lang="en-US" sz="2400" dirty="0" err="1" smtClean="0">
                <a:latin typeface="Times New Roman" pitchFamily="18" charset="0"/>
                <a:cs typeface="Times New Roman" pitchFamily="18" charset="0"/>
              </a:rPr>
              <a:t>substr</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rPr>
              <a:t>substr</a:t>
            </a:r>
            <a:r>
              <a:rPr lang="en-US" sz="2400" dirty="0">
                <a:latin typeface="Times New Roman" pitchFamily="18" charset="0"/>
                <a:cs typeface="Times New Roman" pitchFamily="18" charset="0"/>
              </a:rPr>
              <a:t>() method fetch the part of the given string and return the new string. The number of characters to be fetched depends upon the length provided with the method. This method doesn't make any change in the original string</a:t>
            </a:r>
            <a:r>
              <a:rPr lang="en-US" sz="2400" dirty="0" smtClean="0">
                <a:latin typeface="Times New Roman" pitchFamily="18" charset="0"/>
                <a:cs typeface="Times New Roman" pitchFamily="18" charset="0"/>
              </a:rPr>
              <a:t>.</a:t>
            </a:r>
          </a:p>
          <a:p>
            <a:pPr marL="0" indent="0" algn="just">
              <a:buNone/>
            </a:pPr>
            <a:r>
              <a:rPr lang="en-US" sz="2400" dirty="0" smtClean="0">
                <a:solidFill>
                  <a:srgbClr val="FF0000"/>
                </a:solidFill>
                <a:latin typeface="Times New Roman" pitchFamily="18" charset="0"/>
                <a:cs typeface="Times New Roman" pitchFamily="18" charset="0"/>
              </a:rPr>
              <a:t>Syntax:</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substr</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start,length</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0" indent="0" algn="just">
              <a:buNone/>
            </a:pPr>
            <a:r>
              <a:rPr lang="en-US" sz="2400" dirty="0" smtClean="0">
                <a:solidFill>
                  <a:srgbClr val="FF0000"/>
                </a:solidFill>
                <a:latin typeface="Times New Roman" pitchFamily="18" charset="0"/>
                <a:cs typeface="Times New Roman" pitchFamily="18" charset="0"/>
              </a:rPr>
              <a:t>Parameter: </a:t>
            </a:r>
            <a:r>
              <a:rPr lang="en-US" sz="2400" dirty="0">
                <a:latin typeface="Times New Roman" pitchFamily="18" charset="0"/>
                <a:cs typeface="Times New Roman" pitchFamily="18" charset="0"/>
              </a:rPr>
              <a:t>start - It represents the position of the string from where the fetching starts.</a:t>
            </a:r>
          </a:p>
          <a:p>
            <a:pPr marL="0" indent="0" algn="just">
              <a:buNone/>
            </a:pPr>
            <a:r>
              <a:rPr lang="en-US" sz="2400" dirty="0" smtClean="0">
                <a:latin typeface="Times New Roman" pitchFamily="18" charset="0"/>
                <a:cs typeface="Times New Roman" pitchFamily="18" charset="0"/>
              </a:rPr>
              <a:t>length </a:t>
            </a:r>
            <a:r>
              <a:rPr lang="en-US" sz="2400" dirty="0">
                <a:latin typeface="Times New Roman" pitchFamily="18" charset="0"/>
                <a:cs typeface="Times New Roman" pitchFamily="18" charset="0"/>
              </a:rPr>
              <a:t>- It is optional. It represents the number of characters to </a:t>
            </a:r>
            <a:r>
              <a:rPr lang="en-US" sz="2400" dirty="0" smtClean="0">
                <a:latin typeface="Times New Roman" pitchFamily="18" charset="0"/>
                <a:cs typeface="Times New Roman" pitchFamily="18" charset="0"/>
              </a:rPr>
              <a:t>be fetched. It usually retrieves length-1 characters.</a:t>
            </a:r>
            <a:endParaRPr lang="en-US" sz="2400" dirty="0">
              <a:latin typeface="Times New Roman" pitchFamily="18" charset="0"/>
              <a:cs typeface="Times New Roman" pitchFamily="18" charset="0"/>
            </a:endParaRPr>
          </a:p>
          <a:p>
            <a:pPr marL="0" indent="0" algn="just">
              <a:buNone/>
            </a:pPr>
            <a:r>
              <a:rPr lang="en-US" sz="2400" dirty="0" smtClean="0">
                <a:solidFill>
                  <a:srgbClr val="FF0000"/>
                </a:solidFill>
                <a:latin typeface="Times New Roman" pitchFamily="18" charset="0"/>
                <a:cs typeface="Times New Roman" pitchFamily="18" charset="0"/>
              </a:rPr>
              <a:t>Return: </a:t>
            </a:r>
            <a:r>
              <a:rPr lang="en-US" sz="2400" dirty="0">
                <a:latin typeface="Times New Roman" pitchFamily="18" charset="0"/>
                <a:cs typeface="Times New Roman" pitchFamily="18" charset="0"/>
              </a:rPr>
              <a:t>Part of the string.</a:t>
            </a:r>
            <a:endParaRPr lang="en-US" sz="2400" dirty="0" smtClean="0">
              <a:latin typeface="Times New Roman" pitchFamily="18" charset="0"/>
              <a:cs typeface="Times New Roman" pitchFamily="18" charset="0"/>
            </a:endParaRPr>
          </a:p>
          <a:p>
            <a:pPr marL="0" indent="0" algn="just">
              <a:buNone/>
            </a:pPr>
            <a:r>
              <a:rPr lang="en-US" sz="2400" dirty="0" smtClean="0">
                <a:solidFill>
                  <a:srgbClr val="FF0000"/>
                </a:solidFill>
                <a:latin typeface="Times New Roman" pitchFamily="18" charset="0"/>
                <a:cs typeface="Times New Roman" pitchFamily="18" charset="0"/>
              </a:rPr>
              <a:t>Ex</a:t>
            </a:r>
            <a:r>
              <a:rPr lang="en-US" sz="2400" dirty="0">
                <a:solidFill>
                  <a:srgbClr val="FF0000"/>
                </a:solidFill>
                <a:latin typeface="Times New Roman" pitchFamily="18" charset="0"/>
                <a:cs typeface="Times New Roman" pitchFamily="18" charset="0"/>
              </a:rPr>
              <a:t>: </a:t>
            </a:r>
            <a:r>
              <a:rPr lang="en-US" sz="2400" dirty="0">
                <a:latin typeface="Times New Roman" pitchFamily="18" charset="0"/>
                <a:cs typeface="Times New Roman" pitchFamily="18" charset="0"/>
              </a:rPr>
              <a:t>&lt;script&gt;  </a:t>
            </a:r>
          </a:p>
          <a:p>
            <a:pPr marL="0" indent="0" algn="just">
              <a:buNone/>
            </a:pPr>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str</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JavaScript";  </a:t>
            </a:r>
            <a:endParaRPr lang="en-US" sz="2400" dirty="0">
              <a:latin typeface="Times New Roman" pitchFamily="18" charset="0"/>
              <a:cs typeface="Times New Roman" pitchFamily="18" charset="0"/>
            </a:endParaRPr>
          </a:p>
          <a:p>
            <a:pPr marL="0" indent="0" algn="just">
              <a:buNone/>
            </a:pPr>
            <a:r>
              <a:rPr lang="en-US" sz="2400" dirty="0" err="1">
                <a:latin typeface="Times New Roman" pitchFamily="18" charset="0"/>
                <a:cs typeface="Times New Roman" pitchFamily="18" charset="0"/>
              </a:rPr>
              <a:t>document.writeln</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str.substr</a:t>
            </a:r>
            <a:r>
              <a:rPr lang="en-US" sz="2400" dirty="0">
                <a:latin typeface="Times New Roman" pitchFamily="18" charset="0"/>
                <a:cs typeface="Times New Roman" pitchFamily="18" charset="0"/>
              </a:rPr>
              <a:t>(0,4));  </a:t>
            </a:r>
          </a:p>
          <a:p>
            <a:pPr marL="0" indent="0" algn="just">
              <a:buNone/>
            </a:pPr>
            <a:r>
              <a:rPr lang="en-US" sz="2400" dirty="0">
                <a:latin typeface="Times New Roman" pitchFamily="18" charset="0"/>
                <a:cs typeface="Times New Roman" pitchFamily="18" charset="0"/>
              </a:rPr>
              <a:t>&lt;/script&gt; </a:t>
            </a:r>
            <a:r>
              <a:rPr lang="en-US" sz="2400" dirty="0" smtClean="0">
                <a:latin typeface="Times New Roman" pitchFamily="18" charset="0"/>
                <a:cs typeface="Times New Roman" pitchFamily="18" charset="0"/>
              </a:rPr>
              <a:t>	</a:t>
            </a:r>
          </a:p>
          <a:p>
            <a:pPr marL="0" indent="0" algn="just">
              <a:buNone/>
            </a:pPr>
            <a:r>
              <a:rPr lang="en-US" sz="2400" dirty="0" smtClean="0">
                <a:solidFill>
                  <a:srgbClr val="FF0000"/>
                </a:solidFill>
                <a:latin typeface="Times New Roman" pitchFamily="18" charset="0"/>
                <a:cs typeface="Times New Roman" pitchFamily="18" charset="0"/>
              </a:rPr>
              <a:t>//Output: Java</a:t>
            </a:r>
          </a:p>
        </p:txBody>
      </p:sp>
      <p:sp>
        <p:nvSpPr>
          <p:cNvPr id="7" name="Title 1"/>
          <p:cNvSpPr>
            <a:spLocks noGrp="1"/>
          </p:cNvSpPr>
          <p:nvPr>
            <p:ph type="title"/>
          </p:nvPr>
        </p:nvSpPr>
        <p:spPr>
          <a:xfrm>
            <a:off x="0" y="76200"/>
            <a:ext cx="2819400" cy="457200"/>
          </a:xfrm>
        </p:spPr>
        <p:txBody>
          <a:bodyPr>
            <a:noAutofit/>
          </a:bodyPr>
          <a:lstStyle/>
          <a:p>
            <a:pPr algn="l"/>
            <a:r>
              <a:rPr lang="en-US" sz="2800" b="1" dirty="0">
                <a:latin typeface="Times New Roman" pitchFamily="18" charset="0"/>
                <a:cs typeface="Times New Roman" pitchFamily="18" charset="0"/>
              </a:rPr>
              <a:t>String Methods:</a:t>
            </a:r>
          </a:p>
        </p:txBody>
      </p:sp>
    </p:spTree>
    <p:extLst>
      <p:ext uri="{BB962C8B-B14F-4D97-AF65-F5344CB8AC3E}">
        <p14:creationId xmlns:p14="http://schemas.microsoft.com/office/powerpoint/2010/main" val="14027179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381000" y="609600"/>
            <a:ext cx="8534400" cy="6248400"/>
          </a:xfrm>
        </p:spPr>
        <p:txBody>
          <a:bodyPr>
            <a:noAutofit/>
          </a:bodyPr>
          <a:lstStyle/>
          <a:p>
            <a:pPr marL="0" indent="0" algn="just">
              <a:buNone/>
            </a:pPr>
            <a:r>
              <a:rPr lang="en-US" sz="2400" dirty="0" smtClean="0">
                <a:latin typeface="Times New Roman" pitchFamily="18" charset="0"/>
                <a:cs typeface="Times New Roman" pitchFamily="18" charset="0"/>
              </a:rPr>
              <a:t>10) substring(): </a:t>
            </a:r>
            <a:r>
              <a:rPr lang="en-US" sz="2400" dirty="0">
                <a:latin typeface="Times New Roman" pitchFamily="18" charset="0"/>
                <a:cs typeface="Times New Roman" pitchFamily="18" charset="0"/>
              </a:rPr>
              <a:t>The </a:t>
            </a:r>
            <a:r>
              <a:rPr lang="en-US" sz="2400" dirty="0" smtClean="0">
                <a:latin typeface="Times New Roman" pitchFamily="18" charset="0"/>
                <a:cs typeface="Times New Roman" pitchFamily="18" charset="0"/>
              </a:rPr>
              <a:t>substring</a:t>
            </a:r>
            <a:r>
              <a:rPr lang="en-US" sz="2400" dirty="0">
                <a:latin typeface="Times New Roman" pitchFamily="18" charset="0"/>
                <a:cs typeface="Times New Roman" pitchFamily="18" charset="0"/>
              </a:rPr>
              <a:t>() method fetch the string on the basis of provided index and returns the new sub string. It works similar to the slice() method with a difference that it doesn't accepts negative indexes. This method doesn't make any change in the original string</a:t>
            </a:r>
            <a:r>
              <a:rPr lang="en-US" sz="2400" dirty="0" smtClean="0">
                <a:latin typeface="Times New Roman" pitchFamily="18" charset="0"/>
                <a:cs typeface="Times New Roman" pitchFamily="18" charset="0"/>
              </a:rPr>
              <a:t>.</a:t>
            </a:r>
          </a:p>
          <a:p>
            <a:pPr marL="0" indent="0" algn="just">
              <a:buNone/>
            </a:pPr>
            <a:r>
              <a:rPr lang="en-US" sz="2400" dirty="0" smtClean="0">
                <a:solidFill>
                  <a:srgbClr val="FF0000"/>
                </a:solidFill>
                <a:latin typeface="Times New Roman" pitchFamily="18" charset="0"/>
                <a:cs typeface="Times New Roman" pitchFamily="18" charset="0"/>
              </a:rPr>
              <a:t>Syntax:</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substring(</a:t>
            </a:r>
            <a:r>
              <a:rPr lang="en-US" sz="2400" dirty="0" err="1" smtClean="0">
                <a:latin typeface="Times New Roman" pitchFamily="18" charset="0"/>
                <a:cs typeface="Times New Roman" pitchFamily="18" charset="0"/>
              </a:rPr>
              <a:t>start,end</a:t>
            </a:r>
            <a:r>
              <a:rPr lang="en-US" sz="2400" dirty="0" smtClean="0">
                <a:latin typeface="Times New Roman" pitchFamily="18" charset="0"/>
                <a:cs typeface="Times New Roman" pitchFamily="18" charset="0"/>
              </a:rPr>
              <a:t>)</a:t>
            </a:r>
          </a:p>
          <a:p>
            <a:pPr marL="0" indent="0" algn="just">
              <a:buNone/>
            </a:pPr>
            <a:r>
              <a:rPr lang="en-US" sz="2400" dirty="0" smtClean="0">
                <a:solidFill>
                  <a:srgbClr val="FF0000"/>
                </a:solidFill>
                <a:latin typeface="Times New Roman" pitchFamily="18" charset="0"/>
                <a:cs typeface="Times New Roman" pitchFamily="18" charset="0"/>
              </a:rPr>
              <a:t>Parameter: </a:t>
            </a:r>
            <a:r>
              <a:rPr lang="en-US" sz="2400" dirty="0">
                <a:latin typeface="Times New Roman" pitchFamily="18" charset="0"/>
                <a:cs typeface="Times New Roman" pitchFamily="18" charset="0"/>
              </a:rPr>
              <a:t>start - It represents the position of the string from where the fetching starts.</a:t>
            </a:r>
          </a:p>
          <a:p>
            <a:pPr marL="0" indent="0" algn="just">
              <a:buNone/>
            </a:pPr>
            <a:r>
              <a:rPr lang="en-US" sz="2400" dirty="0" smtClean="0">
                <a:latin typeface="Times New Roman" pitchFamily="18" charset="0"/>
                <a:cs typeface="Times New Roman" pitchFamily="18" charset="0"/>
              </a:rPr>
              <a:t>end </a:t>
            </a:r>
            <a:r>
              <a:rPr lang="en-US" sz="2400" dirty="0">
                <a:latin typeface="Times New Roman" pitchFamily="18" charset="0"/>
                <a:cs typeface="Times New Roman" pitchFamily="18" charset="0"/>
              </a:rPr>
              <a:t>- It is optional. It represents the position up to which the string </a:t>
            </a:r>
            <a:r>
              <a:rPr lang="en-US" sz="2400" dirty="0" smtClean="0">
                <a:latin typeface="Times New Roman" pitchFamily="18" charset="0"/>
                <a:cs typeface="Times New Roman" pitchFamily="18" charset="0"/>
              </a:rPr>
              <a:t>fetches</a:t>
            </a:r>
          </a:p>
          <a:p>
            <a:pPr marL="0" indent="0" algn="just">
              <a:buNone/>
            </a:pPr>
            <a:r>
              <a:rPr lang="en-US" sz="2400" dirty="0" smtClean="0">
                <a:solidFill>
                  <a:srgbClr val="FF0000"/>
                </a:solidFill>
                <a:latin typeface="Times New Roman" pitchFamily="18" charset="0"/>
                <a:cs typeface="Times New Roman" pitchFamily="18" charset="0"/>
              </a:rPr>
              <a:t>Return: </a:t>
            </a:r>
            <a:r>
              <a:rPr lang="en-US" sz="2400" dirty="0">
                <a:latin typeface="Times New Roman" pitchFamily="18" charset="0"/>
                <a:cs typeface="Times New Roman" pitchFamily="18" charset="0"/>
              </a:rPr>
              <a:t>Part of the string.</a:t>
            </a:r>
            <a:endParaRPr lang="en-US" sz="2400" dirty="0" smtClean="0">
              <a:latin typeface="Times New Roman" pitchFamily="18" charset="0"/>
              <a:cs typeface="Times New Roman" pitchFamily="18" charset="0"/>
            </a:endParaRPr>
          </a:p>
          <a:p>
            <a:pPr marL="0" indent="0" algn="just">
              <a:buNone/>
            </a:pPr>
            <a:r>
              <a:rPr lang="en-US" sz="2400" dirty="0" smtClean="0">
                <a:solidFill>
                  <a:srgbClr val="FF0000"/>
                </a:solidFill>
                <a:latin typeface="Times New Roman" pitchFamily="18" charset="0"/>
                <a:cs typeface="Times New Roman" pitchFamily="18" charset="0"/>
              </a:rPr>
              <a:t>Ex</a:t>
            </a:r>
            <a:r>
              <a:rPr lang="en-US" sz="2400" dirty="0">
                <a:solidFill>
                  <a:srgbClr val="FF0000"/>
                </a:solidFill>
                <a:latin typeface="Times New Roman" pitchFamily="18" charset="0"/>
                <a:cs typeface="Times New Roman" pitchFamily="18" charset="0"/>
              </a:rPr>
              <a:t>: </a:t>
            </a:r>
            <a:r>
              <a:rPr lang="en-US" sz="2400" dirty="0">
                <a:latin typeface="Times New Roman" pitchFamily="18" charset="0"/>
                <a:cs typeface="Times New Roman" pitchFamily="18" charset="0"/>
              </a:rPr>
              <a:t>&lt;script&gt;  </a:t>
            </a:r>
          </a:p>
          <a:p>
            <a:pPr marL="0" indent="0" algn="just">
              <a:buNone/>
            </a:pPr>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str</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JavaScript";  </a:t>
            </a:r>
            <a:endParaRPr lang="en-US" sz="2400" dirty="0">
              <a:latin typeface="Times New Roman" pitchFamily="18" charset="0"/>
              <a:cs typeface="Times New Roman" pitchFamily="18" charset="0"/>
            </a:endParaRPr>
          </a:p>
          <a:p>
            <a:pPr marL="0" indent="0" algn="just">
              <a:buNone/>
            </a:pPr>
            <a:r>
              <a:rPr lang="en-US" sz="2400" dirty="0" err="1">
                <a:latin typeface="Times New Roman" pitchFamily="18" charset="0"/>
                <a:cs typeface="Times New Roman" pitchFamily="18" charset="0"/>
              </a:rPr>
              <a:t>document.writeln</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str.substr</a:t>
            </a:r>
            <a:r>
              <a:rPr lang="en-US" sz="2400" dirty="0">
                <a:latin typeface="Times New Roman" pitchFamily="18" charset="0"/>
                <a:cs typeface="Times New Roman" pitchFamily="18" charset="0"/>
              </a:rPr>
              <a:t>(0,4));  </a:t>
            </a:r>
          </a:p>
          <a:p>
            <a:pPr marL="0" indent="0" algn="just">
              <a:buNone/>
            </a:pPr>
            <a:r>
              <a:rPr lang="en-US" sz="2400" dirty="0">
                <a:latin typeface="Times New Roman" pitchFamily="18" charset="0"/>
                <a:cs typeface="Times New Roman" pitchFamily="18" charset="0"/>
              </a:rPr>
              <a:t>&lt;/script&gt; </a:t>
            </a:r>
            <a:r>
              <a:rPr lang="en-US" sz="2400" dirty="0" smtClean="0">
                <a:solidFill>
                  <a:srgbClr val="FF0000"/>
                </a:solidFill>
                <a:latin typeface="Times New Roman" pitchFamily="18" charset="0"/>
                <a:cs typeface="Times New Roman" pitchFamily="18" charset="0"/>
              </a:rPr>
              <a:t>//Output: Java</a:t>
            </a:r>
          </a:p>
        </p:txBody>
      </p:sp>
      <p:sp>
        <p:nvSpPr>
          <p:cNvPr id="7" name="Title 1"/>
          <p:cNvSpPr>
            <a:spLocks noGrp="1"/>
          </p:cNvSpPr>
          <p:nvPr>
            <p:ph type="title"/>
          </p:nvPr>
        </p:nvSpPr>
        <p:spPr>
          <a:xfrm>
            <a:off x="0" y="76200"/>
            <a:ext cx="2819400" cy="457200"/>
          </a:xfrm>
        </p:spPr>
        <p:txBody>
          <a:bodyPr>
            <a:noAutofit/>
          </a:bodyPr>
          <a:lstStyle/>
          <a:p>
            <a:pPr algn="l"/>
            <a:r>
              <a:rPr lang="en-US" sz="2800" b="1" dirty="0">
                <a:latin typeface="Times New Roman" pitchFamily="18" charset="0"/>
                <a:cs typeface="Times New Roman" pitchFamily="18" charset="0"/>
              </a:rPr>
              <a:t>String Methods:</a:t>
            </a:r>
          </a:p>
        </p:txBody>
      </p:sp>
    </p:spTree>
    <p:extLst>
      <p:ext uri="{BB962C8B-B14F-4D97-AF65-F5344CB8AC3E}">
        <p14:creationId xmlns:p14="http://schemas.microsoft.com/office/powerpoint/2010/main" val="4517823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381000" y="609600"/>
            <a:ext cx="8534400" cy="6248400"/>
          </a:xfrm>
        </p:spPr>
        <p:txBody>
          <a:bodyPr>
            <a:noAutofit/>
          </a:bodyPr>
          <a:lstStyle/>
          <a:p>
            <a:pPr marL="0" indent="0" algn="just">
              <a:buNone/>
            </a:pPr>
            <a:r>
              <a:rPr lang="en-US" sz="2400" dirty="0" smtClean="0">
                <a:latin typeface="Times New Roman" pitchFamily="18" charset="0"/>
                <a:cs typeface="Times New Roman" pitchFamily="18" charset="0"/>
              </a:rPr>
              <a:t>11) slice(): This </a:t>
            </a:r>
            <a:r>
              <a:rPr lang="en-US" sz="2400" dirty="0">
                <a:latin typeface="Times New Roman" pitchFamily="18" charset="0"/>
                <a:cs typeface="Times New Roman" pitchFamily="18" charset="0"/>
              </a:rPr>
              <a:t>method is used to fetch the part of the string and returns the new string. It required to specify the index number as the start and end parameters to fetch the part of the string. The index starts from 0</a:t>
            </a:r>
            <a:r>
              <a:rPr lang="en-US" sz="2400" dirty="0" smtClean="0">
                <a:latin typeface="Times New Roman" pitchFamily="18" charset="0"/>
                <a:cs typeface="Times New Roman" pitchFamily="18" charset="0"/>
              </a:rPr>
              <a:t>.</a:t>
            </a:r>
          </a:p>
          <a:p>
            <a:pPr marL="0" indent="0" algn="just">
              <a:buNone/>
            </a:pPr>
            <a:r>
              <a:rPr lang="en-US" sz="2400" dirty="0" smtClean="0">
                <a:solidFill>
                  <a:srgbClr val="FF0000"/>
                </a:solidFill>
                <a:latin typeface="Times New Roman" pitchFamily="18" charset="0"/>
                <a:cs typeface="Times New Roman" pitchFamily="18" charset="0"/>
              </a:rPr>
              <a:t>Syntax:</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slice(</a:t>
            </a:r>
            <a:r>
              <a:rPr lang="en-US" sz="2400" dirty="0" err="1" smtClean="0">
                <a:latin typeface="Times New Roman" pitchFamily="18" charset="0"/>
                <a:cs typeface="Times New Roman" pitchFamily="18" charset="0"/>
              </a:rPr>
              <a:t>start,end</a:t>
            </a:r>
            <a:r>
              <a:rPr lang="en-US" sz="2400" dirty="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marL="0" indent="0" algn="just">
              <a:buNone/>
            </a:pPr>
            <a:r>
              <a:rPr lang="en-US" sz="2400" dirty="0" smtClean="0">
                <a:solidFill>
                  <a:srgbClr val="FF0000"/>
                </a:solidFill>
                <a:latin typeface="Times New Roman" pitchFamily="18" charset="0"/>
                <a:cs typeface="Times New Roman" pitchFamily="18" charset="0"/>
              </a:rPr>
              <a:t>Parameter: </a:t>
            </a:r>
            <a:r>
              <a:rPr lang="en-US" sz="2400" dirty="0">
                <a:latin typeface="Times New Roman" pitchFamily="18" charset="0"/>
                <a:cs typeface="Times New Roman" pitchFamily="18" charset="0"/>
              </a:rPr>
              <a:t>start - It represents the position of the string from where the fetching starts.</a:t>
            </a:r>
          </a:p>
          <a:p>
            <a:pPr marL="0" indent="0" algn="just">
              <a:buNone/>
            </a:pPr>
            <a:r>
              <a:rPr lang="en-US" sz="2400" dirty="0" smtClean="0">
                <a:latin typeface="Times New Roman" pitchFamily="18" charset="0"/>
                <a:cs typeface="Times New Roman" pitchFamily="18" charset="0"/>
              </a:rPr>
              <a:t>end </a:t>
            </a:r>
            <a:r>
              <a:rPr lang="en-US" sz="2400" dirty="0">
                <a:latin typeface="Times New Roman" pitchFamily="18" charset="0"/>
                <a:cs typeface="Times New Roman" pitchFamily="18" charset="0"/>
              </a:rPr>
              <a:t>- It is optional. It represents the position up to which the string fetches. In other words, the end parameter is not included</a:t>
            </a:r>
            <a:r>
              <a:rPr lang="en-US" sz="2400" dirty="0" smtClean="0">
                <a:latin typeface="Times New Roman" pitchFamily="18" charset="0"/>
                <a:cs typeface="Times New Roman" pitchFamily="18" charset="0"/>
              </a:rPr>
              <a:t>.</a:t>
            </a:r>
          </a:p>
          <a:p>
            <a:pPr marL="0" indent="0" algn="just">
              <a:buNone/>
            </a:pPr>
            <a:r>
              <a:rPr lang="en-US" sz="2400" dirty="0" smtClean="0">
                <a:solidFill>
                  <a:srgbClr val="FF0000"/>
                </a:solidFill>
                <a:latin typeface="Times New Roman" pitchFamily="18" charset="0"/>
                <a:cs typeface="Times New Roman" pitchFamily="18" charset="0"/>
              </a:rPr>
              <a:t>Return: </a:t>
            </a:r>
            <a:r>
              <a:rPr lang="en-US" sz="2400" dirty="0">
                <a:latin typeface="Times New Roman" pitchFamily="18" charset="0"/>
                <a:cs typeface="Times New Roman" pitchFamily="18" charset="0"/>
              </a:rPr>
              <a:t>Part of the string.</a:t>
            </a:r>
            <a:endParaRPr lang="en-US" sz="2400" dirty="0" smtClean="0">
              <a:latin typeface="Times New Roman" pitchFamily="18" charset="0"/>
              <a:cs typeface="Times New Roman" pitchFamily="18" charset="0"/>
            </a:endParaRPr>
          </a:p>
          <a:p>
            <a:pPr marL="0" indent="0" algn="just">
              <a:buNone/>
            </a:pPr>
            <a:r>
              <a:rPr lang="en-US" sz="2400" dirty="0" smtClean="0">
                <a:solidFill>
                  <a:srgbClr val="FF0000"/>
                </a:solidFill>
                <a:latin typeface="Times New Roman" pitchFamily="18" charset="0"/>
                <a:cs typeface="Times New Roman" pitchFamily="18" charset="0"/>
              </a:rPr>
              <a:t>Ex</a:t>
            </a:r>
            <a:r>
              <a:rPr lang="en-US" sz="2400" dirty="0">
                <a:solidFill>
                  <a:srgbClr val="FF0000"/>
                </a:solidFill>
                <a:latin typeface="Times New Roman" pitchFamily="18" charset="0"/>
                <a:cs typeface="Times New Roman" pitchFamily="18" charset="0"/>
              </a:rPr>
              <a:t>: </a:t>
            </a:r>
            <a:r>
              <a:rPr lang="en-US" sz="2400" dirty="0">
                <a:latin typeface="Times New Roman" pitchFamily="18" charset="0"/>
                <a:cs typeface="Times New Roman" pitchFamily="18" charset="0"/>
              </a:rPr>
              <a:t>&lt;script&gt;  </a:t>
            </a:r>
          </a:p>
          <a:p>
            <a:pPr marL="0" indent="0" algn="just">
              <a:buNone/>
            </a:pPr>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str</a:t>
            </a:r>
            <a:r>
              <a:rPr lang="en-US" sz="2400" dirty="0">
                <a:latin typeface="Times New Roman" pitchFamily="18" charset="0"/>
                <a:cs typeface="Times New Roman" pitchFamily="18" charset="0"/>
              </a:rPr>
              <a:t> = </a:t>
            </a:r>
            <a:r>
              <a:rPr lang="en-US" sz="2400" dirty="0" smtClean="0">
                <a:latin typeface="Times New Roman" pitchFamily="18" charset="0"/>
                <a:cs typeface="Times New Roman" pitchFamily="18" charset="0"/>
              </a:rPr>
              <a:t>“Welcome";  </a:t>
            </a:r>
            <a:endParaRPr lang="en-US" sz="2400" dirty="0">
              <a:latin typeface="Times New Roman" pitchFamily="18" charset="0"/>
              <a:cs typeface="Times New Roman" pitchFamily="18" charset="0"/>
            </a:endParaRPr>
          </a:p>
          <a:p>
            <a:pPr marL="0" indent="0" algn="just">
              <a:buNone/>
            </a:pPr>
            <a:r>
              <a:rPr lang="en-US" sz="2400" dirty="0" err="1">
                <a:latin typeface="Times New Roman" pitchFamily="18" charset="0"/>
                <a:cs typeface="Times New Roman" pitchFamily="18" charset="0"/>
              </a:rPr>
              <a:t>document.writeln</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str.slice</a:t>
            </a:r>
            <a:r>
              <a:rPr lang="en-US" sz="2400" dirty="0">
                <a:latin typeface="Times New Roman" pitchFamily="18" charset="0"/>
                <a:cs typeface="Times New Roman" pitchFamily="18" charset="0"/>
              </a:rPr>
              <a:t>(2,5));   </a:t>
            </a:r>
          </a:p>
          <a:p>
            <a:pPr marL="0" indent="0" algn="just">
              <a:buNone/>
            </a:pPr>
            <a:r>
              <a:rPr lang="en-US" sz="2400" dirty="0">
                <a:latin typeface="Times New Roman" pitchFamily="18" charset="0"/>
                <a:cs typeface="Times New Roman" pitchFamily="18" charset="0"/>
              </a:rPr>
              <a:t>&lt;/script&gt; </a:t>
            </a:r>
            <a:endParaRPr lang="en-US" sz="2400" dirty="0" smtClean="0">
              <a:latin typeface="Times New Roman" pitchFamily="18" charset="0"/>
              <a:cs typeface="Times New Roman" pitchFamily="18" charset="0"/>
            </a:endParaRPr>
          </a:p>
          <a:p>
            <a:pPr marL="0" indent="0" algn="just">
              <a:buNone/>
            </a:pPr>
            <a:r>
              <a:rPr lang="en-US" sz="2400" dirty="0" smtClean="0">
                <a:solidFill>
                  <a:srgbClr val="FF0000"/>
                </a:solidFill>
                <a:latin typeface="Times New Roman" pitchFamily="18" charset="0"/>
                <a:cs typeface="Times New Roman" pitchFamily="18" charset="0"/>
              </a:rPr>
              <a:t>//output: </a:t>
            </a:r>
            <a:r>
              <a:rPr lang="en-US" sz="2400" dirty="0" err="1" smtClean="0">
                <a:solidFill>
                  <a:srgbClr val="FF0000"/>
                </a:solidFill>
                <a:latin typeface="Times New Roman" pitchFamily="18" charset="0"/>
                <a:cs typeface="Times New Roman" pitchFamily="18" charset="0"/>
              </a:rPr>
              <a:t>lco</a:t>
            </a:r>
            <a:endParaRPr lang="en-US" sz="2400" dirty="0" smtClean="0">
              <a:solidFill>
                <a:srgbClr val="FF0000"/>
              </a:solidFill>
              <a:latin typeface="Times New Roman" pitchFamily="18" charset="0"/>
              <a:cs typeface="Times New Roman" pitchFamily="18" charset="0"/>
            </a:endParaRPr>
          </a:p>
        </p:txBody>
      </p:sp>
      <p:sp>
        <p:nvSpPr>
          <p:cNvPr id="7" name="Title 1"/>
          <p:cNvSpPr>
            <a:spLocks noGrp="1"/>
          </p:cNvSpPr>
          <p:nvPr>
            <p:ph type="title"/>
          </p:nvPr>
        </p:nvSpPr>
        <p:spPr>
          <a:xfrm>
            <a:off x="0" y="76200"/>
            <a:ext cx="2819400" cy="457200"/>
          </a:xfrm>
        </p:spPr>
        <p:txBody>
          <a:bodyPr>
            <a:noAutofit/>
          </a:bodyPr>
          <a:lstStyle/>
          <a:p>
            <a:pPr algn="l"/>
            <a:r>
              <a:rPr lang="en-US" sz="2800" b="1" dirty="0">
                <a:latin typeface="Times New Roman" pitchFamily="18" charset="0"/>
                <a:cs typeface="Times New Roman" pitchFamily="18" charset="0"/>
              </a:rPr>
              <a:t>String Methods:</a:t>
            </a:r>
          </a:p>
        </p:txBody>
      </p:sp>
    </p:spTree>
    <p:extLst>
      <p:ext uri="{BB962C8B-B14F-4D97-AF65-F5344CB8AC3E}">
        <p14:creationId xmlns:p14="http://schemas.microsoft.com/office/powerpoint/2010/main" val="39097657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381000" y="609600"/>
            <a:ext cx="8534400" cy="5867400"/>
          </a:xfrm>
        </p:spPr>
        <p:txBody>
          <a:bodyPr>
            <a:noAutofit/>
          </a:bodyPr>
          <a:lstStyle/>
          <a:p>
            <a:pPr marL="0" indent="0" algn="just">
              <a:buNone/>
            </a:pPr>
            <a:r>
              <a:rPr lang="en-US" sz="2400" dirty="0" smtClean="0">
                <a:latin typeface="Times New Roman" pitchFamily="18" charset="0"/>
                <a:cs typeface="Times New Roman" pitchFamily="18" charset="0"/>
              </a:rPr>
              <a:t>12) </a:t>
            </a:r>
            <a:r>
              <a:rPr lang="en-US" sz="2400" dirty="0" err="1" smtClean="0">
                <a:latin typeface="Times New Roman" pitchFamily="18" charset="0"/>
                <a:cs typeface="Times New Roman" pitchFamily="18" charset="0"/>
              </a:rPr>
              <a:t>toLowerCase</a:t>
            </a:r>
            <a:r>
              <a:rPr lang="en-US" sz="2400" dirty="0" smtClean="0">
                <a:latin typeface="Times New Roman" pitchFamily="18" charset="0"/>
                <a:cs typeface="Times New Roman" pitchFamily="18" charset="0"/>
              </a:rPr>
              <a:t>(): This </a:t>
            </a:r>
            <a:r>
              <a:rPr lang="en-US" sz="2400" dirty="0">
                <a:latin typeface="Times New Roman" pitchFamily="18" charset="0"/>
                <a:cs typeface="Times New Roman" pitchFamily="18" charset="0"/>
              </a:rPr>
              <a:t>method is used to convert the string into lowercase letter. This method doesn't make any change in the original string</a:t>
            </a:r>
            <a:r>
              <a:rPr lang="en-US" sz="2400" dirty="0" smtClean="0">
                <a:latin typeface="Times New Roman" pitchFamily="18" charset="0"/>
                <a:cs typeface="Times New Roman" pitchFamily="18" charset="0"/>
              </a:rPr>
              <a:t>.</a:t>
            </a:r>
          </a:p>
          <a:p>
            <a:pPr marL="0" indent="0" algn="just">
              <a:buNone/>
            </a:pPr>
            <a:r>
              <a:rPr lang="en-US" sz="2400" dirty="0" smtClean="0">
                <a:solidFill>
                  <a:srgbClr val="FF0000"/>
                </a:solidFill>
                <a:latin typeface="Times New Roman" pitchFamily="18" charset="0"/>
                <a:cs typeface="Times New Roman" pitchFamily="18" charset="0"/>
              </a:rPr>
              <a:t>Syntax:</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toLowerCase</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0" indent="0" algn="just">
              <a:buNone/>
            </a:pPr>
            <a:r>
              <a:rPr lang="en-US" sz="2400" dirty="0" smtClean="0">
                <a:solidFill>
                  <a:srgbClr val="FF0000"/>
                </a:solidFill>
                <a:latin typeface="Times New Roman" pitchFamily="18" charset="0"/>
                <a:cs typeface="Times New Roman" pitchFamily="18" charset="0"/>
              </a:rPr>
              <a:t>Return: </a:t>
            </a:r>
            <a:r>
              <a:rPr lang="en-US" sz="2400" dirty="0" smtClean="0">
                <a:latin typeface="Times New Roman" pitchFamily="18" charset="0"/>
                <a:cs typeface="Times New Roman" pitchFamily="18" charset="0"/>
              </a:rPr>
              <a:t>string in Lower case.</a:t>
            </a:r>
          </a:p>
          <a:p>
            <a:pPr marL="0" indent="0" algn="just">
              <a:buNone/>
            </a:pPr>
            <a:r>
              <a:rPr lang="en-US" sz="2400" dirty="0" smtClean="0">
                <a:solidFill>
                  <a:srgbClr val="FF0000"/>
                </a:solidFill>
                <a:latin typeface="Times New Roman" pitchFamily="18" charset="0"/>
                <a:cs typeface="Times New Roman" pitchFamily="18" charset="0"/>
              </a:rPr>
              <a:t>Ex</a:t>
            </a:r>
            <a:r>
              <a:rPr lang="en-US" sz="2400" dirty="0">
                <a:solidFill>
                  <a:srgbClr val="FF0000"/>
                </a:solidFill>
                <a:latin typeface="Times New Roman" pitchFamily="18" charset="0"/>
                <a:cs typeface="Times New Roman" pitchFamily="18" charset="0"/>
              </a:rPr>
              <a:t>: </a:t>
            </a:r>
            <a:r>
              <a:rPr lang="en-US" sz="2400" dirty="0">
                <a:latin typeface="Times New Roman" pitchFamily="18" charset="0"/>
                <a:cs typeface="Times New Roman" pitchFamily="18" charset="0"/>
              </a:rPr>
              <a:t>&lt;script&gt;  </a:t>
            </a:r>
          </a:p>
          <a:p>
            <a:pPr marL="0" indent="0" algn="just">
              <a:buNone/>
            </a:pPr>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str</a:t>
            </a:r>
            <a:r>
              <a:rPr lang="en-US" sz="2400" dirty="0">
                <a:latin typeface="Times New Roman" pitchFamily="18" charset="0"/>
                <a:cs typeface="Times New Roman" pitchFamily="18" charset="0"/>
              </a:rPr>
              <a:t> = </a:t>
            </a:r>
            <a:r>
              <a:rPr lang="en-US" sz="2400" dirty="0" smtClean="0">
                <a:latin typeface="Times New Roman" pitchFamily="18" charset="0"/>
                <a:cs typeface="Times New Roman" pitchFamily="18" charset="0"/>
              </a:rPr>
              <a:t>“WELCOME";  </a:t>
            </a:r>
            <a:endParaRPr lang="en-US" sz="2400" dirty="0">
              <a:latin typeface="Times New Roman" pitchFamily="18" charset="0"/>
              <a:cs typeface="Times New Roman" pitchFamily="18" charset="0"/>
            </a:endParaRPr>
          </a:p>
          <a:p>
            <a:pPr marL="0" indent="0" algn="just">
              <a:buNone/>
            </a:pPr>
            <a:r>
              <a:rPr lang="en-US" sz="2400" dirty="0" err="1" smtClean="0">
                <a:latin typeface="Times New Roman" pitchFamily="18" charset="0"/>
                <a:cs typeface="Times New Roman" pitchFamily="18" charset="0"/>
              </a:rPr>
              <a:t>document.writeln</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str.toLowerCase</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marL="0" indent="0" algn="just">
              <a:buNone/>
            </a:pPr>
            <a:r>
              <a:rPr lang="en-US" sz="2400" dirty="0">
                <a:latin typeface="Times New Roman" pitchFamily="18" charset="0"/>
                <a:cs typeface="Times New Roman" pitchFamily="18" charset="0"/>
              </a:rPr>
              <a:t>&lt;/script&gt; </a:t>
            </a:r>
            <a:endParaRPr lang="en-US" sz="2400" dirty="0" smtClean="0">
              <a:latin typeface="Times New Roman" pitchFamily="18" charset="0"/>
              <a:cs typeface="Times New Roman" pitchFamily="18" charset="0"/>
            </a:endParaRPr>
          </a:p>
          <a:p>
            <a:pPr marL="0" indent="0" algn="just">
              <a:buNone/>
            </a:pPr>
            <a:r>
              <a:rPr lang="en-US" sz="2400" dirty="0" smtClean="0">
                <a:solidFill>
                  <a:srgbClr val="FF0000"/>
                </a:solidFill>
                <a:latin typeface="Times New Roman" pitchFamily="18" charset="0"/>
                <a:cs typeface="Times New Roman" pitchFamily="18" charset="0"/>
              </a:rPr>
              <a:t>//output: welcome</a:t>
            </a:r>
          </a:p>
        </p:txBody>
      </p:sp>
      <p:sp>
        <p:nvSpPr>
          <p:cNvPr id="7" name="Title 1"/>
          <p:cNvSpPr>
            <a:spLocks noGrp="1"/>
          </p:cNvSpPr>
          <p:nvPr>
            <p:ph type="title"/>
          </p:nvPr>
        </p:nvSpPr>
        <p:spPr>
          <a:xfrm>
            <a:off x="0" y="76200"/>
            <a:ext cx="2819400" cy="457200"/>
          </a:xfrm>
        </p:spPr>
        <p:txBody>
          <a:bodyPr>
            <a:noAutofit/>
          </a:bodyPr>
          <a:lstStyle/>
          <a:p>
            <a:pPr algn="l"/>
            <a:r>
              <a:rPr lang="en-US" sz="2800" b="1" dirty="0">
                <a:latin typeface="Times New Roman" pitchFamily="18" charset="0"/>
                <a:cs typeface="Times New Roman" pitchFamily="18" charset="0"/>
              </a:rPr>
              <a:t>String Methods:</a:t>
            </a:r>
          </a:p>
        </p:txBody>
      </p:sp>
    </p:spTree>
    <p:extLst>
      <p:ext uri="{BB962C8B-B14F-4D97-AF65-F5344CB8AC3E}">
        <p14:creationId xmlns:p14="http://schemas.microsoft.com/office/powerpoint/2010/main" val="34645241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381000" y="609600"/>
            <a:ext cx="8534400" cy="5867400"/>
          </a:xfrm>
        </p:spPr>
        <p:txBody>
          <a:bodyPr>
            <a:noAutofit/>
          </a:bodyPr>
          <a:lstStyle/>
          <a:p>
            <a:pPr marL="0" indent="0" algn="just">
              <a:buNone/>
            </a:pPr>
            <a:r>
              <a:rPr lang="en-US" sz="2400" dirty="0" smtClean="0">
                <a:latin typeface="Times New Roman" pitchFamily="18" charset="0"/>
                <a:cs typeface="Times New Roman" pitchFamily="18" charset="0"/>
              </a:rPr>
              <a:t>13) </a:t>
            </a:r>
            <a:r>
              <a:rPr lang="en-US" sz="2400" dirty="0" err="1" smtClean="0">
                <a:latin typeface="Times New Roman" pitchFamily="18" charset="0"/>
                <a:cs typeface="Times New Roman" pitchFamily="18" charset="0"/>
              </a:rPr>
              <a:t>toUpperCase</a:t>
            </a:r>
            <a:r>
              <a:rPr lang="en-US" sz="2400" dirty="0" smtClean="0">
                <a:latin typeface="Times New Roman" pitchFamily="18" charset="0"/>
                <a:cs typeface="Times New Roman" pitchFamily="18" charset="0"/>
              </a:rPr>
              <a:t>(): This </a:t>
            </a:r>
            <a:r>
              <a:rPr lang="en-US" sz="2400" dirty="0">
                <a:latin typeface="Times New Roman" pitchFamily="18" charset="0"/>
                <a:cs typeface="Times New Roman" pitchFamily="18" charset="0"/>
              </a:rPr>
              <a:t>method is </a:t>
            </a:r>
            <a:r>
              <a:rPr lang="en-US" sz="2400" dirty="0" smtClean="0">
                <a:latin typeface="Times New Roman" pitchFamily="18" charset="0"/>
                <a:cs typeface="Times New Roman" pitchFamily="18" charset="0"/>
              </a:rPr>
              <a:t>used </a:t>
            </a:r>
            <a:r>
              <a:rPr lang="en-US" sz="2400" dirty="0">
                <a:latin typeface="Times New Roman" pitchFamily="18" charset="0"/>
                <a:cs typeface="Times New Roman" pitchFamily="18" charset="0"/>
              </a:rPr>
              <a:t>to convert the string into uppercase letter. This method doesn't make any change in the original string</a:t>
            </a:r>
            <a:r>
              <a:rPr lang="en-US" sz="2400" dirty="0" smtClean="0">
                <a:latin typeface="Times New Roman" pitchFamily="18" charset="0"/>
                <a:cs typeface="Times New Roman" pitchFamily="18" charset="0"/>
              </a:rPr>
              <a:t>.</a:t>
            </a:r>
          </a:p>
          <a:p>
            <a:pPr marL="0" indent="0" algn="just">
              <a:buNone/>
            </a:pPr>
            <a:r>
              <a:rPr lang="en-US" sz="2400" dirty="0" smtClean="0">
                <a:solidFill>
                  <a:srgbClr val="FF0000"/>
                </a:solidFill>
                <a:latin typeface="Times New Roman" pitchFamily="18" charset="0"/>
                <a:cs typeface="Times New Roman" pitchFamily="18" charset="0"/>
              </a:rPr>
              <a:t>Syntax:</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toUpperCase</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marL="0" indent="0" algn="just">
              <a:buNone/>
            </a:pPr>
            <a:r>
              <a:rPr lang="en-US" sz="2400" dirty="0" smtClean="0">
                <a:solidFill>
                  <a:srgbClr val="FF0000"/>
                </a:solidFill>
                <a:latin typeface="Times New Roman" pitchFamily="18" charset="0"/>
                <a:cs typeface="Times New Roman" pitchFamily="18" charset="0"/>
              </a:rPr>
              <a:t>Return: </a:t>
            </a:r>
            <a:r>
              <a:rPr lang="en-US" sz="2400" dirty="0" smtClean="0">
                <a:latin typeface="Times New Roman" pitchFamily="18" charset="0"/>
                <a:cs typeface="Times New Roman" pitchFamily="18" charset="0"/>
              </a:rPr>
              <a:t>string in Upper case.</a:t>
            </a:r>
          </a:p>
          <a:p>
            <a:pPr marL="0" indent="0" algn="just">
              <a:buNone/>
            </a:pPr>
            <a:r>
              <a:rPr lang="en-US" sz="2400" dirty="0" smtClean="0">
                <a:solidFill>
                  <a:srgbClr val="FF0000"/>
                </a:solidFill>
                <a:latin typeface="Times New Roman" pitchFamily="18" charset="0"/>
                <a:cs typeface="Times New Roman" pitchFamily="18" charset="0"/>
              </a:rPr>
              <a:t>Ex</a:t>
            </a:r>
            <a:r>
              <a:rPr lang="en-US" sz="2400" dirty="0">
                <a:solidFill>
                  <a:srgbClr val="FF0000"/>
                </a:solidFill>
                <a:latin typeface="Times New Roman" pitchFamily="18" charset="0"/>
                <a:cs typeface="Times New Roman" pitchFamily="18" charset="0"/>
              </a:rPr>
              <a:t>: </a:t>
            </a:r>
            <a:r>
              <a:rPr lang="en-US" sz="2400" dirty="0">
                <a:latin typeface="Times New Roman" pitchFamily="18" charset="0"/>
                <a:cs typeface="Times New Roman" pitchFamily="18" charset="0"/>
              </a:rPr>
              <a:t>&lt;script&gt;  </a:t>
            </a:r>
          </a:p>
          <a:p>
            <a:pPr marL="0" indent="0" algn="just">
              <a:buNone/>
            </a:pPr>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str</a:t>
            </a:r>
            <a:r>
              <a:rPr lang="en-US" sz="2400" dirty="0">
                <a:latin typeface="Times New Roman" pitchFamily="18" charset="0"/>
                <a:cs typeface="Times New Roman" pitchFamily="18" charset="0"/>
              </a:rPr>
              <a:t> = </a:t>
            </a:r>
            <a:r>
              <a:rPr lang="en-US" sz="2400" dirty="0" smtClean="0">
                <a:latin typeface="Times New Roman" pitchFamily="18" charset="0"/>
                <a:cs typeface="Times New Roman" pitchFamily="18" charset="0"/>
              </a:rPr>
              <a:t>“welcome";  </a:t>
            </a:r>
            <a:endParaRPr lang="en-US" sz="2400" dirty="0">
              <a:latin typeface="Times New Roman" pitchFamily="18" charset="0"/>
              <a:cs typeface="Times New Roman" pitchFamily="18" charset="0"/>
            </a:endParaRPr>
          </a:p>
          <a:p>
            <a:pPr marL="0" indent="0" algn="just">
              <a:buNone/>
            </a:pPr>
            <a:r>
              <a:rPr lang="en-US" sz="2400" dirty="0" err="1" smtClean="0">
                <a:latin typeface="Times New Roman" pitchFamily="18" charset="0"/>
                <a:cs typeface="Times New Roman" pitchFamily="18" charset="0"/>
              </a:rPr>
              <a:t>document.writeln</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str.toLowerCase</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marL="0" indent="0" algn="just">
              <a:buNone/>
            </a:pPr>
            <a:r>
              <a:rPr lang="en-US" sz="2400" dirty="0">
                <a:latin typeface="Times New Roman" pitchFamily="18" charset="0"/>
                <a:cs typeface="Times New Roman" pitchFamily="18" charset="0"/>
              </a:rPr>
              <a:t>&lt;/script&gt; </a:t>
            </a:r>
            <a:endParaRPr lang="en-US" sz="2400" dirty="0" smtClean="0">
              <a:latin typeface="Times New Roman" pitchFamily="18" charset="0"/>
              <a:cs typeface="Times New Roman" pitchFamily="18" charset="0"/>
            </a:endParaRPr>
          </a:p>
          <a:p>
            <a:pPr marL="0" indent="0" algn="just">
              <a:buNone/>
            </a:pPr>
            <a:r>
              <a:rPr lang="en-US" sz="2400" dirty="0" smtClean="0">
                <a:solidFill>
                  <a:srgbClr val="FF0000"/>
                </a:solidFill>
                <a:latin typeface="Times New Roman" pitchFamily="18" charset="0"/>
                <a:cs typeface="Times New Roman" pitchFamily="18" charset="0"/>
              </a:rPr>
              <a:t>//output: WELCOME</a:t>
            </a:r>
          </a:p>
        </p:txBody>
      </p:sp>
      <p:sp>
        <p:nvSpPr>
          <p:cNvPr id="7" name="Title 1"/>
          <p:cNvSpPr>
            <a:spLocks noGrp="1"/>
          </p:cNvSpPr>
          <p:nvPr>
            <p:ph type="title"/>
          </p:nvPr>
        </p:nvSpPr>
        <p:spPr>
          <a:xfrm>
            <a:off x="0" y="76200"/>
            <a:ext cx="2819400" cy="457200"/>
          </a:xfrm>
        </p:spPr>
        <p:txBody>
          <a:bodyPr>
            <a:noAutofit/>
          </a:bodyPr>
          <a:lstStyle/>
          <a:p>
            <a:pPr algn="l"/>
            <a:r>
              <a:rPr lang="en-US" sz="2800" b="1" dirty="0">
                <a:latin typeface="Times New Roman" pitchFamily="18" charset="0"/>
                <a:cs typeface="Times New Roman" pitchFamily="18" charset="0"/>
              </a:rPr>
              <a:t>String Methods:</a:t>
            </a:r>
          </a:p>
        </p:txBody>
      </p:sp>
    </p:spTree>
    <p:extLst>
      <p:ext uri="{BB962C8B-B14F-4D97-AF65-F5344CB8AC3E}">
        <p14:creationId xmlns:p14="http://schemas.microsoft.com/office/powerpoint/2010/main" val="4066978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2895600" cy="533400"/>
          </a:xfrm>
        </p:spPr>
        <p:txBody>
          <a:bodyPr>
            <a:noAutofit/>
          </a:bodyPr>
          <a:lstStyle/>
          <a:p>
            <a:pPr algn="l"/>
            <a:r>
              <a:rPr lang="en-US" sz="2800" b="1" dirty="0" smtClean="0">
                <a:latin typeface="Times New Roman" pitchFamily="18" charset="0"/>
                <a:cs typeface="Times New Roman" pitchFamily="18" charset="0"/>
              </a:rPr>
              <a:t>Array Cont.:</a:t>
            </a:r>
            <a:endParaRPr lang="en-US" sz="2800" b="1"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304800" y="533400"/>
            <a:ext cx="8229600" cy="5867400"/>
          </a:xfrm>
        </p:spPr>
        <p:txBody>
          <a:bodyPr>
            <a:noAutofit/>
          </a:bodyPr>
          <a:lstStyle/>
          <a:p>
            <a:pPr marL="0" indent="0" algn="just">
              <a:buNone/>
            </a:pPr>
            <a:r>
              <a:rPr lang="en-US" sz="2300" dirty="0" smtClean="0">
                <a:latin typeface="Times New Roman" pitchFamily="18" charset="0"/>
                <a:cs typeface="Times New Roman" pitchFamily="18" charset="0"/>
              </a:rPr>
              <a:t>2</a:t>
            </a:r>
            <a:r>
              <a:rPr lang="en-US" sz="2300" dirty="0">
                <a:latin typeface="Times New Roman" pitchFamily="18" charset="0"/>
                <a:cs typeface="Times New Roman" pitchFamily="18" charset="0"/>
              </a:rPr>
              <a:t>) </a:t>
            </a:r>
            <a:r>
              <a:rPr lang="en-US" sz="2300" dirty="0" smtClean="0">
                <a:latin typeface="Times New Roman" pitchFamily="18" charset="0"/>
                <a:cs typeface="Times New Roman" pitchFamily="18" charset="0"/>
              </a:rPr>
              <a:t>JavaScript </a:t>
            </a:r>
            <a:r>
              <a:rPr lang="en-US" sz="2300" dirty="0">
                <a:latin typeface="Times New Roman" pitchFamily="18" charset="0"/>
                <a:cs typeface="Times New Roman" pitchFamily="18" charset="0"/>
              </a:rPr>
              <a:t>Array directly (new keyword)</a:t>
            </a:r>
          </a:p>
          <a:p>
            <a:pPr algn="just"/>
            <a:r>
              <a:rPr lang="en-US" sz="2300" dirty="0">
                <a:latin typeface="Times New Roman" pitchFamily="18" charset="0"/>
                <a:cs typeface="Times New Roman" pitchFamily="18" charset="0"/>
              </a:rPr>
              <a:t>The syntax of creating array directly is given below:</a:t>
            </a:r>
          </a:p>
          <a:p>
            <a:pPr marL="0" indent="0" algn="just">
              <a:buNone/>
            </a:pPr>
            <a:r>
              <a:rPr lang="en-US" sz="2300" dirty="0" smtClean="0">
                <a:latin typeface="Times New Roman" pitchFamily="18" charset="0"/>
                <a:cs typeface="Times New Roman" pitchFamily="18" charset="0"/>
              </a:rPr>
              <a:t>	</a:t>
            </a:r>
            <a:r>
              <a:rPr lang="en-US" sz="2300" dirty="0" err="1" smtClean="0">
                <a:latin typeface="Times New Roman" pitchFamily="18" charset="0"/>
                <a:cs typeface="Times New Roman" pitchFamily="18" charset="0"/>
              </a:rPr>
              <a:t>var</a:t>
            </a:r>
            <a:r>
              <a:rPr lang="en-US" sz="2300" dirty="0" smtClean="0">
                <a:latin typeface="Times New Roman" pitchFamily="18" charset="0"/>
                <a:cs typeface="Times New Roman" pitchFamily="18" charset="0"/>
              </a:rPr>
              <a:t> </a:t>
            </a:r>
            <a:r>
              <a:rPr lang="en-US" sz="2300" dirty="0" err="1">
                <a:latin typeface="Times New Roman" pitchFamily="18" charset="0"/>
                <a:cs typeface="Times New Roman" pitchFamily="18" charset="0"/>
              </a:rPr>
              <a:t>arrayname</a:t>
            </a:r>
            <a:r>
              <a:rPr lang="en-US" sz="2300" dirty="0">
                <a:latin typeface="Times New Roman" pitchFamily="18" charset="0"/>
                <a:cs typeface="Times New Roman" pitchFamily="18" charset="0"/>
              </a:rPr>
              <a:t>=new Array(); </a:t>
            </a:r>
            <a:endParaRPr lang="en-US" sz="2300" dirty="0" smtClean="0">
              <a:latin typeface="Times New Roman" pitchFamily="18" charset="0"/>
              <a:cs typeface="Times New Roman" pitchFamily="18" charset="0"/>
            </a:endParaRPr>
          </a:p>
          <a:p>
            <a:pPr marL="0" indent="0" algn="just">
              <a:buNone/>
            </a:pPr>
            <a:r>
              <a:rPr lang="en-US" sz="2300" dirty="0">
                <a:latin typeface="Times New Roman" pitchFamily="18" charset="0"/>
                <a:cs typeface="Times New Roman" pitchFamily="18" charset="0"/>
              </a:rPr>
              <a:t>&lt;script&gt;  </a:t>
            </a:r>
          </a:p>
          <a:p>
            <a:pPr marL="0" indent="0" algn="just">
              <a:buNone/>
            </a:pPr>
            <a:r>
              <a:rPr lang="en-US" sz="2300" dirty="0" err="1">
                <a:latin typeface="Times New Roman" pitchFamily="18" charset="0"/>
                <a:cs typeface="Times New Roman" pitchFamily="18" charset="0"/>
              </a:rPr>
              <a:t>var</a:t>
            </a:r>
            <a:r>
              <a:rPr lang="en-US" sz="2300" dirty="0">
                <a:latin typeface="Times New Roman" pitchFamily="18" charset="0"/>
                <a:cs typeface="Times New Roman" pitchFamily="18" charset="0"/>
              </a:rPr>
              <a:t> i;  </a:t>
            </a:r>
          </a:p>
          <a:p>
            <a:pPr marL="0" indent="0" algn="just">
              <a:buNone/>
            </a:pPr>
            <a:r>
              <a:rPr lang="en-US" sz="2300" dirty="0" err="1">
                <a:latin typeface="Times New Roman" pitchFamily="18" charset="0"/>
                <a:cs typeface="Times New Roman" pitchFamily="18" charset="0"/>
              </a:rPr>
              <a:t>var</a:t>
            </a: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emp</a:t>
            </a:r>
            <a:r>
              <a:rPr lang="en-US" sz="2300" dirty="0">
                <a:latin typeface="Times New Roman" pitchFamily="18" charset="0"/>
                <a:cs typeface="Times New Roman" pitchFamily="18" charset="0"/>
              </a:rPr>
              <a:t> = new Array();  </a:t>
            </a:r>
          </a:p>
          <a:p>
            <a:pPr marL="0" indent="0" algn="just">
              <a:buNone/>
            </a:pPr>
            <a:r>
              <a:rPr lang="en-US" sz="2300" dirty="0" err="1">
                <a:latin typeface="Times New Roman" pitchFamily="18" charset="0"/>
                <a:cs typeface="Times New Roman" pitchFamily="18" charset="0"/>
              </a:rPr>
              <a:t>emp</a:t>
            </a:r>
            <a:r>
              <a:rPr lang="en-US" sz="2300" dirty="0">
                <a:latin typeface="Times New Roman" pitchFamily="18" charset="0"/>
                <a:cs typeface="Times New Roman" pitchFamily="18" charset="0"/>
              </a:rPr>
              <a:t>[0] = "</a:t>
            </a:r>
            <a:r>
              <a:rPr lang="en-US" sz="2300" dirty="0" err="1">
                <a:latin typeface="Times New Roman" pitchFamily="18" charset="0"/>
                <a:cs typeface="Times New Roman" pitchFamily="18" charset="0"/>
              </a:rPr>
              <a:t>Arun</a:t>
            </a:r>
            <a:r>
              <a:rPr lang="en-US" sz="2300" dirty="0">
                <a:latin typeface="Times New Roman" pitchFamily="18" charset="0"/>
                <a:cs typeface="Times New Roman" pitchFamily="18" charset="0"/>
              </a:rPr>
              <a:t>";  </a:t>
            </a:r>
          </a:p>
          <a:p>
            <a:pPr marL="0" indent="0" algn="just">
              <a:buNone/>
            </a:pPr>
            <a:r>
              <a:rPr lang="en-US" sz="2300" dirty="0" err="1">
                <a:latin typeface="Times New Roman" pitchFamily="18" charset="0"/>
                <a:cs typeface="Times New Roman" pitchFamily="18" charset="0"/>
              </a:rPr>
              <a:t>emp</a:t>
            </a:r>
            <a:r>
              <a:rPr lang="en-US" sz="2300" dirty="0">
                <a:latin typeface="Times New Roman" pitchFamily="18" charset="0"/>
                <a:cs typeface="Times New Roman" pitchFamily="18" charset="0"/>
              </a:rPr>
              <a:t>[1] = "</a:t>
            </a:r>
            <a:r>
              <a:rPr lang="en-US" sz="2300" dirty="0" err="1">
                <a:latin typeface="Times New Roman" pitchFamily="18" charset="0"/>
                <a:cs typeface="Times New Roman" pitchFamily="18" charset="0"/>
              </a:rPr>
              <a:t>Varun</a:t>
            </a:r>
            <a:r>
              <a:rPr lang="en-US" sz="2300" dirty="0">
                <a:latin typeface="Times New Roman" pitchFamily="18" charset="0"/>
                <a:cs typeface="Times New Roman" pitchFamily="18" charset="0"/>
              </a:rPr>
              <a:t>";  </a:t>
            </a:r>
          </a:p>
          <a:p>
            <a:pPr marL="0" indent="0" algn="just">
              <a:buNone/>
            </a:pPr>
            <a:r>
              <a:rPr lang="en-US" sz="2300" dirty="0" err="1">
                <a:latin typeface="Times New Roman" pitchFamily="18" charset="0"/>
                <a:cs typeface="Times New Roman" pitchFamily="18" charset="0"/>
              </a:rPr>
              <a:t>emp</a:t>
            </a:r>
            <a:r>
              <a:rPr lang="en-US" sz="2300" dirty="0">
                <a:latin typeface="Times New Roman" pitchFamily="18" charset="0"/>
                <a:cs typeface="Times New Roman" pitchFamily="18" charset="0"/>
              </a:rPr>
              <a:t>[2] = "John";  </a:t>
            </a:r>
          </a:p>
          <a:p>
            <a:pPr marL="0" indent="0" algn="just">
              <a:buNone/>
            </a:pPr>
            <a:r>
              <a:rPr lang="en-US" sz="2300" dirty="0">
                <a:latin typeface="Times New Roman" pitchFamily="18" charset="0"/>
                <a:cs typeface="Times New Roman" pitchFamily="18" charset="0"/>
              </a:rPr>
              <a:t>  </a:t>
            </a:r>
          </a:p>
          <a:p>
            <a:pPr marL="0" indent="0" algn="just">
              <a:buNone/>
            </a:pPr>
            <a:r>
              <a:rPr lang="en-US" sz="2300" dirty="0">
                <a:latin typeface="Times New Roman" pitchFamily="18" charset="0"/>
                <a:cs typeface="Times New Roman" pitchFamily="18" charset="0"/>
              </a:rPr>
              <a:t>for (i=0;i&lt;</a:t>
            </a:r>
            <a:r>
              <a:rPr lang="en-US" sz="2300" dirty="0" err="1">
                <a:latin typeface="Times New Roman" pitchFamily="18" charset="0"/>
                <a:cs typeface="Times New Roman" pitchFamily="18" charset="0"/>
              </a:rPr>
              <a:t>emp.length;i</a:t>
            </a:r>
            <a:r>
              <a:rPr lang="en-US" sz="2300" dirty="0">
                <a:latin typeface="Times New Roman" pitchFamily="18" charset="0"/>
                <a:cs typeface="Times New Roman" pitchFamily="18" charset="0"/>
              </a:rPr>
              <a:t>++){  </a:t>
            </a:r>
          </a:p>
          <a:p>
            <a:pPr marL="0" indent="0" algn="just">
              <a:buNone/>
            </a:pPr>
            <a:r>
              <a:rPr lang="en-US" sz="2300" dirty="0" err="1">
                <a:latin typeface="Times New Roman" pitchFamily="18" charset="0"/>
                <a:cs typeface="Times New Roman" pitchFamily="18" charset="0"/>
              </a:rPr>
              <a:t>document.write</a:t>
            </a:r>
            <a:r>
              <a:rPr lang="en-US" sz="2300" dirty="0">
                <a:latin typeface="Times New Roman" pitchFamily="18" charset="0"/>
                <a:cs typeface="Times New Roman" pitchFamily="18" charset="0"/>
              </a:rPr>
              <a:t>(</a:t>
            </a:r>
            <a:r>
              <a:rPr lang="en-US" sz="2300" dirty="0" err="1">
                <a:latin typeface="Times New Roman" pitchFamily="18" charset="0"/>
                <a:cs typeface="Times New Roman" pitchFamily="18" charset="0"/>
              </a:rPr>
              <a:t>emp</a:t>
            </a:r>
            <a:r>
              <a:rPr lang="en-US" sz="2300" dirty="0">
                <a:latin typeface="Times New Roman" pitchFamily="18" charset="0"/>
                <a:cs typeface="Times New Roman" pitchFamily="18" charset="0"/>
              </a:rPr>
              <a:t>[i] + "&lt;</a:t>
            </a:r>
            <a:r>
              <a:rPr lang="en-US" sz="2300" dirty="0" err="1">
                <a:latin typeface="Times New Roman" pitchFamily="18" charset="0"/>
                <a:cs typeface="Times New Roman" pitchFamily="18" charset="0"/>
              </a:rPr>
              <a:t>br</a:t>
            </a:r>
            <a:r>
              <a:rPr lang="en-US" sz="2300" dirty="0">
                <a:latin typeface="Times New Roman" pitchFamily="18" charset="0"/>
                <a:cs typeface="Times New Roman" pitchFamily="18" charset="0"/>
              </a:rPr>
              <a:t>&gt;");  </a:t>
            </a:r>
          </a:p>
          <a:p>
            <a:pPr marL="0" indent="0" algn="just">
              <a:buNone/>
            </a:pPr>
            <a:r>
              <a:rPr lang="en-US" sz="2300" dirty="0">
                <a:latin typeface="Times New Roman" pitchFamily="18" charset="0"/>
                <a:cs typeface="Times New Roman" pitchFamily="18" charset="0"/>
              </a:rPr>
              <a:t>}  </a:t>
            </a:r>
          </a:p>
          <a:p>
            <a:pPr marL="0" indent="0" algn="just">
              <a:buNone/>
            </a:pPr>
            <a:r>
              <a:rPr lang="en-US" sz="2300" dirty="0">
                <a:latin typeface="Times New Roman" pitchFamily="18" charset="0"/>
                <a:cs typeface="Times New Roman" pitchFamily="18" charset="0"/>
              </a:rPr>
              <a:t>&lt;/script&gt; </a:t>
            </a:r>
            <a:endParaRPr lang="en-US" sz="2300" dirty="0" smtClean="0">
              <a:latin typeface="Times New Roman" pitchFamily="18" charset="0"/>
              <a:cs typeface="Times New Roman" pitchFamily="18" charset="0"/>
            </a:endParaRPr>
          </a:p>
          <a:p>
            <a:pPr marL="0" indent="0" algn="just">
              <a:buNone/>
            </a:pPr>
            <a:endParaRPr lang="en-US" sz="2300" dirty="0">
              <a:latin typeface="Times New Roman" pitchFamily="18" charset="0"/>
              <a:cs typeface="Times New Roman" pitchFamily="18" charset="0"/>
            </a:endParaRPr>
          </a:p>
        </p:txBody>
      </p:sp>
    </p:spTree>
    <p:extLst>
      <p:ext uri="{BB962C8B-B14F-4D97-AF65-F5344CB8AC3E}">
        <p14:creationId xmlns:p14="http://schemas.microsoft.com/office/powerpoint/2010/main" val="12459488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2895600" cy="533400"/>
          </a:xfrm>
        </p:spPr>
        <p:txBody>
          <a:bodyPr>
            <a:noAutofit/>
          </a:bodyPr>
          <a:lstStyle/>
          <a:p>
            <a:pPr algn="l"/>
            <a:r>
              <a:rPr lang="en-US" sz="2800" b="1" dirty="0" smtClean="0">
                <a:latin typeface="Times New Roman" pitchFamily="18" charset="0"/>
                <a:cs typeface="Times New Roman" pitchFamily="18" charset="0"/>
              </a:rPr>
              <a:t>Array Cont.:</a:t>
            </a:r>
            <a:endParaRPr lang="en-US" sz="2800" b="1"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381000" y="762000"/>
            <a:ext cx="8229600" cy="5638800"/>
          </a:xfrm>
        </p:spPr>
        <p:txBody>
          <a:bodyPr>
            <a:normAutofit/>
          </a:bodyPr>
          <a:lstStyle/>
          <a:p>
            <a:pPr marL="0" indent="0" algn="just">
              <a:buNone/>
            </a:pPr>
            <a:r>
              <a:rPr lang="en-US" sz="2600" dirty="0" smtClean="0">
                <a:latin typeface="Times New Roman" pitchFamily="18" charset="0"/>
                <a:cs typeface="Times New Roman" pitchFamily="18" charset="0"/>
              </a:rPr>
              <a:t>3</a:t>
            </a:r>
            <a:r>
              <a:rPr lang="en-US" sz="2600" dirty="0">
                <a:latin typeface="Times New Roman" pitchFamily="18" charset="0"/>
                <a:cs typeface="Times New Roman" pitchFamily="18" charset="0"/>
              </a:rPr>
              <a:t>) JavaScript array constructor (new keyword)</a:t>
            </a:r>
          </a:p>
          <a:p>
            <a:pPr algn="just"/>
            <a:r>
              <a:rPr lang="en-US" sz="2600" dirty="0" smtClean="0">
                <a:latin typeface="Times New Roman" pitchFamily="18" charset="0"/>
                <a:cs typeface="Times New Roman" pitchFamily="18" charset="0"/>
              </a:rPr>
              <a:t>Here</a:t>
            </a:r>
            <a:r>
              <a:rPr lang="en-US" sz="2600" dirty="0">
                <a:latin typeface="Times New Roman" pitchFamily="18" charset="0"/>
                <a:cs typeface="Times New Roman" pitchFamily="18" charset="0"/>
              </a:rPr>
              <a:t>, you need to create instance of array by passing arguments in constructor so that we don't have to provide value explicitly.</a:t>
            </a:r>
          </a:p>
          <a:p>
            <a:pPr marL="0" indent="0" algn="just">
              <a:buNone/>
            </a:pPr>
            <a:r>
              <a:rPr lang="en-US" sz="2600" dirty="0" smtClean="0">
                <a:latin typeface="Times New Roman" pitchFamily="18" charset="0"/>
                <a:cs typeface="Times New Roman" pitchFamily="18" charset="0"/>
              </a:rPr>
              <a:t>The </a:t>
            </a:r>
            <a:r>
              <a:rPr lang="en-US" sz="2600" dirty="0">
                <a:latin typeface="Times New Roman" pitchFamily="18" charset="0"/>
                <a:cs typeface="Times New Roman" pitchFamily="18" charset="0"/>
              </a:rPr>
              <a:t>example of creating object by array constructor is given </a:t>
            </a:r>
            <a:r>
              <a:rPr lang="en-US" sz="2600" dirty="0" smtClean="0">
                <a:latin typeface="Times New Roman" pitchFamily="18" charset="0"/>
                <a:cs typeface="Times New Roman" pitchFamily="18" charset="0"/>
              </a:rPr>
              <a:t>below.</a:t>
            </a:r>
          </a:p>
          <a:p>
            <a:pPr marL="0" indent="0" algn="just">
              <a:buNone/>
            </a:pPr>
            <a:r>
              <a:rPr lang="en-US" sz="2600" dirty="0">
                <a:latin typeface="Times New Roman" pitchFamily="18" charset="0"/>
                <a:cs typeface="Times New Roman" pitchFamily="18" charset="0"/>
              </a:rPr>
              <a:t>&lt;script&gt;  </a:t>
            </a:r>
          </a:p>
          <a:p>
            <a:pPr marL="0" indent="0" algn="just">
              <a:buNone/>
            </a:pPr>
            <a:r>
              <a:rPr lang="en-US" sz="2600" dirty="0" err="1">
                <a:latin typeface="Times New Roman" pitchFamily="18" charset="0"/>
                <a:cs typeface="Times New Roman" pitchFamily="18" charset="0"/>
              </a:rPr>
              <a:t>var</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emp</a:t>
            </a:r>
            <a:r>
              <a:rPr lang="en-US" sz="2600" dirty="0">
                <a:latin typeface="Times New Roman" pitchFamily="18" charset="0"/>
                <a:cs typeface="Times New Roman" pitchFamily="18" charset="0"/>
              </a:rPr>
              <a:t>=new Array("</a:t>
            </a:r>
            <a:r>
              <a:rPr lang="en-US" sz="2600" dirty="0" err="1">
                <a:latin typeface="Times New Roman" pitchFamily="18" charset="0"/>
                <a:cs typeface="Times New Roman" pitchFamily="18" charset="0"/>
              </a:rPr>
              <a:t>Jai","Vijay","Smith</a:t>
            </a:r>
            <a:r>
              <a:rPr lang="en-US" sz="2600" dirty="0">
                <a:latin typeface="Times New Roman" pitchFamily="18" charset="0"/>
                <a:cs typeface="Times New Roman" pitchFamily="18" charset="0"/>
              </a:rPr>
              <a:t>");  </a:t>
            </a:r>
          </a:p>
          <a:p>
            <a:pPr marL="0" indent="0" algn="just">
              <a:buNone/>
            </a:pPr>
            <a:r>
              <a:rPr lang="en-US" sz="2600" dirty="0">
                <a:latin typeface="Times New Roman" pitchFamily="18" charset="0"/>
                <a:cs typeface="Times New Roman" pitchFamily="18" charset="0"/>
              </a:rPr>
              <a:t>for (i=0;i&lt;</a:t>
            </a:r>
            <a:r>
              <a:rPr lang="en-US" sz="2600" dirty="0" err="1">
                <a:latin typeface="Times New Roman" pitchFamily="18" charset="0"/>
                <a:cs typeface="Times New Roman" pitchFamily="18" charset="0"/>
              </a:rPr>
              <a:t>emp.length;i</a:t>
            </a:r>
            <a:r>
              <a:rPr lang="en-US" sz="2600" dirty="0">
                <a:latin typeface="Times New Roman" pitchFamily="18" charset="0"/>
                <a:cs typeface="Times New Roman" pitchFamily="18" charset="0"/>
              </a:rPr>
              <a:t>++){  </a:t>
            </a:r>
          </a:p>
          <a:p>
            <a:pPr marL="0" indent="0" algn="just">
              <a:buNone/>
            </a:pPr>
            <a:r>
              <a:rPr lang="en-US" sz="2600" dirty="0" err="1">
                <a:latin typeface="Times New Roman" pitchFamily="18" charset="0"/>
                <a:cs typeface="Times New Roman" pitchFamily="18" charset="0"/>
              </a:rPr>
              <a:t>document.write</a:t>
            </a:r>
            <a:r>
              <a:rPr lang="en-US" sz="2600" dirty="0">
                <a:latin typeface="Times New Roman" pitchFamily="18" charset="0"/>
                <a:cs typeface="Times New Roman" pitchFamily="18" charset="0"/>
              </a:rPr>
              <a:t>(</a:t>
            </a:r>
            <a:r>
              <a:rPr lang="en-US" sz="2600" dirty="0" err="1">
                <a:latin typeface="Times New Roman" pitchFamily="18" charset="0"/>
                <a:cs typeface="Times New Roman" pitchFamily="18" charset="0"/>
              </a:rPr>
              <a:t>emp</a:t>
            </a:r>
            <a:r>
              <a:rPr lang="en-US" sz="2600" dirty="0">
                <a:latin typeface="Times New Roman" pitchFamily="18" charset="0"/>
                <a:cs typeface="Times New Roman" pitchFamily="18" charset="0"/>
              </a:rPr>
              <a:t>[i] + "&lt;</a:t>
            </a:r>
            <a:r>
              <a:rPr lang="en-US" sz="2600" dirty="0" err="1">
                <a:latin typeface="Times New Roman" pitchFamily="18" charset="0"/>
                <a:cs typeface="Times New Roman" pitchFamily="18" charset="0"/>
              </a:rPr>
              <a:t>br</a:t>
            </a:r>
            <a:r>
              <a:rPr lang="en-US" sz="2600" dirty="0">
                <a:latin typeface="Times New Roman" pitchFamily="18" charset="0"/>
                <a:cs typeface="Times New Roman" pitchFamily="18" charset="0"/>
              </a:rPr>
              <a:t>&gt;");  </a:t>
            </a:r>
          </a:p>
          <a:p>
            <a:pPr marL="0" indent="0" algn="just">
              <a:buNone/>
            </a:pPr>
            <a:r>
              <a:rPr lang="en-US" sz="2600" dirty="0">
                <a:latin typeface="Times New Roman" pitchFamily="18" charset="0"/>
                <a:cs typeface="Times New Roman" pitchFamily="18" charset="0"/>
              </a:rPr>
              <a:t>}  </a:t>
            </a:r>
          </a:p>
          <a:p>
            <a:pPr marL="0" indent="0" algn="just">
              <a:buNone/>
            </a:pPr>
            <a:r>
              <a:rPr lang="en-US" sz="2600" dirty="0">
                <a:latin typeface="Times New Roman" pitchFamily="18" charset="0"/>
                <a:cs typeface="Times New Roman" pitchFamily="18" charset="0"/>
              </a:rPr>
              <a:t>&lt;/script&gt; </a:t>
            </a:r>
          </a:p>
        </p:txBody>
      </p:sp>
    </p:spTree>
    <p:extLst>
      <p:ext uri="{BB962C8B-B14F-4D97-AF65-F5344CB8AC3E}">
        <p14:creationId xmlns:p14="http://schemas.microsoft.com/office/powerpoint/2010/main" val="1528836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5410200" cy="533400"/>
          </a:xfrm>
        </p:spPr>
        <p:txBody>
          <a:bodyPr>
            <a:noAutofit/>
          </a:bodyPr>
          <a:lstStyle/>
          <a:p>
            <a:pPr algn="l"/>
            <a:r>
              <a:rPr lang="en-US" sz="2800" b="1" dirty="0" smtClean="0">
                <a:latin typeface="Times New Roman" pitchFamily="18" charset="0"/>
                <a:cs typeface="Times New Roman" pitchFamily="18" charset="0"/>
              </a:rPr>
              <a:t>Array Class Methods:</a:t>
            </a:r>
            <a:endParaRPr lang="en-US" sz="2800" b="1"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endParaRPr lang="en-US">
              <a:latin typeface="Times New Roman" pitchFamily="18" charset="0"/>
              <a:cs typeface="Times New Roman"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628266670"/>
              </p:ext>
            </p:extLst>
          </p:nvPr>
        </p:nvGraphicFramePr>
        <p:xfrm>
          <a:off x="228600" y="762000"/>
          <a:ext cx="8534400" cy="530352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6477000">
                  <a:extLst>
                    <a:ext uri="{9D8B030D-6E8A-4147-A177-3AD203B41FA5}">
                      <a16:colId xmlns:a16="http://schemas.microsoft.com/office/drawing/2014/main" val="20002"/>
                    </a:ext>
                  </a:extLst>
                </a:gridCol>
              </a:tblGrid>
              <a:tr h="370840">
                <a:tc>
                  <a:txBody>
                    <a:bodyPr/>
                    <a:lstStyle/>
                    <a:p>
                      <a:r>
                        <a:rPr lang="en-US" sz="1800" dirty="0" smtClean="0">
                          <a:solidFill>
                            <a:sysClr val="windowText" lastClr="000000"/>
                          </a:solidFill>
                          <a:latin typeface="Times New Roman" pitchFamily="18" charset="0"/>
                          <a:cs typeface="Times New Roman" pitchFamily="18" charset="0"/>
                        </a:rPr>
                        <a:t>Sr. No.</a:t>
                      </a:r>
                      <a:endParaRPr lang="en-US" sz="1800" dirty="0">
                        <a:solidFill>
                          <a:sysClr val="windowText" lastClr="0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solidFill>
                            <a:sysClr val="windowText" lastClr="000000"/>
                          </a:solidFill>
                          <a:latin typeface="Times New Roman" pitchFamily="18" charset="0"/>
                          <a:cs typeface="Times New Roman" pitchFamily="18" charset="0"/>
                        </a:rPr>
                        <a:t>Methods</a:t>
                      </a:r>
                      <a:endParaRPr lang="en-US" sz="1800" dirty="0">
                        <a:solidFill>
                          <a:sysClr val="windowText" lastClr="0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solidFill>
                            <a:sysClr val="windowText" lastClr="000000"/>
                          </a:solidFill>
                          <a:latin typeface="Times New Roman" pitchFamily="18" charset="0"/>
                          <a:cs typeface="Times New Roman" pitchFamily="18" charset="0"/>
                        </a:rPr>
                        <a:t>Description</a:t>
                      </a:r>
                      <a:endParaRPr lang="en-US" sz="1800" dirty="0">
                        <a:solidFill>
                          <a:sysClr val="windowText" lastClr="0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r>
                        <a:rPr lang="en-US" sz="1800" dirty="0" smtClean="0">
                          <a:solidFill>
                            <a:sysClr val="windowText" lastClr="000000"/>
                          </a:solidFill>
                          <a:latin typeface="Times New Roman" pitchFamily="18" charset="0"/>
                          <a:cs typeface="Times New Roman" pitchFamily="18" charset="0"/>
                        </a:rPr>
                        <a:t>1.</a:t>
                      </a:r>
                      <a:endParaRPr lang="en-US" sz="1800" dirty="0">
                        <a:solidFill>
                          <a:sysClr val="windowText" lastClr="0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0" i="0" u="none" kern="1200" dirty="0" smtClean="0">
                          <a:solidFill>
                            <a:schemeClr val="tx1"/>
                          </a:solidFill>
                          <a:effectLst/>
                          <a:latin typeface="Times New Roman" pitchFamily="18" charset="0"/>
                          <a:ea typeface="+mn-ea"/>
                          <a:cs typeface="Times New Roman" pitchFamily="18" charset="0"/>
                        </a:rPr>
                        <a:t>concat()</a:t>
                      </a:r>
                      <a:endParaRPr lang="en-US" sz="1800" u="none"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solidFill>
                            <a:sysClr val="windowText" lastClr="000000"/>
                          </a:solidFill>
                          <a:latin typeface="Times New Roman" pitchFamily="18" charset="0"/>
                          <a:cs typeface="Times New Roman" pitchFamily="18" charset="0"/>
                        </a:rPr>
                        <a:t>It returns a new array object that contains two or more merged arrays. </a:t>
                      </a:r>
                      <a:r>
                        <a:rPr lang="en-US" sz="1800" b="1" dirty="0" err="1" smtClean="0">
                          <a:solidFill>
                            <a:srgbClr val="FF0000"/>
                          </a:solidFill>
                          <a:latin typeface="Times New Roman" pitchFamily="18" charset="0"/>
                          <a:cs typeface="Times New Roman" pitchFamily="18" charset="0"/>
                        </a:rPr>
                        <a:t>array.concat</a:t>
                      </a:r>
                      <a:r>
                        <a:rPr lang="en-US" sz="1800" b="1" dirty="0" smtClean="0">
                          <a:solidFill>
                            <a:srgbClr val="FF0000"/>
                          </a:solidFill>
                          <a:latin typeface="Times New Roman" pitchFamily="18" charset="0"/>
                          <a:cs typeface="Times New Roman" pitchFamily="18" charset="0"/>
                        </a:rPr>
                        <a:t>(arr1,arr2,....,</a:t>
                      </a:r>
                      <a:r>
                        <a:rPr lang="en-US" sz="1800" b="1" dirty="0" err="1" smtClean="0">
                          <a:solidFill>
                            <a:srgbClr val="FF0000"/>
                          </a:solidFill>
                          <a:latin typeface="Times New Roman" pitchFamily="18" charset="0"/>
                          <a:cs typeface="Times New Roman" pitchFamily="18" charset="0"/>
                        </a:rPr>
                        <a:t>arrn</a:t>
                      </a:r>
                      <a:r>
                        <a:rPr lang="en-US" sz="1800" b="1" dirty="0" smtClean="0">
                          <a:solidFill>
                            <a:srgbClr val="FF0000"/>
                          </a:solidFill>
                          <a:latin typeface="Times New Roman" pitchFamily="18" charset="0"/>
                          <a:cs typeface="Times New Roman" pitchFamily="18" charset="0"/>
                        </a:rPr>
                        <a:t>) </a:t>
                      </a:r>
                      <a:endParaRPr lang="en-US" sz="1800" b="1" dirty="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ctr"/>
                      <a:r>
                        <a:rPr lang="en-US" sz="1800" dirty="0" smtClean="0">
                          <a:solidFill>
                            <a:sysClr val="windowText" lastClr="000000"/>
                          </a:solidFill>
                          <a:latin typeface="Times New Roman" pitchFamily="18" charset="0"/>
                          <a:cs typeface="Times New Roman" pitchFamily="18" charset="0"/>
                        </a:rPr>
                        <a:t>2.</a:t>
                      </a:r>
                      <a:endParaRPr lang="en-US" sz="1800" dirty="0">
                        <a:solidFill>
                          <a:sysClr val="windowText" lastClr="0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err="1" smtClean="0">
                          <a:solidFill>
                            <a:sysClr val="windowText" lastClr="000000"/>
                          </a:solidFill>
                          <a:latin typeface="Times New Roman" pitchFamily="18" charset="0"/>
                          <a:cs typeface="Times New Roman" pitchFamily="18" charset="0"/>
                        </a:rPr>
                        <a:t>copyWithin</a:t>
                      </a:r>
                      <a:r>
                        <a:rPr lang="en-US" sz="1800" dirty="0" smtClean="0">
                          <a:solidFill>
                            <a:sysClr val="windowText" lastClr="000000"/>
                          </a:solidFill>
                          <a:latin typeface="Times New Roman" pitchFamily="18" charset="0"/>
                          <a:cs typeface="Times New Roman" pitchFamily="18" charset="0"/>
                        </a:rPr>
                        <a:t>()</a:t>
                      </a:r>
                      <a:endParaRPr lang="en-US" sz="1800" dirty="0">
                        <a:solidFill>
                          <a:sysClr val="windowText" lastClr="0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solidFill>
                            <a:sysClr val="windowText" lastClr="000000"/>
                          </a:solidFill>
                          <a:latin typeface="Times New Roman" pitchFamily="18" charset="0"/>
                          <a:cs typeface="Times New Roman" pitchFamily="18" charset="0"/>
                        </a:rPr>
                        <a:t>It copies the part of the given array with its own elements and returns the modified array. </a:t>
                      </a:r>
                      <a:r>
                        <a:rPr lang="en-US" sz="1800" b="1" dirty="0" err="1" smtClean="0">
                          <a:solidFill>
                            <a:srgbClr val="FF0000"/>
                          </a:solidFill>
                          <a:latin typeface="Times New Roman" pitchFamily="18" charset="0"/>
                          <a:cs typeface="Times New Roman" pitchFamily="18" charset="0"/>
                        </a:rPr>
                        <a:t>array.copyWithin</a:t>
                      </a:r>
                      <a:r>
                        <a:rPr lang="en-US" sz="1800" b="1" dirty="0" smtClean="0">
                          <a:solidFill>
                            <a:srgbClr val="FF0000"/>
                          </a:solidFill>
                          <a:latin typeface="Times New Roman" pitchFamily="18" charset="0"/>
                          <a:cs typeface="Times New Roman" pitchFamily="18" charset="0"/>
                        </a:rPr>
                        <a:t>(target, start, end) </a:t>
                      </a:r>
                    </a:p>
                    <a:p>
                      <a:r>
                        <a:rPr lang="en-US" sz="1800" b="1" dirty="0" smtClean="0">
                          <a:solidFill>
                            <a:srgbClr val="FF0000"/>
                          </a:solidFill>
                          <a:latin typeface="Times New Roman" pitchFamily="18" charset="0"/>
                          <a:cs typeface="Times New Roman" pitchFamily="18" charset="0"/>
                        </a:rPr>
                        <a:t>target - </a:t>
                      </a:r>
                      <a:r>
                        <a:rPr lang="en-US" sz="1800" b="1" dirty="0" smtClean="0">
                          <a:solidFill>
                            <a:schemeClr val="tx1"/>
                          </a:solidFill>
                          <a:latin typeface="Times New Roman" pitchFamily="18" charset="0"/>
                          <a:cs typeface="Times New Roman" pitchFamily="18" charset="0"/>
                        </a:rPr>
                        <a:t>The position where the copied element takes place.</a:t>
                      </a:r>
                    </a:p>
                    <a:p>
                      <a:r>
                        <a:rPr lang="en-US" sz="1800" b="1" dirty="0" smtClean="0">
                          <a:solidFill>
                            <a:srgbClr val="FF0000"/>
                          </a:solidFill>
                          <a:latin typeface="Times New Roman" pitchFamily="18" charset="0"/>
                          <a:cs typeface="Times New Roman" pitchFamily="18" charset="0"/>
                        </a:rPr>
                        <a:t>start - </a:t>
                      </a:r>
                      <a:r>
                        <a:rPr lang="en-US" sz="1800" b="1" dirty="0" smtClean="0">
                          <a:solidFill>
                            <a:schemeClr val="tx1"/>
                          </a:solidFill>
                          <a:latin typeface="Times New Roman" pitchFamily="18" charset="0"/>
                          <a:cs typeface="Times New Roman" pitchFamily="18" charset="0"/>
                        </a:rPr>
                        <a:t>It is optional. It represents the index from where the method starts copying elements. By default, it is 0.</a:t>
                      </a:r>
                    </a:p>
                    <a:p>
                      <a:r>
                        <a:rPr lang="en-US" sz="1800" b="1" dirty="0" smtClean="0">
                          <a:solidFill>
                            <a:srgbClr val="FF0000"/>
                          </a:solidFill>
                          <a:latin typeface="Times New Roman" pitchFamily="18" charset="0"/>
                          <a:cs typeface="Times New Roman" pitchFamily="18" charset="0"/>
                        </a:rPr>
                        <a:t>end -</a:t>
                      </a:r>
                      <a:r>
                        <a:rPr lang="en-US" sz="1800" b="1" dirty="0" smtClean="0">
                          <a:solidFill>
                            <a:schemeClr val="tx1"/>
                          </a:solidFill>
                          <a:latin typeface="Times New Roman" pitchFamily="18" charset="0"/>
                          <a:cs typeface="Times New Roman" pitchFamily="18" charset="0"/>
                        </a:rPr>
                        <a:t> It is optional. It represents the index at which elements stops copying. By default, it is array.length-1.</a:t>
                      </a:r>
                      <a:endParaRPr lang="en-US" sz="1800" b="1"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algn="ctr"/>
                      <a:r>
                        <a:rPr lang="en-US" sz="1800" dirty="0" smtClean="0">
                          <a:solidFill>
                            <a:sysClr val="windowText" lastClr="000000"/>
                          </a:solidFill>
                          <a:latin typeface="Times New Roman" pitchFamily="18" charset="0"/>
                          <a:cs typeface="Times New Roman" pitchFamily="18" charset="0"/>
                        </a:rPr>
                        <a:t>3.</a:t>
                      </a:r>
                      <a:endParaRPr lang="en-US" sz="1800" dirty="0">
                        <a:solidFill>
                          <a:sysClr val="windowText" lastClr="0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solidFill>
                            <a:sysClr val="windowText" lastClr="000000"/>
                          </a:solidFill>
                          <a:latin typeface="Times New Roman" pitchFamily="18" charset="0"/>
                          <a:cs typeface="Times New Roman" pitchFamily="18" charset="0"/>
                        </a:rPr>
                        <a:t>fill()</a:t>
                      </a:r>
                      <a:endParaRPr lang="en-US" sz="1800" dirty="0">
                        <a:solidFill>
                          <a:sysClr val="windowText" lastClr="0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0" i="0" kern="1200" dirty="0" smtClean="0">
                          <a:solidFill>
                            <a:schemeClr val="dk1"/>
                          </a:solidFill>
                          <a:effectLst/>
                          <a:latin typeface="Times New Roman" pitchFamily="18" charset="0"/>
                          <a:ea typeface="+mn-ea"/>
                          <a:cs typeface="Times New Roman" pitchFamily="18" charset="0"/>
                        </a:rPr>
                        <a:t>It fills elements into an array with static values.</a:t>
                      </a:r>
                    </a:p>
                    <a:p>
                      <a:r>
                        <a:rPr lang="en-US" sz="1800" b="1" dirty="0" err="1" smtClean="0">
                          <a:solidFill>
                            <a:srgbClr val="FF0000"/>
                          </a:solidFill>
                          <a:latin typeface="Times New Roman" pitchFamily="18" charset="0"/>
                          <a:cs typeface="Times New Roman" pitchFamily="18" charset="0"/>
                        </a:rPr>
                        <a:t>arr.fill</a:t>
                      </a:r>
                      <a:r>
                        <a:rPr lang="en-US" sz="1800" b="1" dirty="0" smtClean="0">
                          <a:solidFill>
                            <a:srgbClr val="FF0000"/>
                          </a:solidFill>
                          <a:latin typeface="Times New Roman" pitchFamily="18" charset="0"/>
                          <a:cs typeface="Times New Roman" pitchFamily="18" charset="0"/>
                        </a:rPr>
                        <a:t>(value[, start[, end]]) </a:t>
                      </a:r>
                    </a:p>
                    <a:p>
                      <a:r>
                        <a:rPr lang="en-US" sz="1800" b="1" dirty="0" smtClean="0">
                          <a:solidFill>
                            <a:srgbClr val="FF0000"/>
                          </a:solidFill>
                          <a:latin typeface="Times New Roman" pitchFamily="18" charset="0"/>
                          <a:cs typeface="Times New Roman" pitchFamily="18" charset="0"/>
                        </a:rPr>
                        <a:t>value - </a:t>
                      </a:r>
                      <a:r>
                        <a:rPr lang="en-US" sz="1800" b="1" dirty="0" smtClean="0">
                          <a:solidFill>
                            <a:schemeClr val="tx1"/>
                          </a:solidFill>
                          <a:latin typeface="Times New Roman" pitchFamily="18" charset="0"/>
                          <a:cs typeface="Times New Roman" pitchFamily="18" charset="0"/>
                        </a:rPr>
                        <a:t>The static value to be filled.</a:t>
                      </a:r>
                    </a:p>
                    <a:p>
                      <a:r>
                        <a:rPr lang="en-US" sz="1800" b="1" dirty="0" smtClean="0">
                          <a:solidFill>
                            <a:srgbClr val="FF0000"/>
                          </a:solidFill>
                          <a:latin typeface="Times New Roman" pitchFamily="18" charset="0"/>
                          <a:cs typeface="Times New Roman" pitchFamily="18" charset="0"/>
                        </a:rPr>
                        <a:t>start - </a:t>
                      </a:r>
                      <a:r>
                        <a:rPr lang="en-US" sz="1800" b="1" dirty="0" smtClean="0">
                          <a:solidFill>
                            <a:schemeClr val="tx1"/>
                          </a:solidFill>
                          <a:latin typeface="Times New Roman" pitchFamily="18" charset="0"/>
                          <a:cs typeface="Times New Roman" pitchFamily="18" charset="0"/>
                        </a:rPr>
                        <a:t>It is optional. It represents the index from where the value starts filling. By default, it is 0.</a:t>
                      </a:r>
                    </a:p>
                    <a:p>
                      <a:r>
                        <a:rPr lang="en-US" sz="1800" b="1" dirty="0" smtClean="0">
                          <a:solidFill>
                            <a:srgbClr val="FF0000"/>
                          </a:solidFill>
                          <a:latin typeface="Times New Roman" pitchFamily="18" charset="0"/>
                          <a:cs typeface="Times New Roman" pitchFamily="18" charset="0"/>
                        </a:rPr>
                        <a:t>end - </a:t>
                      </a:r>
                      <a:r>
                        <a:rPr lang="en-US" sz="1800" b="1" dirty="0" smtClean="0">
                          <a:solidFill>
                            <a:schemeClr val="tx1"/>
                          </a:solidFill>
                          <a:latin typeface="Times New Roman" pitchFamily="18" charset="0"/>
                          <a:cs typeface="Times New Roman" pitchFamily="18" charset="0"/>
                        </a:rPr>
                        <a:t>It is optional. It represents the index where the value stops filling. By default, it is length-1.</a:t>
                      </a:r>
                      <a:endParaRPr lang="en-US" sz="1800" b="1"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30723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5410200" cy="381000"/>
          </a:xfrm>
        </p:spPr>
        <p:txBody>
          <a:bodyPr>
            <a:noAutofit/>
          </a:bodyPr>
          <a:lstStyle/>
          <a:p>
            <a:pPr algn="l"/>
            <a:r>
              <a:rPr lang="en-US" sz="2800" b="1" dirty="0" smtClean="0">
                <a:latin typeface="Times New Roman" pitchFamily="18" charset="0"/>
                <a:cs typeface="Times New Roman" pitchFamily="18" charset="0"/>
              </a:rPr>
              <a:t>Array Class Methods:</a:t>
            </a:r>
            <a:endParaRPr lang="en-US" sz="2800" b="1"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endParaRPr lang="en-US">
              <a:latin typeface="Times New Roman" pitchFamily="18" charset="0"/>
              <a:cs typeface="Times New Roman"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394177021"/>
              </p:ext>
            </p:extLst>
          </p:nvPr>
        </p:nvGraphicFramePr>
        <p:xfrm>
          <a:off x="228600" y="533400"/>
          <a:ext cx="8763000" cy="6217920"/>
        </p:xfrm>
        <a:graphic>
          <a:graphicData uri="http://schemas.openxmlformats.org/drawingml/2006/table">
            <a:tbl>
              <a:tblPr firstRow="1" bandRow="1">
                <a:tableStyleId>{5C22544A-7EE6-4342-B048-85BDC9FD1C3A}</a:tableStyleId>
              </a:tblPr>
              <a:tblGrid>
                <a:gridCol w="649111">
                  <a:extLst>
                    <a:ext uri="{9D8B030D-6E8A-4147-A177-3AD203B41FA5}">
                      <a16:colId xmlns:a16="http://schemas.microsoft.com/office/drawing/2014/main" val="20000"/>
                    </a:ext>
                  </a:extLst>
                </a:gridCol>
                <a:gridCol w="1460500">
                  <a:extLst>
                    <a:ext uri="{9D8B030D-6E8A-4147-A177-3AD203B41FA5}">
                      <a16:colId xmlns:a16="http://schemas.microsoft.com/office/drawing/2014/main" val="20001"/>
                    </a:ext>
                  </a:extLst>
                </a:gridCol>
                <a:gridCol w="6653389">
                  <a:extLst>
                    <a:ext uri="{9D8B030D-6E8A-4147-A177-3AD203B41FA5}">
                      <a16:colId xmlns:a16="http://schemas.microsoft.com/office/drawing/2014/main" val="20002"/>
                    </a:ext>
                  </a:extLst>
                </a:gridCol>
              </a:tblGrid>
              <a:tr h="370840">
                <a:tc>
                  <a:txBody>
                    <a:bodyPr/>
                    <a:lstStyle/>
                    <a:p>
                      <a:r>
                        <a:rPr lang="en-US" sz="1800" dirty="0" smtClean="0">
                          <a:solidFill>
                            <a:sysClr val="windowText" lastClr="000000"/>
                          </a:solidFill>
                          <a:latin typeface="Times New Roman" pitchFamily="18" charset="0"/>
                          <a:cs typeface="Times New Roman" pitchFamily="18" charset="0"/>
                        </a:rPr>
                        <a:t>Sr. No.</a:t>
                      </a:r>
                      <a:endParaRPr lang="en-US" sz="1800" dirty="0">
                        <a:solidFill>
                          <a:sysClr val="windowText" lastClr="0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solidFill>
                            <a:sysClr val="windowText" lastClr="000000"/>
                          </a:solidFill>
                          <a:latin typeface="Times New Roman" pitchFamily="18" charset="0"/>
                          <a:cs typeface="Times New Roman" pitchFamily="18" charset="0"/>
                        </a:rPr>
                        <a:t>Methods</a:t>
                      </a:r>
                      <a:endParaRPr lang="en-US" sz="1800" dirty="0">
                        <a:solidFill>
                          <a:sysClr val="windowText" lastClr="0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solidFill>
                            <a:sysClr val="windowText" lastClr="000000"/>
                          </a:solidFill>
                          <a:latin typeface="Times New Roman" pitchFamily="18" charset="0"/>
                          <a:cs typeface="Times New Roman" pitchFamily="18" charset="0"/>
                        </a:rPr>
                        <a:t>Description</a:t>
                      </a:r>
                      <a:endParaRPr lang="en-US" sz="1800" dirty="0">
                        <a:solidFill>
                          <a:sysClr val="windowText" lastClr="0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r>
                        <a:rPr lang="en-US" sz="1800" dirty="0" smtClean="0">
                          <a:solidFill>
                            <a:sysClr val="windowText" lastClr="000000"/>
                          </a:solidFill>
                          <a:latin typeface="Times New Roman" pitchFamily="18" charset="0"/>
                          <a:cs typeface="Times New Roman" pitchFamily="18" charset="0"/>
                        </a:rPr>
                        <a:t>4.</a:t>
                      </a:r>
                      <a:endParaRPr lang="en-US" sz="1800" dirty="0">
                        <a:solidFill>
                          <a:sysClr val="windowText" lastClr="0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0" i="0" u="none" kern="1200" dirty="0" smtClean="0">
                          <a:solidFill>
                            <a:schemeClr val="tx1"/>
                          </a:solidFill>
                          <a:effectLst/>
                          <a:latin typeface="Times New Roman" pitchFamily="18" charset="0"/>
                          <a:ea typeface="+mn-ea"/>
                          <a:cs typeface="Times New Roman" pitchFamily="18" charset="0"/>
                        </a:rPr>
                        <a:t>includes()</a:t>
                      </a:r>
                      <a:endParaRPr lang="en-US" sz="1800" u="none"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solidFill>
                            <a:sysClr val="windowText" lastClr="000000"/>
                          </a:solidFill>
                          <a:latin typeface="Times New Roman" pitchFamily="18" charset="0"/>
                          <a:cs typeface="Times New Roman" pitchFamily="18" charset="0"/>
                        </a:rPr>
                        <a:t>It checks whether the given array contains the specified element.</a:t>
                      </a:r>
                    </a:p>
                    <a:p>
                      <a:r>
                        <a:rPr lang="en-US" sz="1800" b="1" dirty="0" err="1" smtClean="0">
                          <a:solidFill>
                            <a:srgbClr val="FF0000"/>
                          </a:solidFill>
                          <a:latin typeface="Times New Roman" pitchFamily="18" charset="0"/>
                          <a:cs typeface="Times New Roman" pitchFamily="18" charset="0"/>
                        </a:rPr>
                        <a:t>array.includes</a:t>
                      </a:r>
                      <a:r>
                        <a:rPr lang="en-US" sz="1800" b="1" dirty="0" smtClean="0">
                          <a:solidFill>
                            <a:srgbClr val="FF0000"/>
                          </a:solidFill>
                          <a:latin typeface="Times New Roman" pitchFamily="18" charset="0"/>
                          <a:cs typeface="Times New Roman" pitchFamily="18" charset="0"/>
                        </a:rPr>
                        <a:t>(</a:t>
                      </a:r>
                      <a:r>
                        <a:rPr lang="en-US" sz="1800" b="1" dirty="0" err="1" smtClean="0">
                          <a:solidFill>
                            <a:srgbClr val="FF0000"/>
                          </a:solidFill>
                          <a:latin typeface="Times New Roman" pitchFamily="18" charset="0"/>
                          <a:cs typeface="Times New Roman" pitchFamily="18" charset="0"/>
                        </a:rPr>
                        <a:t>element,start</a:t>
                      </a:r>
                      <a:r>
                        <a:rPr lang="en-US" sz="1800" b="1" dirty="0" smtClean="0">
                          <a:solidFill>
                            <a:srgbClr val="FF0000"/>
                          </a:solidFill>
                          <a:latin typeface="Times New Roman" pitchFamily="18" charset="0"/>
                          <a:cs typeface="Times New Roman" pitchFamily="18" charset="0"/>
                        </a:rPr>
                        <a:t>) </a:t>
                      </a:r>
                    </a:p>
                    <a:p>
                      <a:r>
                        <a:rPr lang="en-US" sz="1800" b="1" dirty="0" smtClean="0">
                          <a:solidFill>
                            <a:srgbClr val="FF0000"/>
                          </a:solidFill>
                          <a:latin typeface="Times New Roman" pitchFamily="18" charset="0"/>
                          <a:cs typeface="Times New Roman" pitchFamily="18" charset="0"/>
                        </a:rPr>
                        <a:t>element - </a:t>
                      </a:r>
                      <a:r>
                        <a:rPr lang="en-US" sz="1800" b="1" dirty="0" smtClean="0">
                          <a:solidFill>
                            <a:schemeClr val="tx1"/>
                          </a:solidFill>
                          <a:latin typeface="Times New Roman" pitchFamily="18" charset="0"/>
                          <a:cs typeface="Times New Roman" pitchFamily="18" charset="0"/>
                        </a:rPr>
                        <a:t>The value to be searched.</a:t>
                      </a:r>
                    </a:p>
                    <a:p>
                      <a:r>
                        <a:rPr lang="en-US" sz="1800" b="1" dirty="0" smtClean="0">
                          <a:solidFill>
                            <a:srgbClr val="FF0000"/>
                          </a:solidFill>
                          <a:latin typeface="Times New Roman" pitchFamily="18" charset="0"/>
                          <a:cs typeface="Times New Roman" pitchFamily="18" charset="0"/>
                        </a:rPr>
                        <a:t>start - </a:t>
                      </a:r>
                      <a:r>
                        <a:rPr lang="en-US" sz="1800" b="1" dirty="0" smtClean="0">
                          <a:solidFill>
                            <a:schemeClr val="tx1"/>
                          </a:solidFill>
                          <a:latin typeface="Times New Roman" pitchFamily="18" charset="0"/>
                          <a:cs typeface="Times New Roman" pitchFamily="18" charset="0"/>
                        </a:rPr>
                        <a:t>It is optional. It represents the index from where the </a:t>
                      </a:r>
                    </a:p>
                    <a:p>
                      <a:r>
                        <a:rPr lang="en-US" sz="1800" b="1" dirty="0" smtClean="0">
                          <a:solidFill>
                            <a:schemeClr val="tx1"/>
                          </a:solidFill>
                          <a:latin typeface="Times New Roman" pitchFamily="18" charset="0"/>
                          <a:cs typeface="Times New Roman" pitchFamily="18" charset="0"/>
                        </a:rPr>
                        <a:t>           method starts search </a:t>
                      </a:r>
                      <a:endParaRPr lang="en-US" sz="1800" b="1"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ctr"/>
                      <a:r>
                        <a:rPr lang="en-US" sz="1800" dirty="0" smtClean="0">
                          <a:solidFill>
                            <a:sysClr val="windowText" lastClr="000000"/>
                          </a:solidFill>
                          <a:latin typeface="Times New Roman" pitchFamily="18" charset="0"/>
                          <a:cs typeface="Times New Roman" pitchFamily="18" charset="0"/>
                        </a:rPr>
                        <a:t>5.</a:t>
                      </a:r>
                      <a:endParaRPr lang="en-US" sz="1800" dirty="0">
                        <a:solidFill>
                          <a:sysClr val="windowText" lastClr="0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err="1" smtClean="0">
                          <a:solidFill>
                            <a:sysClr val="windowText" lastClr="000000"/>
                          </a:solidFill>
                          <a:latin typeface="Times New Roman" pitchFamily="18" charset="0"/>
                          <a:cs typeface="Times New Roman" pitchFamily="18" charset="0"/>
                        </a:rPr>
                        <a:t>indexof</a:t>
                      </a:r>
                      <a:r>
                        <a:rPr lang="en-US" sz="1800" dirty="0" smtClean="0">
                          <a:solidFill>
                            <a:sysClr val="windowText" lastClr="000000"/>
                          </a:solidFill>
                          <a:latin typeface="Times New Roman" pitchFamily="18" charset="0"/>
                          <a:cs typeface="Times New Roman" pitchFamily="18" charset="0"/>
                        </a:rPr>
                        <a:t>()</a:t>
                      </a:r>
                      <a:endParaRPr lang="en-US" sz="1800" dirty="0">
                        <a:solidFill>
                          <a:sysClr val="windowText" lastClr="0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solidFill>
                            <a:sysClr val="windowText" lastClr="000000"/>
                          </a:solidFill>
                          <a:latin typeface="Times New Roman" pitchFamily="18" charset="0"/>
                          <a:cs typeface="Times New Roman" pitchFamily="18" charset="0"/>
                        </a:rPr>
                        <a:t>It searches the specified element in the given array and returns the index of the first match. </a:t>
                      </a:r>
                      <a:r>
                        <a:rPr lang="en-US" sz="1800" b="1" dirty="0" err="1" smtClean="0">
                          <a:solidFill>
                            <a:srgbClr val="FF0000"/>
                          </a:solidFill>
                          <a:latin typeface="Times New Roman" pitchFamily="18" charset="0"/>
                          <a:cs typeface="Times New Roman" pitchFamily="18" charset="0"/>
                        </a:rPr>
                        <a:t>array.indexOf</a:t>
                      </a:r>
                      <a:r>
                        <a:rPr lang="en-US" sz="1800" b="1" dirty="0" smtClean="0">
                          <a:solidFill>
                            <a:srgbClr val="FF0000"/>
                          </a:solidFill>
                          <a:latin typeface="Times New Roman" pitchFamily="18" charset="0"/>
                          <a:cs typeface="Times New Roman" pitchFamily="18" charset="0"/>
                        </a:rPr>
                        <a:t>(</a:t>
                      </a:r>
                      <a:r>
                        <a:rPr lang="en-US" sz="1800" b="1" dirty="0" err="1" smtClean="0">
                          <a:solidFill>
                            <a:srgbClr val="FF0000"/>
                          </a:solidFill>
                          <a:latin typeface="Times New Roman" pitchFamily="18" charset="0"/>
                          <a:cs typeface="Times New Roman" pitchFamily="18" charset="0"/>
                        </a:rPr>
                        <a:t>element,index</a:t>
                      </a:r>
                      <a:r>
                        <a:rPr lang="en-US" sz="1800" b="1" dirty="0" smtClean="0">
                          <a:solidFill>
                            <a:srgbClr val="FF0000"/>
                          </a:solidFill>
                          <a:latin typeface="Times New Roman" pitchFamily="18" charset="0"/>
                          <a:cs typeface="Times New Roman" pitchFamily="18" charset="0"/>
                        </a:rPr>
                        <a:t>) </a:t>
                      </a:r>
                    </a:p>
                    <a:p>
                      <a:r>
                        <a:rPr lang="en-US" sz="1800" b="1" dirty="0" smtClean="0">
                          <a:solidFill>
                            <a:srgbClr val="FF0000"/>
                          </a:solidFill>
                          <a:latin typeface="Times New Roman" pitchFamily="18" charset="0"/>
                          <a:cs typeface="Times New Roman" pitchFamily="18" charset="0"/>
                        </a:rPr>
                        <a:t>element - </a:t>
                      </a:r>
                      <a:r>
                        <a:rPr lang="en-US" sz="1800" b="1" dirty="0" smtClean="0">
                          <a:solidFill>
                            <a:schemeClr val="tx1"/>
                          </a:solidFill>
                          <a:latin typeface="Times New Roman" pitchFamily="18" charset="0"/>
                          <a:cs typeface="Times New Roman" pitchFamily="18" charset="0"/>
                        </a:rPr>
                        <a:t>It represent the element to be searched.</a:t>
                      </a:r>
                    </a:p>
                    <a:p>
                      <a:r>
                        <a:rPr lang="en-US" sz="1800" b="1" dirty="0" smtClean="0">
                          <a:solidFill>
                            <a:srgbClr val="FF0000"/>
                          </a:solidFill>
                          <a:latin typeface="Times New Roman" pitchFamily="18" charset="0"/>
                          <a:cs typeface="Times New Roman" pitchFamily="18" charset="0"/>
                        </a:rPr>
                        <a:t>index -     </a:t>
                      </a:r>
                      <a:r>
                        <a:rPr lang="en-US" sz="1800" b="1" dirty="0" smtClean="0">
                          <a:solidFill>
                            <a:schemeClr val="tx1"/>
                          </a:solidFill>
                          <a:latin typeface="Times New Roman" pitchFamily="18" charset="0"/>
                          <a:cs typeface="Times New Roman" pitchFamily="18" charset="0"/>
                        </a:rPr>
                        <a:t>It represent the index position from where search  </a:t>
                      </a:r>
                    </a:p>
                    <a:p>
                      <a:r>
                        <a:rPr lang="en-US" sz="1800" b="1" dirty="0" smtClean="0">
                          <a:solidFill>
                            <a:schemeClr val="tx1"/>
                          </a:solidFill>
                          <a:latin typeface="Times New Roman" pitchFamily="18" charset="0"/>
                          <a:cs typeface="Times New Roman" pitchFamily="18" charset="0"/>
                        </a:rPr>
                        <a:t>                 starts. It is optional.</a:t>
                      </a:r>
                      <a:endParaRPr lang="en-US" sz="1800" b="1"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algn="ctr"/>
                      <a:r>
                        <a:rPr lang="en-US" sz="1800" dirty="0" smtClean="0">
                          <a:solidFill>
                            <a:sysClr val="windowText" lastClr="000000"/>
                          </a:solidFill>
                          <a:latin typeface="Times New Roman" pitchFamily="18" charset="0"/>
                          <a:cs typeface="Times New Roman" pitchFamily="18" charset="0"/>
                        </a:rPr>
                        <a:t>6.</a:t>
                      </a:r>
                      <a:endParaRPr lang="en-US" sz="1800" dirty="0">
                        <a:solidFill>
                          <a:sysClr val="windowText" lastClr="0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solidFill>
                            <a:sysClr val="windowText" lastClr="000000"/>
                          </a:solidFill>
                          <a:latin typeface="Times New Roman" pitchFamily="18" charset="0"/>
                          <a:cs typeface="Times New Roman" pitchFamily="18" charset="0"/>
                        </a:rPr>
                        <a:t>join()</a:t>
                      </a:r>
                      <a:endParaRPr lang="en-US" sz="1800" dirty="0">
                        <a:solidFill>
                          <a:sysClr val="windowText" lastClr="0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0" i="0" kern="1200" dirty="0" smtClean="0">
                          <a:solidFill>
                            <a:schemeClr val="dk1"/>
                          </a:solidFill>
                          <a:effectLst/>
                          <a:latin typeface="Times New Roman" pitchFamily="18" charset="0"/>
                          <a:ea typeface="+mn-ea"/>
                          <a:cs typeface="Times New Roman" pitchFamily="18" charset="0"/>
                        </a:rPr>
                        <a:t>It joins the elements of an array as a string</a:t>
                      </a:r>
                      <a:r>
                        <a:rPr lang="en-US" sz="1800" dirty="0" smtClean="0">
                          <a:solidFill>
                            <a:sysClr val="windowText" lastClr="000000"/>
                          </a:solidFill>
                          <a:latin typeface="Times New Roman" pitchFamily="18" charset="0"/>
                          <a:cs typeface="Times New Roman" pitchFamily="18"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err="1" smtClean="0">
                          <a:solidFill>
                            <a:srgbClr val="FF0000"/>
                          </a:solidFill>
                          <a:effectLst/>
                          <a:latin typeface="Times New Roman" pitchFamily="18" charset="0"/>
                          <a:ea typeface="+mn-ea"/>
                          <a:cs typeface="Times New Roman" pitchFamily="18" charset="0"/>
                        </a:rPr>
                        <a:t>array.join</a:t>
                      </a:r>
                      <a:r>
                        <a:rPr lang="en-US" sz="1800" b="1" i="0" kern="1200" dirty="0" smtClean="0">
                          <a:solidFill>
                            <a:srgbClr val="FF0000"/>
                          </a:solidFill>
                          <a:effectLst/>
                          <a:latin typeface="Times New Roman" pitchFamily="18" charset="0"/>
                          <a:ea typeface="+mn-ea"/>
                          <a:cs typeface="Times New Roman" pitchFamily="18" charset="0"/>
                        </a:rPr>
                        <a:t>(separator)</a:t>
                      </a:r>
                      <a:r>
                        <a:rPr lang="en-US" sz="1800" b="0" i="0" kern="1200" dirty="0" smtClean="0">
                          <a:solidFill>
                            <a:schemeClr val="dk1"/>
                          </a:solidFill>
                          <a:effectLst/>
                          <a:latin typeface="+mn-lt"/>
                          <a:ea typeface="+mn-ea"/>
                          <a:cs typeface="+mn-cs"/>
                        </a:rPr>
                        <a:t>  </a:t>
                      </a:r>
                    </a:p>
                    <a:p>
                      <a:r>
                        <a:rPr lang="en-US" sz="1800" b="1" dirty="0" smtClean="0">
                          <a:solidFill>
                            <a:srgbClr val="FF0000"/>
                          </a:solidFill>
                          <a:latin typeface="Times New Roman" pitchFamily="18" charset="0"/>
                          <a:cs typeface="Times New Roman" pitchFamily="18" charset="0"/>
                        </a:rPr>
                        <a:t>Separator() - </a:t>
                      </a:r>
                      <a:r>
                        <a:rPr lang="en-US" sz="1800" b="1" dirty="0" smtClean="0">
                          <a:solidFill>
                            <a:sysClr val="windowText" lastClr="000000"/>
                          </a:solidFill>
                          <a:latin typeface="Times New Roman" pitchFamily="18" charset="0"/>
                          <a:cs typeface="Times New Roman" pitchFamily="18" charset="0"/>
                        </a:rPr>
                        <a:t>It is optional. It represent the separator used   </a:t>
                      </a:r>
                    </a:p>
                    <a:p>
                      <a:r>
                        <a:rPr lang="en-US" sz="1800" b="1" dirty="0" smtClean="0">
                          <a:solidFill>
                            <a:sysClr val="windowText" lastClr="000000"/>
                          </a:solidFill>
                          <a:latin typeface="Times New Roman" pitchFamily="18" charset="0"/>
                          <a:cs typeface="Times New Roman" pitchFamily="18" charset="0"/>
                        </a:rPr>
                        <a:t>                       between array elements.</a:t>
                      </a:r>
                      <a:endParaRPr lang="en-US" sz="1800" b="1" dirty="0">
                        <a:solidFill>
                          <a:sysClr val="windowText" lastClr="0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pPr algn="ctr"/>
                      <a:r>
                        <a:rPr lang="en-US" sz="1800" dirty="0" smtClean="0">
                          <a:solidFill>
                            <a:sysClr val="windowText" lastClr="000000"/>
                          </a:solidFill>
                          <a:latin typeface="Times New Roman" pitchFamily="18" charset="0"/>
                          <a:cs typeface="Times New Roman" pitchFamily="18" charset="0"/>
                        </a:rPr>
                        <a:t>7.</a:t>
                      </a:r>
                      <a:endParaRPr lang="en-US" sz="1800" dirty="0">
                        <a:solidFill>
                          <a:sysClr val="windowText" lastClr="0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err="1" smtClean="0">
                          <a:solidFill>
                            <a:sysClr val="windowText" lastClr="000000"/>
                          </a:solidFill>
                          <a:latin typeface="Times New Roman" pitchFamily="18" charset="0"/>
                          <a:cs typeface="Times New Roman" pitchFamily="18" charset="0"/>
                        </a:rPr>
                        <a:t>lastindexof</a:t>
                      </a:r>
                      <a:r>
                        <a:rPr lang="en-US" sz="1800" dirty="0" smtClean="0">
                          <a:solidFill>
                            <a:sysClr val="windowText" lastClr="000000"/>
                          </a:solidFill>
                          <a:latin typeface="Times New Roman" pitchFamily="18" charset="0"/>
                          <a:cs typeface="Times New Roman" pitchFamily="18" charset="0"/>
                        </a:rPr>
                        <a:t>()</a:t>
                      </a:r>
                      <a:endParaRPr lang="en-US" sz="1800" dirty="0">
                        <a:solidFill>
                          <a:sysClr val="windowText" lastClr="0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0" i="0" kern="1200" dirty="0" smtClean="0">
                          <a:solidFill>
                            <a:schemeClr val="dk1"/>
                          </a:solidFill>
                          <a:effectLst/>
                          <a:latin typeface="Times New Roman" pitchFamily="18" charset="0"/>
                          <a:ea typeface="+mn-ea"/>
                          <a:cs typeface="Times New Roman" pitchFamily="18" charset="0"/>
                        </a:rPr>
                        <a:t>It searches the specified element in the given array and returns the index of the last match </a:t>
                      </a:r>
                      <a:r>
                        <a:rPr lang="en-US" sz="1800" b="1" i="0" kern="1200" dirty="0" err="1" smtClean="0">
                          <a:solidFill>
                            <a:srgbClr val="FF0000"/>
                          </a:solidFill>
                          <a:effectLst/>
                          <a:latin typeface="Times New Roman" pitchFamily="18" charset="0"/>
                          <a:ea typeface="+mn-ea"/>
                          <a:cs typeface="Times New Roman" pitchFamily="18" charset="0"/>
                        </a:rPr>
                        <a:t>array.lastIndexOf</a:t>
                      </a:r>
                      <a:r>
                        <a:rPr lang="en-US" sz="1800" b="1" i="0" kern="1200" dirty="0" smtClean="0">
                          <a:solidFill>
                            <a:srgbClr val="FF0000"/>
                          </a:solidFill>
                          <a:effectLst/>
                          <a:latin typeface="Times New Roman" pitchFamily="18" charset="0"/>
                          <a:ea typeface="+mn-ea"/>
                          <a:cs typeface="Times New Roman" pitchFamily="18" charset="0"/>
                        </a:rPr>
                        <a:t>(</a:t>
                      </a:r>
                      <a:r>
                        <a:rPr lang="en-US" sz="1800" b="1" i="0" kern="1200" dirty="0" err="1" smtClean="0">
                          <a:solidFill>
                            <a:srgbClr val="FF0000"/>
                          </a:solidFill>
                          <a:effectLst/>
                          <a:latin typeface="Times New Roman" pitchFamily="18" charset="0"/>
                          <a:ea typeface="+mn-ea"/>
                          <a:cs typeface="Times New Roman" pitchFamily="18" charset="0"/>
                        </a:rPr>
                        <a:t>element,index</a:t>
                      </a:r>
                      <a:r>
                        <a:rPr lang="en-US" sz="1800" b="1" i="0" kern="1200" dirty="0" smtClean="0">
                          <a:solidFill>
                            <a:srgbClr val="FF0000"/>
                          </a:solidFill>
                          <a:effectLst/>
                          <a:latin typeface="Times New Roman" pitchFamily="18" charset="0"/>
                          <a:ea typeface="+mn-ea"/>
                          <a:cs typeface="Times New Roman" pitchFamily="18" charset="0"/>
                        </a:rPr>
                        <a:t>)</a:t>
                      </a:r>
                    </a:p>
                    <a:p>
                      <a:r>
                        <a:rPr lang="en-US" sz="1800" b="1" dirty="0" smtClean="0">
                          <a:solidFill>
                            <a:srgbClr val="FF0000"/>
                          </a:solidFill>
                          <a:latin typeface="Times New Roman" pitchFamily="18" charset="0"/>
                          <a:cs typeface="Times New Roman" pitchFamily="18" charset="0"/>
                        </a:rPr>
                        <a:t>element - </a:t>
                      </a:r>
                      <a:r>
                        <a:rPr lang="en-US" sz="1800" b="1" dirty="0" smtClean="0">
                          <a:solidFill>
                            <a:schemeClr val="tx1"/>
                          </a:solidFill>
                          <a:latin typeface="Times New Roman" pitchFamily="18" charset="0"/>
                          <a:cs typeface="Times New Roman" pitchFamily="18" charset="0"/>
                        </a:rPr>
                        <a:t>It represent the element to be searched.</a:t>
                      </a:r>
                    </a:p>
                    <a:p>
                      <a:r>
                        <a:rPr lang="en-US" sz="1800" b="1" dirty="0" smtClean="0">
                          <a:solidFill>
                            <a:srgbClr val="FF0000"/>
                          </a:solidFill>
                          <a:latin typeface="Times New Roman" pitchFamily="18" charset="0"/>
                          <a:cs typeface="Times New Roman" pitchFamily="18" charset="0"/>
                        </a:rPr>
                        <a:t>index - </a:t>
                      </a:r>
                      <a:r>
                        <a:rPr lang="en-US" sz="1800" b="1" dirty="0" smtClean="0">
                          <a:solidFill>
                            <a:schemeClr val="tx1"/>
                          </a:solidFill>
                          <a:latin typeface="Times New Roman" pitchFamily="18" charset="0"/>
                          <a:cs typeface="Times New Roman" pitchFamily="18" charset="0"/>
                        </a:rPr>
                        <a:t>It represent the index position from where search  </a:t>
                      </a:r>
                    </a:p>
                    <a:p>
                      <a:r>
                        <a:rPr lang="en-US" sz="1800" b="1" dirty="0" smtClean="0">
                          <a:solidFill>
                            <a:schemeClr val="tx1"/>
                          </a:solidFill>
                          <a:latin typeface="Times New Roman" pitchFamily="18" charset="0"/>
                          <a:cs typeface="Times New Roman" pitchFamily="18" charset="0"/>
                        </a:rPr>
                        <a:t>             starts. It is optional.</a:t>
                      </a:r>
                      <a:endParaRPr lang="en-US" sz="1800" b="1"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963128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5410200" cy="533400"/>
          </a:xfrm>
        </p:spPr>
        <p:txBody>
          <a:bodyPr>
            <a:noAutofit/>
          </a:bodyPr>
          <a:lstStyle/>
          <a:p>
            <a:pPr algn="l"/>
            <a:r>
              <a:rPr lang="en-US" sz="2800" b="1" dirty="0" smtClean="0">
                <a:latin typeface="Times New Roman" pitchFamily="18" charset="0"/>
                <a:cs typeface="Times New Roman" pitchFamily="18" charset="0"/>
              </a:rPr>
              <a:t>Array Class Methods:</a:t>
            </a:r>
            <a:endParaRPr lang="en-US" sz="2800" b="1"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endParaRPr lang="en-US">
              <a:latin typeface="Times New Roman" pitchFamily="18" charset="0"/>
              <a:cs typeface="Times New Roman"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371036473"/>
              </p:ext>
            </p:extLst>
          </p:nvPr>
        </p:nvGraphicFramePr>
        <p:xfrm>
          <a:off x="228600" y="762000"/>
          <a:ext cx="8229600" cy="52120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6248400">
                  <a:extLst>
                    <a:ext uri="{9D8B030D-6E8A-4147-A177-3AD203B41FA5}">
                      <a16:colId xmlns:a16="http://schemas.microsoft.com/office/drawing/2014/main" val="20002"/>
                    </a:ext>
                  </a:extLst>
                </a:gridCol>
              </a:tblGrid>
              <a:tr h="370840">
                <a:tc>
                  <a:txBody>
                    <a:bodyPr/>
                    <a:lstStyle/>
                    <a:p>
                      <a:r>
                        <a:rPr lang="en-US" sz="1800" dirty="0" smtClean="0">
                          <a:solidFill>
                            <a:sysClr val="windowText" lastClr="000000"/>
                          </a:solidFill>
                          <a:latin typeface="Times New Roman" pitchFamily="18" charset="0"/>
                          <a:cs typeface="Times New Roman" pitchFamily="18" charset="0"/>
                        </a:rPr>
                        <a:t>Sr. No.</a:t>
                      </a:r>
                      <a:endParaRPr lang="en-US" sz="1800" dirty="0">
                        <a:solidFill>
                          <a:sysClr val="windowText" lastClr="0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solidFill>
                            <a:sysClr val="windowText" lastClr="000000"/>
                          </a:solidFill>
                          <a:latin typeface="Times New Roman" pitchFamily="18" charset="0"/>
                          <a:cs typeface="Times New Roman" pitchFamily="18" charset="0"/>
                        </a:rPr>
                        <a:t>Methods</a:t>
                      </a:r>
                      <a:endParaRPr lang="en-US" sz="1800" dirty="0">
                        <a:solidFill>
                          <a:sysClr val="windowText" lastClr="0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solidFill>
                            <a:sysClr val="windowText" lastClr="000000"/>
                          </a:solidFill>
                          <a:latin typeface="Times New Roman" pitchFamily="18" charset="0"/>
                          <a:cs typeface="Times New Roman" pitchFamily="18" charset="0"/>
                        </a:rPr>
                        <a:t>Description</a:t>
                      </a:r>
                      <a:endParaRPr lang="en-US" sz="1800" dirty="0">
                        <a:solidFill>
                          <a:sysClr val="windowText" lastClr="0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r>
                        <a:rPr lang="en-US" sz="1800" dirty="0" smtClean="0">
                          <a:solidFill>
                            <a:sysClr val="windowText" lastClr="000000"/>
                          </a:solidFill>
                          <a:latin typeface="Times New Roman" pitchFamily="18" charset="0"/>
                          <a:cs typeface="Times New Roman" pitchFamily="18" charset="0"/>
                        </a:rPr>
                        <a:t>8.</a:t>
                      </a:r>
                      <a:endParaRPr lang="en-US" sz="1800" dirty="0">
                        <a:solidFill>
                          <a:sysClr val="windowText" lastClr="0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solidFill>
                            <a:sysClr val="windowText" lastClr="000000"/>
                          </a:solidFill>
                          <a:latin typeface="Times New Roman" pitchFamily="18" charset="0"/>
                          <a:cs typeface="Times New Roman" pitchFamily="18" charset="0"/>
                        </a:rPr>
                        <a:t>push()</a:t>
                      </a:r>
                      <a:endParaRPr lang="en-US" sz="1800" dirty="0">
                        <a:solidFill>
                          <a:sysClr val="windowText" lastClr="0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solidFill>
                            <a:sysClr val="windowText" lastClr="000000"/>
                          </a:solidFill>
                          <a:latin typeface="Times New Roman" pitchFamily="18" charset="0"/>
                          <a:cs typeface="Times New Roman" pitchFamily="18" charset="0"/>
                        </a:rPr>
                        <a:t>It adds one or more elements to the end of an array</a:t>
                      </a:r>
                    </a:p>
                    <a:p>
                      <a:r>
                        <a:rPr lang="en-US" sz="1800" b="1" dirty="0" smtClean="0">
                          <a:solidFill>
                            <a:srgbClr val="FF0000"/>
                          </a:solidFill>
                          <a:latin typeface="Times New Roman" pitchFamily="18" charset="0"/>
                          <a:cs typeface="Times New Roman" pitchFamily="18" charset="0"/>
                        </a:rPr>
                        <a:t>array.push(element1,element2....element n) </a:t>
                      </a:r>
                      <a:endParaRPr lang="en-US" sz="1800" b="1" dirty="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ctr"/>
                      <a:r>
                        <a:rPr lang="en-US" sz="1800" dirty="0" smtClean="0">
                          <a:solidFill>
                            <a:sysClr val="windowText" lastClr="000000"/>
                          </a:solidFill>
                          <a:latin typeface="Times New Roman" pitchFamily="18" charset="0"/>
                          <a:cs typeface="Times New Roman" pitchFamily="18" charset="0"/>
                        </a:rPr>
                        <a:t>9.</a:t>
                      </a:r>
                      <a:endParaRPr lang="en-US" sz="1800" dirty="0">
                        <a:solidFill>
                          <a:sysClr val="windowText" lastClr="0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solidFill>
                            <a:sysClr val="windowText" lastClr="000000"/>
                          </a:solidFill>
                          <a:latin typeface="Times New Roman" pitchFamily="18" charset="0"/>
                          <a:cs typeface="Times New Roman" pitchFamily="18" charset="0"/>
                        </a:rPr>
                        <a:t>pop()</a:t>
                      </a:r>
                      <a:endParaRPr lang="en-US" sz="1800" dirty="0">
                        <a:solidFill>
                          <a:sysClr val="windowText" lastClr="0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solidFill>
                            <a:sysClr val="windowText" lastClr="000000"/>
                          </a:solidFill>
                          <a:latin typeface="Times New Roman" pitchFamily="18" charset="0"/>
                          <a:cs typeface="Times New Roman" pitchFamily="18" charset="0"/>
                        </a:rPr>
                        <a:t>It removes and returns the last element of an array</a:t>
                      </a:r>
                    </a:p>
                    <a:p>
                      <a:r>
                        <a:rPr lang="en-US" sz="1800" b="1" i="0" kern="1200" dirty="0" err="1" smtClean="0">
                          <a:solidFill>
                            <a:srgbClr val="FF0000"/>
                          </a:solidFill>
                          <a:effectLst/>
                          <a:latin typeface="Times New Roman" pitchFamily="18" charset="0"/>
                          <a:ea typeface="+mn-ea"/>
                          <a:cs typeface="Times New Roman" pitchFamily="18" charset="0"/>
                        </a:rPr>
                        <a:t>array.pop</a:t>
                      </a:r>
                      <a:r>
                        <a:rPr lang="en-US" sz="1800" b="1" i="0" kern="1200" dirty="0" smtClean="0">
                          <a:solidFill>
                            <a:srgbClr val="FF0000"/>
                          </a:solidFill>
                          <a:effectLst/>
                          <a:latin typeface="Times New Roman" pitchFamily="18" charset="0"/>
                          <a:ea typeface="+mn-ea"/>
                          <a:cs typeface="Times New Roman" pitchFamily="18" charset="0"/>
                        </a:rPr>
                        <a:t>() </a:t>
                      </a:r>
                      <a:endParaRPr lang="en-US" sz="1800" b="1" dirty="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algn="ctr"/>
                      <a:r>
                        <a:rPr lang="en-US" sz="1800" dirty="0" smtClean="0">
                          <a:solidFill>
                            <a:sysClr val="windowText" lastClr="000000"/>
                          </a:solidFill>
                          <a:latin typeface="Times New Roman" pitchFamily="18" charset="0"/>
                          <a:cs typeface="Times New Roman" pitchFamily="18" charset="0"/>
                        </a:rPr>
                        <a:t>10.</a:t>
                      </a:r>
                      <a:endParaRPr lang="en-US" sz="1800" dirty="0">
                        <a:solidFill>
                          <a:sysClr val="windowText" lastClr="0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solidFill>
                            <a:sysClr val="windowText" lastClr="000000"/>
                          </a:solidFill>
                          <a:latin typeface="Times New Roman" pitchFamily="18" charset="0"/>
                          <a:cs typeface="Times New Roman" pitchFamily="18" charset="0"/>
                        </a:rPr>
                        <a:t>reverse()</a:t>
                      </a:r>
                      <a:endParaRPr lang="en-US" sz="1800" dirty="0">
                        <a:solidFill>
                          <a:sysClr val="windowText" lastClr="0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solidFill>
                            <a:sysClr val="windowText" lastClr="000000"/>
                          </a:solidFill>
                          <a:latin typeface="Times New Roman" pitchFamily="18" charset="0"/>
                          <a:cs typeface="Times New Roman" pitchFamily="18" charset="0"/>
                        </a:rPr>
                        <a:t>It reverses the elements of given array.</a:t>
                      </a:r>
                    </a:p>
                    <a:p>
                      <a:r>
                        <a:rPr lang="en-US" sz="1800" b="1" dirty="0" err="1" smtClean="0">
                          <a:solidFill>
                            <a:srgbClr val="FF0000"/>
                          </a:solidFill>
                          <a:latin typeface="Times New Roman" pitchFamily="18" charset="0"/>
                          <a:cs typeface="Times New Roman" pitchFamily="18" charset="0"/>
                        </a:rPr>
                        <a:t>array.reverse</a:t>
                      </a:r>
                      <a:r>
                        <a:rPr lang="en-US" sz="1800" b="1" dirty="0" smtClean="0">
                          <a:solidFill>
                            <a:srgbClr val="FF0000"/>
                          </a:solidFill>
                          <a:latin typeface="Times New Roman" pitchFamily="18" charset="0"/>
                          <a:cs typeface="Times New Roman" pitchFamily="18" charset="0"/>
                        </a:rPr>
                        <a:t>() </a:t>
                      </a:r>
                      <a:endParaRPr lang="en-US" sz="1800" b="1" dirty="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pPr algn="ctr"/>
                      <a:r>
                        <a:rPr lang="en-US" sz="1800" dirty="0" smtClean="0">
                          <a:solidFill>
                            <a:sysClr val="windowText" lastClr="000000"/>
                          </a:solidFill>
                          <a:latin typeface="Times New Roman" pitchFamily="18" charset="0"/>
                          <a:cs typeface="Times New Roman" pitchFamily="18" charset="0"/>
                        </a:rPr>
                        <a:t>11.</a:t>
                      </a:r>
                      <a:endParaRPr lang="en-US" sz="1800" dirty="0">
                        <a:solidFill>
                          <a:sysClr val="windowText" lastClr="0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solidFill>
                            <a:sysClr val="windowText" lastClr="000000"/>
                          </a:solidFill>
                          <a:latin typeface="Times New Roman" pitchFamily="18" charset="0"/>
                          <a:cs typeface="Times New Roman" pitchFamily="18" charset="0"/>
                        </a:rPr>
                        <a:t>sort()</a:t>
                      </a:r>
                      <a:endParaRPr lang="en-US" sz="1800" dirty="0">
                        <a:solidFill>
                          <a:sysClr val="windowText" lastClr="0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b="0" i="0" kern="1200" dirty="0" smtClean="0">
                          <a:solidFill>
                            <a:schemeClr val="dk1"/>
                          </a:solidFill>
                          <a:effectLst/>
                          <a:latin typeface="Times New Roman" pitchFamily="18" charset="0"/>
                          <a:ea typeface="+mn-ea"/>
                          <a:cs typeface="Times New Roman" pitchFamily="18" charset="0"/>
                        </a:rPr>
                        <a:t>It returns the element of the given array in a sorted order. By default, sort() method follows the ascending order.</a:t>
                      </a:r>
                    </a:p>
                    <a:p>
                      <a:r>
                        <a:rPr lang="en-US" sz="1800" b="1" dirty="0" err="1" smtClean="0">
                          <a:solidFill>
                            <a:srgbClr val="FF0000"/>
                          </a:solidFill>
                          <a:latin typeface="Times New Roman" pitchFamily="18" charset="0"/>
                          <a:cs typeface="Times New Roman" pitchFamily="18" charset="0"/>
                        </a:rPr>
                        <a:t>array.sort</a:t>
                      </a:r>
                      <a:r>
                        <a:rPr lang="en-US" sz="1800" b="1" dirty="0" smtClean="0">
                          <a:solidFill>
                            <a:srgbClr val="FF0000"/>
                          </a:solidFill>
                          <a:latin typeface="Times New Roman" pitchFamily="18" charset="0"/>
                          <a:cs typeface="Times New Roman" pitchFamily="18" charset="0"/>
                        </a:rPr>
                        <a:t>(</a:t>
                      </a:r>
                      <a:r>
                        <a:rPr lang="en-US" sz="1800" b="1" dirty="0" err="1" smtClean="0">
                          <a:solidFill>
                            <a:srgbClr val="FF0000"/>
                          </a:solidFill>
                          <a:latin typeface="Times New Roman" pitchFamily="18" charset="0"/>
                          <a:cs typeface="Times New Roman" pitchFamily="18" charset="0"/>
                        </a:rPr>
                        <a:t>compareFunction</a:t>
                      </a:r>
                      <a:r>
                        <a:rPr lang="en-US" sz="1800" b="1" dirty="0" smtClean="0">
                          <a:solidFill>
                            <a:srgbClr val="FF0000"/>
                          </a:solidFill>
                          <a:latin typeface="Times New Roman" pitchFamily="18" charset="0"/>
                          <a:cs typeface="Times New Roman" pitchFamily="18" charset="0"/>
                        </a:rPr>
                        <a:t>) </a:t>
                      </a:r>
                    </a:p>
                    <a:p>
                      <a:r>
                        <a:rPr lang="en-US" sz="1800" b="1" dirty="0" err="1" smtClean="0">
                          <a:solidFill>
                            <a:srgbClr val="FF0000"/>
                          </a:solidFill>
                          <a:latin typeface="Times New Roman" pitchFamily="18" charset="0"/>
                          <a:cs typeface="Times New Roman" pitchFamily="18" charset="0"/>
                        </a:rPr>
                        <a:t>compareFunction</a:t>
                      </a:r>
                      <a:r>
                        <a:rPr lang="en-US" sz="1800" b="1" dirty="0" smtClean="0">
                          <a:solidFill>
                            <a:srgbClr val="FF0000"/>
                          </a:solidFill>
                          <a:latin typeface="Times New Roman" pitchFamily="18" charset="0"/>
                          <a:cs typeface="Times New Roman" pitchFamily="18" charset="0"/>
                        </a:rPr>
                        <a:t> - </a:t>
                      </a:r>
                      <a:r>
                        <a:rPr lang="en-US" sz="1800" b="1" dirty="0" smtClean="0">
                          <a:solidFill>
                            <a:schemeClr val="tx1"/>
                          </a:solidFill>
                          <a:latin typeface="Times New Roman" pitchFamily="18" charset="0"/>
                          <a:cs typeface="Times New Roman" pitchFamily="18" charset="0"/>
                        </a:rPr>
                        <a:t>It is optional. It represents a function that provides an alternative sort order.</a:t>
                      </a:r>
                      <a:endParaRPr lang="en-US" sz="1800" b="1" dirty="0">
                        <a:solidFill>
                          <a:schemeClr val="tx1"/>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pPr algn="ctr"/>
                      <a:r>
                        <a:rPr lang="en-US" sz="1800" dirty="0" smtClean="0">
                          <a:solidFill>
                            <a:sysClr val="windowText" lastClr="000000"/>
                          </a:solidFill>
                          <a:latin typeface="Times New Roman" pitchFamily="18" charset="0"/>
                          <a:cs typeface="Times New Roman" pitchFamily="18" charset="0"/>
                        </a:rPr>
                        <a:t>12.</a:t>
                      </a:r>
                      <a:endParaRPr lang="en-US" sz="1800" dirty="0">
                        <a:solidFill>
                          <a:sysClr val="windowText" lastClr="0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solidFill>
                            <a:sysClr val="windowText" lastClr="000000"/>
                          </a:solidFill>
                          <a:latin typeface="Times New Roman" pitchFamily="18" charset="0"/>
                          <a:cs typeface="Times New Roman" pitchFamily="18" charset="0"/>
                        </a:rPr>
                        <a:t>shift()</a:t>
                      </a:r>
                      <a:endParaRPr lang="en-US" sz="1800" dirty="0">
                        <a:solidFill>
                          <a:sysClr val="windowText" lastClr="00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smtClean="0">
                          <a:solidFill>
                            <a:sysClr val="windowText" lastClr="000000"/>
                          </a:solidFill>
                          <a:latin typeface="Times New Roman" pitchFamily="18" charset="0"/>
                          <a:cs typeface="Times New Roman" pitchFamily="18" charset="0"/>
                        </a:rPr>
                        <a:t>The shift() method removes the first element of the given array and returns that element. This method changes the length of the original array.</a:t>
                      </a:r>
                    </a:p>
                    <a:p>
                      <a:r>
                        <a:rPr lang="en-US" sz="1800" b="1" dirty="0" smtClean="0">
                          <a:solidFill>
                            <a:srgbClr val="FF0000"/>
                          </a:solidFill>
                          <a:latin typeface="Times New Roman" pitchFamily="18" charset="0"/>
                          <a:cs typeface="Times New Roman" pitchFamily="18" charset="0"/>
                        </a:rPr>
                        <a:t>array. shift() </a:t>
                      </a:r>
                      <a:endParaRPr lang="en-US" sz="1800" b="1" dirty="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947578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5410200" cy="533400"/>
          </a:xfrm>
        </p:spPr>
        <p:txBody>
          <a:bodyPr>
            <a:noAutofit/>
          </a:bodyPr>
          <a:lstStyle/>
          <a:p>
            <a:pPr algn="l"/>
            <a:r>
              <a:rPr lang="en-US" sz="2800" b="1" dirty="0" smtClean="0">
                <a:latin typeface="Times New Roman" pitchFamily="18" charset="0"/>
                <a:cs typeface="Times New Roman" pitchFamily="18" charset="0"/>
              </a:rP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Array Method Example: </a:t>
            </a:r>
            <a:br>
              <a:rPr lang="en-US" sz="2800" b="1" dirty="0" smtClean="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endParaRPr lang="en-US">
              <a:latin typeface="Times New Roman" pitchFamily="18" charset="0"/>
              <a:cs typeface="Times New Roman" pitchFamily="18" charset="0"/>
            </a:endParaRPr>
          </a:p>
        </p:txBody>
      </p:sp>
      <p:sp>
        <p:nvSpPr>
          <p:cNvPr id="3" name="Content Placeholder 2"/>
          <p:cNvSpPr>
            <a:spLocks noGrp="1"/>
          </p:cNvSpPr>
          <p:nvPr>
            <p:ph idx="1"/>
          </p:nvPr>
        </p:nvSpPr>
        <p:spPr>
          <a:xfrm>
            <a:off x="381000" y="762000"/>
            <a:ext cx="8229600" cy="5135563"/>
          </a:xfrm>
        </p:spPr>
        <p:txBody>
          <a:bodyPr>
            <a:normAutofit fontScale="92500" lnSpcReduction="10000"/>
          </a:bodyPr>
          <a:lstStyle/>
          <a:p>
            <a:pPr marL="0" indent="0" algn="just">
              <a:buNone/>
            </a:pPr>
            <a:r>
              <a:rPr lang="en-US" sz="2600" b="1" dirty="0" smtClean="0">
                <a:latin typeface="Times New Roman" pitchFamily="18" charset="0"/>
                <a:cs typeface="Times New Roman" pitchFamily="18" charset="0"/>
              </a:rPr>
              <a:t>//sort()</a:t>
            </a:r>
          </a:p>
          <a:p>
            <a:pPr marL="0" indent="0" algn="just">
              <a:buNone/>
            </a:pPr>
            <a:r>
              <a:rPr lang="en-US" sz="2600" dirty="0" smtClean="0">
                <a:latin typeface="Times New Roman" pitchFamily="18" charset="0"/>
                <a:cs typeface="Times New Roman" pitchFamily="18" charset="0"/>
              </a:rPr>
              <a:t>&lt;</a:t>
            </a:r>
            <a:r>
              <a:rPr lang="en-US" sz="2600" dirty="0">
                <a:latin typeface="Times New Roman" pitchFamily="18" charset="0"/>
                <a:cs typeface="Times New Roman" pitchFamily="18" charset="0"/>
              </a:rPr>
              <a:t>script&gt;  </a:t>
            </a:r>
          </a:p>
          <a:p>
            <a:pPr marL="0" indent="0" algn="just">
              <a:buNone/>
            </a:pPr>
            <a:r>
              <a:rPr lang="en-US" sz="2600" dirty="0" err="1">
                <a:latin typeface="Times New Roman" pitchFamily="18" charset="0"/>
                <a:cs typeface="Times New Roman" pitchFamily="18" charset="0"/>
              </a:rPr>
              <a:t>var</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arr</a:t>
            </a:r>
            <a:r>
              <a:rPr lang="en-US" sz="2600" dirty="0">
                <a:latin typeface="Times New Roman" pitchFamily="18" charset="0"/>
                <a:cs typeface="Times New Roman" pitchFamily="18" charset="0"/>
              </a:rPr>
              <a:t>=[2,4,1,8,5]  </a:t>
            </a:r>
          </a:p>
          <a:p>
            <a:pPr marL="0" indent="0" algn="just">
              <a:buNone/>
            </a:pPr>
            <a:r>
              <a:rPr lang="en-US" sz="2600" dirty="0" err="1">
                <a:latin typeface="Times New Roman" pitchFamily="18" charset="0"/>
                <a:cs typeface="Times New Roman" pitchFamily="18" charset="0"/>
              </a:rPr>
              <a:t>var</a:t>
            </a:r>
            <a:r>
              <a:rPr lang="en-US" sz="2600" dirty="0">
                <a:latin typeface="Times New Roman" pitchFamily="18" charset="0"/>
                <a:cs typeface="Times New Roman" pitchFamily="18" charset="0"/>
              </a:rPr>
              <a:t> result=</a:t>
            </a:r>
            <a:r>
              <a:rPr lang="en-US" sz="2600" dirty="0" err="1">
                <a:latin typeface="Times New Roman" pitchFamily="18" charset="0"/>
                <a:cs typeface="Times New Roman" pitchFamily="18" charset="0"/>
              </a:rPr>
              <a:t>arr.sort</a:t>
            </a:r>
            <a:r>
              <a:rPr lang="en-US" sz="2600" dirty="0">
                <a:latin typeface="Times New Roman" pitchFamily="18" charset="0"/>
                <a:cs typeface="Times New Roman" pitchFamily="18" charset="0"/>
              </a:rPr>
              <a:t>().reverse(); // 8,5,4,2,1  </a:t>
            </a:r>
          </a:p>
          <a:p>
            <a:pPr marL="0" indent="0" algn="just">
              <a:buNone/>
            </a:pPr>
            <a:r>
              <a:rPr lang="en-US" sz="2600" dirty="0" err="1">
                <a:latin typeface="Times New Roman" pitchFamily="18" charset="0"/>
                <a:cs typeface="Times New Roman" pitchFamily="18" charset="0"/>
              </a:rPr>
              <a:t>document.writeln</a:t>
            </a:r>
            <a:r>
              <a:rPr lang="en-US" sz="2600" dirty="0">
                <a:latin typeface="Times New Roman" pitchFamily="18" charset="0"/>
                <a:cs typeface="Times New Roman" pitchFamily="18" charset="0"/>
              </a:rPr>
              <a:t>(</a:t>
            </a:r>
            <a:r>
              <a:rPr lang="en-US" sz="2600" dirty="0" err="1">
                <a:latin typeface="Times New Roman" pitchFamily="18" charset="0"/>
                <a:cs typeface="Times New Roman" pitchFamily="18" charset="0"/>
              </a:rPr>
              <a:t>arr</a:t>
            </a:r>
            <a:r>
              <a:rPr lang="en-US" sz="2600" dirty="0">
                <a:latin typeface="Times New Roman" pitchFamily="18" charset="0"/>
                <a:cs typeface="Times New Roman" pitchFamily="18" charset="0"/>
              </a:rPr>
              <a:t>[0]);  </a:t>
            </a:r>
          </a:p>
          <a:p>
            <a:pPr marL="0" indent="0" algn="just">
              <a:buNone/>
            </a:pPr>
            <a:r>
              <a:rPr lang="en-US" sz="2600" dirty="0">
                <a:latin typeface="Times New Roman" pitchFamily="18" charset="0"/>
                <a:cs typeface="Times New Roman" pitchFamily="18" charset="0"/>
              </a:rPr>
              <a:t>&lt;/script&gt; </a:t>
            </a:r>
            <a:endParaRPr lang="en-US" sz="2600" dirty="0" smtClean="0">
              <a:latin typeface="Times New Roman" pitchFamily="18" charset="0"/>
              <a:cs typeface="Times New Roman" pitchFamily="18" charset="0"/>
            </a:endParaRPr>
          </a:p>
          <a:p>
            <a:pPr marL="0" indent="0" algn="just">
              <a:buNone/>
            </a:pPr>
            <a:r>
              <a:rPr lang="en-US" sz="2600" b="1" dirty="0" smtClean="0">
                <a:latin typeface="Times New Roman" pitchFamily="18" charset="0"/>
                <a:cs typeface="Times New Roman" pitchFamily="18" charset="0"/>
              </a:rPr>
              <a:t>//shift()</a:t>
            </a:r>
          </a:p>
          <a:p>
            <a:pPr marL="0" indent="0" algn="just">
              <a:buNone/>
            </a:pPr>
            <a:r>
              <a:rPr lang="en-US" sz="2600" dirty="0">
                <a:latin typeface="Times New Roman" pitchFamily="18" charset="0"/>
                <a:cs typeface="Times New Roman" pitchFamily="18" charset="0"/>
              </a:rPr>
              <a:t>&lt;script&gt;  </a:t>
            </a:r>
          </a:p>
          <a:p>
            <a:pPr marL="0" indent="0" algn="just">
              <a:buNone/>
            </a:pPr>
            <a:r>
              <a:rPr lang="en-US" sz="2600" dirty="0" err="1">
                <a:latin typeface="Times New Roman" pitchFamily="18" charset="0"/>
                <a:cs typeface="Times New Roman" pitchFamily="18" charset="0"/>
              </a:rPr>
              <a:t>var</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arr</a:t>
            </a:r>
            <a:r>
              <a:rPr lang="en-US" sz="2600" dirty="0">
                <a:latin typeface="Times New Roman" pitchFamily="18" charset="0"/>
                <a:cs typeface="Times New Roman" pitchFamily="18" charset="0"/>
              </a:rPr>
              <a:t>=["</a:t>
            </a:r>
            <a:r>
              <a:rPr lang="en-US" sz="2600" dirty="0" err="1">
                <a:latin typeface="Times New Roman" pitchFamily="18" charset="0"/>
                <a:cs typeface="Times New Roman" pitchFamily="18" charset="0"/>
              </a:rPr>
              <a:t>AngularJS</a:t>
            </a:r>
            <a:r>
              <a:rPr lang="en-US" sz="2600" dirty="0">
                <a:latin typeface="Times New Roman" pitchFamily="18" charset="0"/>
                <a:cs typeface="Times New Roman" pitchFamily="18" charset="0"/>
              </a:rPr>
              <a:t>","Node.</a:t>
            </a:r>
            <a:r>
              <a:rPr lang="en-US" sz="2600" dirty="0" err="1">
                <a:latin typeface="Times New Roman" pitchFamily="18" charset="0"/>
                <a:cs typeface="Times New Roman" pitchFamily="18" charset="0"/>
              </a:rPr>
              <a:t>js</a:t>
            </a:r>
            <a:r>
              <a:rPr lang="en-US" sz="2600" dirty="0">
                <a:latin typeface="Times New Roman" pitchFamily="18" charset="0"/>
                <a:cs typeface="Times New Roman" pitchFamily="18" charset="0"/>
              </a:rPr>
              <a:t>","</a:t>
            </a:r>
            <a:r>
              <a:rPr lang="en-US" sz="2600" dirty="0" err="1">
                <a:latin typeface="Times New Roman" pitchFamily="18" charset="0"/>
                <a:cs typeface="Times New Roman" pitchFamily="18" charset="0"/>
              </a:rPr>
              <a:t>JQuery</a:t>
            </a:r>
            <a:r>
              <a:rPr lang="en-US" sz="2600" dirty="0">
                <a:latin typeface="Times New Roman" pitchFamily="18" charset="0"/>
                <a:cs typeface="Times New Roman" pitchFamily="18" charset="0"/>
              </a:rPr>
              <a:t>"];  </a:t>
            </a:r>
          </a:p>
          <a:p>
            <a:pPr marL="0" indent="0" algn="just">
              <a:buNone/>
            </a:pPr>
            <a:r>
              <a:rPr lang="en-US" sz="2600" dirty="0" err="1">
                <a:latin typeface="Times New Roman" pitchFamily="18" charset="0"/>
                <a:cs typeface="Times New Roman" pitchFamily="18" charset="0"/>
              </a:rPr>
              <a:t>var</a:t>
            </a:r>
            <a:r>
              <a:rPr lang="en-US" sz="2600" dirty="0">
                <a:latin typeface="Times New Roman" pitchFamily="18" charset="0"/>
                <a:cs typeface="Times New Roman" pitchFamily="18" charset="0"/>
              </a:rPr>
              <a:t> result=</a:t>
            </a:r>
            <a:r>
              <a:rPr lang="en-US" sz="2600" dirty="0" err="1">
                <a:latin typeface="Times New Roman" pitchFamily="18" charset="0"/>
                <a:cs typeface="Times New Roman" pitchFamily="18" charset="0"/>
              </a:rPr>
              <a:t>arr.shift</a:t>
            </a:r>
            <a:r>
              <a:rPr lang="en-US" sz="2600" dirty="0">
                <a:latin typeface="Times New Roman" pitchFamily="18" charset="0"/>
                <a:cs typeface="Times New Roman" pitchFamily="18" charset="0"/>
              </a:rPr>
              <a:t>();  </a:t>
            </a:r>
          </a:p>
          <a:p>
            <a:pPr marL="0" indent="0" algn="just">
              <a:buNone/>
            </a:pPr>
            <a:r>
              <a:rPr lang="en-US" sz="2600" dirty="0" err="1">
                <a:latin typeface="Times New Roman" pitchFamily="18" charset="0"/>
                <a:cs typeface="Times New Roman" pitchFamily="18" charset="0"/>
              </a:rPr>
              <a:t>document.writeln</a:t>
            </a:r>
            <a:r>
              <a:rPr lang="en-US" sz="2600" dirty="0">
                <a:latin typeface="Times New Roman" pitchFamily="18" charset="0"/>
                <a:cs typeface="Times New Roman" pitchFamily="18" charset="0"/>
              </a:rPr>
              <a:t>(result);  </a:t>
            </a:r>
          </a:p>
          <a:p>
            <a:pPr marL="0" indent="0" algn="just">
              <a:buNone/>
            </a:pPr>
            <a:r>
              <a:rPr lang="en-US" sz="2600" dirty="0">
                <a:latin typeface="Times New Roman" pitchFamily="18" charset="0"/>
                <a:cs typeface="Times New Roman" pitchFamily="18" charset="0"/>
              </a:rPr>
              <a:t>&lt;/script&gt; </a:t>
            </a:r>
          </a:p>
          <a:p>
            <a:pPr marL="0" indent="0" algn="just">
              <a:buNone/>
            </a:pPr>
            <a:endParaRPr lang="en-US" sz="2600" dirty="0">
              <a:latin typeface="Times New Roman" pitchFamily="18" charset="0"/>
              <a:cs typeface="Times New Roman" pitchFamily="18" charset="0"/>
            </a:endParaRPr>
          </a:p>
        </p:txBody>
      </p:sp>
    </p:spTree>
    <p:extLst>
      <p:ext uri="{BB962C8B-B14F-4D97-AF65-F5344CB8AC3E}">
        <p14:creationId xmlns:p14="http://schemas.microsoft.com/office/powerpoint/2010/main" val="42417266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1918</TotalTime>
  <Words>2367</Words>
  <Application>Microsoft Office PowerPoint</Application>
  <PresentationFormat>On-screen Show (4:3)</PresentationFormat>
  <Paragraphs>402</Paragraphs>
  <Slides>35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Times New Roman</vt:lpstr>
      <vt:lpstr>Office Theme</vt:lpstr>
      <vt:lpstr>Chapter 2</vt:lpstr>
      <vt:lpstr>Array:</vt:lpstr>
      <vt:lpstr>Array Cont.:</vt:lpstr>
      <vt:lpstr>Array Cont.:</vt:lpstr>
      <vt:lpstr>Array Cont.:</vt:lpstr>
      <vt:lpstr>Array Class Methods:</vt:lpstr>
      <vt:lpstr>Array Class Methods:</vt:lpstr>
      <vt:lpstr>Array Class Methods:</vt:lpstr>
      <vt:lpstr> Array Method Example:  </vt:lpstr>
      <vt:lpstr> Objects as Associative Array:  </vt:lpstr>
      <vt:lpstr> Function:  </vt:lpstr>
      <vt:lpstr> Function:  </vt:lpstr>
      <vt:lpstr> Calling a Function:  </vt:lpstr>
      <vt:lpstr> JavaScript Function Arguments  </vt:lpstr>
      <vt:lpstr>Function with Return Value</vt:lpstr>
      <vt:lpstr>Function Expressions</vt:lpstr>
      <vt:lpstr> String:  </vt:lpstr>
      <vt:lpstr> String:  </vt:lpstr>
      <vt:lpstr>  By string object (using new keyword)  </vt:lpstr>
      <vt:lpstr>String Methods:</vt:lpstr>
      <vt:lpstr>String Methods:</vt:lpstr>
      <vt:lpstr>String Methods:</vt:lpstr>
      <vt:lpstr>String Methods:</vt:lpstr>
      <vt:lpstr>String Methods:</vt:lpstr>
      <vt:lpstr>String Methods:</vt:lpstr>
      <vt:lpstr>String Methods:</vt:lpstr>
      <vt:lpstr>String Methods:</vt:lpstr>
      <vt:lpstr>String Methods:</vt:lpstr>
      <vt:lpstr>String Methods:</vt:lpstr>
      <vt:lpstr>String Methods:</vt:lpstr>
      <vt:lpstr>String Methods:</vt:lpstr>
      <vt:lpstr>String Methods:</vt:lpstr>
      <vt:lpstr>String Methods:</vt:lpstr>
      <vt:lpstr>String Methods:</vt:lpstr>
      <vt:lpstr>String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Administrator</dc:creator>
  <cp:lastModifiedBy>Windows User</cp:lastModifiedBy>
  <cp:revision>268</cp:revision>
  <dcterms:created xsi:type="dcterms:W3CDTF">2006-08-16T00:00:00Z</dcterms:created>
  <dcterms:modified xsi:type="dcterms:W3CDTF">2022-09-07T05:28:38Z</dcterms:modified>
</cp:coreProperties>
</file>