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3" r:id="rId3"/>
    <p:sldId id="294" r:id="rId4"/>
    <p:sldId id="295" r:id="rId5"/>
    <p:sldId id="300" r:id="rId6"/>
    <p:sldId id="301" r:id="rId7"/>
    <p:sldId id="302" r:id="rId8"/>
    <p:sldId id="309" r:id="rId9"/>
    <p:sldId id="303" r:id="rId10"/>
    <p:sldId id="304" r:id="rId11"/>
    <p:sldId id="305" r:id="rId12"/>
    <p:sldId id="307" r:id="rId13"/>
    <p:sldId id="308" r:id="rId14"/>
    <p:sldId id="310" r:id="rId15"/>
    <p:sldId id="311" r:id="rId16"/>
    <p:sldId id="312" r:id="rId17"/>
    <p:sldId id="313" r:id="rId18"/>
    <p:sldId id="314" r:id="rId19"/>
    <p:sldId id="315" r:id="rId20"/>
    <p:sldId id="316" r:id="rId21"/>
    <p:sldId id="317" r:id="rId22"/>
    <p:sldId id="31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839022-CEFE-4B89-97E6-1D236850D3C5}" type="datetimeFigureOut">
              <a:rPr lang="en-US" smtClean="0"/>
              <a:pPr/>
              <a:t>8/19/2022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Prof.P.S.Chavan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9C4450-8F50-47DD-9AAE-D123D91C7E77}" type="slidenum">
              <a:rPr lang="en-US" smtClean="0"/>
              <a:pPr/>
              <a:t>‹#›</a:t>
            </a:fld>
            <a:endParaRPr lang="en-US"/>
          </a:p>
        </p:txBody>
      </p:sp>
    </p:spTree>
    <p:extLst>
      <p:ext uri="{BB962C8B-B14F-4D97-AF65-F5344CB8AC3E}">
        <p14:creationId xmlns:p14="http://schemas.microsoft.com/office/powerpoint/2010/main" val="218063020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54298-9D36-4B41-BB47-65E52E98E782}" type="datetimeFigureOut">
              <a:rPr lang="en-US" smtClean="0"/>
              <a:pPr/>
              <a:t>8/19/2022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Prof.P.S.Chavan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07E337-E77F-4344-9CF3-45A8DE1C4C08}" type="slidenum">
              <a:rPr lang="en-US" smtClean="0"/>
              <a:pPr/>
              <a:t>‹#›</a:t>
            </a:fld>
            <a:endParaRPr lang="en-US"/>
          </a:p>
        </p:txBody>
      </p:sp>
    </p:spTree>
    <p:extLst>
      <p:ext uri="{BB962C8B-B14F-4D97-AF65-F5344CB8AC3E}">
        <p14:creationId xmlns:p14="http://schemas.microsoft.com/office/powerpoint/2010/main" val="188443206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07E337-E77F-4344-9CF3-45A8DE1C4C0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69479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04018F-558B-4832-B9D3-C0BEB7A2CEC3}" type="datetime1">
              <a:rPr lang="en-US" smtClean="0"/>
              <a:t>8/19/2022</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F4FBC-51F3-4858-8C35-D734D2464AB4}" type="datetime1">
              <a:rPr lang="en-US" smtClean="0"/>
              <a:t>8/19/2022</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B7FAE-C93F-45E9-AB8A-F7BD131874B6}" type="datetime1">
              <a:rPr lang="en-US" smtClean="0"/>
              <a:t>8/19/2022</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9E7555-281F-4E8C-8F67-B65E0811B11B}" type="datetime1">
              <a:rPr lang="en-US" smtClean="0"/>
              <a:t>8/19/2022</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20F1A-3C3A-4BC3-B0FD-972701F5085D}" type="datetime1">
              <a:rPr lang="en-US" smtClean="0"/>
              <a:t>8/19/2022</a:t>
            </a:fld>
            <a:endParaRPr lang="en-US"/>
          </a:p>
        </p:txBody>
      </p:sp>
      <p:sp>
        <p:nvSpPr>
          <p:cNvPr id="5" name="Footer Placeholder 4"/>
          <p:cNvSpPr>
            <a:spLocks noGrp="1"/>
          </p:cNvSpPr>
          <p:nvPr>
            <p:ph type="ftr" sz="quarter" idx="11"/>
          </p:nvPr>
        </p:nvSpPr>
        <p:spPr/>
        <p:txBody>
          <a:bodyPr/>
          <a:lstStyle/>
          <a:p>
            <a:r>
              <a:rPr lang="en-US" smtClean="0"/>
              <a:t>Prof.P.S.Chavan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7DFCC-72BF-403A-A88C-A467B33C988D}" type="datetime1">
              <a:rPr lang="en-US" smtClean="0"/>
              <a:t>8/19/2022</a:t>
            </a:fld>
            <a:endParaRPr lang="en-US"/>
          </a:p>
        </p:txBody>
      </p:sp>
      <p:sp>
        <p:nvSpPr>
          <p:cNvPr id="6" name="Footer Placeholder 5"/>
          <p:cNvSpPr>
            <a:spLocks noGrp="1"/>
          </p:cNvSpPr>
          <p:nvPr>
            <p:ph type="ftr" sz="quarter" idx="11"/>
          </p:nvPr>
        </p:nvSpPr>
        <p:spPr/>
        <p:txBody>
          <a:bodyPr/>
          <a:lstStyle/>
          <a:p>
            <a:r>
              <a:rPr lang="en-US" smtClean="0"/>
              <a:t>Prof.P.S.Chavan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4DD3DD-2E0B-4147-A57E-80F7ED4D53C7}" type="datetime1">
              <a:rPr lang="en-US" smtClean="0"/>
              <a:t>8/19/2022</a:t>
            </a:fld>
            <a:endParaRPr lang="en-US"/>
          </a:p>
        </p:txBody>
      </p:sp>
      <p:sp>
        <p:nvSpPr>
          <p:cNvPr id="8" name="Footer Placeholder 7"/>
          <p:cNvSpPr>
            <a:spLocks noGrp="1"/>
          </p:cNvSpPr>
          <p:nvPr>
            <p:ph type="ftr" sz="quarter" idx="11"/>
          </p:nvPr>
        </p:nvSpPr>
        <p:spPr/>
        <p:txBody>
          <a:bodyPr/>
          <a:lstStyle/>
          <a:p>
            <a:r>
              <a:rPr lang="en-US" smtClean="0"/>
              <a:t>Prof.P.S.Chavan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AC7A39-88B1-4074-AECD-12E4A04A6DE7}" type="datetime1">
              <a:rPr lang="en-US" smtClean="0"/>
              <a:t>8/19/2022</a:t>
            </a:fld>
            <a:endParaRPr lang="en-US"/>
          </a:p>
        </p:txBody>
      </p:sp>
      <p:sp>
        <p:nvSpPr>
          <p:cNvPr id="4" name="Footer Placeholder 3"/>
          <p:cNvSpPr>
            <a:spLocks noGrp="1"/>
          </p:cNvSpPr>
          <p:nvPr>
            <p:ph type="ftr" sz="quarter" idx="11"/>
          </p:nvPr>
        </p:nvSpPr>
        <p:spPr/>
        <p:txBody>
          <a:bodyPr/>
          <a:lstStyle/>
          <a:p>
            <a:r>
              <a:rPr lang="en-US" smtClean="0"/>
              <a:t>Prof.P.S.Chavan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8A873-6B80-4378-8381-FFE8D6BBFD4B}" type="datetime1">
              <a:rPr lang="en-US" smtClean="0"/>
              <a:t>8/19/2022</a:t>
            </a:fld>
            <a:endParaRPr lang="en-US"/>
          </a:p>
        </p:txBody>
      </p:sp>
      <p:sp>
        <p:nvSpPr>
          <p:cNvPr id="3" name="Footer Placeholder 2"/>
          <p:cNvSpPr>
            <a:spLocks noGrp="1"/>
          </p:cNvSpPr>
          <p:nvPr>
            <p:ph type="ftr" sz="quarter" idx="11"/>
          </p:nvPr>
        </p:nvSpPr>
        <p:spPr/>
        <p:txBody>
          <a:bodyPr/>
          <a:lstStyle/>
          <a:p>
            <a:r>
              <a:rPr lang="en-US" smtClean="0"/>
              <a:t>Prof.P.S.Chavan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5CE1A-F852-474F-B091-936EFC744147}" type="datetime1">
              <a:rPr lang="en-US" smtClean="0"/>
              <a:t>8/19/2022</a:t>
            </a:fld>
            <a:endParaRPr lang="en-US"/>
          </a:p>
        </p:txBody>
      </p:sp>
      <p:sp>
        <p:nvSpPr>
          <p:cNvPr id="6" name="Footer Placeholder 5"/>
          <p:cNvSpPr>
            <a:spLocks noGrp="1"/>
          </p:cNvSpPr>
          <p:nvPr>
            <p:ph type="ftr" sz="quarter" idx="11"/>
          </p:nvPr>
        </p:nvSpPr>
        <p:spPr/>
        <p:txBody>
          <a:bodyPr/>
          <a:lstStyle/>
          <a:p>
            <a:r>
              <a:rPr lang="en-US" smtClean="0"/>
              <a:t>Prof.P.S.Chavan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CF8FE-02A9-403F-9415-9F218EAB6AD0}" type="datetime1">
              <a:rPr lang="en-US" smtClean="0"/>
              <a:t>8/19/2022</a:t>
            </a:fld>
            <a:endParaRPr lang="en-US"/>
          </a:p>
        </p:txBody>
      </p:sp>
      <p:sp>
        <p:nvSpPr>
          <p:cNvPr id="6" name="Footer Placeholder 5"/>
          <p:cNvSpPr>
            <a:spLocks noGrp="1"/>
          </p:cNvSpPr>
          <p:nvPr>
            <p:ph type="ftr" sz="quarter" idx="11"/>
          </p:nvPr>
        </p:nvSpPr>
        <p:spPr/>
        <p:txBody>
          <a:bodyPr/>
          <a:lstStyle/>
          <a:p>
            <a:r>
              <a:rPr lang="en-US" smtClean="0"/>
              <a:t>Prof.P.S.Chavan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A94D-121F-4957-924F-0F953C0BEC64}" type="datetime1">
              <a:rPr lang="en-US" smtClean="0"/>
              <a:t>8/19/2022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Prof.P.S.Chavan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Chapter 1</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733800"/>
            <a:ext cx="6400800" cy="838200"/>
          </a:xfrm>
        </p:spPr>
        <p:txBody>
          <a:bodyPr/>
          <a:lstStyle/>
          <a:p>
            <a:r>
              <a:rPr lang="en-US" b="1" dirty="0" smtClean="0">
                <a:solidFill>
                  <a:schemeClr val="tx1"/>
                </a:solidFill>
                <a:latin typeface="Times New Roman" pitchFamily="18" charset="0"/>
                <a:cs typeface="Times New Roman" pitchFamily="18" charset="0"/>
              </a:rPr>
              <a:t>Basics of JavaScript Programming</a:t>
            </a:r>
            <a:endParaRPr lang="en-US" b="1" dirty="0">
              <a:solidFill>
                <a:schemeClr val="tx1"/>
              </a:solidFill>
              <a:latin typeface="Times New Roman" pitchFamily="18" charset="0"/>
              <a:cs typeface="Times New Roman" pitchFamily="18" charset="0"/>
            </a:endParaRPr>
          </a:p>
        </p:txBody>
      </p:sp>
      <p:sp>
        <p:nvSpPr>
          <p:cNvPr id="4" name="TextBox 3"/>
          <p:cNvSpPr txBox="1"/>
          <p:nvPr/>
        </p:nvSpPr>
        <p:spPr>
          <a:xfrm>
            <a:off x="1828800" y="610941"/>
            <a:ext cx="5065643"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K. K. </a:t>
            </a:r>
            <a:r>
              <a:rPr lang="en-US" sz="2400" dirty="0" err="1" smtClean="0">
                <a:latin typeface="Times New Roman" pitchFamily="18" charset="0"/>
                <a:cs typeface="Times New Roman" pitchFamily="18" charset="0"/>
              </a:rPr>
              <a:t>Wagh</a:t>
            </a:r>
            <a:r>
              <a:rPr lang="en-US" sz="2400" dirty="0" smtClean="0">
                <a:latin typeface="Times New Roman" pitchFamily="18" charset="0"/>
                <a:cs typeface="Times New Roman" pitchFamily="18" charset="0"/>
              </a:rPr>
              <a:t> Polytechnic, Nashik-3</a:t>
            </a:r>
            <a:endParaRPr lang="en-US" sz="2400" dirty="0">
              <a:latin typeface="Times New Roman" pitchFamily="18" charset="0"/>
              <a:cs typeface="Times New Roman"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6509"/>
            <a:ext cx="1258957" cy="688975"/>
          </a:xfrm>
          <a:prstGeom prst="rect">
            <a:avLst/>
          </a:prstGeom>
          <a:noFill/>
          <a:ln>
            <a:noFill/>
          </a:ln>
        </p:spPr>
      </p:pic>
      <p:sp>
        <p:nvSpPr>
          <p:cNvPr id="7" name="Footer Placeholder 6"/>
          <p:cNvSpPr>
            <a:spLocks noGrp="1"/>
          </p:cNvSpPr>
          <p:nvPr>
            <p:ph type="ftr" sz="quarter" idx="11"/>
          </p:nvPr>
        </p:nvSpPr>
        <p:spPr/>
        <p:txBody>
          <a:bodyPr/>
          <a:lstStyle/>
          <a:p>
            <a:r>
              <a:rPr lang="en-US" smtClean="0"/>
              <a:t>Prof.P.S.Chavan</a:t>
            </a:r>
            <a:endParaRPr lang="en-US" dirty="0"/>
          </a:p>
        </p:txBody>
      </p:sp>
      <p:sp>
        <p:nvSpPr>
          <p:cNvPr id="8" name="TextBox 7"/>
          <p:cNvSpPr txBox="1"/>
          <p:nvPr/>
        </p:nvSpPr>
        <p:spPr>
          <a:xfrm>
            <a:off x="1010478" y="5181600"/>
            <a:ext cx="7981122" cy="1569660"/>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CO605.1: </a:t>
            </a:r>
            <a:r>
              <a:rPr lang="en-IN" sz="2400" b="1" dirty="0" smtClean="0">
                <a:solidFill>
                  <a:srgbClr val="FF0000"/>
                </a:solidFill>
                <a:latin typeface="Times New Roman" pitchFamily="18" charset="0"/>
                <a:cs typeface="Times New Roman" pitchFamily="18" charset="0"/>
              </a:rPr>
              <a:t>Create </a:t>
            </a:r>
            <a:r>
              <a:rPr lang="en-IN" sz="2400" b="1" dirty="0">
                <a:solidFill>
                  <a:srgbClr val="FF0000"/>
                </a:solidFill>
                <a:latin typeface="Times New Roman" pitchFamily="18" charset="0"/>
                <a:cs typeface="Times New Roman" pitchFamily="18" charset="0"/>
              </a:rPr>
              <a:t>interactive web pages using program flow </a:t>
            </a:r>
            <a:endParaRPr lang="en-IN" sz="2400" b="1" dirty="0" smtClean="0">
              <a:solidFill>
                <a:srgbClr val="FF0000"/>
              </a:solidFill>
              <a:latin typeface="Times New Roman" pitchFamily="18" charset="0"/>
              <a:cs typeface="Times New Roman" pitchFamily="18" charset="0"/>
            </a:endParaRPr>
          </a:p>
          <a:p>
            <a:r>
              <a:rPr lang="en-IN" sz="2400" b="1" dirty="0">
                <a:solidFill>
                  <a:srgbClr val="FF0000"/>
                </a:solidFill>
                <a:latin typeface="Times New Roman" pitchFamily="18" charset="0"/>
                <a:cs typeface="Times New Roman" pitchFamily="18" charset="0"/>
              </a:rPr>
              <a:t> </a:t>
            </a:r>
            <a:r>
              <a:rPr lang="en-IN" sz="2400" b="1" dirty="0" smtClean="0">
                <a:solidFill>
                  <a:srgbClr val="FF0000"/>
                </a:solidFill>
                <a:latin typeface="Times New Roman" pitchFamily="18" charset="0"/>
                <a:cs typeface="Times New Roman" pitchFamily="18" charset="0"/>
              </a:rPr>
              <a:t>                control structure</a:t>
            </a:r>
            <a:r>
              <a:rPr lang="en-IN" sz="2400" b="1" dirty="0">
                <a:solidFill>
                  <a:srgbClr val="FF0000"/>
                </a:solidFill>
                <a:latin typeface="Times New Roman" pitchFamily="18" charset="0"/>
                <a:cs typeface="Times New Roman" pitchFamily="18" charset="0"/>
              </a:rPr>
              <a:t>.</a:t>
            </a:r>
            <a:endParaRPr lang="en-US" sz="2400" b="1" dirty="0">
              <a:solidFill>
                <a:srgbClr val="FF0000"/>
              </a:solidFill>
              <a:latin typeface="Times New Roman" pitchFamily="18" charset="0"/>
              <a:cs typeface="Times New Roman" pitchFamily="18" charset="0"/>
            </a:endParaRPr>
          </a:p>
          <a:p>
            <a:endParaRPr lang="en-US" sz="2400" b="1" dirty="0">
              <a:solidFill>
                <a:srgbClr val="FF0000"/>
              </a:solidFill>
              <a:latin typeface="Times New Roman" pitchFamily="18" charset="0"/>
              <a:cs typeface="Times New Roman" pitchFamily="18" charset="0"/>
            </a:endParaRPr>
          </a:p>
          <a:p>
            <a:endParaRPr lang="en-US" sz="2400" dirty="0">
              <a:solidFill>
                <a:srgbClr val="FF0000"/>
              </a:solidFill>
            </a:endParaRPr>
          </a:p>
        </p:txBody>
      </p:sp>
    </p:spTree>
    <p:extLst>
      <p:ext uri="{BB962C8B-B14F-4D97-AF65-F5344CB8AC3E}">
        <p14:creationId xmlns:p14="http://schemas.microsoft.com/office/powerpoint/2010/main" val="1194510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latin typeface="Times New Roman" pitchFamily="18" charset="0"/>
                <a:cs typeface="Times New Roman" pitchFamily="18" charset="0"/>
              </a:rPr>
              <a:t>3.String</a:t>
            </a:r>
            <a:r>
              <a:rPr lang="en-US" b="1" dirty="0" smtClean="0"/>
              <a:t> </a:t>
            </a:r>
            <a:r>
              <a:rPr lang="en-US" sz="3200" dirty="0">
                <a:latin typeface="Times New Roman" pitchFamily="18" charset="0"/>
                <a:cs typeface="Times New Roman" pitchFamily="18" charset="0"/>
              </a:rPr>
              <a:t>Expressions:</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a:t>String expressions are expressions that evaluate to a string. Examples include the </a:t>
            </a:r>
            <a:r>
              <a:rPr lang="en-US" dirty="0" smtClean="0"/>
              <a:t>following</a:t>
            </a:r>
          </a:p>
          <a:p>
            <a:r>
              <a:rPr lang="en-US" dirty="0">
                <a:solidFill>
                  <a:srgbClr val="00B0F0"/>
                </a:solidFill>
              </a:rPr>
              <a:t>'hello';</a:t>
            </a:r>
            <a:br>
              <a:rPr lang="en-US" dirty="0">
                <a:solidFill>
                  <a:srgbClr val="00B0F0"/>
                </a:solidFill>
              </a:rPr>
            </a:br>
            <a:r>
              <a:rPr lang="en-US" dirty="0">
                <a:solidFill>
                  <a:srgbClr val="00B0F0"/>
                </a:solidFill>
              </a:rPr>
              <a:t>'hello' + 'world'; </a:t>
            </a:r>
            <a:r>
              <a:rPr lang="en-US" dirty="0"/>
              <a:t>// evaluates to the string 'hello world'</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137065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3200" dirty="0" smtClean="0">
                <a:latin typeface="Times New Roman" pitchFamily="18" charset="0"/>
                <a:cs typeface="Times New Roman" pitchFamily="18" charset="0"/>
              </a:rPr>
              <a:t>4.Logical Expressions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846138"/>
            <a:ext cx="8229600" cy="5783262"/>
          </a:xfrm>
        </p:spPr>
        <p:txBody>
          <a:bodyPr>
            <a:normAutofit/>
          </a:bodyPr>
          <a:lstStyle/>
          <a:p>
            <a:r>
              <a:rPr lang="en-US" dirty="0"/>
              <a:t>Expressions that evaluate to the </a:t>
            </a:r>
            <a:r>
              <a:rPr lang="en-US" dirty="0" err="1"/>
              <a:t>boolean</a:t>
            </a:r>
            <a:r>
              <a:rPr lang="en-US" dirty="0"/>
              <a:t> value true or false are considered to be logical expressions. This set of expressions often involve the usage of logical operators </a:t>
            </a:r>
            <a:r>
              <a:rPr lang="en-US" dirty="0">
                <a:solidFill>
                  <a:srgbClr val="00B0F0"/>
                </a:solidFill>
              </a:rPr>
              <a:t>&amp;&amp; (AND), ||(OR) </a:t>
            </a:r>
            <a:r>
              <a:rPr lang="en-US" dirty="0" smtClean="0">
                <a:solidFill>
                  <a:srgbClr val="00B0F0"/>
                </a:solidFill>
              </a:rPr>
              <a:t>and </a:t>
            </a:r>
            <a:r>
              <a:rPr lang="en-US" dirty="0">
                <a:solidFill>
                  <a:srgbClr val="00B0F0"/>
                </a:solidFill>
              </a:rPr>
              <a:t>!(NOT). </a:t>
            </a:r>
            <a:r>
              <a:rPr lang="en-US" dirty="0"/>
              <a:t>Examples </a:t>
            </a:r>
            <a:r>
              <a:rPr lang="en-US" dirty="0" smtClean="0"/>
              <a:t>include</a:t>
            </a:r>
          </a:p>
          <a:p>
            <a:r>
              <a:rPr lang="en-US" dirty="0">
                <a:solidFill>
                  <a:srgbClr val="00B0F0"/>
                </a:solidFill>
              </a:rPr>
              <a:t>10 &gt; 9;</a:t>
            </a:r>
            <a:r>
              <a:rPr lang="en-US" dirty="0"/>
              <a:t> // evaluates to </a:t>
            </a:r>
            <a:r>
              <a:rPr lang="en-US" dirty="0" err="1"/>
              <a:t>boolean</a:t>
            </a:r>
            <a:r>
              <a:rPr lang="en-US" dirty="0"/>
              <a:t> value </a:t>
            </a:r>
            <a:r>
              <a:rPr lang="en-US" dirty="0">
                <a:solidFill>
                  <a:srgbClr val="00B0F0"/>
                </a:solidFill>
              </a:rPr>
              <a:t>true</a:t>
            </a:r>
            <a:r>
              <a:rPr lang="en-US" dirty="0"/>
              <a:t/>
            </a:r>
            <a:br>
              <a:rPr lang="en-US" dirty="0"/>
            </a:br>
            <a:r>
              <a:rPr lang="en-US" dirty="0">
                <a:solidFill>
                  <a:srgbClr val="00B0F0"/>
                </a:solidFill>
              </a:rPr>
              <a:t>10 &lt; 20; </a:t>
            </a:r>
            <a:r>
              <a:rPr lang="en-US" dirty="0"/>
              <a:t>// evaluates to </a:t>
            </a:r>
            <a:r>
              <a:rPr lang="en-US" dirty="0" err="1"/>
              <a:t>boolean</a:t>
            </a:r>
            <a:r>
              <a:rPr lang="en-US" dirty="0"/>
              <a:t> value </a:t>
            </a:r>
            <a:r>
              <a:rPr lang="en-US" dirty="0" smtClean="0">
                <a:solidFill>
                  <a:srgbClr val="00B0F0"/>
                </a:solidFill>
              </a:rPr>
              <a:t>false</a:t>
            </a:r>
          </a:p>
          <a:p>
            <a:r>
              <a:rPr lang="en-US" dirty="0"/>
              <a:t>true; //evaluates to </a:t>
            </a:r>
            <a:r>
              <a:rPr lang="en-US" dirty="0" err="1"/>
              <a:t>boolean</a:t>
            </a:r>
            <a:r>
              <a:rPr lang="en-US" dirty="0"/>
              <a:t> value </a:t>
            </a:r>
            <a:r>
              <a:rPr lang="en-US" dirty="0" smtClean="0"/>
              <a:t>true</a:t>
            </a:r>
          </a:p>
          <a:p>
            <a:r>
              <a:rPr lang="en-US" dirty="0">
                <a:solidFill>
                  <a:srgbClr val="00B0F0"/>
                </a:solidFill>
              </a:rPr>
              <a:t>a===20 &amp;&amp; b===30; </a:t>
            </a:r>
            <a:r>
              <a:rPr lang="en-US" dirty="0"/>
              <a:t>// evaluates to </a:t>
            </a:r>
            <a:r>
              <a:rPr lang="en-US" dirty="0">
                <a:solidFill>
                  <a:srgbClr val="00B0F0"/>
                </a:solidFill>
              </a:rPr>
              <a:t>true or false</a:t>
            </a:r>
            <a:r>
              <a:rPr lang="en-US" dirty="0"/>
              <a:t> based on the values of a and b</a:t>
            </a:r>
            <a:endParaRPr lang="en-US" dirty="0">
              <a:solidFill>
                <a:srgbClr val="00B0F0"/>
              </a:solidFill>
            </a:endParaRP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391866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3200" dirty="0" smtClean="0">
                <a:latin typeface="Times New Roman" pitchFamily="18" charset="0"/>
                <a:cs typeface="Times New Roman" pitchFamily="18" charset="0"/>
              </a:rPr>
              <a:t>5.Left-hand-side </a:t>
            </a:r>
            <a:r>
              <a:rPr lang="en-US" sz="3200" dirty="0">
                <a:latin typeface="Times New Roman" pitchFamily="18" charset="0"/>
                <a:cs typeface="Times New Roman" pitchFamily="18" charset="0"/>
              </a:rPr>
              <a:t>Expressions: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t>Also known as </a:t>
            </a:r>
            <a:r>
              <a:rPr lang="en-US" dirty="0" err="1">
                <a:solidFill>
                  <a:srgbClr val="00B0F0"/>
                </a:solidFill>
              </a:rPr>
              <a:t>lvalues</a:t>
            </a:r>
            <a:r>
              <a:rPr lang="en-US" dirty="0"/>
              <a:t>, left-hand-side expressions are those that can appear on the left side of an assignment expression. Examples of left-hand-side expressions include the </a:t>
            </a:r>
            <a:r>
              <a:rPr lang="en-US" dirty="0" smtClean="0"/>
              <a:t>following:</a:t>
            </a:r>
          </a:p>
          <a:p>
            <a:r>
              <a:rPr lang="en-US" dirty="0"/>
              <a:t>// variables such as </a:t>
            </a:r>
            <a:r>
              <a:rPr lang="en-US" dirty="0" err="1"/>
              <a:t>i</a:t>
            </a:r>
            <a:r>
              <a:rPr lang="en-US" dirty="0"/>
              <a:t> and total</a:t>
            </a:r>
            <a:br>
              <a:rPr lang="en-US" dirty="0"/>
            </a:br>
            <a:r>
              <a:rPr lang="en-US" dirty="0" err="1"/>
              <a:t>i</a:t>
            </a:r>
            <a:r>
              <a:rPr lang="en-US" dirty="0"/>
              <a:t> = 10;</a:t>
            </a:r>
            <a:br>
              <a:rPr lang="en-US" dirty="0"/>
            </a:br>
            <a:r>
              <a:rPr lang="en-US" dirty="0"/>
              <a:t>total = 0;</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244539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dirty="0" smtClean="0">
                <a:latin typeface="Times New Roman" pitchFamily="18" charset="0"/>
                <a:cs typeface="Times New Roman" pitchFamily="18" charset="0"/>
              </a:rPr>
              <a:t>6.Assignment </a:t>
            </a:r>
            <a:r>
              <a:rPr lang="en-US" sz="3600" dirty="0">
                <a:latin typeface="Times New Roman" pitchFamily="18" charset="0"/>
                <a:cs typeface="Times New Roman" pitchFamily="18" charset="0"/>
              </a:rPr>
              <a:t>Expressions: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When expressions use the = operator to assign a value to a variable, it is called an assignment expression. Examples </a:t>
            </a:r>
            <a:r>
              <a:rPr lang="en-US" dirty="0" smtClean="0"/>
              <a:t>include</a:t>
            </a:r>
          </a:p>
          <a:p>
            <a:r>
              <a:rPr lang="en-US" dirty="0">
                <a:solidFill>
                  <a:srgbClr val="00B0F0"/>
                </a:solidFill>
              </a:rPr>
              <a:t>average = 55;</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3751245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871"/>
            <a:ext cx="8229600" cy="1143000"/>
          </a:xfrm>
        </p:spPr>
        <p:txBody>
          <a:bodyPr vert="horz" lIns="91440" tIns="45720" rIns="91440" bIns="45720" rtlCol="0" anchor="ctr">
            <a:normAutofit fontScale="90000"/>
          </a:bodyPr>
          <a:lstStyle/>
          <a:p>
            <a:pPr algn="l"/>
            <a:r>
              <a:rPr lang="en-US" sz="3600" dirty="0" smtClean="0">
                <a:latin typeface="Times New Roman" pitchFamily="18" charset="0"/>
                <a:cs typeface="Times New Roman" pitchFamily="18" charset="0"/>
              </a:rPr>
              <a:t>7.Object </a:t>
            </a:r>
            <a:r>
              <a:rPr lang="en-US" sz="3600" dirty="0">
                <a:latin typeface="Times New Roman" pitchFamily="18" charset="0"/>
                <a:cs typeface="Times New Roman" pitchFamily="18" charset="0"/>
              </a:rPr>
              <a:t>and Array Initializers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824015"/>
            <a:ext cx="8839200" cy="6004488"/>
          </a:xfrm>
        </p:spPr>
        <p:txBody>
          <a:bodyPr>
            <a:noAutofit/>
          </a:bodyPr>
          <a:lstStyle/>
          <a:p>
            <a:r>
              <a:rPr lang="en-US" dirty="0" smtClean="0"/>
              <a:t>These </a:t>
            </a:r>
            <a:r>
              <a:rPr lang="en-US" dirty="0"/>
              <a:t>initializer expressions are sometimes called </a:t>
            </a:r>
            <a:r>
              <a:rPr lang="en-US" dirty="0">
                <a:solidFill>
                  <a:srgbClr val="00B0F0"/>
                </a:solidFill>
              </a:rPr>
              <a:t>“object literals” and “array literals.” </a:t>
            </a:r>
            <a:r>
              <a:rPr lang="en-US" dirty="0"/>
              <a:t>Unlike true literals, however, they are not primary expressions, because they include a number of subexpressions that specify property and element values</a:t>
            </a:r>
            <a:r>
              <a:rPr lang="en-US" dirty="0" smtClean="0"/>
              <a:t>.</a:t>
            </a:r>
          </a:p>
          <a:p>
            <a:r>
              <a:rPr lang="en-US" dirty="0" smtClean="0"/>
              <a:t> </a:t>
            </a:r>
            <a:r>
              <a:rPr lang="en-US" dirty="0"/>
              <a:t>Array initializers have a slightly simpler syntax, and we’ll begin with those</a:t>
            </a:r>
            <a:r>
              <a:rPr lang="en-US" dirty="0" smtClean="0"/>
              <a:t>.</a:t>
            </a:r>
          </a:p>
          <a:p>
            <a:r>
              <a:rPr lang="en-US" dirty="0"/>
              <a:t>An array initializer is a </a:t>
            </a:r>
            <a:r>
              <a:rPr lang="en-US" dirty="0">
                <a:solidFill>
                  <a:srgbClr val="00B0F0"/>
                </a:solidFill>
              </a:rPr>
              <a:t>comma-separated list of expressions contained within square brackets</a:t>
            </a:r>
            <a:r>
              <a:rPr lang="en-US" dirty="0" smtClean="0">
                <a:solidFill>
                  <a:srgbClr val="00B0F0"/>
                </a:solidFill>
              </a:rPr>
              <a:t>.</a:t>
            </a:r>
          </a:p>
          <a:p>
            <a:r>
              <a:rPr lang="en-US" dirty="0">
                <a:solidFill>
                  <a:srgbClr val="00B0F0"/>
                </a:solidFill>
              </a:rPr>
              <a:t> </a:t>
            </a:r>
            <a:endParaRPr lang="en-US" dirty="0" smtClean="0">
              <a:solidFill>
                <a:srgbClr val="00B0F0"/>
              </a:solidFill>
            </a:endParaRPr>
          </a:p>
          <a:p>
            <a:endParaRPr lang="en-US" dirty="0">
              <a:solidFill>
                <a:srgbClr val="00B0F0"/>
              </a:solidFill>
            </a:endParaRP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163256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Prof.P.S.Chavan</a:t>
            </a:r>
            <a:endParaRPr lang="en-US"/>
          </a:p>
        </p:txBody>
      </p:sp>
      <p:sp>
        <p:nvSpPr>
          <p:cNvPr id="5" name="Rectangle 1"/>
          <p:cNvSpPr>
            <a:spLocks noChangeArrowheads="1"/>
          </p:cNvSpPr>
          <p:nvPr/>
        </p:nvSpPr>
        <p:spPr bwMode="auto">
          <a:xfrm>
            <a:off x="304800" y="1600200"/>
            <a:ext cx="8077200" cy="2400657"/>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F0"/>
                </a:solidFill>
                <a:effectLst/>
                <a:latin typeface="inherit"/>
              </a:rPr>
              <a:t>[]</a:t>
            </a:r>
            <a:r>
              <a:rPr kumimoji="0" lang="en-US" altLang="en-US" sz="4000" b="0" i="0" u="none" strike="noStrike" cap="none" normalizeH="0" baseline="0" dirty="0" smtClean="0">
                <a:ln>
                  <a:noFill/>
                </a:ln>
                <a:solidFill>
                  <a:srgbClr val="00B0F0"/>
                </a:solidFill>
                <a:effectLst/>
                <a:latin typeface="Droid Sans Mono"/>
              </a:rPr>
              <a:t> </a:t>
            </a:r>
            <a:r>
              <a:rPr kumimoji="0" lang="en-US" altLang="en-US" sz="2800" b="0" i="1" u="none" strike="noStrike" cap="none" normalizeH="0" baseline="0" dirty="0" smtClean="0">
                <a:ln>
                  <a:noFill/>
                </a:ln>
                <a:solidFill>
                  <a:srgbClr val="00B0F0"/>
                </a:solidFill>
                <a:effectLst/>
                <a:latin typeface="Ubuntu Mono"/>
              </a:rPr>
              <a:t>// An empty array: no expressions inside brackets means no elements</a:t>
            </a:r>
            <a:r>
              <a:rPr kumimoji="0" lang="en-US" altLang="en-US" sz="4000" b="0" i="0" u="none" strike="noStrike" cap="none" normalizeH="0" baseline="0" dirty="0" smtClean="0">
                <a:ln>
                  <a:noFill/>
                </a:ln>
                <a:solidFill>
                  <a:srgbClr val="00B0F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F0"/>
                </a:solidFill>
                <a:effectLst/>
                <a:latin typeface="inherit"/>
              </a:rPr>
              <a:t>[</a:t>
            </a:r>
            <a:r>
              <a:rPr kumimoji="0" lang="en-US" altLang="en-US" sz="2800" b="0" i="0" u="none" strike="noStrike" cap="none" normalizeH="0" baseline="0" dirty="0" smtClean="0">
                <a:ln>
                  <a:noFill/>
                </a:ln>
                <a:solidFill>
                  <a:srgbClr val="00B0F0"/>
                </a:solidFill>
                <a:effectLst/>
                <a:latin typeface="Ubuntu Mono"/>
              </a:rPr>
              <a:t>1+2</a:t>
            </a:r>
            <a:r>
              <a:rPr kumimoji="0" lang="en-US" altLang="en-US" sz="2800" b="0" i="0" u="none" strike="noStrike" cap="none" normalizeH="0" baseline="0" dirty="0" smtClean="0">
                <a:ln>
                  <a:noFill/>
                </a:ln>
                <a:solidFill>
                  <a:srgbClr val="00B0F0"/>
                </a:solidFill>
                <a:effectLst/>
                <a:latin typeface="inherit"/>
              </a:rPr>
              <a:t>,</a:t>
            </a:r>
            <a:r>
              <a:rPr kumimoji="0" lang="en-US" altLang="en-US" sz="2800" b="0" i="0" u="none" strike="noStrike" cap="none" normalizeH="0" baseline="0" dirty="0" smtClean="0">
                <a:ln>
                  <a:noFill/>
                </a:ln>
                <a:solidFill>
                  <a:srgbClr val="00B0F0"/>
                </a:solidFill>
                <a:effectLst/>
                <a:latin typeface="Ubuntu Mono"/>
              </a:rPr>
              <a:t>3+4</a:t>
            </a:r>
            <a:r>
              <a:rPr kumimoji="0" lang="en-US" altLang="en-US" sz="2800" b="0" i="0" u="none" strike="noStrike" cap="none" normalizeH="0" baseline="0" dirty="0" smtClean="0">
                <a:ln>
                  <a:noFill/>
                </a:ln>
                <a:solidFill>
                  <a:srgbClr val="00B0F0"/>
                </a:solidFill>
                <a:effectLst/>
                <a:latin typeface="inherit"/>
              </a:rPr>
              <a:t>]</a:t>
            </a:r>
            <a:r>
              <a:rPr kumimoji="0" lang="en-US" altLang="en-US" sz="4000" b="0" i="0" u="none" strike="noStrike" cap="none" normalizeH="0" baseline="0" dirty="0" smtClean="0">
                <a:ln>
                  <a:noFill/>
                </a:ln>
                <a:solidFill>
                  <a:srgbClr val="00B0F0"/>
                </a:solidFill>
                <a:effectLst/>
                <a:latin typeface="Droid Sans Mono"/>
              </a:rPr>
              <a:t> </a:t>
            </a:r>
            <a:r>
              <a:rPr kumimoji="0" lang="en-US" altLang="en-US" sz="2800" b="0" i="1" u="none" strike="noStrike" cap="none" normalizeH="0" baseline="0" dirty="0" smtClean="0">
                <a:ln>
                  <a:noFill/>
                </a:ln>
                <a:solidFill>
                  <a:srgbClr val="00B0F0"/>
                </a:solidFill>
                <a:effectLst/>
                <a:latin typeface="Ubuntu Mono"/>
              </a:rPr>
              <a:t>// A 2-element array. First element is 3, second is 7</a:t>
            </a:r>
            <a:r>
              <a:rPr kumimoji="0" lang="en-US" altLang="en-US" sz="3600" b="0" i="0" u="none" strike="noStrike" cap="none" normalizeH="0" baseline="0" dirty="0" smtClean="0">
                <a:ln>
                  <a:noFill/>
                </a:ln>
                <a:solidFill>
                  <a:srgbClr val="00B0F0"/>
                </a:solidFill>
                <a:effectLst/>
              </a:rPr>
              <a:t> </a:t>
            </a:r>
            <a:endParaRPr kumimoji="0" lang="en-US" altLang="en-US" sz="5400" b="0" i="0" u="none" strike="noStrike" cap="none" normalizeH="0" baseline="0" dirty="0" smtClean="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308800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algn="l"/>
            <a:r>
              <a:rPr lang="en-US" sz="3600" dirty="0">
                <a:latin typeface="Times New Roman" pitchFamily="18" charset="0"/>
                <a:cs typeface="Times New Roman" pitchFamily="18" charset="0"/>
              </a:rPr>
              <a:t>Function Definition Expressions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a:t>In a sense, a function definition expression is a “function literal” in the same way that an object initializer is an “object literal</a:t>
            </a:r>
            <a:r>
              <a:rPr lang="en-US" dirty="0" smtClean="0"/>
              <a:t>.”</a:t>
            </a:r>
          </a:p>
          <a:p>
            <a:r>
              <a:rPr lang="en-US" dirty="0"/>
              <a:t>A function definition expression typically consists of the keyword </a:t>
            </a:r>
            <a:r>
              <a:rPr lang="en-US" dirty="0">
                <a:solidFill>
                  <a:srgbClr val="00B0F0"/>
                </a:solidFill>
              </a:rPr>
              <a:t>function followed by a comma-separated list of zero or more identifiers </a:t>
            </a:r>
            <a:r>
              <a:rPr lang="en-US" dirty="0"/>
              <a:t>(the parameter names) in parentheses and a </a:t>
            </a:r>
            <a:r>
              <a:rPr lang="en-US" dirty="0">
                <a:solidFill>
                  <a:srgbClr val="00B0F0"/>
                </a:solidFill>
              </a:rPr>
              <a:t>block of JavaScript code (the function body) in curly braces. </a:t>
            </a:r>
            <a:r>
              <a:rPr lang="en-US" dirty="0"/>
              <a:t>For example:</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288048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Prof.P.S.Chavan</a:t>
            </a:r>
            <a:endParaRPr lang="en-US"/>
          </a:p>
        </p:txBody>
      </p:sp>
      <p:sp>
        <p:nvSpPr>
          <p:cNvPr id="5" name="Rectangle 1"/>
          <p:cNvSpPr>
            <a:spLocks noGrp="1" noChangeArrowheads="1"/>
          </p:cNvSpPr>
          <p:nvPr>
            <p:ph idx="1"/>
          </p:nvPr>
        </p:nvSpPr>
        <p:spPr bwMode="auto">
          <a:xfrm>
            <a:off x="838200" y="1682962"/>
            <a:ext cx="6705600" cy="3644486"/>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smtClean="0">
                <a:ln>
                  <a:noFill/>
                </a:ln>
                <a:solidFill>
                  <a:srgbClr val="35586C"/>
                </a:solidFill>
                <a:effectLst/>
                <a:latin typeface="Ubuntu Mono"/>
              </a:rPr>
              <a:t>// This function returns the square of the value passed to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1" i="0" u="none" strike="noStrike" cap="none" normalizeH="0" baseline="0" dirty="0" err="1" smtClean="0">
                <a:ln>
                  <a:noFill/>
                </a:ln>
                <a:solidFill>
                  <a:srgbClr val="006699"/>
                </a:solidFill>
                <a:effectLst/>
                <a:latin typeface="Ubuntu Mono"/>
              </a:rPr>
              <a:t>var</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000088"/>
                </a:solidFill>
                <a:effectLst/>
                <a:latin typeface="Ubuntu Mono"/>
              </a:rPr>
              <a:t>square</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555555"/>
                </a:solidFill>
                <a:effectLst/>
                <a:latin typeface="Ubuntu Mono"/>
              </a:rPr>
              <a:t>=</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1" i="0" u="none" strike="noStrike" cap="none" normalizeH="0" baseline="0" dirty="0" smtClean="0">
                <a:ln>
                  <a:noFill/>
                </a:ln>
                <a:solidFill>
                  <a:srgbClr val="006699"/>
                </a:solidFill>
                <a:effectLst/>
                <a:latin typeface="Ubuntu Mono"/>
              </a:rPr>
              <a:t>function</a:t>
            </a:r>
            <a:r>
              <a:rPr kumimoji="0" lang="en-US" altLang="en-US" sz="2800" b="0" i="0" u="none" strike="noStrike" cap="none" normalizeH="0" baseline="0" dirty="0" smtClean="0">
                <a:ln>
                  <a:noFill/>
                </a:ln>
                <a:solidFill>
                  <a:srgbClr val="000000"/>
                </a:solidFill>
                <a:effectLst/>
                <a:latin typeface="inherit"/>
              </a:rPr>
              <a:t>(</a:t>
            </a:r>
            <a:r>
              <a:rPr kumimoji="0" lang="en-US" altLang="en-US" sz="2800" b="0" i="0" u="none" strike="noStrike" cap="none" normalizeH="0" baseline="0" dirty="0" smtClean="0">
                <a:ln>
                  <a:noFill/>
                </a:ln>
                <a:solidFill>
                  <a:srgbClr val="000088"/>
                </a:solidFill>
                <a:effectLst/>
                <a:latin typeface="Ubuntu Mono"/>
              </a:rPr>
              <a:t>x</a:t>
            </a:r>
            <a:r>
              <a:rPr kumimoji="0" lang="en-US" altLang="en-US" sz="2800" b="0" i="0" u="none" strike="noStrike" cap="none" normalizeH="0" baseline="0" dirty="0" smtClean="0">
                <a:ln>
                  <a:noFill/>
                </a:ln>
                <a:solidFill>
                  <a:srgbClr val="000000"/>
                </a:solidFill>
                <a:effectLst/>
                <a:latin typeface="inherit"/>
              </a:rPr>
              <a:t>)</a:t>
            </a:r>
            <a:r>
              <a:rPr kumimoji="0" lang="en-US" altLang="en-US" sz="4000" b="0" i="0" u="none" strike="noStrike" cap="none" normalizeH="0" baseline="0" dirty="0" smtClean="0">
                <a:ln>
                  <a:noFill/>
                </a:ln>
                <a:solidFill>
                  <a:srgbClr val="3D3B49"/>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inherit"/>
              </a:rPr>
              <a:t>{</a:t>
            </a:r>
            <a:r>
              <a:rPr kumimoji="0" lang="en-US" altLang="en-US" sz="4000" b="0" i="0" u="none" strike="noStrike" cap="none" normalizeH="0" baseline="0" dirty="0" smtClean="0">
                <a:ln>
                  <a:noFill/>
                </a:ln>
                <a:solidFill>
                  <a:srgbClr val="3D3B49"/>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6699"/>
                </a:solidFill>
                <a:effectLst/>
                <a:latin typeface="Ubuntu Mono"/>
              </a:rPr>
              <a:t>return</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000088"/>
                </a:solidFill>
                <a:effectLst/>
                <a:latin typeface="Ubuntu Mono"/>
              </a:rPr>
              <a:t>x</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555555"/>
                </a:solidFill>
                <a:effectLst/>
                <a:latin typeface="Ubuntu Mono"/>
              </a:rPr>
              <a:t>*</a:t>
            </a: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000088"/>
                </a:solidFill>
                <a:effectLst/>
                <a:latin typeface="Ubuntu Mono"/>
              </a:rPr>
              <a:t>x</a:t>
            </a:r>
            <a:r>
              <a:rPr kumimoji="0" lang="en-US" altLang="en-US" sz="2800" b="0" i="0" u="none" strike="noStrike" cap="none" normalizeH="0" baseline="0" dirty="0" smtClean="0">
                <a:ln>
                  <a:noFill/>
                </a:ln>
                <a:solidFill>
                  <a:srgbClr val="00000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3D3B49"/>
                </a:solidFill>
                <a:effectLst/>
                <a:latin typeface="Droid Sans Mono"/>
              </a:rPr>
              <a:t> </a:t>
            </a:r>
            <a:r>
              <a:rPr kumimoji="0" lang="en-US" altLang="en-US" sz="2800" b="0" i="0" u="none" strike="noStrike" cap="none" normalizeH="0" baseline="0" dirty="0" smtClean="0">
                <a:ln>
                  <a:noFill/>
                </a:ln>
                <a:solidFill>
                  <a:srgbClr val="000000"/>
                </a:solidFill>
                <a:effectLst/>
                <a:latin typeface="inherit"/>
              </a:rPr>
              <a:t>};</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355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algn="l"/>
            <a:r>
              <a:rPr lang="en-US" sz="3600" dirty="0" smtClean="0">
                <a:latin typeface="Times New Roman" pitchFamily="18" charset="0"/>
                <a:cs typeface="Times New Roman" pitchFamily="18" charset="0"/>
              </a:rPr>
              <a:t>8.Property </a:t>
            </a:r>
            <a:r>
              <a:rPr lang="en-US" sz="3600" dirty="0">
                <a:latin typeface="Times New Roman" pitchFamily="18" charset="0"/>
                <a:cs typeface="Times New Roman" pitchFamily="18" charset="0"/>
              </a:rPr>
              <a:t>Access Expressions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A property access expression evaluates to the value of an object property or an array element. JavaScript defines two syntaxes for property access</a:t>
            </a:r>
            <a:r>
              <a:rPr lang="en-US" dirty="0" smtClean="0"/>
              <a:t>:</a:t>
            </a:r>
          </a:p>
          <a:p>
            <a:r>
              <a:rPr lang="en-US" dirty="0">
                <a:solidFill>
                  <a:srgbClr val="00B0F0"/>
                </a:solidFill>
              </a:rPr>
              <a:t>expression . identifier</a:t>
            </a:r>
          </a:p>
          <a:p>
            <a:r>
              <a:rPr lang="en-US" dirty="0">
                <a:solidFill>
                  <a:srgbClr val="00B0F0"/>
                </a:solidFill>
              </a:rPr>
              <a:t>expression [ expression ]</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1651507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algn="l"/>
            <a:r>
              <a:rPr lang="en-US" sz="3600" dirty="0" smtClean="0">
                <a:latin typeface="Times New Roman" pitchFamily="18" charset="0"/>
                <a:cs typeface="Times New Roman" pitchFamily="18" charset="0"/>
              </a:rPr>
              <a:t>9.Invocation </a:t>
            </a:r>
            <a:r>
              <a:rPr lang="en-US" sz="3600" dirty="0">
                <a:latin typeface="Times New Roman" pitchFamily="18" charset="0"/>
                <a:cs typeface="Times New Roman" pitchFamily="18" charset="0"/>
              </a:rPr>
              <a:t>Expressions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An invocation expression is JavaScript’s syntax </a:t>
            </a:r>
            <a:r>
              <a:rPr lang="en-US" dirty="0" smtClean="0"/>
              <a:t>for </a:t>
            </a:r>
            <a:r>
              <a:rPr lang="en-US" dirty="0"/>
              <a:t>calling (or executing) a function or method</a:t>
            </a:r>
            <a:r>
              <a:rPr lang="en-US" dirty="0" smtClean="0"/>
              <a:t>.</a:t>
            </a:r>
          </a:p>
          <a:p>
            <a:r>
              <a:rPr lang="en-US" dirty="0">
                <a:solidFill>
                  <a:srgbClr val="00B0F0"/>
                </a:solidFill>
              </a:rPr>
              <a:t> f(0)            </a:t>
            </a:r>
            <a:r>
              <a:rPr lang="en-US" dirty="0"/>
              <a:t>// f is the function expression; 0 is the argument expression.</a:t>
            </a:r>
          </a:p>
          <a:p>
            <a:r>
              <a:rPr lang="en-US" dirty="0" err="1">
                <a:solidFill>
                  <a:srgbClr val="00B0F0"/>
                </a:solidFill>
              </a:rPr>
              <a:t>Math.max</a:t>
            </a:r>
            <a:r>
              <a:rPr lang="en-US" dirty="0">
                <a:solidFill>
                  <a:srgbClr val="00B0F0"/>
                </a:solidFill>
              </a:rPr>
              <a:t>(</a:t>
            </a:r>
            <a:r>
              <a:rPr lang="en-US" dirty="0" err="1">
                <a:solidFill>
                  <a:srgbClr val="00B0F0"/>
                </a:solidFill>
              </a:rPr>
              <a:t>x,y,z</a:t>
            </a:r>
            <a:r>
              <a:rPr lang="en-US" dirty="0">
                <a:solidFill>
                  <a:srgbClr val="00B0F0"/>
                </a:solidFill>
              </a:rPr>
              <a:t>)</a:t>
            </a:r>
            <a:r>
              <a:rPr lang="en-US" dirty="0"/>
              <a:t> // </a:t>
            </a:r>
            <a:r>
              <a:rPr lang="en-US" dirty="0" err="1"/>
              <a:t>Math.max</a:t>
            </a:r>
            <a:r>
              <a:rPr lang="en-US" dirty="0"/>
              <a:t> is the function; x, y and z are the arguments.</a:t>
            </a:r>
          </a:p>
          <a:p>
            <a:r>
              <a:rPr lang="en-US" dirty="0" err="1">
                <a:solidFill>
                  <a:srgbClr val="00B0F0"/>
                </a:solidFill>
              </a:rPr>
              <a:t>a.sort</a:t>
            </a:r>
            <a:r>
              <a:rPr lang="en-US" dirty="0">
                <a:solidFill>
                  <a:srgbClr val="00B0F0"/>
                </a:solidFill>
              </a:rPr>
              <a:t>()        </a:t>
            </a:r>
            <a:r>
              <a:rPr lang="en-US" dirty="0"/>
              <a:t>// </a:t>
            </a:r>
            <a:r>
              <a:rPr lang="en-US" dirty="0" err="1"/>
              <a:t>a.sort</a:t>
            </a:r>
            <a:r>
              <a:rPr lang="en-US" dirty="0"/>
              <a:t> is the function; there are no arguments.</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302430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2895600" cy="5334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Object </a:t>
            </a:r>
            <a:r>
              <a:rPr lang="en-US" sz="3100" dirty="0" smtClean="0">
                <a:latin typeface="Times New Roman" pitchFamily="18" charset="0"/>
                <a:cs typeface="Times New Roman" pitchFamily="18" charset="0"/>
              </a:rPr>
              <a:t>Properties</a:t>
            </a:r>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839200" cy="6248400"/>
          </a:xfrm>
        </p:spPr>
        <p:txBody>
          <a:bodyPr>
            <a:noAutofit/>
          </a:bodyPr>
          <a:lstStyle/>
          <a:p>
            <a:pPr algn="just">
              <a:buFont typeface="Wingdings" pitchFamily="2" charset="2"/>
              <a:buChar char="Ø"/>
            </a:pPr>
            <a:r>
              <a:rPr lang="en-US" sz="2200" b="1" dirty="0" smtClean="0">
                <a:latin typeface="Times New Roman" pitchFamily="18" charset="0"/>
                <a:cs typeface="Times New Roman" pitchFamily="18" charset="0"/>
              </a:rPr>
              <a:t>Object Name:</a:t>
            </a:r>
            <a:r>
              <a:rPr lang="en-US" sz="2200" dirty="0" smtClean="0">
                <a:latin typeface="Times New Roman" pitchFamily="18" charset="0"/>
                <a:cs typeface="Times New Roman" pitchFamily="18" charset="0"/>
              </a:rPr>
              <a:t> </a:t>
            </a:r>
          </a:p>
          <a:p>
            <a:pPr marL="793750" algn="just"/>
            <a:r>
              <a:rPr lang="en-US" sz="2200" dirty="0" smtClean="0">
                <a:latin typeface="Times New Roman" pitchFamily="18" charset="0"/>
                <a:cs typeface="Times New Roman" pitchFamily="18" charset="0"/>
              </a:rPr>
              <a:t>Object is entity. In JavaScript document, window, forms, fields, buttons are some properly used objects.</a:t>
            </a:r>
          </a:p>
          <a:p>
            <a:pPr marL="793750" algn="just"/>
            <a:r>
              <a:rPr lang="en-US" sz="2200" dirty="0" smtClean="0">
                <a:latin typeface="Times New Roman" pitchFamily="18" charset="0"/>
                <a:cs typeface="Times New Roman" pitchFamily="18" charset="0"/>
              </a:rPr>
              <a:t>Each object is identified by ID or name.</a:t>
            </a:r>
          </a:p>
          <a:p>
            <a:pPr marL="793750" algn="just"/>
            <a:r>
              <a:rPr lang="en-US" sz="2200" dirty="0" smtClean="0">
                <a:latin typeface="Times New Roman" pitchFamily="18" charset="0"/>
                <a:cs typeface="Times New Roman" pitchFamily="18" charset="0"/>
              </a:rPr>
              <a:t>Array of objects or Array of collections can also be created.</a:t>
            </a:r>
            <a:endParaRPr lang="en-US" sz="2200" dirty="0">
              <a:latin typeface="Times New Roman" pitchFamily="18" charset="0"/>
              <a:cs typeface="Times New Roman" pitchFamily="18" charset="0"/>
            </a:endParaRPr>
          </a:p>
          <a:p>
            <a:pPr marL="395288" algn="just">
              <a:buFont typeface="Wingdings" pitchFamily="2" charset="2"/>
              <a:buChar char="Ø"/>
            </a:pPr>
            <a:r>
              <a:rPr lang="en-US" sz="2200" b="1" dirty="0" smtClean="0">
                <a:latin typeface="Times New Roman" pitchFamily="18" charset="0"/>
                <a:cs typeface="Times New Roman" pitchFamily="18" charset="0"/>
              </a:rPr>
              <a:t>Property:</a:t>
            </a:r>
          </a:p>
          <a:p>
            <a:pPr marL="806450" algn="just"/>
            <a:r>
              <a:rPr lang="en-US" sz="2200" dirty="0" smtClean="0">
                <a:latin typeface="Times New Roman" pitchFamily="18" charset="0"/>
                <a:cs typeface="Times New Roman" pitchFamily="18" charset="0"/>
              </a:rPr>
              <a:t>It is the value associated with each object.</a:t>
            </a:r>
          </a:p>
          <a:p>
            <a:pPr marL="806450" algn="just"/>
            <a:r>
              <a:rPr lang="en-US" sz="2200" dirty="0" smtClean="0">
                <a:latin typeface="Times New Roman" pitchFamily="18" charset="0"/>
                <a:cs typeface="Times New Roman" pitchFamily="18" charset="0"/>
              </a:rPr>
              <a:t>Each object has its own set of properties.</a:t>
            </a:r>
          </a:p>
          <a:p>
            <a:pPr marL="395288" algn="just">
              <a:buFont typeface="Wingdings" pitchFamily="2" charset="2"/>
              <a:buChar char="Ø"/>
            </a:pPr>
            <a:r>
              <a:rPr lang="en-US" sz="2200" b="1" dirty="0" smtClean="0">
                <a:latin typeface="Times New Roman" pitchFamily="18" charset="0"/>
                <a:cs typeface="Times New Roman" pitchFamily="18" charset="0"/>
              </a:rPr>
              <a:t>Method:</a:t>
            </a:r>
          </a:p>
          <a:p>
            <a:pPr marL="860425" algn="just"/>
            <a:r>
              <a:rPr lang="en-US" sz="2200" dirty="0" smtClean="0">
                <a:latin typeface="Times New Roman" pitchFamily="18" charset="0"/>
                <a:cs typeface="Times New Roman" pitchFamily="18" charset="0"/>
              </a:rPr>
              <a:t>It is a function or process associated with each object.</a:t>
            </a:r>
          </a:p>
          <a:p>
            <a:pPr marL="860425" algn="just"/>
            <a:r>
              <a:rPr lang="en-US" sz="2200" dirty="0" smtClean="0">
                <a:latin typeface="Times New Roman" pitchFamily="18" charset="0"/>
                <a:cs typeface="Times New Roman" pitchFamily="18" charset="0"/>
              </a:rPr>
              <a:t>Ex: for </a:t>
            </a:r>
            <a:r>
              <a:rPr lang="en-US" sz="2200" b="1" dirty="0" smtClean="0">
                <a:latin typeface="Times New Roman" pitchFamily="18" charset="0"/>
                <a:cs typeface="Times New Roman" pitchFamily="18" charset="0"/>
              </a:rPr>
              <a:t>document object write is a method</a:t>
            </a:r>
            <a:r>
              <a:rPr lang="en-US" sz="2200" dirty="0" smtClean="0">
                <a:latin typeface="Times New Roman" pitchFamily="18" charset="0"/>
                <a:cs typeface="Times New Roman" pitchFamily="18" charset="0"/>
              </a:rPr>
              <a:t>.</a:t>
            </a:r>
          </a:p>
          <a:p>
            <a:pPr marL="395288" algn="just">
              <a:buFont typeface="Wingdings" pitchFamily="2" charset="2"/>
              <a:buChar char="Ø"/>
            </a:pPr>
            <a:r>
              <a:rPr lang="en-US" sz="2200" b="1" dirty="0" smtClean="0">
                <a:latin typeface="Times New Roman" pitchFamily="18" charset="0"/>
                <a:cs typeface="Times New Roman" pitchFamily="18" charset="0"/>
              </a:rPr>
              <a:t>Dot Syntax: </a:t>
            </a:r>
            <a:r>
              <a:rPr lang="en-US" sz="2200" dirty="0" smtClean="0">
                <a:latin typeface="Times New Roman" pitchFamily="18" charset="0"/>
                <a:cs typeface="Times New Roman" pitchFamily="18" charset="0"/>
              </a:rPr>
              <a:t>Used to access properties and methods of object.</a:t>
            </a:r>
          </a:p>
          <a:p>
            <a:pPr marL="395288" algn="just">
              <a:buFont typeface="Wingdings" pitchFamily="2" charset="2"/>
              <a:buChar char="Ø"/>
            </a:pPr>
            <a:r>
              <a:rPr lang="en-US" sz="2200" b="1" dirty="0" smtClean="0">
                <a:latin typeface="Times New Roman" pitchFamily="18" charset="0"/>
                <a:cs typeface="Times New Roman" pitchFamily="18" charset="0"/>
              </a:rPr>
              <a:t>Main Event: </a:t>
            </a:r>
            <a:r>
              <a:rPr lang="en-US" sz="2200" dirty="0" smtClean="0">
                <a:latin typeface="Times New Roman" pitchFamily="18" charset="0"/>
                <a:cs typeface="Times New Roman" pitchFamily="18" charset="0"/>
              </a:rPr>
              <a:t>Event causes JavaScript to execute the code. In JavaScript when user submits form, clicks button, writes something to text box the corresponding event gets triggered and execution of appropriate code is done through </a:t>
            </a:r>
            <a:r>
              <a:rPr lang="en-US" sz="2200" b="1" dirty="0" smtClean="0">
                <a:latin typeface="Times New Roman" pitchFamily="18" charset="0"/>
                <a:cs typeface="Times New Roman" pitchFamily="18" charset="0"/>
              </a:rPr>
              <a:t>Event Handling</a:t>
            </a:r>
            <a:r>
              <a:rPr lang="en-US" sz="2200" dirty="0" smtClean="0">
                <a:latin typeface="Times New Roman" pitchFamily="18" charset="0"/>
                <a:cs typeface="Times New Roman" pitchFamily="18" charset="0"/>
              </a:rPr>
              <a:t>.</a:t>
            </a:r>
            <a:endParaRPr lang="en-US" sz="22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Prof.P.S.Chavan</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475780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Prof.P.S.Chavan</a:t>
            </a:r>
            <a:endParaRPr lang="en-US"/>
          </a:p>
        </p:txBody>
      </p:sp>
      <p:sp>
        <p:nvSpPr>
          <p:cNvPr id="5" name="Rectangle 1"/>
          <p:cNvSpPr>
            <a:spLocks noGrp="1" noChangeArrowheads="1"/>
          </p:cNvSpPr>
          <p:nvPr>
            <p:ph idx="1"/>
          </p:nvPr>
        </p:nvSpPr>
        <p:spPr bwMode="auto">
          <a:xfrm>
            <a:off x="457200" y="3593878"/>
            <a:ext cx="184731" cy="53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
            </a:r>
            <a:br>
              <a:rPr kumimoji="0" lang="en-US" altLang="en-US" sz="1100" b="0" i="0" u="none" strike="noStrike" cap="none" normalizeH="0" baseline="0" dirty="0" smtClean="0">
                <a:ln>
                  <a:noFill/>
                </a:ln>
                <a:solidFill>
                  <a:srgbClr val="000000"/>
                </a:solidFill>
                <a:effectLst/>
                <a:latin typeface="Verdana" panose="020B060403050404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424667" y="2405287"/>
            <a:ext cx="8294665" cy="3454400"/>
          </a:xfrm>
          <a:prstGeom prst="rect">
            <a:avLst/>
          </a:prstGeom>
        </p:spPr>
      </p:pic>
      <p:sp>
        <p:nvSpPr>
          <p:cNvPr id="11" name="Title 1"/>
          <p:cNvSpPr>
            <a:spLocks noGrp="1"/>
          </p:cNvSpPr>
          <p:nvPr>
            <p:ph type="title"/>
          </p:nvPr>
        </p:nvSpPr>
        <p:spPr>
          <a:xfrm>
            <a:off x="457200" y="274638"/>
            <a:ext cx="8229600" cy="1143000"/>
          </a:xfrm>
        </p:spPr>
        <p:txBody>
          <a:bodyPr vert="horz" lIns="91440" tIns="45720" rIns="91440" bIns="45720" rtlCol="0" anchor="ctr">
            <a:normAutofit fontScale="90000"/>
          </a:bodyPr>
          <a:lstStyle/>
          <a:p>
            <a:r>
              <a:rPr lang="en-US" sz="7300" dirty="0" smtClean="0">
                <a:solidFill>
                  <a:srgbClr val="7030A0"/>
                </a:solidFill>
                <a:latin typeface="Times New Roman" pitchFamily="18" charset="0"/>
                <a:cs typeface="Times New Roman" pitchFamily="18" charset="0"/>
              </a:rPr>
              <a:t>Quiz</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191334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Prof.P.S.Chavan</a:t>
            </a:r>
            <a:endParaRPr lang="en-US"/>
          </a:p>
        </p:txBody>
      </p:sp>
      <p:pic>
        <p:nvPicPr>
          <p:cNvPr id="5" name="Picture 4"/>
          <p:cNvPicPr>
            <a:picLocks noChangeAspect="1"/>
          </p:cNvPicPr>
          <p:nvPr/>
        </p:nvPicPr>
        <p:blipFill>
          <a:blip r:embed="rId2"/>
          <a:stretch>
            <a:fillRect/>
          </a:stretch>
        </p:blipFill>
        <p:spPr>
          <a:xfrm>
            <a:off x="304101" y="838200"/>
            <a:ext cx="8535798" cy="4572000"/>
          </a:xfrm>
          <a:prstGeom prst="rect">
            <a:avLst/>
          </a:prstGeom>
        </p:spPr>
      </p:pic>
    </p:spTree>
    <p:extLst>
      <p:ext uri="{BB962C8B-B14F-4D97-AF65-F5344CB8AC3E}">
        <p14:creationId xmlns:p14="http://schemas.microsoft.com/office/powerpoint/2010/main" val="65175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1384" y="381000"/>
            <a:ext cx="9082616" cy="4267200"/>
          </a:xfrm>
          <a:prstGeom prst="rect">
            <a:avLst/>
          </a:prstGeom>
        </p:spPr>
      </p:pic>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266067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981200" cy="5334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Values: </a:t>
            </a:r>
            <a:br>
              <a:rPr lang="en-US" sz="3200"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839200" cy="5715000"/>
          </a:xfrm>
        </p:spPr>
        <p:txBody>
          <a:bodyPr>
            <a:noAutofit/>
          </a:bodyPr>
          <a:lstStyle/>
          <a:p>
            <a:pPr algn="just">
              <a:buFont typeface="Wingdings" pitchFamily="2" charset="2"/>
              <a:buChar char="Ø"/>
            </a:pPr>
            <a:r>
              <a:rPr lang="en-US" sz="2200" b="1" dirty="0" smtClean="0">
                <a:latin typeface="Times New Roman" pitchFamily="18" charset="0"/>
                <a:cs typeface="Times New Roman" pitchFamily="18" charset="0"/>
              </a:rPr>
              <a:t>Values:</a:t>
            </a:r>
            <a:r>
              <a:rPr lang="en-US" sz="2200" dirty="0" smtClean="0">
                <a:latin typeface="Times New Roman" pitchFamily="18" charset="0"/>
                <a:cs typeface="Times New Roman" pitchFamily="18" charset="0"/>
              </a:rPr>
              <a:t> </a:t>
            </a:r>
          </a:p>
          <a:p>
            <a:pPr marL="450850" indent="0" algn="just">
              <a:buNone/>
            </a:pPr>
            <a:r>
              <a:rPr lang="en-US" sz="2200" dirty="0" smtClean="0">
                <a:latin typeface="Times New Roman" pitchFamily="18" charset="0"/>
                <a:cs typeface="Times New Roman" pitchFamily="18" charset="0"/>
              </a:rPr>
              <a:t>It uses six types of values: </a:t>
            </a:r>
          </a:p>
          <a:p>
            <a:pPr marL="793750" algn="just"/>
            <a:r>
              <a:rPr lang="en-US" sz="2200" b="1" dirty="0" smtClean="0">
                <a:latin typeface="Times New Roman" pitchFamily="18" charset="0"/>
                <a:cs typeface="Times New Roman" pitchFamily="18" charset="0"/>
              </a:rPr>
              <a:t>Number:</a:t>
            </a:r>
            <a:r>
              <a:rPr lang="en-US" sz="2200" dirty="0" smtClean="0">
                <a:latin typeface="Times New Roman" pitchFamily="18" charset="0"/>
                <a:cs typeface="Times New Roman" pitchFamily="18" charset="0"/>
              </a:rPr>
              <a:t> It is numeric value can be </a:t>
            </a:r>
            <a:r>
              <a:rPr lang="en-US" sz="2200" dirty="0" smtClean="0">
                <a:solidFill>
                  <a:srgbClr val="00B0F0"/>
                </a:solidFill>
                <a:latin typeface="Times New Roman" pitchFamily="18" charset="0"/>
                <a:cs typeface="Times New Roman" pitchFamily="18" charset="0"/>
              </a:rPr>
              <a:t>integer or float</a:t>
            </a:r>
            <a:r>
              <a:rPr lang="en-US" sz="2200" dirty="0" smtClean="0">
                <a:latin typeface="Times New Roman" pitchFamily="18" charset="0"/>
                <a:cs typeface="Times New Roman" pitchFamily="18" charset="0"/>
              </a:rPr>
              <a:t>.</a:t>
            </a:r>
          </a:p>
          <a:p>
            <a:pPr marL="793750" algn="just"/>
            <a:r>
              <a:rPr lang="en-US" sz="2200" b="1" dirty="0" smtClean="0">
                <a:latin typeface="Times New Roman" pitchFamily="18" charset="0"/>
                <a:cs typeface="Times New Roman" pitchFamily="18" charset="0"/>
              </a:rPr>
              <a:t>String: </a:t>
            </a:r>
            <a:r>
              <a:rPr lang="en-US" sz="2200" dirty="0" smtClean="0">
                <a:latin typeface="Times New Roman" pitchFamily="18" charset="0"/>
                <a:cs typeface="Times New Roman" pitchFamily="18" charset="0"/>
              </a:rPr>
              <a:t>It is a </a:t>
            </a:r>
            <a:r>
              <a:rPr lang="en-US" sz="2200" dirty="0" smtClean="0">
                <a:solidFill>
                  <a:srgbClr val="00B0F0"/>
                </a:solidFill>
                <a:latin typeface="Times New Roman" pitchFamily="18" charset="0"/>
                <a:cs typeface="Times New Roman" pitchFamily="18" charset="0"/>
              </a:rPr>
              <a:t>collection of characters</a:t>
            </a:r>
            <a:r>
              <a:rPr lang="en-US" sz="2200" dirty="0" smtClean="0">
                <a:latin typeface="Times New Roman" pitchFamily="18" charset="0"/>
                <a:cs typeface="Times New Roman" pitchFamily="18" charset="0"/>
              </a:rPr>
              <a:t>. Enclosed within single or double quote.</a:t>
            </a:r>
          </a:p>
          <a:p>
            <a:pPr marL="793750" algn="just"/>
            <a:r>
              <a:rPr lang="en-US" sz="2200" b="1" dirty="0" smtClean="0">
                <a:latin typeface="Times New Roman" pitchFamily="18" charset="0"/>
                <a:cs typeface="Times New Roman" pitchFamily="18" charset="0"/>
              </a:rPr>
              <a:t>Boolean: </a:t>
            </a:r>
            <a:r>
              <a:rPr lang="en-US" sz="2200" dirty="0" smtClean="0">
                <a:solidFill>
                  <a:srgbClr val="00B0F0"/>
                </a:solidFill>
                <a:latin typeface="Times New Roman" pitchFamily="18" charset="0"/>
                <a:cs typeface="Times New Roman" pitchFamily="18" charset="0"/>
              </a:rPr>
              <a:t>It contains </a:t>
            </a:r>
            <a:r>
              <a:rPr lang="en-US" sz="2200" i="1" dirty="0" smtClean="0">
                <a:solidFill>
                  <a:srgbClr val="00B0F0"/>
                </a:solidFill>
                <a:latin typeface="Times New Roman" pitchFamily="18" charset="0"/>
                <a:cs typeface="Times New Roman" pitchFamily="18" charset="0"/>
              </a:rPr>
              <a:t>true</a:t>
            </a:r>
            <a:r>
              <a:rPr lang="en-US" sz="2200" dirty="0" smtClean="0">
                <a:solidFill>
                  <a:srgbClr val="00B0F0"/>
                </a:solidFill>
                <a:latin typeface="Times New Roman" pitchFamily="18" charset="0"/>
                <a:cs typeface="Times New Roman" pitchFamily="18" charset="0"/>
              </a:rPr>
              <a:t> and </a:t>
            </a:r>
            <a:r>
              <a:rPr lang="en-US" sz="2200" i="1" dirty="0" smtClean="0">
                <a:solidFill>
                  <a:srgbClr val="00B0F0"/>
                </a:solidFill>
                <a:latin typeface="Times New Roman" pitchFamily="18" charset="0"/>
                <a:cs typeface="Times New Roman" pitchFamily="18" charset="0"/>
              </a:rPr>
              <a:t>false</a:t>
            </a:r>
            <a:r>
              <a:rPr lang="en-US" sz="2200" dirty="0" smtClean="0">
                <a:solidFill>
                  <a:srgbClr val="00B0F0"/>
                </a:solidFill>
                <a:latin typeface="Times New Roman" pitchFamily="18" charset="0"/>
                <a:cs typeface="Times New Roman" pitchFamily="18" charset="0"/>
              </a:rPr>
              <a:t> values. </a:t>
            </a:r>
            <a:r>
              <a:rPr lang="en-US" sz="2200" dirty="0" smtClean="0">
                <a:latin typeface="Times New Roman" pitchFamily="18" charset="0"/>
                <a:cs typeface="Times New Roman" pitchFamily="18" charset="0"/>
              </a:rPr>
              <a:t>Values can be compared with variables and can be used in assignment statement.</a:t>
            </a:r>
          </a:p>
          <a:p>
            <a:pPr marL="793750" algn="just"/>
            <a:r>
              <a:rPr lang="en-US" sz="2200" b="1" dirty="0" smtClean="0">
                <a:latin typeface="Times New Roman" pitchFamily="18" charset="0"/>
                <a:cs typeface="Times New Roman" pitchFamily="18" charset="0"/>
              </a:rPr>
              <a:t>Null: </a:t>
            </a:r>
            <a:r>
              <a:rPr lang="en-US" sz="2200" dirty="0" smtClean="0">
                <a:latin typeface="Times New Roman" pitchFamily="18" charset="0"/>
                <a:cs typeface="Times New Roman" pitchFamily="18" charset="0"/>
              </a:rPr>
              <a:t>This value can be assigned by </a:t>
            </a:r>
            <a:r>
              <a:rPr lang="en-US" sz="2200" dirty="0" smtClean="0">
                <a:solidFill>
                  <a:srgbClr val="00B0F0"/>
                </a:solidFill>
                <a:latin typeface="Times New Roman" pitchFamily="18" charset="0"/>
                <a:cs typeface="Times New Roman" pitchFamily="18" charset="0"/>
              </a:rPr>
              <a:t>reserved word </a:t>
            </a:r>
            <a:r>
              <a:rPr lang="en-US" sz="2200" i="1" dirty="0" smtClean="0">
                <a:solidFill>
                  <a:srgbClr val="00B0F0"/>
                </a:solidFill>
                <a:latin typeface="Times New Roman" pitchFamily="18" charset="0"/>
                <a:cs typeface="Times New Roman" pitchFamily="18" charset="0"/>
              </a:rPr>
              <a:t>‘null’. </a:t>
            </a:r>
            <a:r>
              <a:rPr lang="en-US" sz="2200" dirty="0" smtClean="0">
                <a:latin typeface="Times New Roman" pitchFamily="18" charset="0"/>
                <a:cs typeface="Times New Roman" pitchFamily="18" charset="0"/>
              </a:rPr>
              <a:t>It means no value. If we try to access null value error will occur.</a:t>
            </a:r>
          </a:p>
          <a:p>
            <a:pPr marL="793750" algn="just"/>
            <a:r>
              <a:rPr lang="en-US" sz="2200" b="1" dirty="0" smtClean="0">
                <a:latin typeface="Times New Roman" pitchFamily="18" charset="0"/>
                <a:cs typeface="Times New Roman" pitchFamily="18" charset="0"/>
              </a:rPr>
              <a:t>Object: </a:t>
            </a:r>
            <a:r>
              <a:rPr lang="en-US" sz="2200" dirty="0" smtClean="0">
                <a:latin typeface="Times New Roman" pitchFamily="18" charset="0"/>
                <a:cs typeface="Times New Roman" pitchFamily="18" charset="0"/>
              </a:rPr>
              <a:t>It is the entity that represents some value. Ex: </a:t>
            </a:r>
            <a:r>
              <a:rPr lang="en-US" sz="2200" dirty="0" smtClean="0">
                <a:solidFill>
                  <a:srgbClr val="00B0F0"/>
                </a:solidFill>
                <a:latin typeface="Times New Roman" pitchFamily="18" charset="0"/>
                <a:cs typeface="Times New Roman" pitchFamily="18" charset="0"/>
              </a:rPr>
              <a:t>Form</a:t>
            </a:r>
            <a:r>
              <a:rPr lang="en-US" sz="2200" dirty="0" smtClean="0">
                <a:latin typeface="Times New Roman" pitchFamily="18" charset="0"/>
                <a:cs typeface="Times New Roman" pitchFamily="18" charset="0"/>
              </a:rPr>
              <a:t> is an object on which some components can be placed and used.</a:t>
            </a:r>
          </a:p>
          <a:p>
            <a:pPr marL="793750" algn="just"/>
            <a:r>
              <a:rPr lang="en-US" sz="2200" b="1" dirty="0" smtClean="0">
                <a:latin typeface="Times New Roman" pitchFamily="18" charset="0"/>
                <a:cs typeface="Times New Roman" pitchFamily="18" charset="0"/>
              </a:rPr>
              <a:t>Function: </a:t>
            </a:r>
            <a:r>
              <a:rPr lang="en-US" sz="2200" dirty="0" smtClean="0">
                <a:latin typeface="Times New Roman" pitchFamily="18" charset="0"/>
                <a:cs typeface="Times New Roman" pitchFamily="18" charset="0"/>
              </a:rPr>
              <a:t>It is intended for execution of some task. There are </a:t>
            </a:r>
            <a:r>
              <a:rPr lang="en-US" sz="2200" dirty="0" smtClean="0">
                <a:solidFill>
                  <a:srgbClr val="00B0F0"/>
                </a:solidFill>
                <a:latin typeface="Times New Roman" pitchFamily="18" charset="0"/>
                <a:cs typeface="Times New Roman" pitchFamily="18" charset="0"/>
              </a:rPr>
              <a:t>predefined and user defined functions. </a:t>
            </a:r>
            <a:r>
              <a:rPr lang="en-US" sz="2200" dirty="0" smtClean="0">
                <a:latin typeface="Times New Roman" pitchFamily="18" charset="0"/>
                <a:cs typeface="Times New Roman" pitchFamily="18" charset="0"/>
              </a:rPr>
              <a:t>The </a:t>
            </a:r>
            <a:r>
              <a:rPr lang="en-US" sz="2200" i="1" dirty="0" smtClean="0">
                <a:latin typeface="Times New Roman" pitchFamily="18" charset="0"/>
                <a:cs typeface="Times New Roman" pitchFamily="18" charset="0"/>
              </a:rPr>
              <a:t>‘</a:t>
            </a:r>
            <a:r>
              <a:rPr lang="en-US" sz="2200" i="1" dirty="0" smtClean="0">
                <a:solidFill>
                  <a:srgbClr val="00B0F0"/>
                </a:solidFill>
                <a:latin typeface="Times New Roman" pitchFamily="18" charset="0"/>
                <a:cs typeface="Times New Roman" pitchFamily="18" charset="0"/>
              </a:rPr>
              <a:t>function</a:t>
            </a:r>
            <a:r>
              <a:rPr lang="en-US" sz="2200" dirty="0" smtClean="0">
                <a:solidFill>
                  <a:srgbClr val="00B0F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keyword is used to define function.</a:t>
            </a:r>
            <a:endParaRPr lang="en-US" sz="2200"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Prof.P.S.Chavan</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49411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1981200" cy="5334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Keywords: </a:t>
            </a:r>
            <a:br>
              <a:rPr lang="en-US" sz="3200"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844243"/>
            <a:ext cx="8839200" cy="5867400"/>
          </a:xfrm>
        </p:spPr>
        <p:txBody>
          <a:bodyPr>
            <a:noAutofit/>
          </a:bodyPr>
          <a:lstStyle/>
          <a:p>
            <a:pPr algn="just"/>
            <a:r>
              <a:rPr lang="en-US" sz="2200" dirty="0" smtClean="0">
                <a:latin typeface="Times New Roman" pitchFamily="18" charset="0"/>
                <a:cs typeface="Times New Roman" pitchFamily="18" charset="0"/>
              </a:rPr>
              <a:t>These are the reserved words having some special meaning associated with it. </a:t>
            </a:r>
          </a:p>
          <a:p>
            <a:pPr marL="0" indent="0">
              <a:spcBef>
                <a:spcPts val="0"/>
              </a:spcBef>
              <a:buNone/>
            </a:pPr>
            <a:r>
              <a:rPr lang="en-US" sz="2000" dirty="0">
                <a:latin typeface="Times New Roman" pitchFamily="18" charset="0"/>
                <a:cs typeface="Times New Roman" pitchFamily="18" charset="0"/>
              </a:rPr>
              <a:t>abstract  	else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instanceof</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super  </a:t>
            </a:r>
          </a:p>
          <a:p>
            <a:pPr marL="0" indent="0">
              <a:spcBef>
                <a:spcPts val="0"/>
              </a:spcBef>
              <a:buNone/>
            </a:pP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enum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switch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break  	</a:t>
            </a:r>
            <a:r>
              <a:rPr lang="en-US" sz="2000" dirty="0" smtClean="0">
                <a:latin typeface="Times New Roman" pitchFamily="18" charset="0"/>
                <a:cs typeface="Times New Roman" pitchFamily="18" charset="0"/>
              </a:rPr>
              <a:t>	export  	</a:t>
            </a:r>
            <a:r>
              <a:rPr lang="en-US" sz="2000" dirty="0">
                <a:latin typeface="Times New Roman" pitchFamily="18" charset="0"/>
                <a:cs typeface="Times New Roman" pitchFamily="18" charset="0"/>
              </a:rPr>
              <a:t>	interface  	synchronized  </a:t>
            </a:r>
          </a:p>
          <a:p>
            <a:pPr marL="0" indent="0">
              <a:spcBef>
                <a:spcPts val="0"/>
              </a:spcBef>
              <a:buNone/>
            </a:pPr>
            <a:r>
              <a:rPr lang="en-US" sz="2000" dirty="0">
                <a:latin typeface="Times New Roman" pitchFamily="18" charset="0"/>
                <a:cs typeface="Times New Roman" pitchFamily="18" charset="0"/>
              </a:rPr>
              <a:t>byte  	</a:t>
            </a:r>
            <a:r>
              <a:rPr lang="en-US" sz="2000" dirty="0" smtClean="0">
                <a:latin typeface="Times New Roman" pitchFamily="18" charset="0"/>
                <a:cs typeface="Times New Roman" pitchFamily="18" charset="0"/>
              </a:rPr>
              <a:t>	extends 	 </a:t>
            </a:r>
            <a:r>
              <a:rPr lang="en-US" sz="2000" dirty="0">
                <a:latin typeface="Times New Roman" pitchFamily="18" charset="0"/>
                <a:cs typeface="Times New Roman" pitchFamily="18" charset="0"/>
              </a:rPr>
              <a:t>	let  	</a:t>
            </a:r>
            <a:r>
              <a:rPr lang="en-US" sz="2000" dirty="0" smtClean="0">
                <a:latin typeface="Times New Roman" pitchFamily="18" charset="0"/>
                <a:cs typeface="Times New Roman" pitchFamily="18" charset="0"/>
              </a:rPr>
              <a:t>	this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case  	</a:t>
            </a:r>
            <a:r>
              <a:rPr lang="en-US" sz="2000" dirty="0" smtClean="0">
                <a:latin typeface="Times New Roman" pitchFamily="18" charset="0"/>
                <a:cs typeface="Times New Roman" pitchFamily="18" charset="0"/>
              </a:rPr>
              <a:t>	false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long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throw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catch  	</a:t>
            </a:r>
            <a:r>
              <a:rPr lang="en-US" sz="2000" dirty="0" smtClean="0">
                <a:latin typeface="Times New Roman" pitchFamily="18" charset="0"/>
                <a:cs typeface="Times New Roman" pitchFamily="18" charset="0"/>
              </a:rPr>
              <a:t>	final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native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throws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char  	</a:t>
            </a:r>
            <a:r>
              <a:rPr lang="en-US" sz="2000" dirty="0" smtClean="0">
                <a:latin typeface="Times New Roman" pitchFamily="18" charset="0"/>
                <a:cs typeface="Times New Roman" pitchFamily="18" charset="0"/>
              </a:rPr>
              <a:t>	finally  	</a:t>
            </a:r>
            <a:r>
              <a:rPr lang="en-US" sz="2000" dirty="0">
                <a:latin typeface="Times New Roman" pitchFamily="18" charset="0"/>
                <a:cs typeface="Times New Roman" pitchFamily="18" charset="0"/>
              </a:rPr>
              <a:t>	new  	</a:t>
            </a:r>
            <a:r>
              <a:rPr lang="en-US" sz="2000" dirty="0" smtClean="0">
                <a:latin typeface="Times New Roman" pitchFamily="18" charset="0"/>
                <a:cs typeface="Times New Roman" pitchFamily="18" charset="0"/>
              </a:rPr>
              <a:t>	transient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class  	</a:t>
            </a:r>
            <a:r>
              <a:rPr lang="en-US" sz="2000" dirty="0" smtClean="0">
                <a:latin typeface="Times New Roman" pitchFamily="18" charset="0"/>
                <a:cs typeface="Times New Roman" pitchFamily="18" charset="0"/>
              </a:rPr>
              <a:t>	float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null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true  </a:t>
            </a:r>
            <a:endParaRPr lang="en-US" sz="2000" dirty="0">
              <a:latin typeface="Times New Roman" pitchFamily="18" charset="0"/>
              <a:cs typeface="Times New Roman" pitchFamily="18" charset="0"/>
            </a:endParaRPr>
          </a:p>
          <a:p>
            <a:pPr marL="0" indent="0">
              <a:spcBef>
                <a:spcPts val="0"/>
              </a:spcBef>
              <a:buNone/>
            </a:pPr>
            <a:r>
              <a:rPr lang="en-US" sz="2000" dirty="0" err="1">
                <a:latin typeface="Times New Roman" pitchFamily="18" charset="0"/>
                <a:cs typeface="Times New Roman" pitchFamily="18" charset="0"/>
              </a:rPr>
              <a:t>const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for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package  </a:t>
            </a:r>
            <a:r>
              <a:rPr lang="en-US" sz="2000" dirty="0">
                <a:latin typeface="Times New Roman" pitchFamily="18" charset="0"/>
                <a:cs typeface="Times New Roman" pitchFamily="18" charset="0"/>
              </a:rPr>
              <a:t>	try  </a:t>
            </a:r>
          </a:p>
          <a:p>
            <a:pPr marL="0" indent="0">
              <a:spcBef>
                <a:spcPts val="0"/>
              </a:spcBef>
              <a:buNone/>
            </a:pPr>
            <a:r>
              <a:rPr lang="en-US" sz="2000" dirty="0">
                <a:latin typeface="Times New Roman" pitchFamily="18" charset="0"/>
                <a:cs typeface="Times New Roman" pitchFamily="18" charset="0"/>
              </a:rPr>
              <a:t>continue  	function </a:t>
            </a:r>
            <a:r>
              <a:rPr lang="en-US" sz="2000" dirty="0" smtClean="0">
                <a:latin typeface="Times New Roman" pitchFamily="18" charset="0"/>
                <a:cs typeface="Times New Roman" pitchFamily="18" charset="0"/>
              </a:rPr>
              <a:t>	 	private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typeof</a:t>
            </a:r>
            <a:r>
              <a:rPr lang="en-US" sz="2000" dirty="0">
                <a:latin typeface="Times New Roman" pitchFamily="18" charset="0"/>
                <a:cs typeface="Times New Roman" pitchFamily="18" charset="0"/>
              </a:rPr>
              <a:t>  </a:t>
            </a:r>
          </a:p>
          <a:p>
            <a:pPr marL="0" indent="0">
              <a:spcBef>
                <a:spcPts val="0"/>
              </a:spcBef>
              <a:buNone/>
            </a:pPr>
            <a:r>
              <a:rPr lang="en-US" sz="2000" dirty="0">
                <a:latin typeface="Times New Roman" pitchFamily="18" charset="0"/>
                <a:cs typeface="Times New Roman" pitchFamily="18" charset="0"/>
              </a:rPr>
              <a:t>debugger  	</a:t>
            </a:r>
            <a:r>
              <a:rPr lang="en-US" sz="2000" dirty="0" err="1">
                <a:latin typeface="Times New Roman" pitchFamily="18" charset="0"/>
                <a:cs typeface="Times New Roman" pitchFamily="18" charset="0"/>
              </a:rPr>
              <a:t>goto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protected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p>
          <a:p>
            <a:pPr marL="0" indent="0">
              <a:spcBef>
                <a:spcPts val="0"/>
              </a:spcBef>
              <a:buNone/>
            </a:pPr>
            <a:r>
              <a:rPr lang="en-US" sz="2000" dirty="0">
                <a:latin typeface="Times New Roman" pitchFamily="18" charset="0"/>
                <a:cs typeface="Times New Roman" pitchFamily="18" charset="0"/>
              </a:rPr>
              <a:t>default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if  	</a:t>
            </a:r>
            <a:r>
              <a:rPr lang="en-US" sz="2000" dirty="0" smtClean="0">
                <a:latin typeface="Times New Roman" pitchFamily="18" charset="0"/>
                <a:cs typeface="Times New Roman" pitchFamily="18" charset="0"/>
              </a:rPr>
              <a:t>	public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void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delete  	</a:t>
            </a:r>
            <a:r>
              <a:rPr lang="en-US" sz="2000" dirty="0" smtClean="0">
                <a:latin typeface="Times New Roman" pitchFamily="18" charset="0"/>
                <a:cs typeface="Times New Roman" pitchFamily="18" charset="0"/>
              </a:rPr>
              <a:t>	implements  </a:t>
            </a:r>
            <a:r>
              <a:rPr lang="en-US" sz="2000" dirty="0">
                <a:latin typeface="Times New Roman" pitchFamily="18" charset="0"/>
                <a:cs typeface="Times New Roman" pitchFamily="18" charset="0"/>
              </a:rPr>
              <a:t>	return  	</a:t>
            </a:r>
            <a:r>
              <a:rPr lang="en-US" sz="2000" dirty="0" smtClean="0">
                <a:latin typeface="Times New Roman" pitchFamily="18" charset="0"/>
                <a:cs typeface="Times New Roman" pitchFamily="18" charset="0"/>
              </a:rPr>
              <a:t>	volatile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do  	</a:t>
            </a:r>
            <a:r>
              <a:rPr lang="en-US" sz="2000" dirty="0" smtClean="0">
                <a:latin typeface="Times New Roman" pitchFamily="18" charset="0"/>
                <a:cs typeface="Times New Roman" pitchFamily="18" charset="0"/>
              </a:rPr>
              <a:t>	import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short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while  </a:t>
            </a:r>
            <a:endParaRPr lang="en-US" sz="2000" dirty="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double  	</a:t>
            </a: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static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with </a:t>
            </a:r>
            <a:endParaRPr lang="en-US" sz="2200" i="1" dirty="0" smtClean="0">
              <a:latin typeface="Times New Roman" pitchFamily="18" charset="0"/>
              <a:cs typeface="Times New Roman" pitchFamily="18" charset="0"/>
            </a:endParaRPr>
          </a:p>
          <a:p>
            <a:pPr marL="793750" algn="just"/>
            <a:endParaRPr lang="en-US" sz="2200" dirty="0" smtClean="0">
              <a:latin typeface="Times New Roman" pitchFamily="18" charset="0"/>
              <a:cs typeface="Times New Roman" pitchFamily="18" charset="0"/>
            </a:endParaRPr>
          </a:p>
          <a:p>
            <a:pPr marL="793750" algn="just"/>
            <a:endParaRPr lang="en-US" sz="22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Prof.P.S.Chavan</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77945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4648200" cy="5334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Operators and Expressions: </a:t>
            </a:r>
            <a:br>
              <a:rPr lang="en-US" sz="3200"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839200" cy="5867400"/>
          </a:xfrm>
        </p:spPr>
        <p:txBody>
          <a:bodyPr>
            <a:noAutofit/>
          </a:bodyPr>
          <a:lstStyle/>
          <a:p>
            <a:pPr marL="0" indent="0" algn="just">
              <a:buNone/>
            </a:pPr>
            <a:endParaRPr lang="en-US" sz="2200" dirty="0" smtClean="0">
              <a:latin typeface="Times New Roman" pitchFamily="18" charset="0"/>
              <a:cs typeface="Times New Roman" pitchFamily="18" charset="0"/>
            </a:endParaRPr>
          </a:p>
          <a:p>
            <a:pPr marL="793750" algn="just"/>
            <a:endParaRPr lang="en-US" sz="22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Prof.P.S.Chavan</a:t>
            </a:r>
            <a:endParaRPr lang="en-US">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8719808"/>
              </p:ext>
            </p:extLst>
          </p:nvPr>
        </p:nvGraphicFramePr>
        <p:xfrm>
          <a:off x="762000" y="838200"/>
          <a:ext cx="7467600" cy="461772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r>
                        <a:rPr lang="en-US" b="1" dirty="0" smtClean="0">
                          <a:latin typeface="Times New Roman" pitchFamily="18" charset="0"/>
                          <a:cs typeface="Times New Roman" pitchFamily="18" charset="0"/>
                        </a:rPr>
                        <a:t>Sr. 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Type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Operator</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Meaning</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5">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smtClean="0">
                          <a:latin typeface="Times New Roman" pitchFamily="18" charset="0"/>
                          <a:cs typeface="Times New Roman" pitchFamily="18" charset="0"/>
                        </a:rPr>
                        <a:t>Arithmetic</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Addition or Unary plus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a+b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Subtraction or Unary minus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d=-a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Multiplication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c=a*b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Division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c=a/b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Mod</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a%b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rowSpan="2">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dirty="0" smtClean="0">
                          <a:latin typeface="Times New Roman" pitchFamily="18" charset="0"/>
                          <a:cs typeface="Times New Roman" pitchFamily="18" charset="0"/>
                        </a:rPr>
                        <a:t>Logical</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&amp;&amp;</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AND Operator</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0&amp;&amp;1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OR Operator</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0 | | 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Increment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Increment by one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++i or i++</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Decrement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Decrement by</a:t>
                      </a:r>
                      <a:r>
                        <a:rPr lang="en-US" baseline="0" dirty="0" smtClean="0">
                          <a:latin typeface="Times New Roman" pitchFamily="18" charset="0"/>
                          <a:cs typeface="Times New Roman" pitchFamily="18" charset="0"/>
                        </a:rPr>
                        <a:t> one</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or i--</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Conditional</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Conditional Operator</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a&gt;</a:t>
                      </a:r>
                      <a:r>
                        <a:rPr lang="en-US" dirty="0" err="1" smtClean="0">
                          <a:latin typeface="Times New Roman" pitchFamily="18" charset="0"/>
                          <a:cs typeface="Times New Roman" pitchFamily="18" charset="0"/>
                        </a:rPr>
                        <a:t>b?true:false</a:t>
                      </a:r>
                      <a:endParaRPr lang="en-US" dirty="0" smtClean="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31163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5562600" cy="533400"/>
          </a:xfrm>
        </p:spPr>
        <p:txBody>
          <a:bodyPr>
            <a:normAutofit fontScale="90000"/>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Operators and Expressions cont.: </a:t>
            </a:r>
            <a:br>
              <a:rPr lang="en-US" sz="3200"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839200" cy="5867400"/>
          </a:xfrm>
        </p:spPr>
        <p:txBody>
          <a:bodyPr>
            <a:noAutofit/>
          </a:bodyPr>
          <a:lstStyle/>
          <a:p>
            <a:pPr algn="just"/>
            <a:endParaRPr lang="en-US" sz="2200" dirty="0" smtClean="0">
              <a:latin typeface="Times New Roman" pitchFamily="18" charset="0"/>
              <a:cs typeface="Times New Roman" pitchFamily="18" charset="0"/>
            </a:endParaRPr>
          </a:p>
          <a:p>
            <a:pPr marL="793750" algn="just"/>
            <a:endParaRPr lang="en-US" sz="22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Prof.P.S.Chavan</a:t>
            </a:r>
            <a:endParaRPr lang="en-US">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8675053"/>
              </p:ext>
            </p:extLst>
          </p:nvPr>
        </p:nvGraphicFramePr>
        <p:xfrm>
          <a:off x="533400" y="609600"/>
          <a:ext cx="8001000" cy="5847080"/>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370840">
                <a:tc>
                  <a:txBody>
                    <a:bodyPr/>
                    <a:lstStyle/>
                    <a:p>
                      <a:r>
                        <a:rPr lang="en-US" b="1" dirty="0" smtClean="0">
                          <a:latin typeface="Times New Roman" pitchFamily="18" charset="0"/>
                          <a:cs typeface="Times New Roman" pitchFamily="18" charset="0"/>
                        </a:rPr>
                        <a:t>Sr. 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Type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Operator</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Meaning</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5">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r>
                        <a:rPr lang="en-US" dirty="0" smtClean="0">
                          <a:latin typeface="Times New Roman" pitchFamily="18" charset="0"/>
                          <a:cs typeface="Times New Roman" pitchFamily="18" charset="0"/>
                        </a:rPr>
                        <a:t>Assignment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Is assigned to</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Add a value then assign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t>
                      </a:r>
                      <a:r>
                        <a:rPr lang="en-US" baseline="0" dirty="0" smtClean="0">
                          <a:latin typeface="Times New Roman" pitchFamily="18" charset="0"/>
                          <a:cs typeface="Times New Roman" pitchFamily="18" charset="0"/>
                        </a:rPr>
                        <a:t> (a=a+5)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Subtract a value then assign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Multiply a</a:t>
                      </a:r>
                      <a:r>
                        <a:rPr lang="en-US" baseline="0" dirty="0" smtClean="0">
                          <a:latin typeface="Times New Roman" pitchFamily="18" charset="0"/>
                          <a:cs typeface="Times New Roman" pitchFamily="18" charset="0"/>
                        </a:rPr>
                        <a:t> value then assign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Divide a value then</a:t>
                      </a:r>
                      <a:r>
                        <a:rPr lang="en-US" baseline="0" dirty="0" smtClean="0">
                          <a:latin typeface="Times New Roman" pitchFamily="18" charset="0"/>
                          <a:cs typeface="Times New Roman" pitchFamily="18" charset="0"/>
                        </a:rPr>
                        <a:t> assign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rowSpan="8">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r>
                        <a:rPr lang="en-US" dirty="0" smtClean="0">
                          <a:latin typeface="Times New Roman" pitchFamily="18" charset="0"/>
                          <a:cs typeface="Times New Roman" pitchFamily="18" charset="0"/>
                        </a:rPr>
                        <a:t>Relational</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&lt;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Less than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a&lt;4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Greater than</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a&gt;4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&lt;=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Less than equal to</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a&lt;=4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Greater than equal to</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a&gt;=4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Equal to</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Times New Roman" pitchFamily="18" charset="0"/>
                          <a:cs typeface="Times New Roman" pitchFamily="18" charset="0"/>
                        </a:rPr>
                        <a:t>Not Equal to</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smtClean="0">
                          <a:effectLst/>
                        </a:rPr>
                        <a:t>      ===</a:t>
                      </a:r>
                      <a:endParaRPr lang="en-US" dirty="0">
                        <a:effectLst/>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latin typeface="Times New Roman" pitchFamily="18" charset="0"/>
                          <a:cs typeface="Times New Roman" pitchFamily="18" charset="0"/>
                        </a:rPr>
                        <a:t>equal value and equal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vMerge="1">
                  <a:txBody>
                    <a:bodyPr/>
                    <a:lstStyle/>
                    <a:p>
                      <a:pPr algn="ct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smtClean="0">
                          <a:effectLst/>
                        </a:rPr>
                        <a:t>      !==</a:t>
                      </a:r>
                      <a:endParaRPr lang="en-US" dirty="0">
                        <a:effectLst/>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latin typeface="Times New Roman" pitchFamily="18" charset="0"/>
                          <a:cs typeface="Times New Roman" pitchFamily="18" charset="0"/>
                        </a:rPr>
                        <a:t>not equal value or not equal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a!==5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111868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a:latin typeface="Times New Roman" pitchFamily="18" charset="0"/>
                <a:cs typeface="Times New Roman" pitchFamily="18" charset="0"/>
              </a:rPr>
              <a:t>JavaScript</a:t>
            </a:r>
            <a:r>
              <a:rPr lang="en-US" b="1" dirty="0"/>
              <a:t> </a:t>
            </a:r>
            <a:r>
              <a:rPr lang="en-US" sz="3200" dirty="0">
                <a:latin typeface="Times New Roman" pitchFamily="18" charset="0"/>
                <a:cs typeface="Times New Roman" pitchFamily="18" charset="0"/>
              </a:rPr>
              <a:t>Expressions </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Expressions</a:t>
            </a:r>
          </a:p>
          <a:p>
            <a:pPr algn="just"/>
            <a:r>
              <a:rPr lang="en-US" dirty="0"/>
              <a:t>Any unit of code that can be evaluated to a value is an expression</a:t>
            </a:r>
            <a:r>
              <a:rPr lang="en-US" dirty="0" smtClean="0"/>
              <a:t>.</a:t>
            </a:r>
          </a:p>
          <a:p>
            <a:pPr algn="just"/>
            <a:r>
              <a:rPr lang="en-US" dirty="0" smtClean="0"/>
              <a:t>Since </a:t>
            </a:r>
            <a:r>
              <a:rPr lang="en-US" dirty="0"/>
              <a:t>expressions </a:t>
            </a:r>
            <a:r>
              <a:rPr lang="en-US" dirty="0">
                <a:solidFill>
                  <a:srgbClr val="00B0F0"/>
                </a:solidFill>
              </a:rPr>
              <a:t>produce values</a:t>
            </a:r>
            <a:r>
              <a:rPr lang="en-US" dirty="0"/>
              <a:t>, they can appear anywhere in a program where JavaScript expects a value such as the arguments of a </a:t>
            </a:r>
            <a:r>
              <a:rPr lang="en-US" dirty="0">
                <a:solidFill>
                  <a:srgbClr val="00B0F0"/>
                </a:solidFill>
              </a:rPr>
              <a:t>function invocation.</a:t>
            </a:r>
          </a:p>
          <a:p>
            <a:pPr algn="just"/>
            <a:endParaRPr lang="en-US" dirty="0"/>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321921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US" sz="3200" dirty="0" smtClean="0">
                <a:latin typeface="Times New Roman" pitchFamily="18" charset="0"/>
                <a:cs typeface="Times New Roman" pitchFamily="18" charset="0"/>
              </a:rPr>
              <a:t>1.Primary </a:t>
            </a:r>
            <a:r>
              <a:rPr lang="en-US" sz="3200" dirty="0">
                <a:latin typeface="Times New Roman" pitchFamily="18" charset="0"/>
                <a:cs typeface="Times New Roman" pitchFamily="18" charset="0"/>
              </a:rPr>
              <a:t>Expressions: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a:t>Primary expressions refer to </a:t>
            </a:r>
            <a:r>
              <a:rPr lang="en-US" dirty="0">
                <a:solidFill>
                  <a:srgbClr val="00B0F0"/>
                </a:solidFill>
              </a:rPr>
              <a:t>stand alone expressions such as literal values, certain keywords and variable values.</a:t>
            </a:r>
            <a:r>
              <a:rPr lang="en-US" dirty="0"/>
              <a:t> Examples include the </a:t>
            </a:r>
            <a:r>
              <a:rPr lang="en-US" dirty="0" smtClean="0"/>
              <a:t>following:</a:t>
            </a:r>
          </a:p>
          <a:p>
            <a:r>
              <a:rPr lang="en-US" dirty="0"/>
              <a:t>'hello world'; </a:t>
            </a:r>
            <a:r>
              <a:rPr lang="en-US" dirty="0">
                <a:solidFill>
                  <a:srgbClr val="00B0F0"/>
                </a:solidFill>
              </a:rPr>
              <a:t>// A string literal</a:t>
            </a:r>
            <a:r>
              <a:rPr lang="en-US" dirty="0"/>
              <a:t/>
            </a:r>
            <a:br>
              <a:rPr lang="en-US" dirty="0"/>
            </a:br>
            <a:r>
              <a:rPr lang="en-US" dirty="0"/>
              <a:t>23; </a:t>
            </a:r>
            <a:r>
              <a:rPr lang="en-US" dirty="0">
                <a:solidFill>
                  <a:srgbClr val="00B0F0"/>
                </a:solidFill>
              </a:rPr>
              <a:t>// A numeric literal</a:t>
            </a:r>
            <a:r>
              <a:rPr lang="en-US" dirty="0"/>
              <a:t/>
            </a:r>
            <a:br>
              <a:rPr lang="en-US" dirty="0"/>
            </a:br>
            <a:r>
              <a:rPr lang="en-US" dirty="0"/>
              <a:t>true; </a:t>
            </a:r>
            <a:r>
              <a:rPr lang="en-US" dirty="0">
                <a:solidFill>
                  <a:srgbClr val="00B0F0"/>
                </a:solidFill>
              </a:rPr>
              <a:t>// Boolean value true</a:t>
            </a:r>
            <a:r>
              <a:rPr lang="en-US" dirty="0"/>
              <a:t/>
            </a:r>
            <a:br>
              <a:rPr lang="en-US" dirty="0"/>
            </a:br>
            <a:r>
              <a:rPr lang="en-US" dirty="0"/>
              <a:t>sum; </a:t>
            </a:r>
            <a:r>
              <a:rPr lang="en-US" dirty="0">
                <a:solidFill>
                  <a:srgbClr val="00B0F0"/>
                </a:solidFill>
              </a:rPr>
              <a:t>// Value of variable sum</a:t>
            </a:r>
            <a:r>
              <a:rPr lang="en-US" dirty="0"/>
              <a:t/>
            </a:r>
            <a:br>
              <a:rPr lang="en-US" dirty="0"/>
            </a:br>
            <a:r>
              <a:rPr lang="en-US" dirty="0"/>
              <a:t>this; </a:t>
            </a:r>
            <a:r>
              <a:rPr lang="en-US" dirty="0">
                <a:solidFill>
                  <a:srgbClr val="00B0F0"/>
                </a:solidFill>
              </a:rPr>
              <a:t>// A keyword that evaluates to the current object</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144985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smtClean="0">
                <a:latin typeface="Times New Roman" pitchFamily="18" charset="0"/>
                <a:cs typeface="Times New Roman" pitchFamily="18" charset="0"/>
              </a:rPr>
              <a:t>2.Arithmetic</a:t>
            </a:r>
            <a:r>
              <a:rPr lang="en-US" b="1" dirty="0" smtClean="0"/>
              <a:t> </a:t>
            </a:r>
            <a:r>
              <a:rPr lang="en-US" sz="3200" dirty="0">
                <a:latin typeface="Times New Roman" pitchFamily="18" charset="0"/>
                <a:cs typeface="Times New Roman" pitchFamily="18" charset="0"/>
              </a:rPr>
              <a:t>Expressions:</a:t>
            </a:r>
            <a:r>
              <a:rPr lang="en-US" b="1" dirty="0"/>
              <a:t/>
            </a:r>
            <a:br>
              <a:rPr lang="en-US" b="1" dirty="0"/>
            </a:br>
            <a:endParaRPr lang="en-US" dirty="0"/>
          </a:p>
        </p:txBody>
      </p:sp>
      <p:sp>
        <p:nvSpPr>
          <p:cNvPr id="3" name="Content Placeholder 2"/>
          <p:cNvSpPr>
            <a:spLocks noGrp="1"/>
          </p:cNvSpPr>
          <p:nvPr>
            <p:ph idx="1"/>
          </p:nvPr>
        </p:nvSpPr>
        <p:spPr/>
        <p:txBody>
          <a:bodyPr/>
          <a:lstStyle/>
          <a:p>
            <a:pPr algn="just"/>
            <a:r>
              <a:rPr lang="en-US" dirty="0" smtClean="0"/>
              <a:t>Arithmetic </a:t>
            </a:r>
            <a:r>
              <a:rPr lang="en-US" dirty="0"/>
              <a:t>expressions evaluate to a numeric value. Examples include the following</a:t>
            </a:r>
          </a:p>
          <a:p>
            <a:r>
              <a:rPr lang="en-US" dirty="0">
                <a:solidFill>
                  <a:srgbClr val="00B0F0"/>
                </a:solidFill>
              </a:rPr>
              <a:t>10; </a:t>
            </a:r>
            <a:r>
              <a:rPr lang="en-US" dirty="0"/>
              <a:t>// Here 10 is an expression that is evaluated to the numeric value 10 by the JS </a:t>
            </a:r>
            <a:r>
              <a:rPr lang="en-US" dirty="0" smtClean="0"/>
              <a:t>interpreter.</a:t>
            </a:r>
          </a:p>
          <a:p>
            <a:r>
              <a:rPr lang="en-US" dirty="0">
                <a:solidFill>
                  <a:srgbClr val="00B0F0"/>
                </a:solidFill>
              </a:rPr>
              <a:t>10+13;</a:t>
            </a:r>
            <a:r>
              <a:rPr lang="en-US" dirty="0"/>
              <a:t> // This is another expression that is evaluated to produce the numeric value 23</a:t>
            </a:r>
          </a:p>
        </p:txBody>
      </p:sp>
      <p:sp>
        <p:nvSpPr>
          <p:cNvPr id="4" name="Footer Placeholder 3"/>
          <p:cNvSpPr>
            <a:spLocks noGrp="1"/>
          </p:cNvSpPr>
          <p:nvPr>
            <p:ph type="ftr" sz="quarter" idx="11"/>
          </p:nvPr>
        </p:nvSpPr>
        <p:spPr/>
        <p:txBody>
          <a:bodyPr/>
          <a:lstStyle/>
          <a:p>
            <a:r>
              <a:rPr lang="en-US" smtClean="0"/>
              <a:t>Prof.P.S.Chavan</a:t>
            </a:r>
            <a:endParaRPr lang="en-US"/>
          </a:p>
        </p:txBody>
      </p:sp>
    </p:spTree>
    <p:extLst>
      <p:ext uri="{BB962C8B-B14F-4D97-AF65-F5344CB8AC3E}">
        <p14:creationId xmlns:p14="http://schemas.microsoft.com/office/powerpoint/2010/main" val="1091549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1132</Words>
  <Application>Microsoft Office PowerPoint</Application>
  <PresentationFormat>On-screen Show (4:3)</PresentationFormat>
  <Paragraphs>214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Droid Sans Mono</vt:lpstr>
      <vt:lpstr>inherit</vt:lpstr>
      <vt:lpstr>Times New Roman</vt:lpstr>
      <vt:lpstr>Ubuntu Mono</vt:lpstr>
      <vt:lpstr>Verdana</vt:lpstr>
      <vt:lpstr>Wingdings</vt:lpstr>
      <vt:lpstr>Office Theme</vt:lpstr>
      <vt:lpstr>Chapter 1</vt:lpstr>
      <vt:lpstr> Object Properties:  </vt:lpstr>
      <vt:lpstr> Values:  </vt:lpstr>
      <vt:lpstr> Keywords:  </vt:lpstr>
      <vt:lpstr> Operators and Expressions:  </vt:lpstr>
      <vt:lpstr> Operators and Expressions cont.:  </vt:lpstr>
      <vt:lpstr>JavaScript Expressions  </vt:lpstr>
      <vt:lpstr>1.Primary Expressions: </vt:lpstr>
      <vt:lpstr>2.Arithmetic Expressions: </vt:lpstr>
      <vt:lpstr>3.String Expressions: </vt:lpstr>
      <vt:lpstr>4.Logical Expressions </vt:lpstr>
      <vt:lpstr>5.Left-hand-side Expressions: </vt:lpstr>
      <vt:lpstr>6.Assignment Expressions: </vt:lpstr>
      <vt:lpstr>7.Object and Array Initializers </vt:lpstr>
      <vt:lpstr>PowerPoint Presentation</vt:lpstr>
      <vt:lpstr>Function Definition Expressions </vt:lpstr>
      <vt:lpstr>PowerPoint Presentation</vt:lpstr>
      <vt:lpstr>8.Property Access Expressions </vt:lpstr>
      <vt:lpstr>9.Invocation Expressions </vt:lpstr>
      <vt:lpstr>Quiz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Windows User</cp:lastModifiedBy>
  <cp:revision>194</cp:revision>
  <dcterms:created xsi:type="dcterms:W3CDTF">2006-08-16T00:00:00Z</dcterms:created>
  <dcterms:modified xsi:type="dcterms:W3CDTF">2022-08-19T08:15:20Z</dcterms:modified>
</cp:coreProperties>
</file>