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16" r:id="rId3"/>
    <p:sldId id="303" r:id="rId4"/>
    <p:sldId id="317" r:id="rId5"/>
    <p:sldId id="318" r:id="rId6"/>
    <p:sldId id="304" r:id="rId7"/>
    <p:sldId id="319" r:id="rId8"/>
    <p:sldId id="320" r:id="rId9"/>
    <p:sldId id="323" r:id="rId10"/>
    <p:sldId id="305" r:id="rId11"/>
    <p:sldId id="321" r:id="rId12"/>
    <p:sldId id="322" r:id="rId13"/>
    <p:sldId id="324" r:id="rId14"/>
    <p:sldId id="306" r:id="rId15"/>
    <p:sldId id="325" r:id="rId16"/>
    <p:sldId id="326" r:id="rId17"/>
    <p:sldId id="327" r:id="rId18"/>
    <p:sldId id="328" r:id="rId19"/>
    <p:sldId id="307" r:id="rId20"/>
    <p:sldId id="329" r:id="rId21"/>
    <p:sldId id="308" r:id="rId22"/>
    <p:sldId id="330" r:id="rId23"/>
    <p:sldId id="309" r:id="rId24"/>
    <p:sldId id="331" r:id="rId25"/>
    <p:sldId id="333" r:id="rId26"/>
    <p:sldId id="310" r:id="rId27"/>
    <p:sldId id="311" r:id="rId28"/>
    <p:sldId id="314" r:id="rId29"/>
    <p:sldId id="312" r:id="rId30"/>
    <p:sldId id="31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39022-CEFE-4B89-97E6-1D236850D3C5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C4450-8F50-47DD-9AAE-D123D91C7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3020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4298-9D36-4B41-BB47-65E52E98E782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7E337-E77F-4344-9CF3-45A8DE1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206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7E337-E77F-4344-9CF3-45A8DE1C4C0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7D2-4BF9-4B2E-BCE0-4E164339A7E4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BC18-73D5-4534-99A1-3F30D2513A61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4B2F-B576-48B4-8CB5-A3657BED48FE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557E-5B6E-408E-A1A6-F3BA7FF2D48C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3558-52D1-4761-B4CD-D38F82EBCCBA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0084-D32F-49AC-9444-11512E316E0D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7504-495F-4E79-BCFB-6286E943CDD3}" type="datetime1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8A1A-307D-46C2-A0FD-4F86DD7E209A}" type="datetime1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604-380E-4199-89EE-D9C37BB4AAE5}" type="datetime1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10AD-BF57-4C1B-80C9-3BDA4BB06BF5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F9840-8EE8-46A8-B219-5C7F7DB19EC6}" type="datetime1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33435-5013-4E2B-9BF2-E7B406AEE186}" type="datetime1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Chapter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Basics of JavaScript Programming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610941"/>
            <a:ext cx="506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K. K.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Polytechnic, Nashik-3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6509"/>
            <a:ext cx="1258957" cy="6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110" y="5156731"/>
            <a:ext cx="798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CO605.1: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interactive web pages using program flow </a:t>
            </a:r>
            <a:endParaRPr lang="en-I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control structure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5029200" cy="5334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Multiple Alternative if Statements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914400"/>
            <a:ext cx="6172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1: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(score &gt;= 90)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grade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‘A’;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(score &gt;= 80)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grade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‘B’;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else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(score &gt;= 70)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grade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‘C’;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else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(score &gt;= 60)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grade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‘D’;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else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grade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‘F’;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a = 15;</a:t>
            </a:r>
          </a:p>
          <a:p>
            <a:pPr marL="0" indent="0">
              <a:buNone/>
            </a:pPr>
            <a:r>
              <a:rPr lang="en-US" dirty="0"/>
              <a:t>if (a == 10) {</a:t>
            </a:r>
          </a:p>
          <a:p>
            <a:pPr marL="0" indent="0">
              <a:buNone/>
            </a:pPr>
            <a:r>
              <a:rPr lang="en-US" dirty="0"/>
              <a:t>  console.log("True, a = 10");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if (a == 15) {</a:t>
            </a:r>
          </a:p>
          <a:p>
            <a:pPr marL="0" indent="0">
              <a:buNone/>
            </a:pPr>
            <a:r>
              <a:rPr lang="en-US" dirty="0"/>
              <a:t>  console.log("True, a = 15");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console.log("False, a is not equal to 10 or 15");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792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smtClean="0"/>
              <a:t>let today = new Date().getDay();</a:t>
            </a:r>
          </a:p>
          <a:p>
            <a:pPr marL="0" indent="0">
              <a:buNone/>
            </a:pPr>
            <a:r>
              <a:rPr lang="en-US" sz="1600" smtClean="0"/>
              <a:t>if (today == 0) {</a:t>
            </a:r>
          </a:p>
          <a:p>
            <a:pPr marL="0" indent="0">
              <a:buNone/>
            </a:pPr>
            <a:r>
              <a:rPr lang="en-US" sz="1600" smtClean="0"/>
              <a:t>  console.log("Sunday!");</a:t>
            </a:r>
          </a:p>
          <a:p>
            <a:pPr marL="0" indent="0">
              <a:buNone/>
            </a:pPr>
            <a:r>
              <a:rPr lang="en-US" sz="1600" smtClean="0"/>
              <a:t>}</a:t>
            </a:r>
          </a:p>
          <a:p>
            <a:pPr marL="0" indent="0">
              <a:buNone/>
            </a:pPr>
            <a:r>
              <a:rPr lang="en-US" sz="1600" smtClean="0"/>
              <a:t>else if (today == 1) {</a:t>
            </a:r>
          </a:p>
          <a:p>
            <a:pPr marL="0" indent="0">
              <a:buNone/>
            </a:pPr>
            <a:r>
              <a:rPr lang="en-US" sz="1600" smtClean="0"/>
              <a:t>  console.log("Monday!");</a:t>
            </a:r>
          </a:p>
          <a:p>
            <a:pPr marL="0" indent="0">
              <a:buNone/>
            </a:pPr>
            <a:r>
              <a:rPr lang="en-US" sz="1600" smtClean="0"/>
              <a:t>}</a:t>
            </a:r>
          </a:p>
          <a:p>
            <a:pPr marL="0" indent="0">
              <a:buNone/>
            </a:pPr>
            <a:r>
              <a:rPr lang="en-US" sz="1600" smtClean="0"/>
              <a:t>else if (today == 2) {</a:t>
            </a:r>
          </a:p>
          <a:p>
            <a:pPr marL="0" indent="0">
              <a:buNone/>
            </a:pPr>
            <a:r>
              <a:rPr lang="en-US" sz="1600" smtClean="0"/>
              <a:t>  console.log("Tuesday!");</a:t>
            </a:r>
          </a:p>
          <a:p>
            <a:pPr marL="0" indent="0">
              <a:buNone/>
            </a:pPr>
            <a:r>
              <a:rPr lang="en-US" sz="1600" smtClean="0"/>
              <a:t>}</a:t>
            </a:r>
          </a:p>
          <a:p>
            <a:pPr marL="0" indent="0">
              <a:buNone/>
            </a:pPr>
            <a:r>
              <a:rPr lang="en-US" sz="1600" smtClean="0"/>
              <a:t>else if (today == 3) {</a:t>
            </a:r>
          </a:p>
          <a:p>
            <a:pPr marL="0" indent="0">
              <a:buNone/>
            </a:pPr>
            <a:r>
              <a:rPr lang="en-US" sz="1600" smtClean="0"/>
              <a:t>  console.log("Wednesday!");</a:t>
            </a:r>
          </a:p>
          <a:p>
            <a:pPr marL="0" indent="0">
              <a:buNone/>
            </a:pPr>
            <a:r>
              <a:rPr lang="en-US" sz="1600" smtClean="0"/>
              <a:t>}</a:t>
            </a:r>
          </a:p>
          <a:p>
            <a:pPr marL="0" indent="0">
              <a:buNone/>
            </a:pPr>
            <a:r>
              <a:rPr lang="en-US" sz="1600" smtClean="0"/>
              <a:t>else if (today == 4) {</a:t>
            </a:r>
          </a:p>
          <a:p>
            <a:pPr marL="0" indent="0">
              <a:buNone/>
            </a:pPr>
            <a:r>
              <a:rPr lang="en-US" sz="1600" smtClean="0"/>
              <a:t>  console.log("Thursday!");</a:t>
            </a:r>
          </a:p>
          <a:p>
            <a:pPr marL="0" indent="0">
              <a:buNone/>
            </a:pPr>
            <a:r>
              <a:rPr lang="en-US" sz="1600" smtClean="0"/>
              <a:t>}</a:t>
            </a:r>
          </a:p>
          <a:p>
            <a:pPr marL="0" indent="0">
              <a:buNone/>
            </a:pPr>
            <a:r>
              <a:rPr lang="en-US" sz="1600" smtClean="0"/>
              <a:t>else if (today == 5) {</a:t>
            </a:r>
          </a:p>
          <a:p>
            <a:pPr marL="0" indent="0">
              <a:buNone/>
            </a:pPr>
            <a:r>
              <a:rPr lang="en-US" sz="1600" smtClean="0"/>
              <a:t>  console.log("Friday!");</a:t>
            </a:r>
          </a:p>
          <a:p>
            <a:pPr marL="0" indent="0">
              <a:buNone/>
            </a:pPr>
            <a:r>
              <a:rPr lang="en-US" sz="1600" smtClean="0"/>
              <a:t>}</a:t>
            </a:r>
          </a:p>
          <a:p>
            <a:pPr marL="0" indent="0">
              <a:buNone/>
            </a:pPr>
            <a:r>
              <a:rPr lang="en-US" sz="1600" smtClean="0"/>
              <a:t>else {</a:t>
            </a:r>
          </a:p>
          <a:p>
            <a:pPr marL="0" indent="0">
              <a:buNone/>
            </a:pPr>
            <a:r>
              <a:rPr lang="en-US" sz="1600" smtClean="0"/>
              <a:t>  console.log("Saturday!");</a:t>
            </a:r>
          </a:p>
          <a:p>
            <a:pPr marL="0" indent="0">
              <a:buNone/>
            </a:pPr>
            <a:r>
              <a:rPr lang="en-US" sz="1600" smtClean="0"/>
              <a:t>}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464" y="11668"/>
            <a:ext cx="4552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16" y="649825"/>
            <a:ext cx="5334000" cy="52942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Flowchart of switch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5029200" cy="533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switch Statements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914400"/>
            <a:ext cx="6172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switch (variable-name)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value1: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Execute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stmt1;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	break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case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value2: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Execute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stmt2;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break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case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valueN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Execute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stmtN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break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default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Execute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last;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let operation = "cube";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dirty="0" err="1"/>
              <a:t>num</a:t>
            </a:r>
            <a:r>
              <a:rPr lang="en-US" sz="2000" dirty="0"/>
              <a:t> = 5;</a:t>
            </a:r>
          </a:p>
          <a:p>
            <a:pPr marL="0" indent="0">
              <a:buNone/>
            </a:pPr>
            <a:r>
              <a:rPr lang="en-US" sz="2000" dirty="0"/>
              <a:t>switch(operation) {</a:t>
            </a:r>
          </a:p>
          <a:p>
            <a:pPr marL="0" indent="0">
              <a:buNone/>
            </a:pPr>
            <a:r>
              <a:rPr lang="en-US" sz="2000" dirty="0"/>
              <a:t>  case "square":</a:t>
            </a:r>
          </a:p>
          <a:p>
            <a:pPr marL="0" indent="0">
              <a:buNone/>
            </a:pPr>
            <a:r>
              <a:rPr lang="en-US" sz="2000" dirty="0"/>
              <a:t>    console.log(</a:t>
            </a:r>
            <a:r>
              <a:rPr lang="en-US" sz="2000" dirty="0" err="1"/>
              <a:t>num</a:t>
            </a:r>
            <a:r>
              <a:rPr lang="en-US" sz="2000" dirty="0"/>
              <a:t> * 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break;</a:t>
            </a:r>
          </a:p>
          <a:p>
            <a:pPr marL="0" indent="0">
              <a:buNone/>
            </a:pPr>
            <a:r>
              <a:rPr lang="en-US" sz="2000" dirty="0"/>
              <a:t>  case "cube":</a:t>
            </a:r>
          </a:p>
          <a:p>
            <a:pPr marL="0" indent="0">
              <a:buNone/>
            </a:pPr>
            <a:r>
              <a:rPr lang="en-US" sz="2000" dirty="0"/>
              <a:t>    console.log(</a:t>
            </a:r>
            <a:r>
              <a:rPr lang="en-US" sz="2000" dirty="0" err="1"/>
              <a:t>num</a:t>
            </a:r>
            <a:r>
              <a:rPr lang="en-US" sz="2000" dirty="0"/>
              <a:t> * </a:t>
            </a:r>
            <a:r>
              <a:rPr lang="en-US" sz="2000" dirty="0" err="1"/>
              <a:t>num</a:t>
            </a:r>
            <a:r>
              <a:rPr lang="en-US" sz="2000" dirty="0"/>
              <a:t> * 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  break;</a:t>
            </a:r>
          </a:p>
          <a:p>
            <a:pPr marL="0" indent="0">
              <a:buNone/>
            </a:pPr>
            <a:r>
              <a:rPr lang="en-US" sz="2000" dirty="0"/>
              <a:t>  case "square root":</a:t>
            </a:r>
          </a:p>
          <a:p>
            <a:pPr marL="0" indent="0">
              <a:buNone/>
            </a:pPr>
            <a:r>
              <a:rPr lang="en-US" sz="2000" dirty="0"/>
              <a:t>    console.log(</a:t>
            </a:r>
            <a:r>
              <a:rPr lang="en-US" sz="2000" dirty="0" err="1"/>
              <a:t>Math.sqrt</a:t>
            </a:r>
            <a:r>
              <a:rPr lang="en-US" sz="2000" dirty="0"/>
              <a:t>(</a:t>
            </a:r>
            <a:r>
              <a:rPr lang="en-US" sz="2000" dirty="0" err="1"/>
              <a:t>num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    break;</a:t>
            </a:r>
          </a:p>
          <a:p>
            <a:pPr marL="0" indent="0">
              <a:buNone/>
            </a:pPr>
            <a:r>
              <a:rPr lang="en-US" sz="2000" dirty="0"/>
              <a:t>  default:</a:t>
            </a:r>
          </a:p>
          <a:p>
            <a:pPr marL="0" indent="0">
              <a:buNone/>
            </a:pPr>
            <a:r>
              <a:rPr lang="en-US" sz="2000" dirty="0"/>
              <a:t>    console.log(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64584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1:</a:t>
            </a:r>
          </a:p>
        </p:txBody>
      </p:sp>
    </p:spTree>
    <p:extLst>
      <p:ext uri="{BB962C8B-B14F-4D97-AF65-F5344CB8AC3E}">
        <p14:creationId xmlns:p14="http://schemas.microsoft.com/office/powerpoint/2010/main" val="15323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297" y="1371600"/>
            <a:ext cx="8077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let message = "Hello";</a:t>
            </a:r>
          </a:p>
          <a:p>
            <a:r>
              <a:rPr lang="en-US" sz="2800" dirty="0"/>
              <a:t>switch(message) {</a:t>
            </a:r>
          </a:p>
          <a:p>
            <a:r>
              <a:rPr lang="en-US" sz="2800" dirty="0"/>
              <a:t>  case "</a:t>
            </a:r>
            <a:r>
              <a:rPr lang="en-US" sz="2800" dirty="0" err="1"/>
              <a:t>Hola</a:t>
            </a:r>
            <a:r>
              <a:rPr lang="en-US" sz="2800" dirty="0"/>
              <a:t>":</a:t>
            </a:r>
          </a:p>
          <a:p>
            <a:r>
              <a:rPr lang="en-US" sz="2800" dirty="0"/>
              <a:t>    console.log("Found message. Message: </a:t>
            </a:r>
            <a:r>
              <a:rPr lang="en-US" sz="2800" dirty="0" err="1"/>
              <a:t>Hola</a:t>
            </a:r>
            <a:r>
              <a:rPr lang="en-US" sz="2800" dirty="0"/>
              <a:t>");</a:t>
            </a:r>
          </a:p>
          <a:p>
            <a:r>
              <a:rPr lang="en-US" sz="2800" dirty="0"/>
              <a:t>    break;</a:t>
            </a:r>
          </a:p>
          <a:p>
            <a:r>
              <a:rPr lang="en-US" sz="2800" dirty="0"/>
              <a:t>  case "Hello":</a:t>
            </a:r>
          </a:p>
          <a:p>
            <a:r>
              <a:rPr lang="en-US" sz="2800" dirty="0"/>
              <a:t>    console.log("Found message. Message: Hello");</a:t>
            </a:r>
          </a:p>
          <a:p>
            <a:r>
              <a:rPr lang="en-US" sz="2800" dirty="0"/>
              <a:t>    break;</a:t>
            </a:r>
          </a:p>
          <a:p>
            <a:r>
              <a:rPr lang="en-US" sz="2800" dirty="0"/>
              <a:t>  default:</a:t>
            </a:r>
          </a:p>
          <a:p>
            <a:r>
              <a:rPr lang="en-US" sz="2800" dirty="0"/>
              <a:t>    console.log("Did not found the message!");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64584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-79653"/>
            <a:ext cx="8001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switch (new Date().</a:t>
            </a:r>
            <a:r>
              <a:rPr lang="en-US" dirty="0" err="1"/>
              <a:t>getDay</a:t>
            </a:r>
            <a:r>
              <a:rPr lang="en-US" dirty="0"/>
              <a:t>()) {</a:t>
            </a:r>
          </a:p>
          <a:p>
            <a:r>
              <a:rPr lang="en-US" dirty="0"/>
              <a:t>  case 0:</a:t>
            </a:r>
          </a:p>
          <a:p>
            <a:r>
              <a:rPr lang="en-US" dirty="0"/>
              <a:t>    console.log("Sunday");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case 1:</a:t>
            </a:r>
          </a:p>
          <a:p>
            <a:r>
              <a:rPr lang="en-US" dirty="0"/>
              <a:t>    console.log("Monday");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case 2:</a:t>
            </a:r>
          </a:p>
          <a:p>
            <a:r>
              <a:rPr lang="en-US" dirty="0"/>
              <a:t>    console.log("Tuesday");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case 3:</a:t>
            </a:r>
          </a:p>
          <a:p>
            <a:r>
              <a:rPr lang="en-US" dirty="0"/>
              <a:t>    console.log("Wednesday");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case 4:</a:t>
            </a:r>
          </a:p>
          <a:p>
            <a:r>
              <a:rPr lang="en-US" dirty="0"/>
              <a:t>    console.log("Thursday");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case 5:</a:t>
            </a:r>
          </a:p>
          <a:p>
            <a:r>
              <a:rPr lang="en-US" dirty="0"/>
              <a:t>    console.log("Friday");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case 6:</a:t>
            </a:r>
          </a:p>
          <a:p>
            <a:r>
              <a:rPr lang="en-US" dirty="0"/>
              <a:t>    console.log("Saturday");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default:</a:t>
            </a:r>
          </a:p>
          <a:p>
            <a:r>
              <a:rPr lang="en-US" dirty="0"/>
              <a:t>    console.log("Invalid day");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1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114425"/>
            <a:ext cx="3800475" cy="4629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581" y="-36959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The flow diagram below shows the execution of the while loop.</a:t>
            </a:r>
          </a:p>
        </p:txBody>
      </p:sp>
    </p:spTree>
    <p:extLst>
      <p:ext uri="{BB962C8B-B14F-4D97-AF65-F5344CB8AC3E}">
        <p14:creationId xmlns:p14="http://schemas.microsoft.com/office/powerpoint/2010/main" val="14262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445" y="-130610"/>
            <a:ext cx="5029200" cy="533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Decision Making and Looping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914400"/>
            <a:ext cx="6172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1) While Loop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condition is true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loop-body;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e.g. 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= 20; 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while(a&gt;10) 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”); </a:t>
            </a:r>
            <a:endParaRPr lang="en-US" sz="24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a--;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" y="452735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JavaScript if else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5715000" cy="627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7431" y="228600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610B4B"/>
                </a:solidFill>
                <a:latin typeface="erdana"/>
              </a:rPr>
              <a:t>Flowchart of JavaScript If statement</a:t>
            </a: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13429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295400"/>
            <a:ext cx="838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00B0F0"/>
                </a:solidFill>
              </a:rPr>
              <a:t>var</a:t>
            </a:r>
            <a:r>
              <a:rPr lang="en-US" sz="3200" dirty="0">
                <a:solidFill>
                  <a:srgbClr val="00B0F0"/>
                </a:solidFill>
              </a:rPr>
              <a:t> count = 0;</a:t>
            </a:r>
          </a:p>
          <a:p>
            <a:r>
              <a:rPr lang="en-US" sz="3200" dirty="0">
                <a:solidFill>
                  <a:srgbClr val="00B0F0"/>
                </a:solidFill>
              </a:rPr>
              <a:t>while (count &lt; 5) { // Condition</a:t>
            </a:r>
          </a:p>
          <a:p>
            <a:r>
              <a:rPr lang="en-US" sz="3200" dirty="0">
                <a:solidFill>
                  <a:srgbClr val="00B0F0"/>
                </a:solidFill>
              </a:rPr>
              <a:t>  console.log(count);</a:t>
            </a:r>
          </a:p>
          <a:p>
            <a:r>
              <a:rPr lang="en-US" sz="3200" dirty="0">
                <a:solidFill>
                  <a:srgbClr val="00B0F0"/>
                </a:solidFill>
              </a:rPr>
              <a:t>  count++; // updating variable </a:t>
            </a:r>
            <a:r>
              <a:rPr lang="en-US" sz="3200" dirty="0" err="1">
                <a:solidFill>
                  <a:srgbClr val="00B0F0"/>
                </a:solidFill>
              </a:rPr>
              <a:t>i</a:t>
            </a:r>
            <a:endParaRPr lang="en-US" sz="3200" dirty="0">
              <a:solidFill>
                <a:srgbClr val="00B0F0"/>
              </a:solidFill>
            </a:endParaRPr>
          </a:p>
          <a:p>
            <a:r>
              <a:rPr lang="en-US" sz="3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64584"/>
            <a:ext cx="327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5029200" cy="533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Decision Making and Looping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6172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do while Loop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Loop body;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(condition is true);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 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 = 0; </a:t>
            </a:r>
          </a:p>
          <a:p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 </a:t>
            </a:r>
          </a:p>
          <a:p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endParaRPr lang="en-US" sz="24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++; </a:t>
            </a:r>
          </a:p>
          <a:p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}while(a&lt;50);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96928"/>
            <a:ext cx="6019800" cy="564467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0"/>
            <a:ext cx="5325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31B4E"/>
                </a:solidFill>
                <a:latin typeface="Arial" panose="020B0604020202020204" pitchFamily="34" charset="0"/>
              </a:rPr>
              <a:t>Flow Diagram - How for loop works</a:t>
            </a:r>
            <a:endParaRPr lang="en-US" sz="2400" b="1" i="0" dirty="0">
              <a:solidFill>
                <a:srgbClr val="031B4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5029200" cy="533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Decision Making and Looping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5300" y="1524000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3) for Loop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for(initialization; condition;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incr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/decrement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//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Loop body;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226" y="7620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e.g. 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1)let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a; 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for(let a=0; a&lt;=10;a++) 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(a); 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let a;                                            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for(let a=0;a&lt;10;a++) </a:t>
            </a:r>
          </a:p>
          <a:p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nn-NO" sz="2400" dirty="0">
                <a:solidFill>
                  <a:srgbClr val="00B0F0"/>
                </a:solidFill>
              </a:rPr>
              <a:t>console.log(a</a:t>
            </a:r>
            <a:r>
              <a:rPr lang="nn-NO" sz="2400" dirty="0" smtClean="0">
                <a:solidFill>
                  <a:srgbClr val="00B0F0"/>
                </a:solidFill>
              </a:rPr>
              <a:t>);</a:t>
            </a:r>
          </a:p>
          <a:p>
            <a:endParaRPr lang="nn-NO" sz="2400" dirty="0">
              <a:solidFill>
                <a:srgbClr val="00B0F0"/>
              </a:solidFill>
            </a:endParaRPr>
          </a:p>
          <a:p>
            <a:r>
              <a:rPr lang="nn-NO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2)for </a:t>
            </a:r>
            <a:r>
              <a:rPr lang="nn-NO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(var i = 1; i &lt;= 10; i++) {</a:t>
            </a:r>
          </a:p>
          <a:p>
            <a:r>
              <a:rPr lang="nn-NO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console.log(i * i);</a:t>
            </a:r>
          </a:p>
          <a:p>
            <a:r>
              <a:rPr lang="nn-NO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676400"/>
            <a:ext cx="8534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solidFill>
                  <a:srgbClr val="00B0F0"/>
                </a:solidFill>
              </a:rPr>
              <a:t>var</a:t>
            </a:r>
            <a:r>
              <a:rPr lang="en-US" sz="4000" b="1" dirty="0" smtClean="0">
                <a:solidFill>
                  <a:srgbClr val="00B0F0"/>
                </a:solidFill>
              </a:rPr>
              <a:t> </a:t>
            </a:r>
            <a:r>
              <a:rPr lang="en-US" sz="4000" b="1" dirty="0" err="1" smtClean="0">
                <a:solidFill>
                  <a:srgbClr val="00B0F0"/>
                </a:solidFill>
              </a:rPr>
              <a:t>i</a:t>
            </a:r>
            <a:r>
              <a:rPr lang="en-US" sz="4000" b="1" dirty="0" smtClean="0">
                <a:solidFill>
                  <a:srgbClr val="00B0F0"/>
                </a:solidFill>
              </a:rPr>
              <a:t> = 0;</a:t>
            </a:r>
          </a:p>
          <a:p>
            <a:r>
              <a:rPr lang="en-US" sz="4000" b="1" dirty="0" smtClean="0">
                <a:solidFill>
                  <a:srgbClr val="00B0F0"/>
                </a:solidFill>
              </a:rPr>
              <a:t>for </a:t>
            </a:r>
            <a:r>
              <a:rPr lang="en-US" sz="4000" b="1" dirty="0">
                <a:solidFill>
                  <a:srgbClr val="00B0F0"/>
                </a:solidFill>
              </a:rPr>
              <a:t>(; </a:t>
            </a:r>
            <a:r>
              <a:rPr lang="en-US" sz="4000" b="1" dirty="0" err="1">
                <a:solidFill>
                  <a:srgbClr val="00B0F0"/>
                </a:solidFill>
              </a:rPr>
              <a:t>i</a:t>
            </a:r>
            <a:r>
              <a:rPr lang="en-US" sz="4000" b="1" dirty="0">
                <a:solidFill>
                  <a:srgbClr val="00B0F0"/>
                </a:solidFill>
              </a:rPr>
              <a:t> &lt; 5; </a:t>
            </a:r>
            <a:r>
              <a:rPr lang="en-US" sz="4000" b="1" dirty="0" err="1">
                <a:solidFill>
                  <a:srgbClr val="00B0F0"/>
                </a:solidFill>
              </a:rPr>
              <a:t>i</a:t>
            </a:r>
            <a:r>
              <a:rPr lang="en-US" sz="4000" b="1" dirty="0">
                <a:solidFill>
                  <a:srgbClr val="00B0F0"/>
                </a:solidFill>
              </a:rPr>
              <a:t>++) {</a:t>
            </a:r>
          </a:p>
          <a:p>
            <a:r>
              <a:rPr lang="en-US" sz="4000" b="1" dirty="0">
                <a:solidFill>
                  <a:srgbClr val="00B0F0"/>
                </a:solidFill>
              </a:rPr>
              <a:t>  console.log(</a:t>
            </a:r>
            <a:r>
              <a:rPr lang="en-US" sz="4000" b="1" dirty="0" err="1">
                <a:solidFill>
                  <a:srgbClr val="00B0F0"/>
                </a:solidFill>
              </a:rPr>
              <a:t>i</a:t>
            </a:r>
            <a:r>
              <a:rPr lang="en-US" sz="4000" b="1" dirty="0">
                <a:solidFill>
                  <a:srgbClr val="00B0F0"/>
                </a:solidFill>
              </a:rPr>
              <a:t>);</a:t>
            </a:r>
          </a:p>
          <a:p>
            <a:r>
              <a:rPr lang="en-US" sz="4000" b="1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048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31B4E"/>
                </a:solidFill>
                <a:latin typeface="Arial" panose="020B0604020202020204" pitchFamily="34" charset="0"/>
              </a:rPr>
              <a:t>Example 1 - Nested for loop with no initialization</a:t>
            </a:r>
            <a:endParaRPr lang="en-US" sz="2400" b="1" i="0" dirty="0">
              <a:solidFill>
                <a:srgbClr val="031B4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5029200" cy="533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Decision Making and Looping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334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for in Loop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for/in statement loops through the properties of an object.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block of code inside the loop will be executed once for each property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object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block to be executed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Parameter Values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Parameter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Description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	  Required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 that iterates over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properties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 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object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object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Required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specified object that will be iterated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67000" cy="533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break Statement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857071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break statement can also be used to jump out of a loop. 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break statement breaks the loop and continues executing the code after the loop (if any):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jump-statement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    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break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(i = 0; i &lt; 10; i++)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 === 3)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break; }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text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+= "The number is " + i + "&lt;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52800" cy="533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break Statement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857071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is 0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is 1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is 2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52800" cy="533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continue Statement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857071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continue statement breaks one iteration (in the loop), if a specified condition occurs, and continues with the next iteration in the loop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jump-statement;    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continue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(i = 0; i &lt; 10; i++)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	if (i ==3)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{ continue; }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	text += "The number is " + i + "&lt;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&gt;";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391400" cy="533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Decision Making and Branching Cont.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5943600"/>
          </a:xfrm>
        </p:spPr>
        <p:txBody>
          <a:bodyPr>
            <a:noAutofit/>
          </a:bodyPr>
          <a:lstStyle/>
          <a:p>
            <a:pPr marL="514350" indent="-514350" algn="just">
              <a:buAutoNum type="arabicParenR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Statement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	if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(Condition)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OR	if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(Condition) 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{   statement(s);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statement;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Condition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contains 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operators as well as </a:t>
            </a:r>
            <a:r>
              <a:rPr lang="en-US" sz="2200" i="1" u="sng" dirty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Operators.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Ex: 		if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(i &gt; 0)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      -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- - - - - ;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(i &gt; 1 || j!=5)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{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-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- - - - - ;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} </a:t>
            </a:r>
          </a:p>
          <a:p>
            <a:pPr marL="0" indent="0"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352800" cy="5334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continue Statement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857071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 is 0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is 1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is 2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is 4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is 5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is 6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is 7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is 8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is 9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219200"/>
            <a:ext cx="8534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202124"/>
                </a:solidFill>
                <a:latin typeface="arial" panose="020B0604020202020204" pitchFamily="34" charset="0"/>
              </a:rPr>
              <a:t>&lt;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script&gt;  </a:t>
            </a:r>
          </a:p>
          <a:p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var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 a=20;  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if(a&gt;10){  </a:t>
            </a:r>
          </a:p>
          <a:p>
            <a:r>
              <a:rPr lang="en-US" sz="2800" dirty="0" err="1">
                <a:solidFill>
                  <a:srgbClr val="202124"/>
                </a:solidFill>
                <a:latin typeface="arial" panose="020B0604020202020204" pitchFamily="34" charset="0"/>
              </a:rPr>
              <a:t>document.write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("value of a is greater than 10");  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}  </a:t>
            </a:r>
          </a:p>
          <a:p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&lt;/script&gt;  </a:t>
            </a:r>
          </a:p>
          <a:p>
            <a:endParaRPr lang="en-US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239" y="3048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Example :WAP JS of Find Greater Number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 descr="if else statement in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6645"/>
            <a:ext cx="4953000" cy="598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1484" y="107816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610B4B"/>
                </a:solidFill>
                <a:latin typeface="erdana"/>
              </a:rPr>
              <a:t>Flowchart of JavaScript If...else statement</a:t>
            </a: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18463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391400" cy="5334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Decision Making and Branching Cont.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5943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2) if else Statement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(condition)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stmt(s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for true case;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else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{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stmt(s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for true case;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}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		Or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(condition)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stmt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true case;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else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stmt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true case;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1905000"/>
            <a:ext cx="662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&lt;script&gt;</a:t>
            </a:r>
          </a:p>
          <a:p>
            <a:r>
              <a:rPr lang="en-US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var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 a=20;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if(a%2==0){</a:t>
            </a:r>
          </a:p>
          <a:p>
            <a:r>
              <a:rPr lang="en-US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document.write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("a is even number");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}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else{</a:t>
            </a:r>
          </a:p>
          <a:p>
            <a:r>
              <a:rPr lang="en-US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document.write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("a is odd number");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}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&lt;/script&gt;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2286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Example :WAP JS of Find Even or ODD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7955535" cy="4953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1484" y="107816"/>
            <a:ext cx="7432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610B4B"/>
                </a:solidFill>
                <a:latin typeface="erdana"/>
              </a:rPr>
              <a:t>Flowchart of JavaScript </a:t>
            </a:r>
            <a:r>
              <a:rPr lang="en-US" dirty="0">
                <a:solidFill>
                  <a:srgbClr val="610B4B"/>
                </a:solidFill>
                <a:latin typeface="erdana"/>
              </a:rPr>
              <a:t>else i</a:t>
            </a:r>
            <a:r>
              <a:rPr lang="en-US" dirty="0">
                <a:solidFill>
                  <a:srgbClr val="610B4B"/>
                </a:solidFill>
                <a:latin typeface="erdana"/>
              </a:rPr>
              <a:t>f </a:t>
            </a:r>
            <a:r>
              <a:rPr lang="en-US" dirty="0" smtClean="0">
                <a:solidFill>
                  <a:srgbClr val="610B4B"/>
                </a:solidFill>
                <a:latin typeface="erdana"/>
              </a:rPr>
              <a:t>statement</a:t>
            </a: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9145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00B050"/>
                </a:solidFill>
              </a:rPr>
              <a:t>else if syntax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800" dirty="0" smtClean="0">
                <a:solidFill>
                  <a:srgbClr val="00B050"/>
                </a:solidFill>
              </a:rPr>
              <a:t> 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Prof.P.S.Chavan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1676400"/>
            <a:ext cx="64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(condition) {</a:t>
            </a:r>
          </a:p>
          <a:p>
            <a:r>
              <a:rPr lang="en-US" dirty="0"/>
              <a:t>  // executes this block if the condition is true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(condition) {</a:t>
            </a:r>
          </a:p>
          <a:p>
            <a:r>
              <a:rPr lang="en-US" dirty="0"/>
              <a:t>  // executes this block if the condition is false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... (more else if blocks)</a:t>
            </a:r>
          </a:p>
          <a:p>
            <a:endParaRPr lang="en-US" dirty="0"/>
          </a:p>
          <a:p>
            <a:r>
              <a:rPr lang="en-US" dirty="0"/>
              <a:t>else {</a:t>
            </a:r>
          </a:p>
          <a:p>
            <a:r>
              <a:rPr lang="en-US" dirty="0"/>
              <a:t>  // executes this block if the condition is false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9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930</Words>
  <Application>Microsoft Office PowerPoint</Application>
  <PresentationFormat>On-screen Show (4:3)</PresentationFormat>
  <Paragraphs>367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</vt:lpstr>
      <vt:lpstr>Calibri</vt:lpstr>
      <vt:lpstr>erdana</vt:lpstr>
      <vt:lpstr>Times New Roman</vt:lpstr>
      <vt:lpstr>Office Theme</vt:lpstr>
      <vt:lpstr>Chapter 1</vt:lpstr>
      <vt:lpstr>PowerPoint Presentation</vt:lpstr>
      <vt:lpstr>Decision Making and Branching Cont.</vt:lpstr>
      <vt:lpstr>PowerPoint Presentation</vt:lpstr>
      <vt:lpstr>PowerPoint Presentation</vt:lpstr>
      <vt:lpstr>Decision Making and Branching Cont.</vt:lpstr>
      <vt:lpstr>PowerPoint Presentation</vt:lpstr>
      <vt:lpstr>PowerPoint Presentation</vt:lpstr>
      <vt:lpstr>else if syntax  </vt:lpstr>
      <vt:lpstr>Multiple Alternative if Statements </vt:lpstr>
      <vt:lpstr>Example 2 </vt:lpstr>
      <vt:lpstr>PowerPoint Presentation</vt:lpstr>
      <vt:lpstr>Flowchart of switch statement </vt:lpstr>
      <vt:lpstr>switch Statements </vt:lpstr>
      <vt:lpstr>PowerPoint Presentation</vt:lpstr>
      <vt:lpstr>PowerPoint Presentation</vt:lpstr>
      <vt:lpstr>PowerPoint Presentation</vt:lpstr>
      <vt:lpstr>PowerPoint Presentation</vt:lpstr>
      <vt:lpstr>Decision Making and Looping</vt:lpstr>
      <vt:lpstr>PowerPoint Presentation</vt:lpstr>
      <vt:lpstr>Decision Making and Looping</vt:lpstr>
      <vt:lpstr>PowerPoint Presentation</vt:lpstr>
      <vt:lpstr>Decision Making and Looping</vt:lpstr>
      <vt:lpstr>PowerPoint Presentation</vt:lpstr>
      <vt:lpstr>PowerPoint Presentation</vt:lpstr>
      <vt:lpstr>Decision Making and Looping</vt:lpstr>
      <vt:lpstr> break Statement </vt:lpstr>
      <vt:lpstr> break Statement </vt:lpstr>
      <vt:lpstr> continue Statement </vt:lpstr>
      <vt:lpstr> continue Statement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</dc:creator>
  <cp:lastModifiedBy>Windows User</cp:lastModifiedBy>
  <cp:revision>209</cp:revision>
  <dcterms:created xsi:type="dcterms:W3CDTF">2006-08-16T00:00:00Z</dcterms:created>
  <dcterms:modified xsi:type="dcterms:W3CDTF">2022-08-23T05:30:29Z</dcterms:modified>
</cp:coreProperties>
</file>