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4" r:id="rId24"/>
    <p:sldId id="279" r:id="rId25"/>
    <p:sldId id="280" r:id="rId26"/>
    <p:sldId id="281" r:id="rId27"/>
    <p:sldId id="282" r:id="rId28"/>
    <p:sldId id="283" r:id="rId29"/>
    <p:sldId id="278" r:id="rId3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4AAEFB4C-0720-4B72-985F-5F45DF0009A4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BFCBECEC-1046-4DCD-80FC-397DF5FB3B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605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BECEC-1046-4DCD-80FC-397DF5FB3B1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640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algn="ctr"/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algn="ctr"/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algn="ctr"/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algn="ctr"/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Wagh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Poly(Computer Tech.)</a:t>
            </a:r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algn="r"/>
            <a:fld id="{620D31D8-AE67-4B15-BEE9-5398D4FC14AC}" type="slidenum">
              <a:rPr lang="en-IN" sz="1200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</a:rPr>
              <a:pPr algn="r"/>
              <a:t>‹#›</a:t>
            </a:fld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>
        <a:defRPr>
          <a:latin typeface="Times New Roman" panose="02020603050405020304" pitchFamily="18" charset="0"/>
        </a:defRPr>
      </a:lvl1pPr>
    </p:titleStyle>
    <p:bodyStyle>
      <a:lvl1pPr>
        <a:defRPr>
          <a:latin typeface="Times New Roman" panose="02020603050405020304" pitchFamily="18" charset="0"/>
        </a:defRPr>
      </a:lvl1pPr>
      <a:lvl2pPr>
        <a:defRPr>
          <a:latin typeface="Times New Roman" panose="02020603050405020304" pitchFamily="18" charset="0"/>
        </a:defRPr>
      </a:lvl2pPr>
      <a:lvl3pPr>
        <a:defRPr>
          <a:latin typeface="Times New Roman" panose="02020603050405020304" pitchFamily="18" charset="0"/>
        </a:defRPr>
      </a:lvl3pPr>
      <a:lvl4pPr>
        <a:defRPr>
          <a:latin typeface="Times New Roman" panose="02020603050405020304" pitchFamily="18" charset="0"/>
        </a:defRPr>
      </a:lvl4pPr>
      <a:lvl5pPr>
        <a:defRPr>
          <a:latin typeface="Times New Roman" panose="02020603050405020304" pitchFamily="18" charset="0"/>
        </a:defRPr>
      </a:lvl5pPr>
      <a:lvl6pPr>
        <a:defRPr>
          <a:latin typeface="Times New Roman" panose="02020603050405020304" pitchFamily="18" charset="0"/>
        </a:defRPr>
      </a:lvl6pPr>
      <a:lvl7pPr>
        <a:defRPr>
          <a:latin typeface="Times New Roman" panose="02020603050405020304" pitchFamily="18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LevelClick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Wagh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Poly(Computer Tech.)</a:t>
            </a:r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algn="r"/>
            <a:fld id="{0B823A08-C2F9-445A-85C5-928CAD6C7BE8}" type="slidenum">
              <a:rPr lang="en-IN" sz="1200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</a:rPr>
              <a:pPr algn="r"/>
              <a:t>‹#›</a:t>
            </a:fld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>
        <a:defRPr>
          <a:latin typeface="Times New Roman" panose="02020603050405020304" pitchFamily="18" charset="0"/>
        </a:defRPr>
      </a:lvl1pPr>
    </p:titleStyle>
    <p:bodyStyle>
      <a:lvl1pPr>
        <a:defRPr>
          <a:latin typeface="Times New Roman" panose="02020603050405020304" pitchFamily="18" charset="0"/>
        </a:defRPr>
      </a:lvl1pPr>
      <a:lvl2pPr>
        <a:defRPr>
          <a:latin typeface="Times New Roman" panose="02020603050405020304" pitchFamily="18" charset="0"/>
        </a:defRPr>
      </a:lvl2pPr>
      <a:lvl3pPr>
        <a:defRPr>
          <a:latin typeface="Times New Roman" panose="02020603050405020304" pitchFamily="18" charset="0"/>
        </a:defRPr>
      </a:lvl3pPr>
      <a:lvl4pPr>
        <a:defRPr>
          <a:latin typeface="Times New Roman" panose="02020603050405020304" pitchFamily="18" charset="0"/>
        </a:defRPr>
      </a:lvl4pPr>
      <a:lvl5pPr>
        <a:defRPr>
          <a:latin typeface="Times New Roman" panose="02020603050405020304" pitchFamily="18" charset="0"/>
        </a:defRPr>
      </a:lvl5pPr>
      <a:lvl6pPr>
        <a:defRPr>
          <a:latin typeface="Times New Roman" panose="02020603050405020304" pitchFamily="18" charset="0"/>
        </a:defRPr>
      </a:lvl6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CH-03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428728" y="3357562"/>
            <a:ext cx="6400440" cy="2857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5400" b="1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</a:t>
            </a:r>
            <a:r>
              <a:rPr lang="en-IN" sz="5400" b="1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Management.</a:t>
            </a:r>
          </a:p>
          <a:p>
            <a:pPr algn="r"/>
            <a:endParaRPr lang="en-IN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I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Prepared by, </a:t>
            </a:r>
          </a:p>
          <a:p>
            <a:pPr algn="r"/>
            <a:r>
              <a:rPr lang="en-I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Mr.S.H.Sangale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Management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Choice of Standards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Internal Standard include,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1. Naming and storage conventions for test artifacts;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2. Document standards;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3. Test coding standards;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4. Test reporting standards.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04920" y="304920"/>
            <a:ext cx="8381520" cy="6171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Infrastructure Management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Testing requires a robust infrastructure to be planned upfront. This infrastructure is made up of three essential elements.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1. A test case database (TCDB)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2. A defect repository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3. Configuration management repository and tool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 test case database captures all the relevant information about the test cases in an organization.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 defect repository captures all the relevant details of defects reported for a product.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TCDB, defect repository and SCM repository should complement each other and work together in an integrated fashion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0" y="304920"/>
            <a:ext cx="9143640" cy="6857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People Management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People management is an integral part of any project management.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People management also requires the ability to hire, motivate, and retain the right people.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Testing projects present several additional challenges.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We believe that the success of a testing organization depends vitally on judicious people management skills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80880" y="762120"/>
            <a:ext cx="8610120" cy="6095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Integrating with Product Release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The success of a product depends on the effectiveness of integration of the development and testing activities.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The schedules of testing have to be linked directly to product release.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The following are some of the points to be decided for this planning-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1. Sync point between development and testing as to when different types of testing can commence.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2. Service level management between development and testing as to how long it would take for the testing team to complete the testing.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685800"/>
            <a:ext cx="8076960" cy="5638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3. Consistent definitions of the various priorities and severities of the defects.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4. Communication mechanisms to the documentation group to ensure that the documentation is kept in sync with the product in terms of known defects.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100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Process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21240" y="792000"/>
            <a:ext cx="8762760" cy="6095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Base Lining a Test Plan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 test plan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combines all the points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into a single document that acts as an anchor point for the entire testing project.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An organization normally arrives at a template that is to be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used across the board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. Each testing project puts together a test plan based on the template.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The test plan is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reviewed by a designated set of component (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people) in the organization.</a:t>
            </a:r>
          </a:p>
          <a:p>
            <a:pPr marL="343080" indent="-34272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After this, the test plan is baselined into the configuration management repository.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(A configuration management database (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CMDB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) is a repository that acts as a data warehouse for information technology (IT) organizations. Its contents are intended to hold a collection of IT assets that are commonly referred to as configuration items (CI), as well as descriptive relationships between such assets.)</a:t>
            </a:r>
          </a:p>
          <a:p>
            <a:pPr algn="just"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28600" y="304920"/>
            <a:ext cx="8610120" cy="582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then the baselined test plan becomes the basis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for running the testing project.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In addition, periodically, any changes needed to the test plan templates are discussed among the different stake holders and this is kept current and applicable to the testing teams.</a:t>
            </a:r>
          </a:p>
          <a:p>
            <a:pPr algn="just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Case Specification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Using the test plan as the basis, the testing team designs </a:t>
            </a:r>
            <a:r>
              <a:rPr lang="en-US" sz="3200" b="1" i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case specification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,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which then becomes the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basis for preparing individual </a:t>
            </a:r>
            <a:r>
              <a:rPr lang="en-US" sz="3200" b="1" i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cases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. Hence, a test case specification should clearly identify,</a:t>
            </a: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228600"/>
            <a:ext cx="9143640" cy="662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1.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The purpose of the test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: This lists what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features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 or part the test is intended for.</a:t>
            </a: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2.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Items being tested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, along with their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version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/release numbers as appropriate.</a:t>
            </a: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3.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Environment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 that needs to be set up for running the test cases: This includes the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hardware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 environment setup, supporting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software environment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setup, setup of the product under test.</a:t>
            </a: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4.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Input data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to be used for the test case: The choice of input data will be dependent on the test case itself and the technique followed in the test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52280" y="503280"/>
            <a:ext cx="8686440" cy="6125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5.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Steps to be followed to execute the test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: If automated testing is used, then, these steps ate translated to the scripting language of the tool.</a:t>
            </a: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6. The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expected results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that are considered to be “correct result”. </a:t>
            </a: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7. A step to compare the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actual result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produced with the expected result: This step should do an “intelligent”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comparison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 of the expected and actual results to highlight any discrepancies.</a:t>
            </a: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8.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Status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 of the Test Case.</a:t>
            </a: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0" y="228600"/>
            <a:ext cx="8915040" cy="662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Update of Traceability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 requirements traceability matrix ensures that the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requirements make it through the subsequent life cycle phases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and do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not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 get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orphaned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 mid-course.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-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The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traceability matrix is a tool to validate that every requirement is tested.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-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The traceability matrix is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created during the requirement gathering phase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itself by filling up the unique identifier for each requirement.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-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This ensures that there is a two-way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mapping between requirements and test cases.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Planning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Preparing a Test Plan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While Preparing a Test plan, it should acts as execution, tracking and reporting of the entire testing of project and it should cover: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The Scope of Testing,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How the testing is going to be performed,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What Resources are needed for testing,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The TimeLine, 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Risk factor</a:t>
            </a:r>
          </a:p>
          <a:p>
            <a:pPr algn="just"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52280" y="76320"/>
            <a:ext cx="8915040" cy="6552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Matrix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 matrix is a concise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organizer of simple tests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, especially useful for function tests and domain tests.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It groups test cases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 that are essentially the same.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For example, for most input fields, you’ll do a series of the same tests, checking how the field handles boundaries, unexpected characters, function keys, etc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.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To create a test matrix, you will have to: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 Put the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objects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 that you’re testing on the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rows.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Show the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 on the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columns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.</a:t>
            </a:r>
          </a:p>
          <a:p>
            <a:pPr marL="343080" indent="-34272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Check off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the tests that you actually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completed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 in the cells.</a:t>
            </a: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28600" y="152280"/>
            <a:ext cx="8534160" cy="6552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Executing Test Cases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The prepared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cases have to be executed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at the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appropriate times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during a project. 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As the test cases are executed during a test cycle, the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defect repository is updated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with:-</a:t>
            </a: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1.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Defect from the earlier test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cycles that are fixed in the current build;</a:t>
            </a: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2.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New defect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that get uncovered in the current run of the tests.</a:t>
            </a: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As and when tests get designed and executed successfully,  the traceability matrix should be updated.</a:t>
            </a: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990960"/>
            <a:ext cx="8229240" cy="1142640"/>
          </a:xfrm>
        </p:spPr>
        <p:txBody>
          <a:bodyPr/>
          <a:lstStyle/>
          <a:p>
            <a:pPr marL="343080" indent="-342720" algn="l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Collecting and Analyzing Metrics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When test are executed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information about test execution gets collected in </a:t>
            </a:r>
            <a:r>
              <a:rPr 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test logs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and other files. </a:t>
            </a:r>
            <a:r>
              <a:rPr 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converted to meaningful metrics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001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0" y="1447800"/>
            <a:ext cx="9067320" cy="5409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Preparing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Summary Report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At the completion of a test cycle, a </a:t>
            </a: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summary report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 is produced. This report gives insights to the senior management </a:t>
            </a: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about the fitness of the product for release.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3" name="TextShape 1"/>
          <p:cNvSpPr txBox="1"/>
          <p:nvPr/>
        </p:nvSpPr>
        <p:spPr>
          <a:xfrm>
            <a:off x="457200" y="685800"/>
            <a:ext cx="8229240" cy="731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Reporting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609480"/>
            <a:ext cx="8305800" cy="6095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Testing requires constant communication between the test team and the other team.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reporting is a means of achieving communication 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There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are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2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types of test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report or communication that are required.</a:t>
            </a:r>
          </a:p>
          <a:p>
            <a:pPr lvl="2" algn="just"/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1. The Incident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Report (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Cycle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Report 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	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2.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Summary Report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1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. Test incident report: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800280" lvl="1" indent="-342720" algn="just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 test incident report is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communication that happens through the testing cycle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as and when defects are encountered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.</a:t>
            </a:r>
          </a:p>
          <a:p>
            <a:pPr marL="800280" lvl="1" indent="-342720" algn="just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incident report is an entry made in the defect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repository.</a:t>
            </a:r>
          </a:p>
          <a:p>
            <a:pPr marL="800280" lvl="1" indent="-342720" algn="just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E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ach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defect has a unique id to identify incident 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04680" y="579840"/>
            <a:ext cx="8534520" cy="5897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cycle report: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 test cycle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entails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planning and running certain test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in cycle , each cycle using a different build of the product .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As the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product progresses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through the various cycles it is expected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to stabilize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.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cycle report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gives: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457560" lvl="1" algn="just"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1. A summary of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the activities carried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out during that cycle.</a:t>
            </a:r>
          </a:p>
          <a:p>
            <a:pPr marL="457560" lvl="1" algn="just"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2.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Defects that are uncovered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during that cycle based on severity and impact</a:t>
            </a:r>
          </a:p>
          <a:p>
            <a:pPr marL="457560" lvl="1" algn="just"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3.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Progress from the previous cycle to the current cycle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in terms of defect fixed</a:t>
            </a:r>
          </a:p>
          <a:p>
            <a:pPr marL="457560" lvl="1" algn="just"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4.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Outstanding defects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that not yet to be fixed in cycle</a:t>
            </a:r>
          </a:p>
          <a:p>
            <a:pPr marL="457560" lvl="1" algn="just"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5. Any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variation observed in effort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or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schedule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304920"/>
            <a:ext cx="8229240" cy="582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just">
              <a:lnSpc>
                <a:spcPct val="100000"/>
              </a:lnSpc>
              <a:buClr>
                <a:srgbClr val="000000"/>
              </a:buClr>
            </a:pP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2. Test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summary report: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The final step in a test cycle is to recommend the suitability of a product for release. 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 report that </a:t>
            </a: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summarizes the result of a test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cycle is the test summary report.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There are two types of test summary report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: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lvl="1" algn="just"/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1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. Phase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wise test summary ,which is produced at the end of every phase</a:t>
            </a:r>
          </a:p>
          <a:p>
            <a:pPr lvl="1" algn="just"/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2. Final test summary report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. (Release test report)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533400"/>
            <a:ext cx="8229240" cy="6324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just">
              <a:lnSpc>
                <a:spcPct val="100000"/>
              </a:lnSpc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 Summary report should present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lvl="1" algn="just"/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1. A summary of the activities carried out during the test cycle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lvl="1" algn="just"/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2 Description :Identify the test items being reported in this report with test id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lvl="1" algn="just"/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3 Variances: Mention any deviation from test plans, test procedures, if any.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lvl="1" algn="just"/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4 Summary of results: Summary of results should include tests that failed and severity of impact of defect;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lvl="1" algn="just"/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5 Comprehensive assessment and recommendation for release should include 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Fit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for release assessment and 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recommendation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of release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Reporting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04920" y="838080"/>
            <a:ext cx="8686440" cy="5866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Recommending Product Release.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Based on the </a:t>
            </a: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summary report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, an organization can take a </a:t>
            </a: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decision on whether to release the product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 or not.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Ideally, an organization would like to </a:t>
            </a: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release a product with zero defects.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However, </a:t>
            </a: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market pressures may cause the product to be released with the defects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provided that the senior management is </a:t>
            </a: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convinced that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there is </a:t>
            </a: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no major risk of customer dissatisfaction.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Such a </a:t>
            </a: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decision should be taken by the senior manager after consultation with customer support team, development team, and testing team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/>
          <p:cNvPicPr/>
          <p:nvPr/>
        </p:nvPicPr>
        <p:blipFill>
          <a:blip r:embed="rId2"/>
          <a:stretch/>
        </p:blipFill>
        <p:spPr>
          <a:xfrm>
            <a:off x="-76320" y="0"/>
            <a:ext cx="92199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0" y="381240"/>
            <a:ext cx="9143640" cy="6019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Scope Management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Scope Management specifies the scope of a project. 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For testing, Scope Management entails,</a:t>
            </a:r>
          </a:p>
          <a:p>
            <a:pPr marL="399960" algn="just"/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1.Understanding what constitutes a release of a product;</a:t>
            </a:r>
          </a:p>
          <a:p>
            <a:pPr marL="399960" algn="just"/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2.Breaking down the release into features;</a:t>
            </a:r>
          </a:p>
          <a:p>
            <a:pPr marL="399960" algn="just"/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3.Prioritizing the features for testing;</a:t>
            </a:r>
          </a:p>
          <a:p>
            <a:pPr marL="399960" algn="just"/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4.Deciding which feature will be tested and which will not be;</a:t>
            </a:r>
          </a:p>
          <a:p>
            <a:pPr marL="399960" algn="just"/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5.Gathering details to prepare for estimation of resources for testing.</a:t>
            </a:r>
          </a:p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 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The following factors drive the choice and prioritization of features to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be tested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.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Feature that are new and critical for the release.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Feature whose failures can be catastrophic.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Feature that are expected to be complex to test.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Features which are extensions of earlier features that have been defect prone.</a:t>
            </a:r>
          </a:p>
          <a:p>
            <a:pPr algn="just"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6320" y="304920"/>
            <a:ext cx="8838720" cy="6857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Deciding Test Approach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Deciding Test Approach include identifying</a:t>
            </a:r>
          </a:p>
          <a:p>
            <a:pPr marL="399960" algn="just"/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1. What type of testing would you use for testing the functionality?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99960" algn="just"/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2. What are the configurations or scenarios for testing the features?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99960" algn="just"/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3. What integration testing would you do to ensure these features work together?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99960" algn="just"/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4. What localization validations would be needed?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99960" algn="just"/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5. What “non-functional” tests would you need to do?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Setting Up Criteria for Testing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A test cycle or a test activity will not be an isolated, it is a continuous activity that can be carried out at one go. Some of the typical criteria include,</a:t>
            </a:r>
          </a:p>
          <a:p>
            <a:pPr marL="399960" algn="just"/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1. Encountering more than a certain number of defect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99960" algn="just"/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2. Hitting a show stoppers that prevent further progress of testing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99960" algn="just"/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3. Developers releasing a new version which they advise should be used in lie of the product under test.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 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914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Identifying Responsibilities, Staffing and Training Needs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Identifying Responsibilities, Staffing and Training Needs addresses the aspects of test planning i.e. who part of it. A testing project require different people to play different roles, So the different role definitions should</a:t>
            </a:r>
          </a:p>
          <a:p>
            <a:pPr marL="399960" algn="just"/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1. Ensure clear accountability for a given task;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99960" algn="just"/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2.Clearly list the responsibilities for various functions to various people;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99960" algn="just"/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3. Complement each other;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99960" algn="just"/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4. Supplement each other;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  <p:pic>
        <p:nvPicPr>
          <p:cNvPr id="91" name="Picture 3"/>
          <p:cNvPicPr/>
          <p:nvPr/>
        </p:nvPicPr>
        <p:blipFill>
          <a:blip r:embed="rId2"/>
          <a:stretch/>
        </p:blipFill>
        <p:spPr>
          <a:xfrm>
            <a:off x="914400" y="997740"/>
            <a:ext cx="7543440" cy="573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0" y="228600"/>
            <a:ext cx="9143640" cy="6857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Resource Requirements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Project Manager should provide estimates for the various hardware and software resource required. Some of the following factors need to be considered.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1. Machine configuration,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2. Overheads required by the test automation tool,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3. Supporting tools such as Compiler, Test data generator, Configuration management tool.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4. The different configurations of the supporting software,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5. Special requirement for running machine-intensive tests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6. Appropriate number of licenses of all the software.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 Deliverables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The deliverables include the following,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1. The test plan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2. Test case design specification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3. Test case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4. Test logs produced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5. Test summary report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 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28600" y="0"/>
            <a:ext cx="8915040" cy="662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Testing Tasks (Size and Effort Estimation)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Estimations happens broadly in three phases,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1. Size estimation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-Number of test cases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-Number of test scenarios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-Number of configuration to be tested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2. Effort estimation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-Productivity data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-Reuse opportunities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-Robustness of processes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</a:rPr>
              <a:t>3. Schedule estimation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</TotalTime>
  <Words>2014</Words>
  <Application>Microsoft Office PowerPoint</Application>
  <PresentationFormat>On-screen Show (4:3)</PresentationFormat>
  <Paragraphs>189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kkwwp_pc17</cp:lastModifiedBy>
  <cp:revision>40</cp:revision>
  <dcterms:created xsi:type="dcterms:W3CDTF">2016-03-04T03:07:36Z</dcterms:created>
  <dcterms:modified xsi:type="dcterms:W3CDTF">2023-09-20T05:32:52Z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