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9.xml" ContentType="application/vnd.openxmlformats-officedocument.presentationml.slide+xml"/>
  <Override PartName="/ppt/slides/slide7.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68.xml" ContentType="application/vnd.openxmlformats-officedocument.presentationml.slide+xml"/>
  <Override PartName="/ppt/slides/slide7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s/slide71.xml" ContentType="application/vnd.openxmlformats-officedocument.presentationml.slide+xml"/>
  <Override PartName="/ppt/slides/slide80.xml" ContentType="application/vnd.openxmlformats-officedocument.presentationml.slide+xml"/>
  <Override PartName="/ppt/slides/slide8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Default Extension="wdp" ContentType="image/vnd.ms-photo"/>
  <Override PartName="/ppt/slideLayouts/slideLayout10.xml" ContentType="application/vnd.openxmlformats-officedocument.presentationml.slideLayout+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9"/>
  </p:notesMasterIdLst>
  <p:sldIdLst>
    <p:sldId id="363" r:id="rId2"/>
    <p:sldId id="291" r:id="rId3"/>
    <p:sldId id="292" r:id="rId4"/>
    <p:sldId id="293" r:id="rId5"/>
    <p:sldId id="296" r:id="rId6"/>
    <p:sldId id="295" r:id="rId7"/>
    <p:sldId id="294" r:id="rId8"/>
    <p:sldId id="297" r:id="rId9"/>
    <p:sldId id="298" r:id="rId10"/>
    <p:sldId id="258" r:id="rId11"/>
    <p:sldId id="300" r:id="rId12"/>
    <p:sldId id="259" r:id="rId13"/>
    <p:sldId id="274" r:id="rId14"/>
    <p:sldId id="276" r:id="rId15"/>
    <p:sldId id="304" r:id="rId16"/>
    <p:sldId id="307" r:id="rId17"/>
    <p:sldId id="305" r:id="rId18"/>
    <p:sldId id="275" r:id="rId19"/>
    <p:sldId id="277" r:id="rId20"/>
    <p:sldId id="310" r:id="rId21"/>
    <p:sldId id="311" r:id="rId22"/>
    <p:sldId id="373" r:id="rId23"/>
    <p:sldId id="374" r:id="rId24"/>
    <p:sldId id="375" r:id="rId25"/>
    <p:sldId id="376" r:id="rId26"/>
    <p:sldId id="377" r:id="rId27"/>
    <p:sldId id="271" r:id="rId28"/>
    <p:sldId id="286" r:id="rId29"/>
    <p:sldId id="285" r:id="rId30"/>
    <p:sldId id="278" r:id="rId31"/>
    <p:sldId id="279" r:id="rId32"/>
    <p:sldId id="299" r:id="rId33"/>
    <p:sldId id="312" r:id="rId34"/>
    <p:sldId id="359" r:id="rId35"/>
    <p:sldId id="280" r:id="rId36"/>
    <p:sldId id="289" r:id="rId37"/>
    <p:sldId id="281" r:id="rId38"/>
    <p:sldId id="313" r:id="rId39"/>
    <p:sldId id="314" r:id="rId40"/>
    <p:sldId id="315" r:id="rId41"/>
    <p:sldId id="316" r:id="rId42"/>
    <p:sldId id="317" r:id="rId43"/>
    <p:sldId id="371" r:id="rId44"/>
    <p:sldId id="318" r:id="rId45"/>
    <p:sldId id="319" r:id="rId46"/>
    <p:sldId id="320" r:id="rId47"/>
    <p:sldId id="321" r:id="rId48"/>
    <p:sldId id="372" r:id="rId49"/>
    <p:sldId id="322" r:id="rId50"/>
    <p:sldId id="323" r:id="rId51"/>
    <p:sldId id="324" r:id="rId52"/>
    <p:sldId id="325" r:id="rId53"/>
    <p:sldId id="326" r:id="rId54"/>
    <p:sldId id="327" r:id="rId55"/>
    <p:sldId id="328" r:id="rId56"/>
    <p:sldId id="360" r:id="rId57"/>
    <p:sldId id="329" r:id="rId58"/>
    <p:sldId id="330" r:id="rId59"/>
    <p:sldId id="331" r:id="rId60"/>
    <p:sldId id="332" r:id="rId61"/>
    <p:sldId id="333" r:id="rId62"/>
    <p:sldId id="361" r:id="rId63"/>
    <p:sldId id="334" r:id="rId64"/>
    <p:sldId id="335" r:id="rId65"/>
    <p:sldId id="336" r:id="rId66"/>
    <p:sldId id="337" r:id="rId67"/>
    <p:sldId id="369" r:id="rId68"/>
    <p:sldId id="340" r:id="rId69"/>
    <p:sldId id="370" r:id="rId70"/>
    <p:sldId id="341" r:id="rId71"/>
    <p:sldId id="342" r:id="rId72"/>
    <p:sldId id="344" r:id="rId73"/>
    <p:sldId id="345" r:id="rId74"/>
    <p:sldId id="346" r:id="rId75"/>
    <p:sldId id="348" r:id="rId76"/>
    <p:sldId id="350" r:id="rId77"/>
    <p:sldId id="352" r:id="rId78"/>
    <p:sldId id="354" r:id="rId79"/>
    <p:sldId id="355" r:id="rId80"/>
    <p:sldId id="356" r:id="rId81"/>
    <p:sldId id="357" r:id="rId82"/>
    <p:sldId id="358" r:id="rId83"/>
    <p:sldId id="364" r:id="rId84"/>
    <p:sldId id="365" r:id="rId85"/>
    <p:sldId id="366" r:id="rId86"/>
    <p:sldId id="367" r:id="rId87"/>
    <p:sldId id="368" r:id="rId8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2500" autoAdjust="0"/>
    <p:restoredTop sz="98007" autoAdjust="0"/>
  </p:normalViewPr>
  <p:slideViewPr>
    <p:cSldViewPr>
      <p:cViewPr varScale="1">
        <p:scale>
          <a:sx n="72" d="100"/>
          <a:sy n="72" d="100"/>
        </p:scale>
        <p:origin x="-1416" y="138"/>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05AFA73-752D-4EDE-A49E-78882778DB70}" type="datetimeFigureOut">
              <a:rPr lang="en-US" smtClean="0"/>
              <a:pPr/>
              <a:t>8/3/2023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F7E571-D949-47F7-8A5D-D9A731A0A1A2}" type="slidenum">
              <a:rPr lang="en-US" smtClean="0"/>
              <a:pPr/>
              <a:t>‹#›</a:t>
            </a:fld>
            <a:endParaRPr lang="en-US" dirty="0"/>
          </a:p>
        </p:txBody>
      </p:sp>
    </p:spTree>
    <p:extLst>
      <p:ext uri="{BB962C8B-B14F-4D97-AF65-F5344CB8AC3E}">
        <p14:creationId xmlns="" xmlns:p14="http://schemas.microsoft.com/office/powerpoint/2010/main" val="640489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90242" name="Rectangle 2"/>
          <p:cNvSpPr txBox="1">
            <a:spLocks noGrp="1" noRot="1" noChangeAspect="1" noChangeArrowheads="1" noTextEdit="1"/>
          </p:cNvSpPr>
          <p:nvPr>
            <p:ph type="sldImg"/>
          </p:nvPr>
        </p:nvSpPr>
        <p:spPr>
          <a:xfrm>
            <a:off x="1339850" y="914400"/>
            <a:ext cx="4178300" cy="3133725"/>
          </a:xfrm>
          <a:ln/>
        </p:spPr>
      </p:sp>
      <p:sp>
        <p:nvSpPr>
          <p:cNvPr id="1290243" name="Rectangle 3"/>
          <p:cNvSpPr txBox="1">
            <a:spLocks noGrp="1" noChangeArrowheads="1"/>
          </p:cNvSpPr>
          <p:nvPr>
            <p:ph type="body" idx="1"/>
          </p:nvPr>
        </p:nvSpPr>
        <p:spPr>
          <a:xfrm>
            <a:off x="1046452" y="4352276"/>
            <a:ext cx="4771324" cy="3479630"/>
          </a:xfrm>
          <a:ln/>
        </p:spPr>
        <p:txBody>
          <a:bodyPr wrap="none" anchor="ctr"/>
          <a:lstStyle/>
          <a:p>
            <a:endParaRPr lang="en-CA" dirty="0"/>
          </a:p>
        </p:txBody>
      </p:sp>
    </p:spTree>
    <p:extLst>
      <p:ext uri="{BB962C8B-B14F-4D97-AF65-F5344CB8AC3E}">
        <p14:creationId xmlns="" xmlns:p14="http://schemas.microsoft.com/office/powerpoint/2010/main" val="31849340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90242" name="Rectangle 2"/>
          <p:cNvSpPr txBox="1">
            <a:spLocks noGrp="1" noRot="1" noChangeAspect="1" noChangeArrowheads="1" noTextEdit="1"/>
          </p:cNvSpPr>
          <p:nvPr>
            <p:ph type="sldImg"/>
          </p:nvPr>
        </p:nvSpPr>
        <p:spPr>
          <a:xfrm>
            <a:off x="1339850" y="914400"/>
            <a:ext cx="4178300" cy="3133725"/>
          </a:xfrm>
          <a:ln/>
        </p:spPr>
      </p:sp>
      <p:sp>
        <p:nvSpPr>
          <p:cNvPr id="1290243" name="Rectangle 3"/>
          <p:cNvSpPr txBox="1">
            <a:spLocks noGrp="1" noChangeArrowheads="1"/>
          </p:cNvSpPr>
          <p:nvPr>
            <p:ph type="body" idx="1"/>
          </p:nvPr>
        </p:nvSpPr>
        <p:spPr>
          <a:xfrm>
            <a:off x="1046452" y="4352276"/>
            <a:ext cx="4771324" cy="3479630"/>
          </a:xfrm>
          <a:ln/>
        </p:spPr>
        <p:txBody>
          <a:bodyPr wrap="none" anchor="ctr"/>
          <a:lstStyle/>
          <a:p>
            <a:endParaRPr lang="en-CA" dirty="0"/>
          </a:p>
        </p:txBody>
      </p:sp>
    </p:spTree>
    <p:extLst>
      <p:ext uri="{BB962C8B-B14F-4D97-AF65-F5344CB8AC3E}">
        <p14:creationId xmlns="" xmlns:p14="http://schemas.microsoft.com/office/powerpoint/2010/main" val="14867153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3ED4026-A712-4918-8E88-FCC3C3350382}" type="slidenum">
              <a:rPr lang="en-US" smtClean="0"/>
              <a:pPr/>
              <a:t>31</a:t>
            </a:fld>
            <a:endParaRPr lang="en-US" dirty="0"/>
          </a:p>
        </p:txBody>
      </p:sp>
    </p:spTree>
    <p:extLst>
      <p:ext uri="{BB962C8B-B14F-4D97-AF65-F5344CB8AC3E}">
        <p14:creationId xmlns="" xmlns:p14="http://schemas.microsoft.com/office/powerpoint/2010/main" val="8609492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3ED4026-A712-4918-8E88-FCC3C3350382}" type="slidenum">
              <a:rPr lang="en-US" smtClean="0"/>
              <a:pPr/>
              <a:t>37</a:t>
            </a:fld>
            <a:endParaRPr lang="en-US" dirty="0"/>
          </a:p>
        </p:txBody>
      </p:sp>
    </p:spTree>
    <p:extLst>
      <p:ext uri="{BB962C8B-B14F-4D97-AF65-F5344CB8AC3E}">
        <p14:creationId xmlns="" xmlns:p14="http://schemas.microsoft.com/office/powerpoint/2010/main" val="31766767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FDFFA33-3965-4A74-9BD0-842C3DA4DF79}"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490362-7406-4410-BE6D-64387D8CE466}" type="slidenum">
              <a:rPr lang="en-US" smtClean="0"/>
              <a:pPr/>
              <a:t>‹#›</a:t>
            </a:fld>
            <a:endParaRPr lang="en-US" dirty="0"/>
          </a:p>
        </p:txBody>
      </p:sp>
    </p:spTree>
    <p:extLst>
      <p:ext uri="{BB962C8B-B14F-4D97-AF65-F5344CB8AC3E}">
        <p14:creationId xmlns="" xmlns:p14="http://schemas.microsoft.com/office/powerpoint/2010/main" val="31230044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DFFA33-3965-4A74-9BD0-842C3DA4DF79}"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490362-7406-4410-BE6D-64387D8CE466}" type="slidenum">
              <a:rPr lang="en-US" smtClean="0"/>
              <a:pPr/>
              <a:t>‹#›</a:t>
            </a:fld>
            <a:endParaRPr lang="en-US" dirty="0"/>
          </a:p>
        </p:txBody>
      </p:sp>
    </p:spTree>
    <p:extLst>
      <p:ext uri="{BB962C8B-B14F-4D97-AF65-F5344CB8AC3E}">
        <p14:creationId xmlns="" xmlns:p14="http://schemas.microsoft.com/office/powerpoint/2010/main" val="224042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DFFA33-3965-4A74-9BD0-842C3DA4DF79}"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490362-7406-4410-BE6D-64387D8CE466}" type="slidenum">
              <a:rPr lang="en-US" smtClean="0"/>
              <a:pPr/>
              <a:t>‹#›</a:t>
            </a:fld>
            <a:endParaRPr lang="en-US" dirty="0"/>
          </a:p>
        </p:txBody>
      </p:sp>
    </p:spTree>
    <p:extLst>
      <p:ext uri="{BB962C8B-B14F-4D97-AF65-F5344CB8AC3E}">
        <p14:creationId xmlns="" xmlns:p14="http://schemas.microsoft.com/office/powerpoint/2010/main" val="40192092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15888"/>
            <a:ext cx="7772400" cy="865187"/>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125538"/>
            <a:ext cx="7772400" cy="24082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85800" y="3686175"/>
            <a:ext cx="7772400" cy="24098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6553200" y="6248400"/>
            <a:ext cx="1905000" cy="457200"/>
          </a:xfrm>
        </p:spPr>
        <p:txBody>
          <a:bodyPr/>
          <a:lstStyle>
            <a:lvl1pPr>
              <a:defRPr/>
            </a:lvl1pPr>
          </a:lstStyle>
          <a:p>
            <a:fld id="{185B7A34-DE2C-42B5-9BD4-057FF1026314}" type="slidenum">
              <a:rPr lang="en-US"/>
              <a:pPr/>
              <a:t>‹#›</a:t>
            </a:fld>
            <a:endParaRPr lang="en-US" dirty="0"/>
          </a:p>
        </p:txBody>
      </p:sp>
    </p:spTree>
    <p:extLst>
      <p:ext uri="{BB962C8B-B14F-4D97-AF65-F5344CB8AC3E}">
        <p14:creationId xmlns="" xmlns:p14="http://schemas.microsoft.com/office/powerpoint/2010/main" val="2070669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FDFFA33-3965-4A74-9BD0-842C3DA4DF79}"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490362-7406-4410-BE6D-64387D8CE466}" type="slidenum">
              <a:rPr lang="en-US" smtClean="0"/>
              <a:pPr/>
              <a:t>‹#›</a:t>
            </a:fld>
            <a:endParaRPr lang="en-US" dirty="0"/>
          </a:p>
        </p:txBody>
      </p:sp>
    </p:spTree>
    <p:extLst>
      <p:ext uri="{BB962C8B-B14F-4D97-AF65-F5344CB8AC3E}">
        <p14:creationId xmlns="" xmlns:p14="http://schemas.microsoft.com/office/powerpoint/2010/main" val="850054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FDFFA33-3965-4A74-9BD0-842C3DA4DF79}" type="datetimeFigureOut">
              <a:rPr lang="en-US" smtClean="0"/>
              <a:pPr/>
              <a:t>8/3/2023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C490362-7406-4410-BE6D-64387D8CE466}" type="slidenum">
              <a:rPr lang="en-US" smtClean="0"/>
              <a:pPr/>
              <a:t>‹#›</a:t>
            </a:fld>
            <a:endParaRPr lang="en-US" dirty="0"/>
          </a:p>
        </p:txBody>
      </p:sp>
    </p:spTree>
    <p:extLst>
      <p:ext uri="{BB962C8B-B14F-4D97-AF65-F5344CB8AC3E}">
        <p14:creationId xmlns="" xmlns:p14="http://schemas.microsoft.com/office/powerpoint/2010/main" val="27239525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FDFFA33-3965-4A74-9BD0-842C3DA4DF79}" type="datetimeFigureOut">
              <a:rPr lang="en-US" smtClean="0"/>
              <a:pPr/>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C490362-7406-4410-BE6D-64387D8CE466}" type="slidenum">
              <a:rPr lang="en-US" smtClean="0"/>
              <a:pPr/>
              <a:t>‹#›</a:t>
            </a:fld>
            <a:endParaRPr lang="en-US" dirty="0"/>
          </a:p>
        </p:txBody>
      </p:sp>
    </p:spTree>
    <p:extLst>
      <p:ext uri="{BB962C8B-B14F-4D97-AF65-F5344CB8AC3E}">
        <p14:creationId xmlns="" xmlns:p14="http://schemas.microsoft.com/office/powerpoint/2010/main" val="3724250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FDFFA33-3965-4A74-9BD0-842C3DA4DF79}" type="datetimeFigureOut">
              <a:rPr lang="en-US" smtClean="0"/>
              <a:pPr/>
              <a:t>8/3/2023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C490362-7406-4410-BE6D-64387D8CE466}" type="slidenum">
              <a:rPr lang="en-US" smtClean="0"/>
              <a:pPr/>
              <a:t>‹#›</a:t>
            </a:fld>
            <a:endParaRPr lang="en-US" dirty="0"/>
          </a:p>
        </p:txBody>
      </p:sp>
    </p:spTree>
    <p:extLst>
      <p:ext uri="{BB962C8B-B14F-4D97-AF65-F5344CB8AC3E}">
        <p14:creationId xmlns="" xmlns:p14="http://schemas.microsoft.com/office/powerpoint/2010/main" val="1351363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FDFFA33-3965-4A74-9BD0-842C3DA4DF79}" type="datetimeFigureOut">
              <a:rPr lang="en-US" smtClean="0"/>
              <a:pPr/>
              <a:t>8/3/2023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C490362-7406-4410-BE6D-64387D8CE466}" type="slidenum">
              <a:rPr lang="en-US" smtClean="0"/>
              <a:pPr/>
              <a:t>‹#›</a:t>
            </a:fld>
            <a:endParaRPr lang="en-US" dirty="0"/>
          </a:p>
        </p:txBody>
      </p:sp>
    </p:spTree>
    <p:extLst>
      <p:ext uri="{BB962C8B-B14F-4D97-AF65-F5344CB8AC3E}">
        <p14:creationId xmlns="" xmlns:p14="http://schemas.microsoft.com/office/powerpoint/2010/main" val="13045633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DFFA33-3965-4A74-9BD0-842C3DA4DF79}" type="datetimeFigureOut">
              <a:rPr lang="en-US" smtClean="0"/>
              <a:pPr/>
              <a:t>8/3/2023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C490362-7406-4410-BE6D-64387D8CE466}" type="slidenum">
              <a:rPr lang="en-US" smtClean="0"/>
              <a:pPr/>
              <a:t>‹#›</a:t>
            </a:fld>
            <a:endParaRPr lang="en-US" dirty="0"/>
          </a:p>
        </p:txBody>
      </p:sp>
    </p:spTree>
    <p:extLst>
      <p:ext uri="{BB962C8B-B14F-4D97-AF65-F5344CB8AC3E}">
        <p14:creationId xmlns="" xmlns:p14="http://schemas.microsoft.com/office/powerpoint/2010/main" val="34053188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DFFA33-3965-4A74-9BD0-842C3DA4DF79}" type="datetimeFigureOut">
              <a:rPr lang="en-US" smtClean="0"/>
              <a:pPr/>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C490362-7406-4410-BE6D-64387D8CE466}" type="slidenum">
              <a:rPr lang="en-US" smtClean="0"/>
              <a:pPr/>
              <a:t>‹#›</a:t>
            </a:fld>
            <a:endParaRPr lang="en-US" dirty="0"/>
          </a:p>
        </p:txBody>
      </p:sp>
    </p:spTree>
    <p:extLst>
      <p:ext uri="{BB962C8B-B14F-4D97-AF65-F5344CB8AC3E}">
        <p14:creationId xmlns="" xmlns:p14="http://schemas.microsoft.com/office/powerpoint/2010/main" val="898803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FDFFA33-3965-4A74-9BD0-842C3DA4DF79}" type="datetimeFigureOut">
              <a:rPr lang="en-US" smtClean="0"/>
              <a:pPr/>
              <a:t>8/3/2023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C490362-7406-4410-BE6D-64387D8CE466}" type="slidenum">
              <a:rPr lang="en-US" smtClean="0"/>
              <a:pPr/>
              <a:t>‹#›</a:t>
            </a:fld>
            <a:endParaRPr lang="en-US" dirty="0"/>
          </a:p>
        </p:txBody>
      </p:sp>
    </p:spTree>
    <p:extLst>
      <p:ext uri="{BB962C8B-B14F-4D97-AF65-F5344CB8AC3E}">
        <p14:creationId xmlns="" xmlns:p14="http://schemas.microsoft.com/office/powerpoint/2010/main" val="4201443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DFFA33-3965-4A74-9BD0-842C3DA4DF79}" type="datetimeFigureOut">
              <a:rPr lang="en-US" smtClean="0"/>
              <a:pPr/>
              <a:t>8/3/2023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490362-7406-4410-BE6D-64387D8CE466}" type="slidenum">
              <a:rPr lang="en-US" smtClean="0"/>
              <a:pPr/>
              <a:t>‹#›</a:t>
            </a:fld>
            <a:endParaRPr lang="en-US" dirty="0"/>
          </a:p>
        </p:txBody>
      </p:sp>
    </p:spTree>
    <p:extLst>
      <p:ext uri="{BB962C8B-B14F-4D97-AF65-F5344CB8AC3E}">
        <p14:creationId xmlns="" xmlns:p14="http://schemas.microsoft.com/office/powerpoint/2010/main" val="26228954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en.wikipedia.org/wiki/Fault_(technology)" TargetMode="External"/><Relationship Id="rId7" Type="http://schemas.openxmlformats.org/officeDocument/2006/relationships/hyperlink" Target="http://en.wikipedia.org/wiki/Source_data" TargetMode="External"/><Relationship Id="rId2" Type="http://schemas.openxmlformats.org/officeDocument/2006/relationships/hyperlink" Target="http://en.wikipedia.org/wiki/Human_error" TargetMode="External"/><Relationship Id="rId1" Type="http://schemas.openxmlformats.org/officeDocument/2006/relationships/slideLayout" Target="../slideLayouts/slideLayout2.xml"/><Relationship Id="rId6" Type="http://schemas.openxmlformats.org/officeDocument/2006/relationships/hyperlink" Target="http://en.wikipedia.org/wiki/Computer_hardware" TargetMode="External"/><Relationship Id="rId5" Type="http://schemas.openxmlformats.org/officeDocument/2006/relationships/hyperlink" Target="http://en.wikipedia.org/wiki/Dead_code" TargetMode="External"/><Relationship Id="rId4" Type="http://schemas.openxmlformats.org/officeDocument/2006/relationships/hyperlink" Target="http://en.wikipedia.org/wiki/Failure"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1</a:t>
            </a:r>
            <a:endParaRPr lang="en-US" dirty="0"/>
          </a:p>
        </p:txBody>
      </p:sp>
      <p:sp>
        <p:nvSpPr>
          <p:cNvPr id="3" name="Subtitle 2"/>
          <p:cNvSpPr>
            <a:spLocks noGrp="1"/>
          </p:cNvSpPr>
          <p:nvPr>
            <p:ph type="subTitle" idx="1"/>
          </p:nvPr>
        </p:nvSpPr>
        <p:spPr/>
        <p:txBody>
          <a:bodyPr/>
          <a:lstStyle/>
          <a:p>
            <a:r>
              <a:rPr lang="en-US" b="1" dirty="0" smtClean="0">
                <a:solidFill>
                  <a:schemeClr val="tx1"/>
                </a:solidFill>
              </a:rPr>
              <a:t>Introduction to Software Testing</a:t>
            </a:r>
          </a:p>
          <a:p>
            <a:pPr algn="r"/>
            <a:r>
              <a:rPr lang="en-US" sz="2800" dirty="0" smtClean="0">
                <a:solidFill>
                  <a:schemeClr val="tx1"/>
                </a:solidFill>
              </a:rPr>
              <a:t>Prepared By,</a:t>
            </a:r>
          </a:p>
          <a:p>
            <a:pPr algn="r"/>
            <a:r>
              <a:rPr lang="en-US" sz="2800" b="1" dirty="0" smtClean="0">
                <a:solidFill>
                  <a:schemeClr val="tx1"/>
                </a:solidFill>
              </a:rPr>
              <a:t>Mr. Sunil H. </a:t>
            </a:r>
            <a:r>
              <a:rPr lang="en-US" sz="2800" b="1" dirty="0" err="1" smtClean="0">
                <a:solidFill>
                  <a:schemeClr val="tx1"/>
                </a:solidFill>
              </a:rPr>
              <a:t>Sangale</a:t>
            </a:r>
            <a:r>
              <a:rPr lang="en-US" sz="2800" b="1" dirty="0" smtClean="0">
                <a:solidFill>
                  <a:schemeClr val="tx1"/>
                </a:solidFill>
              </a:rPr>
              <a:t> </a:t>
            </a:r>
            <a:endParaRPr lang="en-US" sz="2800" b="1" dirty="0">
              <a:solidFill>
                <a:schemeClr val="tx1"/>
              </a:solidFill>
            </a:endParaRPr>
          </a:p>
        </p:txBody>
      </p:sp>
    </p:spTree>
    <p:extLst>
      <p:ext uri="{BB962C8B-B14F-4D97-AF65-F5344CB8AC3E}">
        <p14:creationId xmlns="" xmlns:p14="http://schemas.microsoft.com/office/powerpoint/2010/main" val="30524690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smtClean="0">
                <a:latin typeface="Times New Roman" panose="02020603050405020304" pitchFamily="18" charset="0"/>
                <a:cs typeface="Times New Roman" panose="02020603050405020304" pitchFamily="18" charset="0"/>
              </a:rPr>
              <a:t>Software Testing</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914400"/>
            <a:ext cx="8229600" cy="5029200"/>
          </a:xfrm>
        </p:spPr>
        <p:txBody>
          <a:bodyPr>
            <a:noAutofit/>
          </a:bodyPr>
          <a:lstStyle/>
          <a:p>
            <a:pPr algn="just"/>
            <a:r>
              <a:rPr lang="en-US" sz="2600" b="1" dirty="0">
                <a:latin typeface="Times New Roman" panose="02020603050405020304" pitchFamily="18" charset="0"/>
                <a:cs typeface="Times New Roman" panose="02020603050405020304" pitchFamily="18" charset="0"/>
              </a:rPr>
              <a:t>Software testing </a:t>
            </a:r>
            <a:r>
              <a:rPr lang="en-US" sz="2600" dirty="0">
                <a:latin typeface="Times New Roman" panose="02020603050405020304" pitchFamily="18" charset="0"/>
                <a:cs typeface="Times New Roman" panose="02020603050405020304" pitchFamily="18" charset="0"/>
              </a:rPr>
              <a:t>is a process of executing a program or application with the intent of finding the software bugs.</a:t>
            </a:r>
          </a:p>
          <a:p>
            <a:pPr algn="just"/>
            <a:r>
              <a:rPr lang="en-US" sz="2600" dirty="0">
                <a:latin typeface="Times New Roman" panose="02020603050405020304" pitchFamily="18" charset="0"/>
                <a:cs typeface="Times New Roman" panose="02020603050405020304" pitchFamily="18" charset="0"/>
              </a:rPr>
              <a:t> It can also be stated as the process of validating and verifying that a software program or application or product:      </a:t>
            </a:r>
            <a:endParaRPr lang="en-US" sz="2600" dirty="0" smtClean="0">
              <a:latin typeface="Times New Roman" panose="02020603050405020304" pitchFamily="18" charset="0"/>
              <a:cs typeface="Times New Roman" panose="02020603050405020304" pitchFamily="18" charset="0"/>
            </a:endParaRPr>
          </a:p>
          <a:p>
            <a:pPr marL="514350" indent="-514350" algn="just">
              <a:buFont typeface="+mj-lt"/>
              <a:buAutoNum type="arabicPeriod"/>
            </a:pPr>
            <a:r>
              <a:rPr lang="en-US" sz="2600" dirty="0" smtClean="0">
                <a:latin typeface="Times New Roman" panose="02020603050405020304" pitchFamily="18" charset="0"/>
                <a:cs typeface="Times New Roman" panose="02020603050405020304" pitchFamily="18" charset="0"/>
              </a:rPr>
              <a:t>Meets </a:t>
            </a:r>
            <a:r>
              <a:rPr lang="en-US" sz="2600" dirty="0">
                <a:latin typeface="Times New Roman" panose="02020603050405020304" pitchFamily="18" charset="0"/>
                <a:cs typeface="Times New Roman" panose="02020603050405020304" pitchFamily="18" charset="0"/>
              </a:rPr>
              <a:t>the business and technical requirements that guided it’s design and development</a:t>
            </a:r>
            <a:r>
              <a:rPr lang="en-US" sz="2600" dirty="0" smtClean="0">
                <a:latin typeface="Times New Roman" panose="02020603050405020304" pitchFamily="18" charset="0"/>
                <a:cs typeface="Times New Roman" panose="02020603050405020304" pitchFamily="18" charset="0"/>
              </a:rPr>
              <a:t>,</a:t>
            </a:r>
          </a:p>
          <a:p>
            <a:pPr marL="514350" indent="-514350" algn="just">
              <a:buFont typeface="+mj-lt"/>
              <a:buAutoNum type="arabicPeriod"/>
            </a:pPr>
            <a:r>
              <a:rPr lang="en-US" sz="2600" dirty="0" smtClean="0">
                <a:latin typeface="Times New Roman" panose="02020603050405020304" pitchFamily="18" charset="0"/>
                <a:cs typeface="Times New Roman" panose="02020603050405020304" pitchFamily="18" charset="0"/>
              </a:rPr>
              <a:t>Responds </a:t>
            </a:r>
            <a:r>
              <a:rPr lang="en-US" sz="2600" dirty="0">
                <a:latin typeface="Times New Roman" panose="02020603050405020304" pitchFamily="18" charset="0"/>
                <a:cs typeface="Times New Roman" panose="02020603050405020304" pitchFamily="18" charset="0"/>
              </a:rPr>
              <a:t>correctly to all kinds of inputs, </a:t>
            </a:r>
            <a:endParaRPr lang="en-US" sz="2600" dirty="0" smtClean="0">
              <a:latin typeface="Times New Roman" panose="02020603050405020304" pitchFamily="18" charset="0"/>
              <a:cs typeface="Times New Roman" panose="02020603050405020304" pitchFamily="18" charset="0"/>
            </a:endParaRPr>
          </a:p>
          <a:p>
            <a:pPr marL="514350" indent="-514350" algn="just">
              <a:buFont typeface="+mj-lt"/>
              <a:buAutoNum type="arabicPeriod"/>
            </a:pPr>
            <a:r>
              <a:rPr lang="en-US" sz="2600" dirty="0" smtClean="0">
                <a:latin typeface="Times New Roman" panose="02020603050405020304" pitchFamily="18" charset="0"/>
                <a:cs typeface="Times New Roman" panose="02020603050405020304" pitchFamily="18" charset="0"/>
              </a:rPr>
              <a:t>Performs </a:t>
            </a:r>
            <a:r>
              <a:rPr lang="en-US" sz="2600" dirty="0">
                <a:latin typeface="Times New Roman" panose="02020603050405020304" pitchFamily="18" charset="0"/>
                <a:cs typeface="Times New Roman" panose="02020603050405020304" pitchFamily="18" charset="0"/>
              </a:rPr>
              <a:t>its functions within an acceptable </a:t>
            </a:r>
            <a:r>
              <a:rPr lang="en-US" sz="2600" dirty="0" smtClean="0">
                <a:latin typeface="Times New Roman" panose="02020603050405020304" pitchFamily="18" charset="0"/>
                <a:cs typeface="Times New Roman" panose="02020603050405020304" pitchFamily="18" charset="0"/>
              </a:rPr>
              <a:t>time,</a:t>
            </a:r>
          </a:p>
          <a:p>
            <a:pPr marL="514350" indent="-514350" algn="just">
              <a:buFont typeface="+mj-lt"/>
              <a:buAutoNum type="arabicPeriod"/>
            </a:pPr>
            <a:r>
              <a:rPr lang="en-US" sz="2600" dirty="0" smtClean="0">
                <a:latin typeface="Times New Roman" panose="02020603050405020304" pitchFamily="18" charset="0"/>
                <a:cs typeface="Times New Roman" panose="02020603050405020304" pitchFamily="18" charset="0"/>
              </a:rPr>
              <a:t>Is </a:t>
            </a:r>
            <a:r>
              <a:rPr lang="en-US" sz="2600" dirty="0">
                <a:latin typeface="Times New Roman" panose="02020603050405020304" pitchFamily="18" charset="0"/>
                <a:cs typeface="Times New Roman" panose="02020603050405020304" pitchFamily="18" charset="0"/>
              </a:rPr>
              <a:t>sufficiently usable, </a:t>
            </a:r>
            <a:endParaRPr lang="en-US" sz="2600" dirty="0" smtClean="0">
              <a:latin typeface="Times New Roman" panose="02020603050405020304" pitchFamily="18" charset="0"/>
              <a:cs typeface="Times New Roman" panose="02020603050405020304" pitchFamily="18" charset="0"/>
            </a:endParaRPr>
          </a:p>
          <a:p>
            <a:pPr marL="514350" indent="-514350" algn="just">
              <a:buFont typeface="+mj-lt"/>
              <a:buAutoNum type="arabicPeriod"/>
            </a:pPr>
            <a:r>
              <a:rPr lang="en-US" sz="2600" dirty="0" smtClean="0">
                <a:latin typeface="Times New Roman" panose="02020603050405020304" pitchFamily="18" charset="0"/>
                <a:cs typeface="Times New Roman" panose="02020603050405020304" pitchFamily="18" charset="0"/>
              </a:rPr>
              <a:t>Can </a:t>
            </a:r>
            <a:r>
              <a:rPr lang="en-US" sz="2600" dirty="0">
                <a:latin typeface="Times New Roman" panose="02020603050405020304" pitchFamily="18" charset="0"/>
                <a:cs typeface="Times New Roman" panose="02020603050405020304" pitchFamily="18" charset="0"/>
              </a:rPr>
              <a:t>be installed and run in its intended environments, and achieves the general result its stakeholders desire</a:t>
            </a:r>
            <a:r>
              <a:rPr lang="en-US" sz="2600" dirty="0" smtClean="0">
                <a:latin typeface="Times New Roman" panose="02020603050405020304" pitchFamily="18" charset="0"/>
                <a:cs typeface="Times New Roman" panose="02020603050405020304" pitchFamily="18" charset="0"/>
              </a:rPr>
              <a:t>.</a:t>
            </a:r>
          </a:p>
          <a:p>
            <a:pPr marL="514350" indent="-514350" algn="just">
              <a:buFont typeface="+mj-lt"/>
              <a:buAutoNum type="arabicPeriod"/>
            </a:pPr>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4423243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b="1" dirty="0" smtClean="0">
                <a:latin typeface="Times New Roman" panose="02020603050405020304" pitchFamily="18" charset="0"/>
                <a:cs typeface="Times New Roman" panose="02020603050405020304" pitchFamily="18" charset="0"/>
              </a:rPr>
              <a:t>Software Testing</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838200"/>
            <a:ext cx="8229600" cy="5715000"/>
          </a:xfrm>
        </p:spPr>
        <p:txBody>
          <a:bodyPr>
            <a:normAutofit/>
          </a:bodyPr>
          <a:lstStyle/>
          <a:p>
            <a:pPr algn="just"/>
            <a:r>
              <a:rPr lang="en-US" sz="2800" b="1" dirty="0">
                <a:latin typeface="Times New Roman" panose="02020603050405020304" pitchFamily="18" charset="0"/>
                <a:cs typeface="Times New Roman" panose="02020603050405020304" pitchFamily="18" charset="0"/>
              </a:rPr>
              <a:t>Software Testing</a:t>
            </a:r>
            <a:r>
              <a:rPr lang="en-US" sz="2800" dirty="0">
                <a:latin typeface="Times New Roman" panose="02020603050405020304" pitchFamily="18" charset="0"/>
                <a:cs typeface="Times New Roman" panose="02020603050405020304" pitchFamily="18" charset="0"/>
              </a:rPr>
              <a:t> is a process used to help identify the correctness, completeness and quality of developed computer software.</a:t>
            </a:r>
          </a:p>
          <a:p>
            <a:pPr algn="just"/>
            <a:r>
              <a:rPr lang="en-US" sz="2800" dirty="0" smtClean="0">
                <a:latin typeface="Times New Roman" panose="02020603050405020304" pitchFamily="18" charset="0"/>
                <a:cs typeface="Times New Roman" panose="02020603050405020304" pitchFamily="18" charset="0"/>
              </a:rPr>
              <a:t>A verification method that applies a controlled set of conditions and stimuli for the purpose of finding errors.</a:t>
            </a:r>
          </a:p>
          <a:p>
            <a:pPr algn="just"/>
            <a:r>
              <a:rPr lang="en-US" sz="2800" dirty="0" smtClean="0">
                <a:latin typeface="Times New Roman" panose="02020603050405020304" pitchFamily="18" charset="0"/>
                <a:cs typeface="Times New Roman" panose="02020603050405020304" pitchFamily="18" charset="0"/>
              </a:rPr>
              <a:t> This is the most desirable method of verifying the functional and performance requirements.</a:t>
            </a:r>
          </a:p>
          <a:p>
            <a:pPr algn="just"/>
            <a:r>
              <a:rPr lang="en-US" sz="2800" dirty="0" smtClean="0">
                <a:latin typeface="Times New Roman" panose="02020603050405020304" pitchFamily="18" charset="0"/>
                <a:cs typeface="Times New Roman" panose="02020603050405020304" pitchFamily="18" charset="0"/>
              </a:rPr>
              <a:t> Test results are documented proof that requirements were met and can be repeated. </a:t>
            </a:r>
          </a:p>
          <a:p>
            <a:pPr algn="just"/>
            <a:r>
              <a:rPr lang="en-US" sz="2800" dirty="0" smtClean="0">
                <a:latin typeface="Times New Roman" panose="02020603050405020304" pitchFamily="18" charset="0"/>
                <a:cs typeface="Times New Roman" panose="02020603050405020304" pitchFamily="18" charset="0"/>
              </a:rPr>
              <a:t>The resulting data can be reviewed by all concerned for confirmation of capabilities.”</a:t>
            </a: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65240798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Role of Testing</a:t>
            </a:r>
            <a:endParaRPr lang="en-US" dirty="0"/>
          </a:p>
        </p:txBody>
      </p:sp>
      <p:sp>
        <p:nvSpPr>
          <p:cNvPr id="3" name="Content Placeholder 2"/>
          <p:cNvSpPr>
            <a:spLocks noGrp="1"/>
          </p:cNvSpPr>
          <p:nvPr>
            <p:ph idx="1"/>
          </p:nvPr>
        </p:nvSpPr>
        <p:spPr>
          <a:xfrm>
            <a:off x="533400" y="914400"/>
            <a:ext cx="8229600" cy="5715000"/>
          </a:xfrm>
        </p:spPr>
        <p:txBody>
          <a:bodyPr>
            <a:normAutofit/>
          </a:bodyPr>
          <a:lstStyle/>
          <a:p>
            <a:pPr lvl="1"/>
            <a:r>
              <a:rPr lang="en-US" sz="2400" b="1" dirty="0" smtClean="0">
                <a:latin typeface="Times New Roman" panose="02020603050405020304" pitchFamily="18" charset="0"/>
                <a:cs typeface="Times New Roman" panose="02020603050405020304" pitchFamily="18" charset="0"/>
              </a:rPr>
              <a:t>Reduce </a:t>
            </a:r>
            <a:r>
              <a:rPr lang="en-US" sz="2400" b="1" dirty="0">
                <a:latin typeface="Times New Roman" panose="02020603050405020304" pitchFamily="18" charset="0"/>
                <a:cs typeface="Times New Roman" panose="02020603050405020304" pitchFamily="18" charset="0"/>
              </a:rPr>
              <a:t>the risk of problems</a:t>
            </a:r>
            <a:endParaRPr lang="en-US" sz="2400" dirty="0">
              <a:latin typeface="Times New Roman" panose="02020603050405020304" pitchFamily="18" charset="0"/>
              <a:cs typeface="Times New Roman" panose="02020603050405020304" pitchFamily="18" charset="0"/>
            </a:endParaRPr>
          </a:p>
          <a:p>
            <a:pPr lvl="1"/>
            <a:r>
              <a:rPr lang="en-US" sz="2400" b="1" dirty="0">
                <a:latin typeface="Times New Roman" panose="02020603050405020304" pitchFamily="18" charset="0"/>
                <a:cs typeface="Times New Roman" panose="02020603050405020304" pitchFamily="18" charset="0"/>
              </a:rPr>
              <a:t>Reduce long-term defect-related costs</a:t>
            </a:r>
            <a:endParaRPr lang="en-US" sz="2400" dirty="0">
              <a:latin typeface="Times New Roman" panose="02020603050405020304" pitchFamily="18" charset="0"/>
              <a:cs typeface="Times New Roman" panose="02020603050405020304" pitchFamily="18" charset="0"/>
            </a:endParaRPr>
          </a:p>
          <a:p>
            <a:pPr lvl="1"/>
            <a:r>
              <a:rPr lang="en-US" sz="2400" b="1" dirty="0">
                <a:latin typeface="Times New Roman" panose="02020603050405020304" pitchFamily="18" charset="0"/>
                <a:cs typeface="Times New Roman" panose="02020603050405020304" pitchFamily="18" charset="0"/>
              </a:rPr>
              <a:t>Contribute to the quality of the software</a:t>
            </a:r>
            <a:endParaRPr lang="en-US" sz="2400" dirty="0">
              <a:latin typeface="Times New Roman" panose="02020603050405020304" pitchFamily="18" charset="0"/>
              <a:cs typeface="Times New Roman" panose="02020603050405020304" pitchFamily="18" charset="0"/>
            </a:endParaRPr>
          </a:p>
          <a:p>
            <a:pPr lvl="1"/>
            <a:r>
              <a:rPr lang="en-US" sz="2400" b="1" dirty="0">
                <a:latin typeface="Times New Roman" panose="02020603050405020304" pitchFamily="18" charset="0"/>
                <a:cs typeface="Times New Roman" panose="02020603050405020304" pitchFamily="18" charset="0"/>
              </a:rPr>
              <a:t>Help meeting standards:</a:t>
            </a:r>
            <a:endParaRPr lang="en-US" sz="2400" dirty="0">
              <a:latin typeface="Times New Roman" panose="02020603050405020304" pitchFamily="18" charset="0"/>
              <a:cs typeface="Times New Roman" panose="02020603050405020304" pitchFamily="18" charset="0"/>
            </a:endParaRPr>
          </a:p>
          <a:p>
            <a:pPr lvl="2"/>
            <a:r>
              <a:rPr lang="en-US" dirty="0">
                <a:latin typeface="Times New Roman" panose="02020603050405020304" pitchFamily="18" charset="0"/>
                <a:cs typeface="Times New Roman" panose="02020603050405020304" pitchFamily="18" charset="0"/>
              </a:rPr>
              <a:t>Contractual or legal requirements</a:t>
            </a:r>
          </a:p>
          <a:p>
            <a:pPr lvl="2"/>
            <a:r>
              <a:rPr lang="en-US" dirty="0">
                <a:latin typeface="Times New Roman" panose="02020603050405020304" pitchFamily="18" charset="0"/>
                <a:cs typeface="Times New Roman" panose="02020603050405020304" pitchFamily="18" charset="0"/>
              </a:rPr>
              <a:t>Industry-specific </a:t>
            </a:r>
            <a:r>
              <a:rPr lang="en-US" dirty="0" smtClean="0">
                <a:latin typeface="Times New Roman" panose="02020603050405020304" pitchFamily="18" charset="0"/>
                <a:cs typeface="Times New Roman" panose="02020603050405020304" pitchFamily="18" charset="0"/>
              </a:rPr>
              <a:t>standards</a:t>
            </a:r>
          </a:p>
          <a:p>
            <a:r>
              <a:rPr lang="en-US" sz="2400" b="1" dirty="0" smtClean="0">
                <a:latin typeface="Times New Roman" panose="02020603050405020304" pitchFamily="18" charset="0"/>
                <a:cs typeface="Times New Roman" panose="02020603050405020304" pitchFamily="18" charset="0"/>
              </a:rPr>
              <a:t>Testing </a:t>
            </a:r>
            <a:r>
              <a:rPr lang="en-US" sz="2400" b="1" dirty="0">
                <a:latin typeface="Times New Roman" panose="02020603050405020304" pitchFamily="18" charset="0"/>
                <a:cs typeface="Times New Roman" panose="02020603050405020304" pitchFamily="18" charset="0"/>
              </a:rPr>
              <a:t>can give confidence in the quality of the software if it finds few or no defects</a:t>
            </a: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If defects are found, the quality increases when </a:t>
            </a:r>
            <a:r>
              <a:rPr lang="en-US" sz="2400" b="1" dirty="0" smtClean="0">
                <a:latin typeface="Times New Roman" panose="02020603050405020304" pitchFamily="18" charset="0"/>
                <a:cs typeface="Times New Roman" panose="02020603050405020304" pitchFamily="18" charset="0"/>
              </a:rPr>
              <a:t>those defects </a:t>
            </a:r>
            <a:r>
              <a:rPr lang="en-US" sz="2400" b="1" dirty="0">
                <a:latin typeface="Times New Roman" panose="02020603050405020304" pitchFamily="18" charset="0"/>
                <a:cs typeface="Times New Roman" panose="02020603050405020304" pitchFamily="18" charset="0"/>
              </a:rPr>
              <a:t>are fixed</a:t>
            </a: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Lessons learnt from previous mistakes improve future performance</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41370828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639762"/>
          </a:xfrm>
        </p:spPr>
        <p:txBody>
          <a:bodyPr>
            <a:normAutofit fontScale="90000"/>
          </a:bodyPr>
          <a:lstStyle/>
          <a:p>
            <a:r>
              <a:rPr lang="en-US" b="1" dirty="0" smtClean="0">
                <a:latin typeface="Times New Roman" panose="02020603050405020304" pitchFamily="18" charset="0"/>
                <a:cs typeface="Times New Roman" panose="02020603050405020304" pitchFamily="18" charset="0"/>
              </a:rPr>
              <a:t>Objectives:</a:t>
            </a:r>
            <a:endParaRPr lang="en-US"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a:xfrm>
            <a:off x="457200" y="1143000"/>
            <a:ext cx="8229600" cy="5410200"/>
          </a:xfrm>
        </p:spPr>
        <p:txBody>
          <a:bodyPr>
            <a:normAutofit/>
          </a:bodyPr>
          <a:lstStyle/>
          <a:p>
            <a:pPr algn="just"/>
            <a:r>
              <a:rPr lang="en-US" sz="2800" dirty="0">
                <a:latin typeface="Times New Roman" panose="02020603050405020304" pitchFamily="18" charset="0"/>
                <a:cs typeface="Times New Roman" panose="02020603050405020304" pitchFamily="18" charset="0"/>
              </a:rPr>
              <a:t>Finding </a:t>
            </a:r>
            <a:r>
              <a:rPr lang="en-US" sz="2800" dirty="0" smtClean="0">
                <a:latin typeface="Times New Roman" panose="02020603050405020304" pitchFamily="18" charset="0"/>
                <a:cs typeface="Times New Roman" panose="02020603050405020304" pitchFamily="18" charset="0"/>
              </a:rPr>
              <a:t>defects.</a:t>
            </a:r>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Gaining confidence about the level of quality</a:t>
            </a:r>
          </a:p>
          <a:p>
            <a:pPr algn="just"/>
            <a:r>
              <a:rPr lang="en-US" sz="2800" dirty="0">
                <a:latin typeface="Times New Roman" panose="02020603050405020304" pitchFamily="18" charset="0"/>
                <a:cs typeface="Times New Roman" panose="02020603050405020304" pitchFamily="18" charset="0"/>
              </a:rPr>
              <a:t>Preventing </a:t>
            </a:r>
            <a:r>
              <a:rPr lang="en-US" sz="2800" dirty="0" smtClean="0">
                <a:latin typeface="Times New Roman" panose="02020603050405020304" pitchFamily="18" charset="0"/>
                <a:cs typeface="Times New Roman" panose="02020603050405020304" pitchFamily="18" charset="0"/>
              </a:rPr>
              <a:t>defects.</a:t>
            </a:r>
            <a:endParaRPr lang="en-US" sz="2800" dirty="0">
              <a:latin typeface="Times New Roman" panose="02020603050405020304" pitchFamily="18" charset="0"/>
              <a:cs typeface="Times New Roman" panose="02020603050405020304" pitchFamily="18" charset="0"/>
            </a:endParaRPr>
          </a:p>
          <a:p>
            <a:pPr lvl="0" algn="just"/>
            <a:r>
              <a:rPr lang="en-US" sz="2800" dirty="0">
                <a:latin typeface="Times New Roman" panose="02020603050405020304" pitchFamily="18" charset="0"/>
                <a:cs typeface="Times New Roman" panose="02020603050405020304" pitchFamily="18" charset="0"/>
              </a:rPr>
              <a:t>To make sure that the end result meets the business and user requirements.</a:t>
            </a:r>
          </a:p>
          <a:p>
            <a:pPr lvl="0" algn="just"/>
            <a:r>
              <a:rPr lang="en-US" sz="2800" dirty="0">
                <a:latin typeface="Times New Roman" panose="02020603050405020304" pitchFamily="18" charset="0"/>
                <a:cs typeface="Times New Roman" panose="02020603050405020304" pitchFamily="18" charset="0"/>
              </a:rPr>
              <a:t>To ensure that it satisfies the BRS that is Business Requirement Specification and SRS that is System Requirement Specifications.</a:t>
            </a:r>
          </a:p>
          <a:p>
            <a:pPr lvl="0" algn="just"/>
            <a:r>
              <a:rPr lang="en-US" sz="2800" dirty="0">
                <a:latin typeface="Times New Roman" panose="02020603050405020304" pitchFamily="18" charset="0"/>
                <a:cs typeface="Times New Roman" panose="02020603050405020304" pitchFamily="18" charset="0"/>
              </a:rPr>
              <a:t>To gain the confidence of the customers by providing them a quality product</a:t>
            </a:r>
            <a:r>
              <a:rPr lang="en-US" sz="2800" dirty="0" smtClean="0">
                <a:latin typeface="Times New Roman" panose="02020603050405020304" pitchFamily="18" charset="0"/>
                <a:cs typeface="Times New Roman" panose="02020603050405020304" pitchFamily="18" charset="0"/>
              </a:rPr>
              <a:t>.</a:t>
            </a:r>
            <a:endParaRPr lang="en-US" sz="2800" dirty="0">
              <a:latin typeface="Times New Roman" panose="02020603050405020304" pitchFamily="18" charset="0"/>
              <a:cs typeface="Times New Roman" panose="02020603050405020304" pitchFamily="18" charset="0"/>
            </a:endParaRPr>
          </a:p>
          <a:p>
            <a:pPr algn="just"/>
            <a:endParaRPr lang="en-US" sz="2800" dirty="0">
              <a:latin typeface="Times New Roman" panose="02020603050405020304" pitchFamily="18" charset="0"/>
              <a:cs typeface="Times New Roman" panose="02020603050405020304" pitchFamily="18" charset="0"/>
            </a:endParaRPr>
          </a:p>
        </p:txBody>
      </p:sp>
      <p:sp>
        <p:nvSpPr>
          <p:cNvPr id="7" name="Rectangle 6"/>
          <p:cNvSpPr/>
          <p:nvPr/>
        </p:nvSpPr>
        <p:spPr>
          <a:xfrm>
            <a:off x="2286000" y="2136339"/>
            <a:ext cx="4572000" cy="646331"/>
          </a:xfrm>
          <a:prstGeom prst="rect">
            <a:avLst/>
          </a:prstGeom>
        </p:spPr>
        <p:txBody>
          <a:bodyPr>
            <a:spAutoFit/>
          </a:bodyPr>
          <a:lstStyle/>
          <a:p>
            <a:r>
              <a:rPr lang="en-US" b="1" dirty="0"/>
              <a:t/>
            </a:r>
            <a:br>
              <a:rPr lang="en-US" b="1" dirty="0"/>
            </a:br>
            <a:endParaRPr lang="en-US" dirty="0"/>
          </a:p>
        </p:txBody>
      </p:sp>
    </p:spTree>
    <p:extLst>
      <p:ext uri="{BB962C8B-B14F-4D97-AF65-F5344CB8AC3E}">
        <p14:creationId xmlns="" xmlns:p14="http://schemas.microsoft.com/office/powerpoint/2010/main" val="302343347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Terms for Software Failures</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lvl="0"/>
            <a:r>
              <a:rPr lang="en-US" dirty="0">
                <a:latin typeface="Times New Roman" panose="02020603050405020304" pitchFamily="18" charset="0"/>
                <a:cs typeface="Times New Roman" panose="02020603050405020304" pitchFamily="18" charset="0"/>
              </a:rPr>
              <a:t>Defect 				</a:t>
            </a:r>
            <a:endParaRPr lang="en-US" dirty="0" smtClean="0">
              <a:latin typeface="Times New Roman" panose="02020603050405020304" pitchFamily="18" charset="0"/>
              <a:cs typeface="Times New Roman" panose="02020603050405020304" pitchFamily="18" charset="0"/>
            </a:endParaRPr>
          </a:p>
          <a:p>
            <a:pPr lvl="0"/>
            <a:r>
              <a:rPr lang="en-US" dirty="0" smtClean="0">
                <a:latin typeface="Times New Roman" panose="02020603050405020304" pitchFamily="18" charset="0"/>
                <a:cs typeface="Times New Roman" panose="02020603050405020304" pitchFamily="18" charset="0"/>
              </a:rPr>
              <a:t>Fault 			</a:t>
            </a:r>
          </a:p>
          <a:p>
            <a:pPr lvl="0"/>
            <a:r>
              <a:rPr lang="en-US" dirty="0" smtClean="0">
                <a:latin typeface="Times New Roman" panose="02020603050405020304" pitchFamily="18" charset="0"/>
                <a:cs typeface="Times New Roman" panose="02020603050405020304" pitchFamily="18" charset="0"/>
              </a:rPr>
              <a:t>Failure</a:t>
            </a:r>
          </a:p>
          <a:p>
            <a:pPr lvl="0"/>
            <a:r>
              <a:rPr lang="en-US" dirty="0" smtClean="0">
                <a:latin typeface="Times New Roman" panose="02020603050405020304" pitchFamily="18" charset="0"/>
                <a:cs typeface="Times New Roman" panose="02020603050405020304" pitchFamily="18" charset="0"/>
              </a:rPr>
              <a:t>Error 				</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lvl="0"/>
            <a:r>
              <a:rPr lang="en-US" dirty="0" smtClean="0">
                <a:latin typeface="Times New Roman" panose="02020603050405020304" pitchFamily="18" charset="0"/>
                <a:cs typeface="Times New Roman" panose="02020603050405020304" pitchFamily="18" charset="0"/>
              </a:rPr>
              <a:t>Bug</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0261320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pPr algn="just"/>
            <a:r>
              <a:rPr lang="en-US" sz="2800" b="1" dirty="0" smtClean="0">
                <a:latin typeface="Times New Roman" panose="02020603050405020304" pitchFamily="18" charset="0"/>
                <a:cs typeface="Times New Roman" panose="02020603050405020304" pitchFamily="18" charset="0"/>
              </a:rPr>
              <a:t>Defect</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066800"/>
            <a:ext cx="8077200" cy="2667000"/>
          </a:xfrm>
        </p:spPr>
        <p:txBody>
          <a:bodyPr>
            <a:normAutofit lnSpcReduction="10000"/>
          </a:bodyPr>
          <a:lstStyle/>
          <a:p>
            <a:pPr algn="just"/>
            <a:r>
              <a:rPr lang="en-US" sz="2400" dirty="0">
                <a:latin typeface="Times New Roman" panose="02020603050405020304" pitchFamily="18" charset="0"/>
                <a:cs typeface="Times New Roman" panose="02020603050405020304" pitchFamily="18" charset="0"/>
              </a:rPr>
              <a:t>A Software Defect / Bug is a condition in a software product which does not meet a software requirement (as stated in the requirement specifications) or end-user expectations (which may not be specified but are reasonable). </a:t>
            </a:r>
            <a:endParaRPr lang="en-US" sz="2400" dirty="0" smtClean="0">
              <a:latin typeface="Times New Roman" panose="02020603050405020304" pitchFamily="18" charset="0"/>
              <a:cs typeface="Times New Roman" panose="02020603050405020304" pitchFamily="18" charset="0"/>
            </a:endParaRPr>
          </a:p>
          <a:p>
            <a:pPr marL="342900" lvl="1"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In </a:t>
            </a:r>
            <a:r>
              <a:rPr lang="en-US" sz="2400" dirty="0">
                <a:latin typeface="Times New Roman" panose="02020603050405020304" pitchFamily="18" charset="0"/>
                <a:cs typeface="Times New Roman" panose="02020603050405020304" pitchFamily="18" charset="0"/>
              </a:rPr>
              <a:t>other words, a defect is an error in coding or logic that causes a program to malfunction or to produce incorrect/unexpected results</a:t>
            </a:r>
            <a:r>
              <a:rPr lang="en-US" sz="2400" dirty="0" smtClean="0">
                <a:latin typeface="Times New Roman" panose="02020603050405020304" pitchFamily="18" charset="0"/>
                <a:cs typeface="Times New Roman" panose="02020603050405020304" pitchFamily="18" charset="0"/>
              </a:rPr>
              <a:t>.</a:t>
            </a:r>
            <a:r>
              <a:rPr lang="en-US" sz="2400" b="1" dirty="0">
                <a:latin typeface="Times New Roman" panose="02020603050405020304" pitchFamily="18" charset="0"/>
                <a:cs typeface="Times New Roman" panose="02020603050405020304" pitchFamily="18" charset="0"/>
              </a:rPr>
              <a:t> </a:t>
            </a:r>
            <a:endParaRPr lang="en-US" sz="2400" b="1" dirty="0" smtClean="0">
              <a:latin typeface="Times New Roman" panose="02020603050405020304" pitchFamily="18" charset="0"/>
              <a:cs typeface="Times New Roman" panose="02020603050405020304" pitchFamily="18" charset="0"/>
            </a:endParaRPr>
          </a:p>
          <a:p>
            <a:pPr marL="342900" lvl="1" indent="-342900" algn="just">
              <a:buFont typeface="Arial" panose="020B0604020202020204" pitchFamily="34" charset="0"/>
              <a:buChar char="•"/>
            </a:pPr>
            <a:endParaRPr lang="en-US" sz="2400" dirty="0" smtClean="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
        <p:nvSpPr>
          <p:cNvPr id="4" name="Rectangle 3"/>
          <p:cNvSpPr/>
          <p:nvPr/>
        </p:nvSpPr>
        <p:spPr>
          <a:xfrm>
            <a:off x="609600" y="4221540"/>
            <a:ext cx="8077200" cy="1569660"/>
          </a:xfrm>
          <a:prstGeom prst="rect">
            <a:avLst/>
          </a:prstGeom>
        </p:spPr>
        <p:txBody>
          <a:bodyPr wrap="square">
            <a:spAutoFit/>
          </a:bodyPr>
          <a:lstStyle/>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Abnormal condition that may cause a reduction in, or loss of, the capability of a functional unit to perform a required function.</a:t>
            </a:r>
          </a:p>
          <a:p>
            <a:pPr marL="342900" indent="-342900" algn="just">
              <a:buFont typeface="Arial" panose="020B0604020202020204" pitchFamily="34" charset="0"/>
              <a:buChar char="•"/>
            </a:pPr>
            <a:r>
              <a:rPr lang="en-US" sz="2400" dirty="0" smtClean="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fault is the cause of an error.</a:t>
            </a:r>
          </a:p>
        </p:txBody>
      </p:sp>
      <p:sp>
        <p:nvSpPr>
          <p:cNvPr id="8" name="Title 1"/>
          <p:cNvSpPr txBox="1">
            <a:spLocks/>
          </p:cNvSpPr>
          <p:nvPr/>
        </p:nvSpPr>
        <p:spPr>
          <a:xfrm>
            <a:off x="457200" y="3581400"/>
            <a:ext cx="8229600" cy="762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lvl="1" algn="just">
              <a:spcBef>
                <a:spcPct val="20000"/>
              </a:spcBef>
            </a:pPr>
            <a:r>
              <a:rPr lang="en-US" sz="2800" b="1" dirty="0">
                <a:solidFill>
                  <a:prstClr val="black"/>
                </a:solidFill>
                <a:latin typeface="Times New Roman" panose="02020603050405020304" pitchFamily="18" charset="0"/>
                <a:cs typeface="Times New Roman" panose="02020603050405020304" pitchFamily="18" charset="0"/>
              </a:rPr>
              <a:t>Fault (defect, bug</a:t>
            </a:r>
            <a:r>
              <a:rPr lang="en-US" sz="2800" b="1" dirty="0" smtClean="0">
                <a:solidFill>
                  <a:prstClr val="black"/>
                </a:solidFill>
                <a:latin typeface="Times New Roman" panose="02020603050405020304" pitchFamily="18" charset="0"/>
                <a:cs typeface="Times New Roman" panose="02020603050405020304" pitchFamily="18" charset="0"/>
              </a:rPr>
              <a:t>)</a:t>
            </a:r>
            <a:endParaRPr lang="en-US" sz="2800"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9987174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4525963"/>
          </a:xfrm>
        </p:spPr>
        <p:txBody>
          <a:bodyPr>
            <a:noAutofit/>
          </a:bodyPr>
          <a:lstStyle/>
          <a:p>
            <a:pPr algn="just"/>
            <a:r>
              <a:rPr lang="en-US" sz="2400" dirty="0">
                <a:latin typeface="Times New Roman" panose="02020603050405020304" pitchFamily="18" charset="0"/>
                <a:cs typeface="Times New Roman" panose="02020603050405020304" pitchFamily="18" charset="0"/>
              </a:rPr>
              <a:t>Software faults occur through the following </a:t>
            </a:r>
            <a:r>
              <a:rPr lang="en-US" sz="2400" dirty="0" smtClean="0">
                <a:latin typeface="Times New Roman" panose="02020603050405020304" pitchFamily="18" charset="0"/>
                <a:cs typeface="Times New Roman" panose="02020603050405020304" pitchFamily="18" charset="0"/>
              </a:rPr>
              <a:t>processes:</a:t>
            </a:r>
          </a:p>
          <a:p>
            <a:pPr marL="0" indent="0" algn="just">
              <a:buNone/>
            </a:pPr>
            <a:endParaRPr lang="en-US" sz="2400" dirty="0" smtClean="0">
              <a:latin typeface="Times New Roman" panose="02020603050405020304" pitchFamily="18" charset="0"/>
              <a:cs typeface="Times New Roman" panose="02020603050405020304" pitchFamily="18" charset="0"/>
            </a:endParaRPr>
          </a:p>
          <a:p>
            <a:pPr marL="514350" indent="-514350" algn="just">
              <a:buFont typeface="+mj-lt"/>
              <a:buAutoNum type="arabicPeriod"/>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 programmer makes an </a:t>
            </a:r>
            <a:r>
              <a:rPr lang="en-US" sz="2400" dirty="0">
                <a:latin typeface="Times New Roman" panose="02020603050405020304" pitchFamily="18" charset="0"/>
                <a:cs typeface="Times New Roman" panose="02020603050405020304" pitchFamily="18" charset="0"/>
                <a:hlinkClick r:id="rId2" tooltip="Human error"/>
              </a:rPr>
              <a:t>error</a:t>
            </a:r>
            <a:r>
              <a:rPr lang="en-US" sz="2400" dirty="0">
                <a:latin typeface="Times New Roman" panose="02020603050405020304" pitchFamily="18" charset="0"/>
                <a:cs typeface="Times New Roman" panose="02020603050405020304" pitchFamily="18" charset="0"/>
              </a:rPr>
              <a:t> (mistake), which results in a </a:t>
            </a:r>
            <a:r>
              <a:rPr lang="en-US" sz="2400" dirty="0">
                <a:latin typeface="Times New Roman" panose="02020603050405020304" pitchFamily="18" charset="0"/>
                <a:cs typeface="Times New Roman" panose="02020603050405020304" pitchFamily="18" charset="0"/>
                <a:hlinkClick r:id="rId3" tooltip="Fault (technology)"/>
              </a:rPr>
              <a:t>defect</a:t>
            </a:r>
            <a:r>
              <a:rPr lang="en-US" sz="2400" dirty="0">
                <a:latin typeface="Times New Roman" panose="02020603050405020304" pitchFamily="18" charset="0"/>
                <a:cs typeface="Times New Roman" panose="02020603050405020304" pitchFamily="18" charset="0"/>
              </a:rPr>
              <a:t> (fault, bug) in the software source </a:t>
            </a:r>
            <a:r>
              <a:rPr lang="en-US" sz="2400" dirty="0" smtClean="0">
                <a:latin typeface="Times New Roman" panose="02020603050405020304" pitchFamily="18" charset="0"/>
                <a:cs typeface="Times New Roman" panose="02020603050405020304" pitchFamily="18" charset="0"/>
              </a:rPr>
              <a:t>code. </a:t>
            </a:r>
            <a:endParaRPr lang="en-US" sz="2400" dirty="0">
              <a:latin typeface="Times New Roman" panose="02020603050405020304" pitchFamily="18" charset="0"/>
              <a:cs typeface="Times New Roman" panose="02020603050405020304" pitchFamily="18" charset="0"/>
            </a:endParaRPr>
          </a:p>
          <a:p>
            <a:pPr marL="514350" indent="-514350" algn="just">
              <a:buFont typeface="+mj-lt"/>
              <a:buAutoNum type="arabicPeriod"/>
            </a:pPr>
            <a:r>
              <a:rPr lang="en-US" sz="2400" dirty="0" smtClean="0">
                <a:latin typeface="Times New Roman" panose="02020603050405020304" pitchFamily="18" charset="0"/>
                <a:cs typeface="Times New Roman" panose="02020603050405020304" pitchFamily="18" charset="0"/>
              </a:rPr>
              <a:t>If </a:t>
            </a:r>
            <a:r>
              <a:rPr lang="en-US" sz="2400" dirty="0">
                <a:latin typeface="Times New Roman" panose="02020603050405020304" pitchFamily="18" charset="0"/>
                <a:cs typeface="Times New Roman" panose="02020603050405020304" pitchFamily="18" charset="0"/>
              </a:rPr>
              <a:t>this defect is executed, in certain situations the system will produce wrong results, causing a </a:t>
            </a:r>
            <a:r>
              <a:rPr lang="en-US" sz="2400" dirty="0">
                <a:latin typeface="Times New Roman" panose="02020603050405020304" pitchFamily="18" charset="0"/>
                <a:cs typeface="Times New Roman" panose="02020603050405020304" pitchFamily="18" charset="0"/>
                <a:hlinkClick r:id="rId4" tooltip="Failure"/>
              </a:rPr>
              <a:t>failure</a:t>
            </a:r>
            <a:r>
              <a:rPr lang="en-US" sz="2400" dirty="0" smtClean="0">
                <a:latin typeface="Times New Roman" panose="02020603050405020304" pitchFamily="18" charset="0"/>
                <a:cs typeface="Times New Roman" panose="02020603050405020304" pitchFamily="18" charset="0"/>
              </a:rPr>
              <a:t>.</a:t>
            </a:r>
            <a:endParaRPr lang="en-US" sz="2400" baseline="30000" dirty="0">
              <a:latin typeface="Times New Roman" panose="02020603050405020304" pitchFamily="18" charset="0"/>
              <a:cs typeface="Times New Roman" panose="02020603050405020304" pitchFamily="18" charset="0"/>
            </a:endParaRPr>
          </a:p>
          <a:p>
            <a:pPr marL="514350" indent="-514350" algn="just">
              <a:buFont typeface="+mj-lt"/>
              <a:buAutoNum type="arabicPeriod"/>
            </a:pPr>
            <a:r>
              <a:rPr lang="en-US" sz="2400" dirty="0" smtClean="0">
                <a:latin typeface="Times New Roman" panose="02020603050405020304" pitchFamily="18" charset="0"/>
                <a:cs typeface="Times New Roman" panose="02020603050405020304" pitchFamily="18" charset="0"/>
              </a:rPr>
              <a:t>Not </a:t>
            </a:r>
            <a:r>
              <a:rPr lang="en-US" sz="2400" dirty="0">
                <a:latin typeface="Times New Roman" panose="02020603050405020304" pitchFamily="18" charset="0"/>
                <a:cs typeface="Times New Roman" panose="02020603050405020304" pitchFamily="18" charset="0"/>
              </a:rPr>
              <a:t>all defects will necessarily result in </a:t>
            </a:r>
            <a:r>
              <a:rPr lang="en-US" sz="2400" dirty="0" smtClean="0">
                <a:latin typeface="Times New Roman" panose="02020603050405020304" pitchFamily="18" charset="0"/>
                <a:cs typeface="Times New Roman" panose="02020603050405020304" pitchFamily="18" charset="0"/>
              </a:rPr>
              <a:t>failures. For </a:t>
            </a:r>
            <a:r>
              <a:rPr lang="en-US" sz="2400" dirty="0">
                <a:latin typeface="Times New Roman" panose="02020603050405020304" pitchFamily="18" charset="0"/>
                <a:cs typeface="Times New Roman" panose="02020603050405020304" pitchFamily="18" charset="0"/>
              </a:rPr>
              <a:t>example, defects in </a:t>
            </a:r>
            <a:r>
              <a:rPr lang="en-US" sz="2400" dirty="0">
                <a:latin typeface="Times New Roman" panose="02020603050405020304" pitchFamily="18" charset="0"/>
                <a:cs typeface="Times New Roman" panose="02020603050405020304" pitchFamily="18" charset="0"/>
                <a:hlinkClick r:id="rId5" tooltip="Dead code"/>
              </a:rPr>
              <a:t>dead code</a:t>
            </a:r>
            <a:r>
              <a:rPr lang="en-US" sz="2400" dirty="0">
                <a:latin typeface="Times New Roman" panose="02020603050405020304" pitchFamily="18" charset="0"/>
                <a:cs typeface="Times New Roman" panose="02020603050405020304" pitchFamily="18" charset="0"/>
              </a:rPr>
              <a:t> will never result in failures. </a:t>
            </a:r>
          </a:p>
          <a:p>
            <a:pPr marL="514350" indent="-514350" algn="just">
              <a:buFont typeface="+mj-lt"/>
              <a:buAutoNum type="arabicPeriod"/>
            </a:pPr>
            <a:r>
              <a:rPr lang="en-US" sz="2400" dirty="0" smtClean="0">
                <a:latin typeface="Times New Roman" panose="02020603050405020304" pitchFamily="18" charset="0"/>
                <a:cs typeface="Times New Roman" panose="02020603050405020304" pitchFamily="18" charset="0"/>
              </a:rPr>
              <a:t> A </a:t>
            </a:r>
            <a:r>
              <a:rPr lang="en-US" sz="2400" dirty="0">
                <a:latin typeface="Times New Roman" panose="02020603050405020304" pitchFamily="18" charset="0"/>
                <a:cs typeface="Times New Roman" panose="02020603050405020304" pitchFamily="18" charset="0"/>
              </a:rPr>
              <a:t>defect can turn into a failure when the environment is changed. Examples of these changes in environment include the software being run on a new </a:t>
            </a:r>
            <a:r>
              <a:rPr lang="en-US" sz="2400" dirty="0">
                <a:latin typeface="Times New Roman" panose="02020603050405020304" pitchFamily="18" charset="0"/>
                <a:cs typeface="Times New Roman" panose="02020603050405020304" pitchFamily="18" charset="0"/>
                <a:hlinkClick r:id="rId6" tooltip="Computer hardware"/>
              </a:rPr>
              <a:t>computer hardware</a:t>
            </a:r>
            <a:r>
              <a:rPr lang="en-US" sz="2400" dirty="0">
                <a:latin typeface="Times New Roman" panose="02020603050405020304" pitchFamily="18" charset="0"/>
                <a:cs typeface="Times New Roman" panose="02020603050405020304" pitchFamily="18" charset="0"/>
              </a:rPr>
              <a:t> platform, alterations in </a:t>
            </a:r>
            <a:r>
              <a:rPr lang="en-US" sz="2400" dirty="0">
                <a:latin typeface="Times New Roman" panose="02020603050405020304" pitchFamily="18" charset="0"/>
                <a:cs typeface="Times New Roman" panose="02020603050405020304" pitchFamily="18" charset="0"/>
                <a:hlinkClick r:id="rId7" tooltip="Source data"/>
              </a:rPr>
              <a:t>source data</a:t>
            </a:r>
            <a:r>
              <a:rPr lang="en-US" sz="2400" dirty="0">
                <a:latin typeface="Times New Roman" panose="02020603050405020304" pitchFamily="18" charset="0"/>
                <a:cs typeface="Times New Roman" panose="02020603050405020304" pitchFamily="18" charset="0"/>
              </a:rPr>
              <a:t>, or interacting with different software</a:t>
            </a:r>
            <a:r>
              <a:rPr lang="en-US" sz="2400" dirty="0" smtClean="0">
                <a:latin typeface="Times New Roman" panose="02020603050405020304" pitchFamily="18" charset="0"/>
                <a:cs typeface="Times New Roman" panose="02020603050405020304" pitchFamily="18" charset="0"/>
              </a:rPr>
              <a:t>.</a:t>
            </a:r>
            <a:endParaRPr lang="en-US" sz="2400" baseline="30000" dirty="0">
              <a:latin typeface="Times New Roman" panose="02020603050405020304" pitchFamily="18" charset="0"/>
              <a:cs typeface="Times New Roman" panose="02020603050405020304" pitchFamily="18" charset="0"/>
            </a:endParaRPr>
          </a:p>
          <a:p>
            <a:pPr marL="0" indent="0" algn="just">
              <a:buNone/>
            </a:pPr>
            <a:endParaRPr lang="en-US" sz="2400" baseline="300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4929725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8001000" cy="685800"/>
          </a:xfrm>
        </p:spPr>
        <p:txBody>
          <a:bodyPr>
            <a:normAutofit/>
          </a:bodyPr>
          <a:lstStyle/>
          <a:p>
            <a:pPr algn="l"/>
            <a:r>
              <a:rPr lang="en-US" sz="3200" b="1" dirty="0" smtClean="0">
                <a:latin typeface="Times New Roman" panose="02020603050405020304" pitchFamily="18" charset="0"/>
                <a:cs typeface="Times New Roman" panose="02020603050405020304" pitchFamily="18" charset="0"/>
              </a:rPr>
              <a:t>Failures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066799"/>
            <a:ext cx="8229600" cy="914401"/>
          </a:xfrm>
        </p:spPr>
        <p:txBody>
          <a:bodyPr>
            <a:normAutofit fontScale="92500"/>
          </a:bodyPr>
          <a:lstStyle/>
          <a:p>
            <a:pPr marL="0" indent="0" algn="just" fontAlgn="base">
              <a:buNone/>
            </a:pPr>
            <a:r>
              <a:rPr lang="en-US" sz="2400" dirty="0" smtClean="0">
                <a:latin typeface="Times New Roman" panose="02020603050405020304" pitchFamily="18" charset="0"/>
                <a:cs typeface="Times New Roman" panose="02020603050405020304" pitchFamily="18" charset="0"/>
              </a:rPr>
              <a:t>A </a:t>
            </a:r>
            <a:r>
              <a:rPr lang="en-US" sz="2400" dirty="0">
                <a:latin typeface="Times New Roman" panose="02020603050405020304" pitchFamily="18" charset="0"/>
                <a:cs typeface="Times New Roman" panose="02020603050405020304" pitchFamily="18" charset="0"/>
              </a:rPr>
              <a:t>failure is the inability of a software system or component to perform its required functions within specified performance requirements.</a:t>
            </a:r>
          </a:p>
          <a:p>
            <a:pPr algn="just"/>
            <a:endParaRPr lang="en-US" sz="4000" b="1" dirty="0">
              <a:latin typeface="Times New Roman" panose="02020603050405020304" pitchFamily="18" charset="0"/>
              <a:ea typeface="+mj-ea"/>
              <a:cs typeface="Times New Roman" panose="02020603050405020304" pitchFamily="18" charset="0"/>
            </a:endParaRPr>
          </a:p>
        </p:txBody>
      </p:sp>
      <p:sp>
        <p:nvSpPr>
          <p:cNvPr id="4" name="Rectangle 3"/>
          <p:cNvSpPr/>
          <p:nvPr/>
        </p:nvSpPr>
        <p:spPr>
          <a:xfrm>
            <a:off x="685800" y="2057400"/>
            <a:ext cx="7924800" cy="584775"/>
          </a:xfrm>
          <a:prstGeom prst="rect">
            <a:avLst/>
          </a:prstGeom>
        </p:spPr>
        <p:txBody>
          <a:bodyPr wrap="square">
            <a:spAutoFit/>
          </a:bodyPr>
          <a:lstStyle/>
          <a:p>
            <a:r>
              <a:rPr lang="en-US" sz="3200" b="1" dirty="0">
                <a:latin typeface="Times New Roman" panose="02020603050405020304" pitchFamily="18" charset="0"/>
                <a:cs typeface="Times New Roman" panose="02020603050405020304" pitchFamily="18" charset="0"/>
              </a:rPr>
              <a:t>Error</a:t>
            </a:r>
            <a:endParaRPr lang="en-US" sz="4400" dirty="0">
              <a:latin typeface="Times New Roman" panose="02020603050405020304" pitchFamily="18" charset="0"/>
              <a:cs typeface="Times New Roman" panose="02020603050405020304" pitchFamily="18" charset="0"/>
            </a:endParaRPr>
          </a:p>
        </p:txBody>
      </p:sp>
      <p:sp>
        <p:nvSpPr>
          <p:cNvPr id="5" name="Rectangle 4"/>
          <p:cNvSpPr/>
          <p:nvPr/>
        </p:nvSpPr>
        <p:spPr>
          <a:xfrm>
            <a:off x="685800" y="2914233"/>
            <a:ext cx="7924800" cy="3046988"/>
          </a:xfrm>
          <a:prstGeom prst="rect">
            <a:avLst/>
          </a:prstGeom>
        </p:spPr>
        <p:txBody>
          <a:bodyPr wrap="square">
            <a:spAutoFit/>
          </a:bodyPr>
          <a:lstStyle/>
          <a:p>
            <a:pPr algn="just" fontAlgn="base">
              <a:buFont typeface="Arial" pitchFamily="34" charset="0"/>
              <a:buChar char="•"/>
            </a:pPr>
            <a:r>
              <a:rPr lang="en-US" sz="2400" dirty="0" smtClean="0">
                <a:latin typeface="Times New Roman" panose="02020603050405020304" pitchFamily="18" charset="0"/>
                <a:cs typeface="Times New Roman" panose="02020603050405020304" pitchFamily="18" charset="0"/>
              </a:rPr>
              <a:t> An </a:t>
            </a:r>
            <a:r>
              <a:rPr lang="en-US" sz="2400" dirty="0">
                <a:latin typeface="Times New Roman" panose="02020603050405020304" pitchFamily="18" charset="0"/>
                <a:cs typeface="Times New Roman" panose="02020603050405020304" pitchFamily="18" charset="0"/>
              </a:rPr>
              <a:t>error is a mistake, misconception, or misunderstanding on the part of a software developer </a:t>
            </a:r>
          </a:p>
          <a:p>
            <a:pPr algn="just" fontAlgn="base"/>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or</a:t>
            </a:r>
          </a:p>
          <a:p>
            <a:pPr algn="just" fontAlgn="base">
              <a:buFont typeface="Arial" pitchFamily="34" charset="0"/>
              <a:buChar char="•"/>
            </a:pPr>
            <a:r>
              <a:rPr lang="en-US" sz="2400" dirty="0" smtClean="0">
                <a:latin typeface="Times New Roman" panose="02020603050405020304" pitchFamily="18" charset="0"/>
                <a:cs typeface="Times New Roman" panose="02020603050405020304" pitchFamily="18" charset="0"/>
              </a:rPr>
              <a:t> Discrepancy </a:t>
            </a:r>
            <a:r>
              <a:rPr lang="en-US" sz="2400" dirty="0">
                <a:latin typeface="Times New Roman" panose="02020603050405020304" pitchFamily="18" charset="0"/>
                <a:cs typeface="Times New Roman" panose="02020603050405020304" pitchFamily="18" charset="0"/>
              </a:rPr>
              <a:t>between a computed, observed or measured value or condition and the true, specified or theoretically correct value or </a:t>
            </a:r>
            <a:r>
              <a:rPr lang="en-US" sz="2400" dirty="0" smtClean="0">
                <a:latin typeface="Times New Roman" panose="02020603050405020304" pitchFamily="18" charset="0"/>
                <a:cs typeface="Times New Roman" panose="02020603050405020304" pitchFamily="18" charset="0"/>
              </a:rPr>
              <a:t>condition </a:t>
            </a:r>
          </a:p>
          <a:p>
            <a:pPr algn="just" fontAlgn="base">
              <a:buFont typeface="Arial" pitchFamily="34" charset="0"/>
              <a:buChar char="•"/>
            </a:pPr>
            <a:r>
              <a:rPr lang="en-US" sz="2400" dirty="0" smtClean="0">
                <a:latin typeface="Times New Roman" panose="02020603050405020304" pitchFamily="18" charset="0"/>
                <a:cs typeface="Times New Roman" panose="02020603050405020304" pitchFamily="18" charset="0"/>
              </a:rPr>
              <a:t> Human </a:t>
            </a:r>
            <a:r>
              <a:rPr lang="en-US" sz="2400" dirty="0">
                <a:latin typeface="Times New Roman" panose="02020603050405020304" pitchFamily="18" charset="0"/>
                <a:cs typeface="Times New Roman" panose="02020603050405020304" pitchFamily="18" charset="0"/>
              </a:rPr>
              <a:t>error (</a:t>
            </a:r>
            <a:r>
              <a:rPr lang="en-US" sz="2400" dirty="0" smtClean="0">
                <a:latin typeface="Times New Roman" panose="02020603050405020304" pitchFamily="18" charset="0"/>
                <a:cs typeface="Times New Roman" panose="02020603050405020304" pitchFamily="18" charset="0"/>
              </a:rPr>
              <a:t>mistake)Human </a:t>
            </a:r>
            <a:r>
              <a:rPr lang="en-US" sz="2400" dirty="0">
                <a:latin typeface="Times New Roman" panose="02020603050405020304" pitchFamily="18" charset="0"/>
                <a:cs typeface="Times New Roman" panose="02020603050405020304" pitchFamily="18" charset="0"/>
              </a:rPr>
              <a:t>action or inaction that produces an unintended result</a:t>
            </a:r>
          </a:p>
        </p:txBody>
      </p:sp>
    </p:spTree>
    <p:extLst>
      <p:ext uri="{BB962C8B-B14F-4D97-AF65-F5344CB8AC3E}">
        <p14:creationId xmlns="" xmlns:p14="http://schemas.microsoft.com/office/powerpoint/2010/main" val="33072886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533400"/>
            <a:ext cx="8229600" cy="884238"/>
          </a:xfrm>
        </p:spPr>
        <p:txBody>
          <a:bodyPr>
            <a:normAutofit/>
          </a:bodyPr>
          <a:lstStyle/>
          <a:p>
            <a:pPr algn="l"/>
            <a:r>
              <a:rPr lang="en-US" sz="3600" b="1" dirty="0">
                <a:latin typeface="Times New Roman" panose="02020603050405020304" pitchFamily="18" charset="0"/>
                <a:cs typeface="Times New Roman" panose="02020603050405020304" pitchFamily="18" charset="0"/>
              </a:rPr>
              <a:t>S</a:t>
            </a:r>
            <a:r>
              <a:rPr lang="en-US" sz="3600" b="1" dirty="0" smtClean="0">
                <a:latin typeface="Times New Roman" panose="02020603050405020304" pitchFamily="18" charset="0"/>
                <a:cs typeface="Times New Roman" panose="02020603050405020304" pitchFamily="18" charset="0"/>
              </a:rPr>
              <a:t>oftware bug</a:t>
            </a:r>
            <a:endParaRPr lang="en-US" sz="3600"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p:txBody>
          <a:bodyPr>
            <a:normAutofit/>
          </a:bodyPr>
          <a:lstStyle/>
          <a:p>
            <a:pPr algn="just"/>
            <a:r>
              <a:rPr lang="en-US" sz="2800" dirty="0">
                <a:latin typeface="Times New Roman" panose="02020603050405020304" pitchFamily="18" charset="0"/>
                <a:cs typeface="Times New Roman" panose="02020603050405020304" pitchFamily="18" charset="0"/>
              </a:rPr>
              <a:t>In computer technology, a bug is a coding error in a computer program.</a:t>
            </a:r>
          </a:p>
          <a:p>
            <a:pPr algn="just"/>
            <a:r>
              <a:rPr lang="en-US" sz="2800" dirty="0">
                <a:latin typeface="Times New Roman" panose="02020603050405020304" pitchFamily="18" charset="0"/>
                <a:cs typeface="Times New Roman" panose="02020603050405020304" pitchFamily="18" charset="0"/>
              </a:rPr>
              <a:t> A software </a:t>
            </a:r>
            <a:r>
              <a:rPr lang="en-US" sz="2800" b="1" dirty="0">
                <a:latin typeface="Times New Roman" panose="02020603050405020304" pitchFamily="18" charset="0"/>
                <a:cs typeface="Times New Roman" panose="02020603050405020304" pitchFamily="18" charset="0"/>
              </a:rPr>
              <a:t>bug </a:t>
            </a:r>
            <a:r>
              <a:rPr lang="en-US" sz="2800" dirty="0">
                <a:latin typeface="Times New Roman" panose="02020603050405020304" pitchFamily="18" charset="0"/>
                <a:cs typeface="Times New Roman" panose="02020603050405020304" pitchFamily="18" charset="0"/>
              </a:rPr>
              <a:t>is an error, flaw, mistake, failure, fault or “undocumented feature” in a computer </a:t>
            </a:r>
            <a:r>
              <a:rPr lang="en-US" sz="2800" dirty="0" smtClean="0">
                <a:latin typeface="Times New Roman" panose="02020603050405020304" pitchFamily="18" charset="0"/>
                <a:cs typeface="Times New Roman" panose="02020603050405020304" pitchFamily="18" charset="0"/>
              </a:rPr>
              <a:t>program or system that </a:t>
            </a:r>
            <a:r>
              <a:rPr lang="en-US" sz="2800" dirty="0">
                <a:latin typeface="Times New Roman" panose="02020603050405020304" pitchFamily="18" charset="0"/>
                <a:cs typeface="Times New Roman" panose="02020603050405020304" pitchFamily="18" charset="0"/>
              </a:rPr>
              <a:t>prevents it from behaving as intended (e.g., producing an incorrect or unexpected result</a:t>
            </a:r>
            <a:r>
              <a:rPr lang="en-US" sz="2800" dirty="0" smtClean="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 </a:t>
            </a:r>
          </a:p>
          <a:p>
            <a:pPr algn="just"/>
            <a:endParaRPr lang="en-US" sz="2800" dirty="0">
              <a:latin typeface="Times New Roman" panose="02020603050405020304" pitchFamily="18" charset="0"/>
              <a:cs typeface="Times New Roman" panose="02020603050405020304" pitchFamily="18" charset="0"/>
            </a:endParaRPr>
          </a:p>
          <a:p>
            <a:pPr algn="just"/>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6568244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381000"/>
          </a:xfrm>
        </p:spPr>
        <p:txBody>
          <a:bodyPr>
            <a:noAutofit/>
          </a:bodyPr>
          <a:lstStyle/>
          <a:p>
            <a:pPr algn="l"/>
            <a:r>
              <a:rPr lang="en-US" sz="2800" b="1" dirty="0">
                <a:latin typeface="Times New Roman" panose="02020603050405020304" pitchFamily="18" charset="0"/>
                <a:cs typeface="Times New Roman" panose="02020603050405020304" pitchFamily="18" charset="0"/>
              </a:rPr>
              <a:t>A software bug occurs when one or more of the following five rules is true:</a:t>
            </a:r>
            <a:br>
              <a:rPr lang="en-US" sz="2800" b="1" dirty="0">
                <a:latin typeface="Times New Roman" panose="02020603050405020304" pitchFamily="18" charset="0"/>
                <a:cs typeface="Times New Roman" panose="02020603050405020304" pitchFamily="18" charset="0"/>
              </a:rPr>
            </a:br>
            <a:endParaRPr lang="en-US"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447800"/>
            <a:ext cx="8229600" cy="5181600"/>
          </a:xfrm>
        </p:spPr>
        <p:txBody>
          <a:bodyPr>
            <a:normAutofit/>
          </a:bodyPr>
          <a:lstStyle/>
          <a:p>
            <a:pPr algn="just"/>
            <a:r>
              <a:rPr lang="en-US" sz="2400" dirty="0">
                <a:latin typeface="Times New Roman" panose="02020603050405020304" pitchFamily="18" charset="0"/>
                <a:cs typeface="Times New Roman" panose="02020603050405020304" pitchFamily="18" charset="0"/>
              </a:rPr>
              <a:t>1. The software </a:t>
            </a:r>
            <a:r>
              <a:rPr lang="en-US" sz="2400" dirty="0">
                <a:solidFill>
                  <a:srgbClr val="FF0000"/>
                </a:solidFill>
                <a:latin typeface="Times New Roman" panose="02020603050405020304" pitchFamily="18" charset="0"/>
                <a:cs typeface="Times New Roman" panose="02020603050405020304" pitchFamily="18" charset="0"/>
              </a:rPr>
              <a:t>doesn't do something </a:t>
            </a:r>
            <a:r>
              <a:rPr lang="en-US" sz="2400" dirty="0">
                <a:latin typeface="Times New Roman" panose="02020603050405020304" pitchFamily="18" charset="0"/>
                <a:cs typeface="Times New Roman" panose="02020603050405020304" pitchFamily="18" charset="0"/>
              </a:rPr>
              <a:t>that the product specification says it should do.</a:t>
            </a:r>
          </a:p>
          <a:p>
            <a:pPr algn="just"/>
            <a:r>
              <a:rPr lang="en-US" sz="2400" dirty="0">
                <a:latin typeface="Times New Roman" panose="02020603050405020304" pitchFamily="18" charset="0"/>
                <a:cs typeface="Times New Roman" panose="02020603050405020304" pitchFamily="18" charset="0"/>
              </a:rPr>
              <a:t>2. The software </a:t>
            </a:r>
            <a:r>
              <a:rPr lang="en-US" sz="2400" dirty="0">
                <a:solidFill>
                  <a:srgbClr val="FF0000"/>
                </a:solidFill>
                <a:latin typeface="Times New Roman" panose="02020603050405020304" pitchFamily="18" charset="0"/>
                <a:cs typeface="Times New Roman" panose="02020603050405020304" pitchFamily="18" charset="0"/>
              </a:rPr>
              <a:t>does something </a:t>
            </a:r>
            <a:r>
              <a:rPr lang="en-US" sz="2400" dirty="0">
                <a:latin typeface="Times New Roman" panose="02020603050405020304" pitchFamily="18" charset="0"/>
                <a:cs typeface="Times New Roman" panose="02020603050405020304" pitchFamily="18" charset="0"/>
              </a:rPr>
              <a:t>that the product specification says it </a:t>
            </a:r>
            <a:r>
              <a:rPr lang="en-US" sz="2400" dirty="0">
                <a:solidFill>
                  <a:srgbClr val="FF0000"/>
                </a:solidFill>
                <a:latin typeface="Times New Roman" panose="02020603050405020304" pitchFamily="18" charset="0"/>
                <a:cs typeface="Times New Roman" panose="02020603050405020304" pitchFamily="18" charset="0"/>
              </a:rPr>
              <a:t>shouldn't do</a:t>
            </a:r>
            <a:r>
              <a:rPr lang="en-US" sz="2400" dirty="0">
                <a:latin typeface="Times New Roman" panose="02020603050405020304" pitchFamily="18" charset="0"/>
                <a:cs typeface="Times New Roman" panose="02020603050405020304" pitchFamily="18" charset="0"/>
              </a:rPr>
              <a:t>.</a:t>
            </a:r>
          </a:p>
          <a:p>
            <a:pPr algn="just"/>
            <a:r>
              <a:rPr lang="en-US" sz="2400" dirty="0">
                <a:latin typeface="Times New Roman" panose="02020603050405020304" pitchFamily="18" charset="0"/>
                <a:cs typeface="Times New Roman" panose="02020603050405020304" pitchFamily="18" charset="0"/>
              </a:rPr>
              <a:t>3. The software does something that the product specification </a:t>
            </a:r>
            <a:r>
              <a:rPr lang="en-US" sz="2400" dirty="0">
                <a:solidFill>
                  <a:srgbClr val="FF0000"/>
                </a:solidFill>
                <a:latin typeface="Times New Roman" panose="02020603050405020304" pitchFamily="18" charset="0"/>
                <a:cs typeface="Times New Roman" panose="02020603050405020304" pitchFamily="18" charset="0"/>
              </a:rPr>
              <a:t>doesn't mention.</a:t>
            </a:r>
          </a:p>
          <a:p>
            <a:pPr algn="just"/>
            <a:r>
              <a:rPr lang="en-US" sz="2400" dirty="0">
                <a:latin typeface="Times New Roman" panose="02020603050405020304" pitchFamily="18" charset="0"/>
                <a:cs typeface="Times New Roman" panose="02020603050405020304" pitchFamily="18" charset="0"/>
              </a:rPr>
              <a:t>4. The software doesn't do something that the product specification </a:t>
            </a:r>
            <a:r>
              <a:rPr lang="en-US" sz="2400" dirty="0">
                <a:solidFill>
                  <a:srgbClr val="FF0000"/>
                </a:solidFill>
                <a:latin typeface="Times New Roman" panose="02020603050405020304" pitchFamily="18" charset="0"/>
                <a:cs typeface="Times New Roman" panose="02020603050405020304" pitchFamily="18" charset="0"/>
              </a:rPr>
              <a:t>doesn't mention but should.</a:t>
            </a:r>
          </a:p>
          <a:p>
            <a:pPr algn="just"/>
            <a:r>
              <a:rPr lang="en-US" sz="2400" dirty="0">
                <a:latin typeface="Times New Roman" panose="02020603050405020304" pitchFamily="18" charset="0"/>
                <a:cs typeface="Times New Roman" panose="02020603050405020304" pitchFamily="18" charset="0"/>
              </a:rPr>
              <a:t>5. The software is </a:t>
            </a:r>
            <a:r>
              <a:rPr lang="en-US" sz="2400" dirty="0">
                <a:solidFill>
                  <a:srgbClr val="FF0000"/>
                </a:solidFill>
                <a:latin typeface="Times New Roman" panose="02020603050405020304" pitchFamily="18" charset="0"/>
                <a:cs typeface="Times New Roman" panose="02020603050405020304" pitchFamily="18" charset="0"/>
              </a:rPr>
              <a:t>difficult to understand</a:t>
            </a:r>
            <a:r>
              <a:rPr lang="en-US" sz="2400" dirty="0">
                <a:latin typeface="Times New Roman" panose="02020603050405020304" pitchFamily="18" charset="0"/>
                <a:cs typeface="Times New Roman" panose="02020603050405020304" pitchFamily="18" charset="0"/>
              </a:rPr>
              <a:t>, hard to use, </a:t>
            </a:r>
            <a:r>
              <a:rPr lang="en-US" sz="2400" dirty="0">
                <a:solidFill>
                  <a:srgbClr val="FF0000"/>
                </a:solidFill>
                <a:latin typeface="Times New Roman" panose="02020603050405020304" pitchFamily="18" charset="0"/>
                <a:cs typeface="Times New Roman" panose="02020603050405020304" pitchFamily="18" charset="0"/>
              </a:rPr>
              <a:t>slow</a:t>
            </a:r>
            <a:r>
              <a:rPr lang="en-US" sz="2400" dirty="0">
                <a:latin typeface="Times New Roman" panose="02020603050405020304" pitchFamily="18" charset="0"/>
                <a:cs typeface="Times New Roman" panose="02020603050405020304" pitchFamily="18" charset="0"/>
              </a:rPr>
              <a:t>, or in the software tester's eyes will be   viewed by the end user as just plain not right.</a:t>
            </a: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1034796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57200"/>
            <a:ext cx="3429000" cy="762000"/>
          </a:xfrm>
        </p:spPr>
        <p:txBody>
          <a:bodyPr>
            <a:normAutofit/>
          </a:bodyPr>
          <a:lstStyle/>
          <a:p>
            <a:r>
              <a:rPr lang="en-US" sz="3600" b="1" dirty="0">
                <a:latin typeface="Times New Roman" panose="02020603050405020304" pitchFamily="18" charset="0"/>
                <a:cs typeface="Times New Roman" panose="02020603050405020304" pitchFamily="18" charset="0"/>
              </a:rPr>
              <a:t>SDLC </a:t>
            </a:r>
            <a:r>
              <a:rPr lang="en-US" sz="3600" b="1" dirty="0" smtClean="0">
                <a:latin typeface="Times New Roman" panose="02020603050405020304" pitchFamily="18" charset="0"/>
                <a:cs typeface="Times New Roman" panose="02020603050405020304" pitchFamily="18" charset="0"/>
              </a:rPr>
              <a:t>Activities</a:t>
            </a:r>
            <a:endParaRPr lang="en-US" sz="3600" b="1" dirty="0">
              <a:latin typeface="Times New Roman" panose="02020603050405020304" pitchFamily="18" charset="0"/>
              <a:cs typeface="Times New Roman" panose="02020603050405020304" pitchFamily="18" charset="0"/>
            </a:endParaRPr>
          </a:p>
        </p:txBody>
      </p:sp>
      <p:pic>
        <p:nvPicPr>
          <p:cNvPr id="1026" name="Picture 2"/>
          <p:cNvPicPr>
            <a:picLocks noGrp="1" noChangeAspect="1" noChangeArrowheads="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4800600" y="1066800"/>
            <a:ext cx="3810000" cy="5486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143000" y="1600200"/>
            <a:ext cx="3352800" cy="4401205"/>
          </a:xfrm>
          <a:prstGeom prst="rect">
            <a:avLst/>
          </a:prstGeom>
          <a:noFill/>
        </p:spPr>
        <p:txBody>
          <a:bodyPr wrap="square" rtlCol="0">
            <a:spAutoFit/>
          </a:bodyPr>
          <a:lstStyle/>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SDLC provides a series of steps to be followed to design and develop a software product efficiently</a:t>
            </a:r>
            <a:r>
              <a:rPr lang="en-US" sz="2800" dirty="0" smtClean="0">
                <a:latin typeface="Times New Roman" panose="02020603050405020304" pitchFamily="18" charset="0"/>
                <a:cs typeface="Times New Roman" panose="02020603050405020304" pitchFamily="18" charset="0"/>
              </a:rPr>
              <a:t>.</a:t>
            </a:r>
          </a:p>
          <a:p>
            <a:pPr algn="just"/>
            <a:r>
              <a:rPr lang="en-US" sz="2800" dirty="0" smtClean="0">
                <a:latin typeface="Times New Roman" panose="02020603050405020304" pitchFamily="18" charset="0"/>
                <a:cs typeface="Times New Roman" panose="02020603050405020304" pitchFamily="18" charset="0"/>
              </a:rPr>
              <a:t> </a:t>
            </a:r>
          </a:p>
          <a:p>
            <a:pPr marL="457200" indent="-457200" algn="just">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SDLC </a:t>
            </a:r>
            <a:r>
              <a:rPr lang="en-US" sz="2800" dirty="0">
                <a:latin typeface="Times New Roman" panose="02020603050405020304" pitchFamily="18" charset="0"/>
                <a:cs typeface="Times New Roman" panose="02020603050405020304" pitchFamily="18" charset="0"/>
              </a:rPr>
              <a:t>framework includes the following steps:</a:t>
            </a:r>
          </a:p>
        </p:txBody>
      </p:sp>
    </p:spTree>
    <p:extLst>
      <p:ext uri="{BB962C8B-B14F-4D97-AF65-F5344CB8AC3E}">
        <p14:creationId xmlns="" xmlns:p14="http://schemas.microsoft.com/office/powerpoint/2010/main" val="69889601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33400" y="304800"/>
            <a:ext cx="8229600" cy="258762"/>
          </a:xfrm>
        </p:spPr>
        <p:txBody>
          <a:bodyPr>
            <a:normAutofit fontScale="90000"/>
          </a:bodyPr>
          <a:lstStyle/>
          <a:p>
            <a:r>
              <a:rPr lang="en-US" dirty="0" smtClean="0">
                <a:latin typeface="Times New Roman" panose="02020603050405020304" pitchFamily="18" charset="0"/>
                <a:cs typeface="Times New Roman" panose="02020603050405020304" pitchFamily="18" charset="0"/>
              </a:rPr>
              <a:t>Entry and Exit Criteria</a:t>
            </a:r>
            <a:endParaRPr lang="en-US"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a:xfrm>
            <a:off x="381000" y="1143000"/>
            <a:ext cx="8305800" cy="5943600"/>
          </a:xfrm>
        </p:spPr>
        <p:txBody>
          <a:bodyPr>
            <a:normAutofit/>
          </a:bodyPr>
          <a:lstStyle/>
          <a:p>
            <a:pPr algn="just"/>
            <a:r>
              <a:rPr lang="en-US" sz="2400" b="1" dirty="0" smtClean="0">
                <a:latin typeface="Times New Roman" panose="02020603050405020304" pitchFamily="18" charset="0"/>
                <a:cs typeface="Times New Roman" panose="02020603050405020304" pitchFamily="18" charset="0"/>
              </a:rPr>
              <a:t>Entry Criteria</a:t>
            </a:r>
            <a:r>
              <a:rPr lang="en-US" sz="2400" dirty="0" smtClean="0">
                <a:latin typeface="Times New Roman" panose="02020603050405020304" pitchFamily="18" charset="0"/>
                <a:cs typeface="Times New Roman" panose="02020603050405020304" pitchFamily="18" charset="0"/>
              </a:rPr>
              <a:t>:-Minimum eligibility or the minimum set of conditions that should met in order to start testing work.</a:t>
            </a:r>
          </a:p>
          <a:p>
            <a:pPr marL="514350" indent="-514350" algn="just">
              <a:buFont typeface="+mj-lt"/>
              <a:buAutoNum type="arabicPeriod"/>
            </a:pPr>
            <a:r>
              <a:rPr lang="en-US" sz="2400" dirty="0">
                <a:latin typeface="Times New Roman" panose="02020603050405020304" pitchFamily="18" charset="0"/>
                <a:cs typeface="Times New Roman" panose="02020603050405020304" pitchFamily="18" charset="0"/>
              </a:rPr>
              <a:t>Functional and Business requirement should be cleared, confirmed and </a:t>
            </a:r>
            <a:r>
              <a:rPr lang="en-US" sz="2400" dirty="0" smtClean="0">
                <a:latin typeface="Times New Roman" panose="02020603050405020304" pitchFamily="18" charset="0"/>
                <a:cs typeface="Times New Roman" panose="02020603050405020304" pitchFamily="18" charset="0"/>
              </a:rPr>
              <a:t>approved.</a:t>
            </a:r>
          </a:p>
          <a:p>
            <a:pPr marL="514350" indent="-514350" algn="just">
              <a:buFont typeface="+mj-lt"/>
              <a:buAutoNum type="arabicPeriod"/>
            </a:pPr>
            <a:r>
              <a:rPr lang="en-US" sz="2400" dirty="0" smtClean="0">
                <a:latin typeface="Times New Roman" panose="02020603050405020304" pitchFamily="18" charset="0"/>
                <a:cs typeface="Times New Roman" panose="02020603050405020304" pitchFamily="18" charset="0"/>
              </a:rPr>
              <a:t>All necessary documentation prepared.</a:t>
            </a:r>
          </a:p>
          <a:p>
            <a:pPr marL="514350" indent="-514350" algn="just">
              <a:buFont typeface="+mj-lt"/>
              <a:buAutoNum type="arabicPeriod"/>
            </a:pPr>
            <a:r>
              <a:rPr lang="en-US" sz="2400" dirty="0" smtClean="0">
                <a:latin typeface="Times New Roman" panose="02020603050405020304" pitchFamily="18" charset="0"/>
                <a:cs typeface="Times New Roman" panose="02020603050405020304" pitchFamily="18" charset="0"/>
              </a:rPr>
              <a:t> All test hardware ,platform installed</a:t>
            </a:r>
          </a:p>
          <a:p>
            <a:pPr marL="514350" indent="-514350" algn="just">
              <a:buFont typeface="+mj-lt"/>
              <a:buAutoNum type="arabicPeriod"/>
            </a:pPr>
            <a:r>
              <a:rPr lang="en-US" sz="2400" dirty="0" smtClean="0">
                <a:latin typeface="Times New Roman" panose="02020603050405020304" pitchFamily="18" charset="0"/>
                <a:cs typeface="Times New Roman" panose="02020603050405020304" pitchFamily="18" charset="0"/>
              </a:rPr>
              <a:t>Test </a:t>
            </a:r>
            <a:r>
              <a:rPr lang="en-US" sz="2400" dirty="0">
                <a:latin typeface="Times New Roman" panose="02020603050405020304" pitchFamily="18" charset="0"/>
                <a:cs typeface="Times New Roman" panose="02020603050405020304" pitchFamily="18" charset="0"/>
              </a:rPr>
              <a:t>plan, test cases reviewed and </a:t>
            </a:r>
            <a:r>
              <a:rPr lang="en-US" sz="2400" dirty="0" smtClean="0">
                <a:latin typeface="Times New Roman" panose="02020603050405020304" pitchFamily="18" charset="0"/>
                <a:cs typeface="Times New Roman" panose="02020603050405020304" pitchFamily="18" charset="0"/>
              </a:rPr>
              <a:t>approved</a:t>
            </a:r>
          </a:p>
          <a:p>
            <a:pPr marL="514350" indent="-514350" algn="just">
              <a:buFont typeface="+mj-lt"/>
              <a:buAutoNum type="arabicPeriod"/>
            </a:pPr>
            <a:r>
              <a:rPr lang="en-US" sz="2400" dirty="0" smtClean="0">
                <a:latin typeface="Times New Roman" panose="02020603050405020304" pitchFamily="18" charset="0"/>
                <a:cs typeface="Times New Roman" panose="02020603050405020304" pitchFamily="18" charset="0"/>
              </a:rPr>
              <a:t>Test </a:t>
            </a:r>
            <a:r>
              <a:rPr lang="en-US" sz="2400" dirty="0">
                <a:latin typeface="Times New Roman" panose="02020603050405020304" pitchFamily="18" charset="0"/>
                <a:cs typeface="Times New Roman" panose="02020603050405020304" pitchFamily="18" charset="0"/>
              </a:rPr>
              <a:t>environment/test ware gets </a:t>
            </a:r>
            <a:r>
              <a:rPr lang="en-US" sz="2400" dirty="0" smtClean="0">
                <a:latin typeface="Times New Roman" panose="02020603050405020304" pitchFamily="18" charset="0"/>
                <a:cs typeface="Times New Roman" panose="02020603050405020304" pitchFamily="18" charset="0"/>
              </a:rPr>
              <a:t>prepared</a:t>
            </a:r>
          </a:p>
          <a:p>
            <a:pPr marL="514350" indent="-514350" algn="just">
              <a:buFont typeface="+mj-lt"/>
              <a:buAutoNum type="arabicPeriod"/>
            </a:pP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Test data should be </a:t>
            </a:r>
            <a:r>
              <a:rPr lang="en-US" sz="2400" dirty="0" smtClean="0">
                <a:latin typeface="Times New Roman" panose="02020603050405020304" pitchFamily="18" charset="0"/>
                <a:cs typeface="Times New Roman" panose="02020603050405020304" pitchFamily="18" charset="0"/>
              </a:rPr>
              <a:t>available.</a:t>
            </a:r>
          </a:p>
          <a:p>
            <a:pPr marL="514350" indent="-514350" algn="just">
              <a:buFont typeface="+mj-lt"/>
              <a:buAutoNum type="arabicPeriod"/>
            </a:pPr>
            <a:r>
              <a:rPr lang="en-US" sz="2400" dirty="0">
                <a:latin typeface="Times New Roman" panose="02020603050405020304" pitchFamily="18" charset="0"/>
                <a:cs typeface="Times New Roman" panose="02020603050405020304" pitchFamily="18" charset="0"/>
              </a:rPr>
              <a:t>Resources should be </a:t>
            </a:r>
            <a:r>
              <a:rPr lang="en-US" sz="2400" dirty="0" smtClean="0">
                <a:latin typeface="Times New Roman" panose="02020603050405020304" pitchFamily="18" charset="0"/>
                <a:cs typeface="Times New Roman" panose="02020603050405020304" pitchFamily="18" charset="0"/>
              </a:rPr>
              <a:t>ready.</a:t>
            </a:r>
          </a:p>
          <a:p>
            <a:pPr marL="514350" indent="-514350" algn="just">
              <a:buFont typeface="+mj-lt"/>
              <a:buAutoNum type="arabicPeriod"/>
            </a:pPr>
            <a:r>
              <a:rPr lang="en-US" sz="2400" dirty="0" smtClean="0">
                <a:latin typeface="Times New Roman" panose="02020603050405020304" pitchFamily="18" charset="0"/>
                <a:cs typeface="Times New Roman" panose="02020603050405020304" pitchFamily="18" charset="0"/>
              </a:rPr>
              <a:t>All developed code must be unit tested.</a:t>
            </a:r>
          </a:p>
          <a:p>
            <a:pPr marL="0" indent="0" algn="just">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546433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258762"/>
          </a:xfrm>
        </p:spPr>
        <p:txBody>
          <a:bodyPr>
            <a:normAutofit fontScale="90000"/>
          </a:bodyPr>
          <a:lstStyle/>
          <a:p>
            <a:r>
              <a:rPr lang="en-US" dirty="0" smtClean="0">
                <a:latin typeface="Times New Roman" panose="02020603050405020304" pitchFamily="18" charset="0"/>
                <a:cs typeface="Times New Roman" panose="02020603050405020304" pitchFamily="18" charset="0"/>
              </a:rPr>
              <a:t>Entry and Exit Criteria</a:t>
            </a:r>
            <a:endParaRPr lang="en-US"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a:xfrm>
            <a:off x="381000" y="609600"/>
            <a:ext cx="8305800" cy="5943600"/>
          </a:xfrm>
        </p:spPr>
        <p:txBody>
          <a:bodyPr>
            <a:noAutofit/>
          </a:bodyPr>
          <a:lstStyle/>
          <a:p>
            <a:pPr algn="just"/>
            <a:r>
              <a:rPr lang="en-US" sz="2400" b="1" dirty="0" smtClean="0">
                <a:latin typeface="Times New Roman" panose="02020603050405020304" pitchFamily="18" charset="0"/>
                <a:cs typeface="Times New Roman" panose="02020603050405020304" pitchFamily="18" charset="0"/>
              </a:rPr>
              <a:t>Exit </a:t>
            </a:r>
            <a:r>
              <a:rPr lang="en-US" sz="2400" b="1" dirty="0">
                <a:latin typeface="Times New Roman" panose="02020603050405020304" pitchFamily="18" charset="0"/>
                <a:cs typeface="Times New Roman" panose="02020603050405020304" pitchFamily="18" charset="0"/>
              </a:rPr>
              <a:t>Criteria </a:t>
            </a:r>
            <a:r>
              <a:rPr lang="en-US" sz="2400" b="1" dirty="0" smtClean="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Exit criteria is a set of conditions based on which you can say that this particular task is finished.</a:t>
            </a:r>
          </a:p>
          <a:p>
            <a:pPr marL="0" indent="0" algn="just">
              <a:buNone/>
            </a:pPr>
            <a:r>
              <a:rPr lang="en-US" sz="2400" dirty="0">
                <a:latin typeface="Times New Roman" panose="02020603050405020304" pitchFamily="18" charset="0"/>
                <a:cs typeface="Times New Roman" panose="02020603050405020304" pitchFamily="18" charset="0"/>
              </a:rPr>
              <a:t>  Common factors in deciding when to stop are</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2400" dirty="0">
                <a:latin typeface="Times New Roman" panose="02020603050405020304" pitchFamily="18" charset="0"/>
                <a:cs typeface="Times New Roman" panose="02020603050405020304" pitchFamily="18" charset="0"/>
              </a:rPr>
              <a:t>Deadlines (release deadlines, testing deadlines, etc.)</a:t>
            </a:r>
          </a:p>
          <a:p>
            <a:pPr marL="514350" indent="-514350">
              <a:lnSpc>
                <a:spcPts val="2880"/>
              </a:lnSpc>
              <a:buFont typeface="+mj-lt"/>
              <a:buAutoNum type="arabicPeriod"/>
            </a:pPr>
            <a:r>
              <a:rPr lang="en-US" sz="2400" dirty="0">
                <a:latin typeface="Times New Roman" panose="02020603050405020304" pitchFamily="18" charset="0"/>
                <a:cs typeface="Times New Roman" panose="02020603050405020304" pitchFamily="18" charset="0"/>
              </a:rPr>
              <a:t>Test cases completed with certain percentage passed</a:t>
            </a:r>
          </a:p>
          <a:p>
            <a:pPr marL="514350" indent="-514350">
              <a:lnSpc>
                <a:spcPts val="2880"/>
              </a:lnSpc>
              <a:buFont typeface="+mj-lt"/>
              <a:buAutoNum type="arabicPeriod"/>
            </a:pPr>
            <a:r>
              <a:rPr lang="en-US" sz="2400" dirty="0">
                <a:latin typeface="Times New Roman" panose="02020603050405020304" pitchFamily="18" charset="0"/>
                <a:cs typeface="Times New Roman" panose="02020603050405020304" pitchFamily="18" charset="0"/>
              </a:rPr>
              <a:t>Test budget depleted</a:t>
            </a:r>
          </a:p>
          <a:p>
            <a:pPr marL="514350" indent="-514350">
              <a:lnSpc>
                <a:spcPts val="2880"/>
              </a:lnSpc>
              <a:buFont typeface="+mj-lt"/>
              <a:buAutoNum type="arabicPeriod"/>
            </a:pPr>
            <a:r>
              <a:rPr lang="en-US" sz="2400" dirty="0">
                <a:latin typeface="Times New Roman" panose="02020603050405020304" pitchFamily="18" charset="0"/>
                <a:cs typeface="Times New Roman" panose="02020603050405020304" pitchFamily="18" charset="0"/>
              </a:rPr>
              <a:t>Coverage of code/functionality/requirements reaches a specified point</a:t>
            </a:r>
          </a:p>
          <a:p>
            <a:pPr marL="514350" indent="-514350">
              <a:lnSpc>
                <a:spcPts val="2880"/>
              </a:lnSpc>
              <a:buFont typeface="+mj-lt"/>
              <a:buAutoNum type="arabicPeriod"/>
            </a:pPr>
            <a:r>
              <a:rPr lang="en-US" sz="2400" dirty="0">
                <a:latin typeface="Times New Roman" panose="02020603050405020304" pitchFamily="18" charset="0"/>
                <a:cs typeface="Times New Roman" panose="02020603050405020304" pitchFamily="18" charset="0"/>
              </a:rPr>
              <a:t>All defects are fixed or closed</a:t>
            </a:r>
          </a:p>
          <a:p>
            <a:pPr marL="514350" indent="-514350">
              <a:lnSpc>
                <a:spcPts val="2880"/>
              </a:lnSpc>
              <a:buFont typeface="+mj-lt"/>
              <a:buAutoNum type="arabicPeriod"/>
            </a:pPr>
            <a:r>
              <a:rPr lang="en-US" sz="2400" dirty="0">
                <a:latin typeface="Times New Roman" panose="02020603050405020304" pitchFamily="18" charset="0"/>
                <a:cs typeface="Times New Roman" panose="02020603050405020304" pitchFamily="18" charset="0"/>
              </a:rPr>
              <a:t>All the test cases have been executed and passed</a:t>
            </a:r>
          </a:p>
          <a:p>
            <a:pPr marL="514350" indent="-514350">
              <a:lnSpc>
                <a:spcPts val="2880"/>
              </a:lnSpc>
              <a:buFont typeface="+mj-lt"/>
              <a:buAutoNum type="arabicPeriod"/>
            </a:pPr>
            <a:r>
              <a:rPr lang="en-US" sz="2400" dirty="0">
                <a:latin typeface="Times New Roman" panose="02020603050405020304" pitchFamily="18" charset="0"/>
                <a:cs typeface="Times New Roman" panose="02020603050405020304" pitchFamily="18" charset="0"/>
              </a:rPr>
              <a:t>Budget allocated for testing is exhausted</a:t>
            </a:r>
          </a:p>
          <a:p>
            <a:pPr marL="514350" indent="-514350">
              <a:lnSpc>
                <a:spcPts val="2880"/>
              </a:lnSpc>
              <a:buFont typeface="+mj-lt"/>
              <a:buAutoNum type="arabicPeriod"/>
            </a:pPr>
            <a:r>
              <a:rPr lang="en-US" sz="2400" dirty="0">
                <a:latin typeface="Times New Roman" panose="02020603050405020304" pitchFamily="18" charset="0"/>
                <a:cs typeface="Times New Roman" panose="02020603050405020304" pitchFamily="18" charset="0"/>
              </a:rPr>
              <a:t>The risk in the project is under acceptable limit.</a:t>
            </a:r>
          </a:p>
          <a:p>
            <a:pPr marL="514350" indent="-514350">
              <a:lnSpc>
                <a:spcPts val="2880"/>
              </a:lnSpc>
              <a:buFont typeface="+mj-lt"/>
              <a:buAutoNum type="arabicPeriod"/>
            </a:pPr>
            <a:r>
              <a:rPr lang="en-US" sz="2400" dirty="0">
                <a:latin typeface="Times New Roman" panose="02020603050405020304" pitchFamily="18" charset="0"/>
                <a:cs typeface="Times New Roman" panose="02020603050405020304" pitchFamily="18" charset="0"/>
              </a:rPr>
              <a:t>Schedule has been achieved.</a:t>
            </a:r>
          </a:p>
          <a:p>
            <a:pPr marL="514350" indent="-514350">
              <a:lnSpc>
                <a:spcPts val="2880"/>
              </a:lnSpc>
              <a:buFont typeface="+mj-lt"/>
              <a:buAutoNum type="arabicPeriod"/>
            </a:pPr>
            <a:r>
              <a:rPr lang="en-US" sz="2400" dirty="0">
                <a:latin typeface="Times New Roman" panose="02020603050405020304" pitchFamily="18" charset="0"/>
                <a:cs typeface="Times New Roman" panose="02020603050405020304" pitchFamily="18" charset="0"/>
              </a:rPr>
              <a:t>All high risk areas covered.</a:t>
            </a:r>
            <a:br>
              <a:rPr lang="en-US" sz="2400" dirty="0">
                <a:latin typeface="Times New Roman" panose="02020603050405020304" pitchFamily="18" charset="0"/>
                <a:cs typeface="Times New Roman" panose="02020603050405020304" pitchFamily="18" charset="0"/>
              </a:rPr>
            </a:br>
            <a:endParaRPr lang="en-US" sz="2400" dirty="0" smtClean="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US" sz="2400" dirty="0">
              <a:latin typeface="Times New Roman" panose="02020603050405020304" pitchFamily="18" charset="0"/>
              <a:cs typeface="Times New Roman" panose="02020603050405020304" pitchFamily="18" charset="0"/>
            </a:endParaRPr>
          </a:p>
          <a:p>
            <a:pPr marL="514350" indent="-514350">
              <a:buFont typeface="+mj-lt"/>
              <a:buAutoNum type="arabicPeriod"/>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41390732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Bug Occurs?</a:t>
            </a:r>
            <a:endParaRPr lang="en-US" dirty="0"/>
          </a:p>
        </p:txBody>
      </p:sp>
      <p:sp>
        <p:nvSpPr>
          <p:cNvPr id="3" name="Content Placeholder 2"/>
          <p:cNvSpPr>
            <a:spLocks noGrp="1"/>
          </p:cNvSpPr>
          <p:nvPr>
            <p:ph idx="1"/>
          </p:nvPr>
        </p:nvSpPr>
        <p:spPr/>
        <p:txBody>
          <a:bodyPr/>
          <a:lstStyle/>
          <a:p>
            <a:r>
              <a:rPr lang="en-US" dirty="0" smtClean="0"/>
              <a:t>Number one cause of software bug is </a:t>
            </a:r>
            <a:r>
              <a:rPr lang="en-US" b="1" dirty="0" smtClean="0"/>
              <a:t>Specification.</a:t>
            </a:r>
          </a:p>
          <a:p>
            <a:pPr lvl="1">
              <a:buFont typeface="Wingdings" pitchFamily="2" charset="2"/>
              <a:buChar char="Ø"/>
            </a:pPr>
            <a:r>
              <a:rPr lang="en-US" dirty="0" smtClean="0"/>
              <a:t>Spec. Simply isn’t written.</a:t>
            </a:r>
          </a:p>
          <a:p>
            <a:pPr lvl="1">
              <a:buFont typeface="Wingdings" pitchFamily="2" charset="2"/>
              <a:buChar char="Ø"/>
            </a:pPr>
            <a:r>
              <a:rPr lang="en-US" dirty="0" smtClean="0"/>
              <a:t>It’s Constantly changing nature.</a:t>
            </a:r>
          </a:p>
          <a:p>
            <a:pPr lvl="1">
              <a:buFont typeface="Wingdings" pitchFamily="2" charset="2"/>
              <a:buChar char="Ø"/>
            </a:pPr>
            <a:r>
              <a:rPr lang="en-US" dirty="0" smtClean="0"/>
              <a:t>Not communicated to entire development team.</a:t>
            </a:r>
          </a:p>
          <a:p>
            <a:pPr lvl="1">
              <a:buFont typeface="Wingdings" pitchFamily="2" charset="2"/>
              <a:buChar char="Ø"/>
            </a:pPr>
            <a:r>
              <a:rPr lang="en-US" dirty="0" smtClean="0"/>
              <a:t>Planning.</a:t>
            </a:r>
            <a:endParaRPr lang="en-US" dirty="0"/>
          </a:p>
        </p:txBody>
      </p:sp>
    </p:spTree>
    <p:extLst>
      <p:ext uri="{BB962C8B-B14F-4D97-AF65-F5344CB8AC3E}">
        <p14:creationId xmlns="" xmlns:p14="http://schemas.microsoft.com/office/powerpoint/2010/main" val="22090544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9292" name="Rectangle 76"/>
          <p:cNvSpPr>
            <a:spLocks noGrp="1" noChangeArrowheads="1"/>
          </p:cNvSpPr>
          <p:nvPr>
            <p:ph type="title"/>
          </p:nvPr>
        </p:nvSpPr>
        <p:spPr/>
        <p:txBody>
          <a:bodyPr/>
          <a:lstStyle/>
          <a:p>
            <a:r>
              <a:rPr lang="en-GB" dirty="0"/>
              <a:t>When are defects introduced?</a:t>
            </a:r>
          </a:p>
        </p:txBody>
      </p:sp>
      <p:sp>
        <p:nvSpPr>
          <p:cNvPr id="1289224" name="Text Box 8"/>
          <p:cNvSpPr txBox="1">
            <a:spLocks noChangeArrowheads="1"/>
          </p:cNvSpPr>
          <p:nvPr/>
        </p:nvSpPr>
        <p:spPr bwMode="auto">
          <a:xfrm>
            <a:off x="2319338" y="3063875"/>
            <a:ext cx="42862" cy="311150"/>
          </a:xfrm>
          <a:prstGeom prst="rect">
            <a:avLst/>
          </a:prstGeom>
          <a:noFill/>
          <a:ln w="9525">
            <a:noFill/>
            <a:round/>
            <a:headEnd/>
            <a:tailEnd/>
          </a:ln>
          <a:effectLst/>
        </p:spPr>
        <p:txBody>
          <a:bodyPr wrap="none" anchor="ctr"/>
          <a:lstStyle/>
          <a:p>
            <a:endParaRPr lang="en-US" dirty="0"/>
          </a:p>
        </p:txBody>
      </p:sp>
      <p:sp>
        <p:nvSpPr>
          <p:cNvPr id="1289225" name="Text Box 9"/>
          <p:cNvSpPr txBox="1">
            <a:spLocks noChangeArrowheads="1"/>
          </p:cNvSpPr>
          <p:nvPr/>
        </p:nvSpPr>
        <p:spPr bwMode="auto">
          <a:xfrm>
            <a:off x="1439863" y="3476625"/>
            <a:ext cx="22225" cy="312738"/>
          </a:xfrm>
          <a:prstGeom prst="rect">
            <a:avLst/>
          </a:prstGeom>
          <a:noFill/>
          <a:ln w="9525">
            <a:noFill/>
            <a:round/>
            <a:headEnd/>
            <a:tailEnd/>
          </a:ln>
          <a:effectLst/>
        </p:spPr>
        <p:txBody>
          <a:bodyPr wrap="none" anchor="ctr"/>
          <a:lstStyle/>
          <a:p>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1204913" y="1066800"/>
            <a:ext cx="6734175" cy="5438775"/>
          </a:xfrm>
          <a:prstGeom prst="rect">
            <a:avLst/>
          </a:prstGeom>
          <a:noFill/>
          <a:ln w="9525">
            <a:noFill/>
            <a:miter lim="800000"/>
            <a:headEnd/>
            <a:tailEnd/>
          </a:ln>
          <a:effectLst/>
        </p:spPr>
      </p:pic>
    </p:spTree>
    <p:extLst>
      <p:ext uri="{BB962C8B-B14F-4D97-AF65-F5344CB8AC3E}">
        <p14:creationId xmlns="" xmlns:p14="http://schemas.microsoft.com/office/powerpoint/2010/main" val="4273154724"/>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Bug Occurs?</a:t>
            </a:r>
            <a:endParaRPr lang="en-US" dirty="0"/>
          </a:p>
        </p:txBody>
      </p:sp>
      <p:sp>
        <p:nvSpPr>
          <p:cNvPr id="3" name="Content Placeholder 2"/>
          <p:cNvSpPr>
            <a:spLocks noGrp="1"/>
          </p:cNvSpPr>
          <p:nvPr>
            <p:ph idx="1"/>
          </p:nvPr>
        </p:nvSpPr>
        <p:spPr/>
        <p:txBody>
          <a:bodyPr/>
          <a:lstStyle/>
          <a:p>
            <a:r>
              <a:rPr lang="en-US" dirty="0" smtClean="0"/>
              <a:t>Next largest source of bug is </a:t>
            </a:r>
            <a:r>
              <a:rPr lang="en-US" b="1" dirty="0" smtClean="0"/>
              <a:t>Design.</a:t>
            </a:r>
          </a:p>
          <a:p>
            <a:r>
              <a:rPr lang="en-US" sz="2800" dirty="0" smtClean="0"/>
              <a:t>Same reason as Specification.</a:t>
            </a:r>
          </a:p>
          <a:p>
            <a:pPr>
              <a:buFont typeface="Wingdings" pitchFamily="2" charset="2"/>
              <a:buChar char="Ø"/>
            </a:pPr>
            <a:r>
              <a:rPr lang="en-US" sz="2800" b="1" dirty="0" smtClean="0"/>
              <a:t>Coding </a:t>
            </a:r>
          </a:p>
          <a:p>
            <a:pPr lvl="1">
              <a:buFont typeface="Wingdings" pitchFamily="2" charset="2"/>
              <a:buChar char="Ø"/>
            </a:pPr>
            <a:r>
              <a:rPr lang="en-US" dirty="0" smtClean="0"/>
              <a:t>Software complexity.</a:t>
            </a:r>
          </a:p>
          <a:p>
            <a:pPr lvl="1">
              <a:buFont typeface="Wingdings" pitchFamily="2" charset="2"/>
              <a:buChar char="Ø"/>
            </a:pPr>
            <a:r>
              <a:rPr lang="en-US" dirty="0"/>
              <a:t> </a:t>
            </a:r>
            <a:r>
              <a:rPr lang="en-US" dirty="0" smtClean="0"/>
              <a:t>Poor Documentation.</a:t>
            </a:r>
          </a:p>
          <a:p>
            <a:pPr lvl="1">
              <a:buFont typeface="Wingdings" pitchFamily="2" charset="2"/>
              <a:buChar char="Ø"/>
            </a:pPr>
            <a:r>
              <a:rPr lang="en-US" dirty="0" smtClean="0"/>
              <a:t>Schedule pressure.</a:t>
            </a:r>
          </a:p>
          <a:p>
            <a:pPr lvl="1">
              <a:buFont typeface="Wingdings" pitchFamily="2" charset="2"/>
              <a:buChar char="Ø"/>
            </a:pPr>
            <a:r>
              <a:rPr lang="en-US" dirty="0" smtClean="0"/>
              <a:t>Plain dumb mistake.</a:t>
            </a:r>
            <a:endParaRPr lang="en-US" dirty="0"/>
          </a:p>
        </p:txBody>
      </p:sp>
    </p:spTree>
    <p:extLst>
      <p:ext uri="{BB962C8B-B14F-4D97-AF65-F5344CB8AC3E}">
        <p14:creationId xmlns="" xmlns:p14="http://schemas.microsoft.com/office/powerpoint/2010/main" val="13813694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9292" name="Rectangle 76"/>
          <p:cNvSpPr>
            <a:spLocks noGrp="1" noChangeArrowheads="1"/>
          </p:cNvSpPr>
          <p:nvPr>
            <p:ph type="title"/>
          </p:nvPr>
        </p:nvSpPr>
        <p:spPr/>
        <p:txBody>
          <a:bodyPr/>
          <a:lstStyle/>
          <a:p>
            <a:r>
              <a:rPr lang="en-GB" dirty="0"/>
              <a:t>When are defects introduced?</a:t>
            </a:r>
          </a:p>
        </p:txBody>
      </p:sp>
      <p:sp>
        <p:nvSpPr>
          <p:cNvPr id="1289294" name="Rectangle 78"/>
          <p:cNvSpPr>
            <a:spLocks noGrp="1" noChangeArrowheads="1"/>
          </p:cNvSpPr>
          <p:nvPr>
            <p:ph type="body" sz="half" idx="1"/>
          </p:nvPr>
        </p:nvSpPr>
        <p:spPr/>
        <p:txBody>
          <a:bodyPr/>
          <a:lstStyle/>
          <a:p>
            <a:r>
              <a:rPr lang="en-CA" dirty="0"/>
              <a:t>The majority of defects are introduced in earlier phases.</a:t>
            </a:r>
          </a:p>
          <a:p>
            <a:pPr lvl="1"/>
            <a:r>
              <a:rPr lang="en-CA" dirty="0"/>
              <a:t>Requirements are the top factor in a project’s success or failure.</a:t>
            </a:r>
          </a:p>
        </p:txBody>
      </p:sp>
      <p:graphicFrame>
        <p:nvGraphicFramePr>
          <p:cNvPr id="1289260" name="Group 44"/>
          <p:cNvGraphicFramePr>
            <a:graphicFrameLocks noGrp="1"/>
          </p:cNvGraphicFramePr>
          <p:nvPr>
            <p:ph sz="half" idx="2"/>
          </p:nvPr>
        </p:nvGraphicFramePr>
        <p:xfrm>
          <a:off x="1439863" y="3063875"/>
          <a:ext cx="6694487" cy="2409827"/>
        </p:xfrm>
        <a:graphic>
          <a:graphicData uri="http://schemas.openxmlformats.org/drawingml/2006/table">
            <a:tbl>
              <a:tblPr/>
              <a:tblGrid>
                <a:gridCol w="3087687"/>
                <a:gridCol w="1685925"/>
                <a:gridCol w="1920875"/>
              </a:tblGrid>
              <a:tr h="714375">
                <a:tc>
                  <a:txBody>
                    <a:bodyPr/>
                    <a:lstStyle/>
                    <a:p>
                      <a:pPr marL="0" marR="0" lvl="0" indent="0" algn="l" defTabSz="914400" rtl="0" eaLnBrk="1" fontAlgn="base" latinLnBrk="0" hangingPunct="1">
                        <a:lnSpc>
                          <a:spcPct val="100000"/>
                        </a:lnSpc>
                        <a:spcBef>
                          <a:spcPct val="70000"/>
                        </a:spcBef>
                        <a:spcAft>
                          <a:spcPct val="0"/>
                        </a:spcAft>
                        <a:buClrTx/>
                        <a:buSzTx/>
                        <a:buFontTx/>
                        <a:buNone/>
                        <a:tabLst/>
                      </a:pPr>
                      <a:r>
                        <a:rPr kumimoji="0" lang="en-CA" sz="2000" b="0" i="0" u="none" strike="noStrike" cap="none" normalizeH="0" baseline="0" dirty="0" smtClean="0">
                          <a:ln>
                            <a:noFill/>
                          </a:ln>
                          <a:solidFill>
                            <a:schemeClr val="tx1"/>
                          </a:solidFill>
                          <a:effectLst/>
                          <a:latin typeface="Comic Sans MS" pitchFamily="66" charset="0"/>
                        </a:rPr>
                        <a:t>Phase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70000"/>
                        </a:spcBef>
                        <a:spcAft>
                          <a:spcPct val="0"/>
                        </a:spcAft>
                        <a:buClrTx/>
                        <a:buSzTx/>
                        <a:buFontTx/>
                        <a:buNone/>
                        <a:tabLst/>
                      </a:pPr>
                      <a:r>
                        <a:rPr kumimoji="0" lang="en-CA" sz="2000" b="0" i="0" u="none" strike="noStrike" cap="none" normalizeH="0" baseline="0" dirty="0" smtClean="0">
                          <a:ln>
                            <a:noFill/>
                          </a:ln>
                          <a:solidFill>
                            <a:schemeClr val="tx1"/>
                          </a:solidFill>
                          <a:effectLst/>
                          <a:latin typeface="Comic Sans MS" pitchFamily="66" charset="0"/>
                        </a:rPr>
                        <a:t>% of defects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70000"/>
                        </a:spcBef>
                        <a:spcAft>
                          <a:spcPct val="0"/>
                        </a:spcAft>
                        <a:buClrTx/>
                        <a:buSzTx/>
                        <a:buFontTx/>
                        <a:buNone/>
                        <a:tabLst/>
                      </a:pPr>
                      <a:r>
                        <a:rPr kumimoji="0" lang="en-CA" sz="2000" b="0" i="0" u="none" strike="noStrike" cap="none" normalizeH="0" baseline="0" dirty="0" smtClean="0">
                          <a:ln>
                            <a:noFill/>
                          </a:ln>
                          <a:solidFill>
                            <a:schemeClr val="tx1"/>
                          </a:solidFill>
                          <a:effectLst/>
                          <a:latin typeface="Comic Sans MS" pitchFamily="66" charset="0"/>
                        </a:rPr>
                        <a:t>% effort to fix</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3863">
                <a:tc>
                  <a:txBody>
                    <a:bodyPr/>
                    <a:lstStyle/>
                    <a:p>
                      <a:pPr marL="0" marR="0" lvl="0" indent="0" algn="l" defTabSz="914400" rtl="0" eaLnBrk="1" fontAlgn="base" latinLnBrk="0" hangingPunct="1">
                        <a:lnSpc>
                          <a:spcPct val="100000"/>
                        </a:lnSpc>
                        <a:spcBef>
                          <a:spcPct val="70000"/>
                        </a:spcBef>
                        <a:spcAft>
                          <a:spcPct val="0"/>
                        </a:spcAft>
                        <a:buClrTx/>
                        <a:buSzTx/>
                        <a:buFontTx/>
                        <a:buNone/>
                        <a:tabLst/>
                      </a:pPr>
                      <a:r>
                        <a:rPr kumimoji="0" lang="en-CA" sz="2000" b="0" i="0" u="none" strike="noStrike" cap="none" normalizeH="0" baseline="0" dirty="0" smtClean="0">
                          <a:ln>
                            <a:noFill/>
                          </a:ln>
                          <a:solidFill>
                            <a:schemeClr val="tx1"/>
                          </a:solidFill>
                          <a:effectLst/>
                          <a:latin typeface="Comic Sans MS" pitchFamily="66" charset="0"/>
                        </a:rPr>
                        <a:t>Requirements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70000"/>
                        </a:spcBef>
                        <a:spcAft>
                          <a:spcPct val="0"/>
                        </a:spcAft>
                        <a:buClrTx/>
                        <a:buSzTx/>
                        <a:buFontTx/>
                        <a:buNone/>
                        <a:tabLst/>
                      </a:pPr>
                      <a:r>
                        <a:rPr kumimoji="0" lang="en-CA" sz="2000" b="0" i="0" u="none" strike="noStrike" cap="none" normalizeH="0" baseline="0" dirty="0" smtClean="0">
                          <a:ln>
                            <a:noFill/>
                          </a:ln>
                          <a:solidFill>
                            <a:schemeClr val="tx1"/>
                          </a:solidFill>
                          <a:effectLst/>
                          <a:latin typeface="Comic Sans MS" pitchFamily="66" charset="0"/>
                        </a:rPr>
                        <a:t>56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70000"/>
                        </a:spcBef>
                        <a:spcAft>
                          <a:spcPct val="0"/>
                        </a:spcAft>
                        <a:buClrTx/>
                        <a:buSzTx/>
                        <a:buFontTx/>
                        <a:buNone/>
                        <a:tabLst/>
                      </a:pPr>
                      <a:r>
                        <a:rPr kumimoji="0" lang="en-CA" sz="2000" b="0" i="0" u="none" strike="noStrike" cap="none" normalizeH="0" baseline="0" dirty="0" smtClean="0">
                          <a:ln>
                            <a:noFill/>
                          </a:ln>
                          <a:solidFill>
                            <a:schemeClr val="tx1"/>
                          </a:solidFill>
                          <a:effectLst/>
                          <a:latin typeface="Comic Sans MS" pitchFamily="66" charset="0"/>
                        </a:rPr>
                        <a:t>82</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3863">
                <a:tc>
                  <a:txBody>
                    <a:bodyPr/>
                    <a:lstStyle/>
                    <a:p>
                      <a:pPr marL="0" marR="0" lvl="0" indent="0" algn="l" defTabSz="914400" rtl="0" eaLnBrk="1" fontAlgn="base" latinLnBrk="0" hangingPunct="1">
                        <a:lnSpc>
                          <a:spcPct val="100000"/>
                        </a:lnSpc>
                        <a:spcBef>
                          <a:spcPct val="70000"/>
                        </a:spcBef>
                        <a:spcAft>
                          <a:spcPct val="0"/>
                        </a:spcAft>
                        <a:buClrTx/>
                        <a:buSzTx/>
                        <a:buFontTx/>
                        <a:buNone/>
                        <a:tabLst/>
                      </a:pPr>
                      <a:r>
                        <a:rPr kumimoji="0" lang="en-CA" sz="2000" b="0" i="0" u="none" strike="noStrike" cap="none" normalizeH="0" baseline="0" dirty="0" smtClean="0">
                          <a:ln>
                            <a:noFill/>
                          </a:ln>
                          <a:solidFill>
                            <a:schemeClr val="tx1"/>
                          </a:solidFill>
                          <a:effectLst/>
                          <a:latin typeface="Comic Sans MS" pitchFamily="66" charset="0"/>
                        </a:rPr>
                        <a:t>Design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70000"/>
                        </a:spcBef>
                        <a:spcAft>
                          <a:spcPct val="0"/>
                        </a:spcAft>
                        <a:buClrTx/>
                        <a:buSzTx/>
                        <a:buFontTx/>
                        <a:buNone/>
                        <a:tabLst/>
                      </a:pPr>
                      <a:r>
                        <a:rPr kumimoji="0" lang="en-CA" sz="2000" b="0" i="0" u="none" strike="noStrike" cap="none" normalizeH="0" baseline="0" dirty="0" smtClean="0">
                          <a:ln>
                            <a:noFill/>
                          </a:ln>
                          <a:solidFill>
                            <a:schemeClr val="tx1"/>
                          </a:solidFill>
                          <a:effectLst/>
                          <a:latin typeface="Comic Sans MS" pitchFamily="66" charset="0"/>
                        </a:rPr>
                        <a:t>27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70000"/>
                        </a:spcBef>
                        <a:spcAft>
                          <a:spcPct val="0"/>
                        </a:spcAft>
                        <a:buClrTx/>
                        <a:buSzTx/>
                        <a:buFontTx/>
                        <a:buNone/>
                        <a:tabLst/>
                      </a:pPr>
                      <a:r>
                        <a:rPr kumimoji="0" lang="en-CA" sz="2000" b="0" i="0" u="none" strike="noStrike" cap="none" normalizeH="0" baseline="0" dirty="0" smtClean="0">
                          <a:ln>
                            <a:noFill/>
                          </a:ln>
                          <a:solidFill>
                            <a:schemeClr val="tx1"/>
                          </a:solidFill>
                          <a:effectLst/>
                          <a:latin typeface="Comic Sans MS" pitchFamily="66" charset="0"/>
                        </a:rPr>
                        <a:t>13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3863">
                <a:tc>
                  <a:txBody>
                    <a:bodyPr/>
                    <a:lstStyle/>
                    <a:p>
                      <a:pPr marL="0" marR="0" lvl="0" indent="0" algn="l" defTabSz="914400" rtl="0" eaLnBrk="1" fontAlgn="base" latinLnBrk="0" hangingPunct="1">
                        <a:lnSpc>
                          <a:spcPct val="100000"/>
                        </a:lnSpc>
                        <a:spcBef>
                          <a:spcPct val="70000"/>
                        </a:spcBef>
                        <a:spcAft>
                          <a:spcPct val="0"/>
                        </a:spcAft>
                        <a:buClrTx/>
                        <a:buSzTx/>
                        <a:buFontTx/>
                        <a:buNone/>
                        <a:tabLst/>
                      </a:pPr>
                      <a:r>
                        <a:rPr kumimoji="0" lang="en-CA" sz="2000" b="0" i="0" u="none" strike="noStrike" cap="none" normalizeH="0" baseline="0" dirty="0" smtClean="0">
                          <a:ln>
                            <a:noFill/>
                          </a:ln>
                          <a:solidFill>
                            <a:schemeClr val="tx1"/>
                          </a:solidFill>
                          <a:effectLst/>
                          <a:latin typeface="Comic Sans MS" pitchFamily="66" charset="0"/>
                        </a:rPr>
                        <a:t>Code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70000"/>
                        </a:spcBef>
                        <a:spcAft>
                          <a:spcPct val="0"/>
                        </a:spcAft>
                        <a:buClrTx/>
                        <a:buSzTx/>
                        <a:buFontTx/>
                        <a:buNone/>
                        <a:tabLst/>
                      </a:pPr>
                      <a:r>
                        <a:rPr kumimoji="0" lang="en-CA" sz="2000" b="0" i="0" u="none" strike="noStrike" cap="none" normalizeH="0" baseline="0" dirty="0" smtClean="0">
                          <a:ln>
                            <a:noFill/>
                          </a:ln>
                          <a:solidFill>
                            <a:schemeClr val="tx1"/>
                          </a:solidFill>
                          <a:effectLst/>
                          <a:latin typeface="Comic Sans MS" pitchFamily="66"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70000"/>
                        </a:spcBef>
                        <a:spcAft>
                          <a:spcPct val="0"/>
                        </a:spcAft>
                        <a:buClrTx/>
                        <a:buSzTx/>
                        <a:buFontTx/>
                        <a:buNone/>
                        <a:tabLst/>
                      </a:pPr>
                      <a:r>
                        <a:rPr kumimoji="0" lang="en-CA" sz="2000" b="0" i="0" u="none" strike="noStrike" cap="none" normalizeH="0" baseline="0" dirty="0" smtClean="0">
                          <a:ln>
                            <a:noFill/>
                          </a:ln>
                          <a:solidFill>
                            <a:schemeClr val="tx1"/>
                          </a:solidFill>
                          <a:effectLst/>
                          <a:latin typeface="Comic Sans MS" pitchFamily="66"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23863">
                <a:tc>
                  <a:txBody>
                    <a:bodyPr/>
                    <a:lstStyle/>
                    <a:p>
                      <a:pPr marL="0" marR="0" lvl="0" indent="0" algn="l" defTabSz="914400" rtl="0" eaLnBrk="1" fontAlgn="base" latinLnBrk="0" hangingPunct="1">
                        <a:lnSpc>
                          <a:spcPct val="100000"/>
                        </a:lnSpc>
                        <a:spcBef>
                          <a:spcPct val="70000"/>
                        </a:spcBef>
                        <a:spcAft>
                          <a:spcPct val="0"/>
                        </a:spcAft>
                        <a:buClrTx/>
                        <a:buSzTx/>
                        <a:buFontTx/>
                        <a:buNone/>
                        <a:tabLst/>
                      </a:pPr>
                      <a:r>
                        <a:rPr kumimoji="0" lang="en-CA" sz="2000" b="0" i="0" u="none" strike="noStrike" cap="none" normalizeH="0" baseline="0" dirty="0" smtClean="0">
                          <a:ln>
                            <a:noFill/>
                          </a:ln>
                          <a:solidFill>
                            <a:schemeClr val="tx1"/>
                          </a:solidFill>
                          <a:effectLst/>
                          <a:latin typeface="Comic Sans MS" pitchFamily="66" charset="0"/>
                        </a:rPr>
                        <a:t>Other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70000"/>
                        </a:spcBef>
                        <a:spcAft>
                          <a:spcPct val="0"/>
                        </a:spcAft>
                        <a:buClrTx/>
                        <a:buSzTx/>
                        <a:buFontTx/>
                        <a:buNone/>
                        <a:tabLst/>
                      </a:pPr>
                      <a:r>
                        <a:rPr kumimoji="0" lang="en-CA" sz="2000" b="0" i="0" u="none" strike="noStrike" cap="none" normalizeH="0" baseline="0" dirty="0" smtClean="0">
                          <a:ln>
                            <a:noFill/>
                          </a:ln>
                          <a:solidFill>
                            <a:schemeClr val="tx1"/>
                          </a:solidFill>
                          <a:effectLst/>
                          <a:latin typeface="Comic Sans MS" pitchFamily="66" charset="0"/>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70000"/>
                        </a:spcBef>
                        <a:spcAft>
                          <a:spcPct val="0"/>
                        </a:spcAft>
                        <a:buClrTx/>
                        <a:buSzTx/>
                        <a:buFontTx/>
                        <a:buNone/>
                        <a:tabLst/>
                      </a:pPr>
                      <a:r>
                        <a:rPr kumimoji="0" lang="en-CA" sz="2000" b="0" i="0" u="none" strike="noStrike" cap="none" normalizeH="0" baseline="0" dirty="0" smtClean="0">
                          <a:ln>
                            <a:noFill/>
                          </a:ln>
                          <a:solidFill>
                            <a:schemeClr val="tx1"/>
                          </a:solidFill>
                          <a:effectLst/>
                          <a:latin typeface="Comic Sans MS" pitchFamily="66" charset="0"/>
                        </a:rPr>
                        <a:t>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289224" name="Text Box 8"/>
          <p:cNvSpPr txBox="1">
            <a:spLocks noChangeArrowheads="1"/>
          </p:cNvSpPr>
          <p:nvPr/>
        </p:nvSpPr>
        <p:spPr bwMode="auto">
          <a:xfrm>
            <a:off x="2319338" y="3063875"/>
            <a:ext cx="42862" cy="311150"/>
          </a:xfrm>
          <a:prstGeom prst="rect">
            <a:avLst/>
          </a:prstGeom>
          <a:noFill/>
          <a:ln w="9525">
            <a:noFill/>
            <a:round/>
            <a:headEnd/>
            <a:tailEnd/>
          </a:ln>
          <a:effectLst/>
        </p:spPr>
        <p:txBody>
          <a:bodyPr wrap="none" anchor="ctr"/>
          <a:lstStyle/>
          <a:p>
            <a:endParaRPr lang="en-US" dirty="0"/>
          </a:p>
        </p:txBody>
      </p:sp>
      <p:sp>
        <p:nvSpPr>
          <p:cNvPr id="1289225" name="Text Box 9"/>
          <p:cNvSpPr txBox="1">
            <a:spLocks noChangeArrowheads="1"/>
          </p:cNvSpPr>
          <p:nvPr/>
        </p:nvSpPr>
        <p:spPr bwMode="auto">
          <a:xfrm>
            <a:off x="1439863" y="3476625"/>
            <a:ext cx="22225" cy="312738"/>
          </a:xfrm>
          <a:prstGeom prst="rect">
            <a:avLst/>
          </a:prstGeom>
          <a:noFill/>
          <a:ln w="9525">
            <a:noFill/>
            <a:round/>
            <a:headEnd/>
            <a:tailEnd/>
          </a:ln>
          <a:effectLst/>
        </p:spPr>
        <p:txBody>
          <a:bodyPr wrap="none" anchor="ctr"/>
          <a:lstStyle/>
          <a:p>
            <a:endParaRPr lang="en-US" dirty="0"/>
          </a:p>
        </p:txBody>
      </p:sp>
    </p:spTree>
    <p:extLst>
      <p:ext uri="{BB962C8B-B14F-4D97-AF65-F5344CB8AC3E}">
        <p14:creationId xmlns="" xmlns:p14="http://schemas.microsoft.com/office/powerpoint/2010/main" val="3636897454"/>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Cost of Bugs</a:t>
            </a:r>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1443038" y="1338263"/>
            <a:ext cx="6786562" cy="4534704"/>
          </a:xfrm>
          <a:prstGeom prst="rect">
            <a:avLst/>
          </a:prstGeom>
          <a:noFill/>
          <a:ln w="9525">
            <a:noFill/>
            <a:miter lim="800000"/>
            <a:headEnd/>
            <a:tailEnd/>
          </a:ln>
          <a:effectLst/>
        </p:spPr>
      </p:pic>
    </p:spTree>
    <p:extLst>
      <p:ext uri="{BB962C8B-B14F-4D97-AF65-F5344CB8AC3E}">
        <p14:creationId xmlns="" xmlns:p14="http://schemas.microsoft.com/office/powerpoint/2010/main" val="356948374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74638"/>
            <a:ext cx="8229600" cy="868362"/>
          </a:xfrm>
        </p:spPr>
        <p:txBody>
          <a:bodyPr/>
          <a:lstStyle/>
          <a:p>
            <a:r>
              <a:rPr lang="en-US" dirty="0" smtClean="0">
                <a:latin typeface="Times New Roman" panose="02020603050405020304" pitchFamily="18" charset="0"/>
                <a:cs typeface="Times New Roman" panose="02020603050405020304" pitchFamily="18" charset="0"/>
              </a:rPr>
              <a:t>Test Case</a:t>
            </a:r>
            <a:endParaRPr lang="en-US" dirty="0">
              <a:latin typeface="Times New Roman" panose="02020603050405020304" pitchFamily="18" charset="0"/>
              <a:cs typeface="Times New Roman" panose="02020603050405020304" pitchFamily="18" charset="0"/>
            </a:endParaRPr>
          </a:p>
        </p:txBody>
      </p:sp>
      <p:sp>
        <p:nvSpPr>
          <p:cNvPr id="6" name="Content Placeholder 5"/>
          <p:cNvSpPr>
            <a:spLocks noGrp="1"/>
          </p:cNvSpPr>
          <p:nvPr>
            <p:ph idx="1"/>
          </p:nvPr>
        </p:nvSpPr>
        <p:spPr>
          <a:xfrm>
            <a:off x="457200" y="1371600"/>
            <a:ext cx="8229600" cy="4525963"/>
          </a:xfrm>
        </p:spPr>
        <p:txBody>
          <a:bodyPr>
            <a:normAutofit/>
          </a:bodyPr>
          <a:lstStyle/>
          <a:p>
            <a:pPr algn="just"/>
            <a:r>
              <a:rPr lang="en-US" sz="2800" dirty="0">
                <a:latin typeface="Times New Roman" panose="02020603050405020304" pitchFamily="18" charset="0"/>
                <a:cs typeface="Times New Roman" panose="02020603050405020304" pitchFamily="18" charset="0"/>
              </a:rPr>
              <a:t>A </a:t>
            </a:r>
            <a:r>
              <a:rPr lang="en-US" sz="2800" b="1" dirty="0">
                <a:latin typeface="Times New Roman" panose="02020603050405020304" pitchFamily="18" charset="0"/>
                <a:cs typeface="Times New Roman" panose="02020603050405020304" pitchFamily="18" charset="0"/>
              </a:rPr>
              <a:t>test case </a:t>
            </a:r>
            <a:r>
              <a:rPr lang="en-US" sz="2800" dirty="0">
                <a:latin typeface="Times New Roman" panose="02020603050405020304" pitchFamily="18" charset="0"/>
                <a:cs typeface="Times New Roman" panose="02020603050405020304" pitchFamily="18" charset="0"/>
              </a:rPr>
              <a:t>is a set of conditions or variables under which a tester will determine whether a system under test satisfies requirements or works correctly.</a:t>
            </a:r>
            <a:endParaRPr lang="en-US" sz="2800" dirty="0" smtClean="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A</a:t>
            </a: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test case</a:t>
            </a:r>
            <a:r>
              <a:rPr lang="en-US" sz="2800" dirty="0">
                <a:latin typeface="Times New Roman" panose="02020603050405020304" pitchFamily="18" charset="0"/>
                <a:cs typeface="Times New Roman" panose="02020603050405020304" pitchFamily="18" charset="0"/>
              </a:rPr>
              <a:t> is a document, which has a set </a:t>
            </a:r>
            <a:r>
              <a:rPr lang="en-US" sz="2800" dirty="0" smtClean="0">
                <a:latin typeface="Times New Roman" panose="02020603050405020304" pitchFamily="18" charset="0"/>
                <a:cs typeface="Times New Roman" panose="02020603050405020304" pitchFamily="18" charset="0"/>
              </a:rPr>
              <a:t>of </a:t>
            </a:r>
            <a:r>
              <a:rPr lang="en-US" sz="2800" b="1" dirty="0" smtClean="0">
                <a:latin typeface="Times New Roman" panose="02020603050405020304" pitchFamily="18" charset="0"/>
                <a:cs typeface="Times New Roman" panose="02020603050405020304" pitchFamily="18" charset="0"/>
              </a:rPr>
              <a:t>test</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data (input data), </a:t>
            </a:r>
            <a:r>
              <a:rPr lang="en-US" sz="2800" dirty="0">
                <a:latin typeface="Times New Roman" panose="02020603050405020304" pitchFamily="18" charset="0"/>
                <a:cs typeface="Times New Roman" panose="02020603050405020304" pitchFamily="18" charset="0"/>
              </a:rPr>
              <a:t>preconditions, expected results and </a:t>
            </a:r>
            <a:r>
              <a:rPr lang="en-US" sz="2800" dirty="0" smtClean="0">
                <a:latin typeface="Times New Roman" panose="02020603050405020304" pitchFamily="18" charset="0"/>
                <a:cs typeface="Times New Roman" panose="02020603050405020304" pitchFamily="18" charset="0"/>
              </a:rPr>
              <a:t>post conditions</a:t>
            </a:r>
            <a:r>
              <a:rPr lang="en-US" sz="2800" dirty="0">
                <a:latin typeface="Times New Roman" panose="02020603050405020304" pitchFamily="18" charset="0"/>
                <a:cs typeface="Times New Roman" panose="02020603050405020304" pitchFamily="18" charset="0"/>
              </a:rPr>
              <a:t>, developed for a particular </a:t>
            </a:r>
            <a:r>
              <a:rPr lang="en-US" sz="2800" b="1" dirty="0" smtClean="0">
                <a:latin typeface="Times New Roman" panose="02020603050405020304" pitchFamily="18" charset="0"/>
                <a:cs typeface="Times New Roman" panose="02020603050405020304" pitchFamily="18" charset="0"/>
              </a:rPr>
              <a:t>test </a:t>
            </a:r>
            <a:r>
              <a:rPr lang="en-US" sz="2800" dirty="0" smtClean="0">
                <a:latin typeface="Times New Roman" panose="02020603050405020304" pitchFamily="18" charset="0"/>
                <a:cs typeface="Times New Roman" panose="02020603050405020304" pitchFamily="18" charset="0"/>
              </a:rPr>
              <a:t>scenario </a:t>
            </a:r>
            <a:r>
              <a:rPr lang="en-US" sz="2800" dirty="0">
                <a:latin typeface="Times New Roman" panose="02020603050405020304" pitchFamily="18" charset="0"/>
                <a:cs typeface="Times New Roman" panose="02020603050405020304" pitchFamily="18" charset="0"/>
              </a:rPr>
              <a:t>in order to verify compliance against a specific requirement.</a:t>
            </a:r>
          </a:p>
        </p:txBody>
      </p:sp>
    </p:spTree>
    <p:extLst>
      <p:ext uri="{BB962C8B-B14F-4D97-AF65-F5344CB8AC3E}">
        <p14:creationId xmlns="" xmlns:p14="http://schemas.microsoft.com/office/powerpoint/2010/main" val="308986464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latin typeface="Times New Roman" panose="02020603050405020304" pitchFamily="18" charset="0"/>
                <a:cs typeface="Times New Roman" panose="02020603050405020304" pitchFamily="18" charset="0"/>
              </a:rPr>
              <a:t>Test case attributes</a:t>
            </a: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371600"/>
            <a:ext cx="8229600" cy="4525963"/>
          </a:xfrm>
        </p:spPr>
        <p:txBody>
          <a:bodyPr>
            <a:noAutofit/>
          </a:bodyPr>
          <a:lstStyle/>
          <a:p>
            <a:pPr fontAlgn="base"/>
            <a:r>
              <a:rPr lang="en-US" sz="2400" b="1" dirty="0">
                <a:latin typeface="Times New Roman" panose="02020603050405020304" pitchFamily="18" charset="0"/>
                <a:cs typeface="Times New Roman" panose="02020603050405020304" pitchFamily="18" charset="0"/>
              </a:rPr>
              <a:t>Test case id:</a:t>
            </a:r>
            <a:endParaRPr lang="en-US" sz="2400" dirty="0">
              <a:latin typeface="Times New Roman" panose="02020603050405020304" pitchFamily="18" charset="0"/>
              <a:cs typeface="Times New Roman" panose="02020603050405020304" pitchFamily="18" charset="0"/>
            </a:endParaRPr>
          </a:p>
          <a:p>
            <a:pPr fontAlgn="base"/>
            <a:r>
              <a:rPr lang="en-US" sz="2400" b="1" dirty="0">
                <a:latin typeface="Times New Roman" panose="02020603050405020304" pitchFamily="18" charset="0"/>
                <a:cs typeface="Times New Roman" panose="02020603050405020304" pitchFamily="18" charset="0"/>
              </a:rPr>
              <a:t>Test case(unit to test):</a:t>
            </a:r>
            <a:endParaRPr lang="en-US" sz="2400" dirty="0">
              <a:latin typeface="Times New Roman" panose="02020603050405020304" pitchFamily="18" charset="0"/>
              <a:cs typeface="Times New Roman" panose="02020603050405020304" pitchFamily="18" charset="0"/>
            </a:endParaRPr>
          </a:p>
          <a:p>
            <a:pPr fontAlgn="base"/>
            <a:r>
              <a:rPr lang="en-US" sz="2400" b="1" dirty="0">
                <a:latin typeface="Times New Roman" panose="02020603050405020304" pitchFamily="18" charset="0"/>
                <a:cs typeface="Times New Roman" panose="02020603050405020304" pitchFamily="18" charset="0"/>
              </a:rPr>
              <a:t>Preconditions:</a:t>
            </a:r>
            <a:endParaRPr lang="en-US" sz="2400" dirty="0">
              <a:latin typeface="Times New Roman" panose="02020603050405020304" pitchFamily="18" charset="0"/>
              <a:cs typeface="Times New Roman" panose="02020603050405020304" pitchFamily="18" charset="0"/>
            </a:endParaRPr>
          </a:p>
          <a:p>
            <a:pPr fontAlgn="base"/>
            <a:r>
              <a:rPr lang="en-US" sz="2400" b="1" dirty="0">
                <a:latin typeface="Times New Roman" panose="02020603050405020304" pitchFamily="18" charset="0"/>
                <a:cs typeface="Times New Roman" panose="02020603050405020304" pitchFamily="18" charset="0"/>
              </a:rPr>
              <a:t>Input test data:</a:t>
            </a:r>
            <a:r>
              <a:rPr lang="en-US" sz="2400" dirty="0">
                <a:latin typeface="Times New Roman" panose="02020603050405020304" pitchFamily="18" charset="0"/>
                <a:cs typeface="Times New Roman" panose="02020603050405020304" pitchFamily="18" charset="0"/>
              </a:rPr>
              <a:t> </a:t>
            </a:r>
          </a:p>
          <a:p>
            <a:pPr fontAlgn="base"/>
            <a:r>
              <a:rPr lang="en-US" sz="2400" b="1" dirty="0">
                <a:latin typeface="Times New Roman" panose="02020603050405020304" pitchFamily="18" charset="0"/>
                <a:cs typeface="Times New Roman" panose="02020603050405020304" pitchFamily="18" charset="0"/>
              </a:rPr>
              <a:t>Priority:</a:t>
            </a:r>
            <a:endParaRPr lang="en-US" sz="2400" dirty="0">
              <a:latin typeface="Times New Roman" panose="02020603050405020304" pitchFamily="18" charset="0"/>
              <a:cs typeface="Times New Roman" panose="02020603050405020304" pitchFamily="18" charset="0"/>
            </a:endParaRPr>
          </a:p>
          <a:p>
            <a:pPr fontAlgn="base"/>
            <a:r>
              <a:rPr lang="en-US" sz="2400" b="1" dirty="0">
                <a:latin typeface="Times New Roman" panose="02020603050405020304" pitchFamily="18" charset="0"/>
                <a:cs typeface="Times New Roman" panose="02020603050405020304" pitchFamily="18" charset="0"/>
              </a:rPr>
              <a:t>Steps to be executed:</a:t>
            </a:r>
            <a:endParaRPr lang="en-US" sz="2400" dirty="0">
              <a:latin typeface="Times New Roman" panose="02020603050405020304" pitchFamily="18" charset="0"/>
              <a:cs typeface="Times New Roman" panose="02020603050405020304" pitchFamily="18" charset="0"/>
            </a:endParaRPr>
          </a:p>
          <a:p>
            <a:pPr fontAlgn="base"/>
            <a:r>
              <a:rPr lang="en-US" sz="2400" b="1" dirty="0">
                <a:latin typeface="Times New Roman" panose="02020603050405020304" pitchFamily="18" charset="0"/>
                <a:cs typeface="Times New Roman" panose="02020603050405020304" pitchFamily="18" charset="0"/>
              </a:rPr>
              <a:t>Expected result:</a:t>
            </a:r>
            <a:endParaRPr lang="en-US" sz="2400" dirty="0">
              <a:latin typeface="Times New Roman" panose="02020603050405020304" pitchFamily="18" charset="0"/>
              <a:cs typeface="Times New Roman" panose="02020603050405020304" pitchFamily="18" charset="0"/>
            </a:endParaRPr>
          </a:p>
          <a:p>
            <a:pPr fontAlgn="base"/>
            <a:r>
              <a:rPr lang="en-US" sz="2400" b="1" dirty="0">
                <a:latin typeface="Times New Roman" panose="02020603050405020304" pitchFamily="18" charset="0"/>
                <a:cs typeface="Times New Roman" panose="02020603050405020304" pitchFamily="18" charset="0"/>
              </a:rPr>
              <a:t>Actual result:</a:t>
            </a:r>
            <a:endParaRPr lang="en-US" sz="2400" dirty="0">
              <a:latin typeface="Times New Roman" panose="02020603050405020304" pitchFamily="18" charset="0"/>
              <a:cs typeface="Times New Roman" panose="02020603050405020304" pitchFamily="18" charset="0"/>
            </a:endParaRPr>
          </a:p>
          <a:p>
            <a:pPr fontAlgn="base"/>
            <a:r>
              <a:rPr lang="en-US" sz="2400" b="1" dirty="0">
                <a:latin typeface="Times New Roman" panose="02020603050405020304" pitchFamily="18" charset="0"/>
                <a:cs typeface="Times New Roman" panose="02020603050405020304" pitchFamily="18" charset="0"/>
              </a:rPr>
              <a:t>Pass/Fail:</a:t>
            </a:r>
            <a:endParaRPr lang="en-US" sz="2400" dirty="0">
              <a:latin typeface="Times New Roman" panose="02020603050405020304" pitchFamily="18" charset="0"/>
              <a:cs typeface="Times New Roman" panose="02020603050405020304" pitchFamily="18" charset="0"/>
            </a:endParaRPr>
          </a:p>
          <a:p>
            <a:pPr fontAlgn="base"/>
            <a:r>
              <a:rPr lang="en-US" sz="2400" b="1" dirty="0">
                <a:latin typeface="Times New Roman" panose="02020603050405020304" pitchFamily="18" charset="0"/>
                <a:cs typeface="Times New Roman" panose="02020603050405020304" pitchFamily="18" charset="0"/>
              </a:rPr>
              <a:t>Comments:</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9812679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7" name="Picture 3"/>
          <p:cNvPicPr>
            <a:picLocks noGrp="1" noChangeAspect="1" noChangeArrowheads="1"/>
          </p:cNvPicPr>
          <p:nvPr>
            <p:ph idx="1"/>
          </p:nvPr>
        </p:nvPicPr>
        <p:blipFill>
          <a:blip r:embed="rId2">
            <a:duotone>
              <a:prstClr val="black"/>
              <a:schemeClr val="accent4">
                <a:tint val="45000"/>
                <a:satMod val="400000"/>
              </a:schemeClr>
            </a:duotone>
            <a:extLst>
              <a:ext uri="{BEBA8EAE-BF5A-486C-A8C5-ECC9F3942E4B}">
                <a14:imgProps xmlns="" xmlns:a14="http://schemas.microsoft.com/office/drawing/2010/main">
                  <a14:imgLayer r:embed="rId3">
                    <a14:imgEffect>
                      <a14:sharpenSoften amount="24000"/>
                    </a14:imgEffect>
                    <a14:imgEffect>
                      <a14:colorTemperature colorTemp="7200"/>
                    </a14:imgEffect>
                    <a14:imgEffect>
                      <a14:brightnessContrast bright="-37000" contrast="20000"/>
                    </a14:imgEffect>
                  </a14:imgLayer>
                </a14:imgProps>
              </a:ext>
              <a:ext uri="{28A0092B-C50C-407E-A947-70E740481C1C}">
                <a14:useLocalDpi xmlns="" xmlns:a14="http://schemas.microsoft.com/office/drawing/2010/main" val="0"/>
              </a:ext>
            </a:extLst>
          </a:blip>
          <a:srcRect/>
          <a:stretch>
            <a:fillRect/>
          </a:stretch>
        </p:blipFill>
        <p:spPr bwMode="auto">
          <a:xfrm>
            <a:off x="381000" y="0"/>
            <a:ext cx="8763000" cy="68580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273309758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lstStyle/>
          <a:p>
            <a:r>
              <a:rPr lang="en-US" dirty="0" smtClean="0">
                <a:latin typeface="Times New Roman" panose="02020603050405020304" pitchFamily="18" charset="0"/>
                <a:cs typeface="Times New Roman" panose="02020603050405020304" pitchFamily="18" charset="0"/>
              </a:rPr>
              <a:t>SDLC Phases.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2133600"/>
            <a:ext cx="8229600" cy="4525963"/>
          </a:xfrm>
        </p:spPr>
        <p:txBody>
          <a:bodyPr/>
          <a:lstStyle/>
          <a:p>
            <a:pPr marL="0" indent="0" algn="just">
              <a:buNone/>
            </a:pPr>
            <a:r>
              <a:rPr lang="en-US" b="1" dirty="0" smtClean="0">
                <a:latin typeface="Times New Roman" panose="02020603050405020304" pitchFamily="18" charset="0"/>
                <a:cs typeface="Times New Roman" panose="02020603050405020304" pitchFamily="18" charset="0"/>
              </a:rPr>
              <a:t>1. Communication</a:t>
            </a:r>
            <a:endParaRPr lang="en-US" b="1" dirty="0">
              <a:latin typeface="Times New Roman" panose="02020603050405020304" pitchFamily="18" charset="0"/>
              <a:cs typeface="Times New Roman" panose="02020603050405020304" pitchFamily="18" charset="0"/>
            </a:endParaRPr>
          </a:p>
          <a:p>
            <a:pPr marL="0" indent="0" algn="just">
              <a:buNone/>
            </a:pPr>
            <a:r>
              <a:rPr lang="en-US" dirty="0">
                <a:latin typeface="Times New Roman" panose="02020603050405020304" pitchFamily="18" charset="0"/>
                <a:cs typeface="Times New Roman" panose="02020603050405020304" pitchFamily="18" charset="0"/>
              </a:rPr>
              <a:t>This is the first step where the user initiates the request for a desired software product. He contacts the service provider and tries to negotiate the terms. He submits his request to the service providing organization in writing.</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60693692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42852"/>
            <a:ext cx="8229600" cy="1143000"/>
          </a:xfrm>
        </p:spPr>
        <p:txBody>
          <a:bodyPr>
            <a:noAutofit/>
          </a:bodyPr>
          <a:lstStyle/>
          <a:p>
            <a:r>
              <a:rPr lang="en-US" sz="3600" b="1" dirty="0" smtClean="0">
                <a:latin typeface="Times New Roman" panose="02020603050405020304" pitchFamily="18" charset="0"/>
                <a:cs typeface="Times New Roman" panose="02020603050405020304" pitchFamily="18" charset="0"/>
              </a:rPr>
              <a:t>Software Testing terms and definition</a:t>
            </a:r>
            <a:r>
              <a:rPr lang="en-US" sz="3600" dirty="0" smtClean="0">
                <a:latin typeface="Times New Roman" panose="02020603050405020304" pitchFamily="18" charset="0"/>
                <a:cs typeface="Times New Roman" panose="02020603050405020304" pitchFamily="18" charset="0"/>
              </a:rPr>
              <a:t>:-</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14282" y="1071546"/>
            <a:ext cx="8715436" cy="5572164"/>
          </a:xfrm>
        </p:spPr>
        <p:txBody>
          <a:bodyPr>
            <a:noAutofit/>
          </a:bodyPr>
          <a:lstStyle/>
          <a:p>
            <a:pPr algn="just"/>
            <a:r>
              <a:rPr lang="en-US" sz="2400" b="1" dirty="0">
                <a:latin typeface="Times New Roman" panose="02020603050405020304" pitchFamily="18" charset="0"/>
                <a:cs typeface="Times New Roman" panose="02020603050405020304" pitchFamily="18" charset="0"/>
              </a:rPr>
              <a:t>V</a:t>
            </a:r>
            <a:r>
              <a:rPr lang="en-US" sz="2400" b="1" dirty="0" smtClean="0">
                <a:latin typeface="Times New Roman" panose="02020603050405020304" pitchFamily="18" charset="0"/>
                <a:cs typeface="Times New Roman" panose="02020603050405020304" pitchFamily="18" charset="0"/>
              </a:rPr>
              <a:t>erification and Validation</a:t>
            </a:r>
            <a:endParaRPr lang="en-US" sz="2400" dirty="0" smtClean="0">
              <a:latin typeface="Times New Roman" panose="02020603050405020304" pitchFamily="18" charset="0"/>
              <a:cs typeface="Times New Roman" panose="02020603050405020304" pitchFamily="18" charset="0"/>
            </a:endParaRPr>
          </a:p>
          <a:p>
            <a:pPr algn="just">
              <a:buNone/>
            </a:pPr>
            <a:r>
              <a:rPr lang="en-US" sz="2400"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Verification</a:t>
            </a:r>
            <a:r>
              <a:rPr lang="en-US" sz="2400" dirty="0" smtClean="0">
                <a:latin typeface="Times New Roman" panose="02020603050405020304" pitchFamily="18" charset="0"/>
                <a:cs typeface="Times New Roman" panose="02020603050405020304" pitchFamily="18" charset="0"/>
              </a:rPr>
              <a:t> is the process confirming that something              software meets its specification. Verification is the process of evaluating products of a development phase to find out weather they meet the specified requirements</a:t>
            </a:r>
            <a:r>
              <a:rPr lang="en-US" sz="2400" dirty="0" smtClean="0">
                <a:latin typeface="Times New Roman" panose="02020603050405020304" pitchFamily="18" charset="0"/>
                <a:cs typeface="Times New Roman" panose="02020603050405020304" pitchFamily="18" charset="0"/>
              </a:rPr>
              <a:t>.</a:t>
            </a:r>
          </a:p>
          <a:p>
            <a:pPr algn="just">
              <a:buNone/>
            </a:pPr>
            <a:r>
              <a:rPr lang="en-IN" sz="2400" dirty="0" smtClean="0"/>
              <a:t>     </a:t>
            </a:r>
            <a:r>
              <a:rPr lang="en-IN" sz="2400" dirty="0" smtClean="0">
                <a:solidFill>
                  <a:srgbClr val="FF0000"/>
                </a:solidFill>
                <a:latin typeface="Times New Roman" panose="02020603050405020304" pitchFamily="18" charset="0"/>
                <a:cs typeface="Times New Roman" panose="02020603050405020304" pitchFamily="18" charset="0"/>
              </a:rPr>
              <a:t>Verification is </a:t>
            </a:r>
            <a:r>
              <a:rPr lang="en-IN" sz="2400" b="1" dirty="0" smtClean="0">
                <a:solidFill>
                  <a:srgbClr val="FF0000"/>
                </a:solidFill>
                <a:latin typeface="Times New Roman" panose="02020603050405020304" pitchFamily="18" charset="0"/>
                <a:cs typeface="Times New Roman" panose="02020603050405020304" pitchFamily="18" charset="0"/>
              </a:rPr>
              <a:t>Static Testing</a:t>
            </a:r>
            <a:r>
              <a:rPr lang="en-IN" sz="2400" dirty="0" smtClean="0">
                <a:solidFill>
                  <a:srgbClr val="FF0000"/>
                </a:solidFill>
                <a:latin typeface="Times New Roman" panose="02020603050405020304" pitchFamily="18" charset="0"/>
                <a:cs typeface="Times New Roman" panose="02020603050405020304" pitchFamily="18" charset="0"/>
              </a:rPr>
              <a:t>.</a:t>
            </a:r>
            <a:endParaRPr lang="en-US" sz="2400" dirty="0" smtClean="0">
              <a:solidFill>
                <a:srgbClr val="FF0000"/>
              </a:solidFill>
              <a:latin typeface="Times New Roman" panose="02020603050405020304" pitchFamily="18" charset="0"/>
              <a:cs typeface="Times New Roman" panose="02020603050405020304" pitchFamily="18" charset="0"/>
            </a:endParaRPr>
          </a:p>
          <a:p>
            <a:pPr algn="just">
              <a:buNone/>
            </a:pPr>
            <a:r>
              <a:rPr lang="en-US" sz="2400" dirty="0" smtClean="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Validation</a:t>
            </a:r>
            <a:r>
              <a:rPr lang="en-US" sz="2400" dirty="0" smtClean="0">
                <a:latin typeface="Times New Roman" panose="02020603050405020304" pitchFamily="18" charset="0"/>
                <a:cs typeface="Times New Roman" panose="02020603050405020304" pitchFamily="18" charset="0"/>
              </a:rPr>
              <a:t> is the </a:t>
            </a:r>
            <a:r>
              <a:rPr lang="en-US" sz="2400" dirty="0" smtClean="0">
                <a:latin typeface="Times New Roman" panose="02020603050405020304" pitchFamily="18" charset="0"/>
                <a:cs typeface="Times New Roman" panose="02020603050405020304" pitchFamily="18" charset="0"/>
              </a:rPr>
              <a:t>process </a:t>
            </a:r>
            <a:r>
              <a:rPr lang="en-US" sz="2400" dirty="0" smtClean="0">
                <a:latin typeface="Times New Roman" panose="02020603050405020304" pitchFamily="18" charset="0"/>
                <a:cs typeface="Times New Roman" panose="02020603050405020304" pitchFamily="18" charset="0"/>
              </a:rPr>
              <a:t>confirming that it meets the user’s requirements. Validation is process of evaluating software at the end of the development process to determine whether software meets the customer expectations and requirements. </a:t>
            </a:r>
            <a:endParaRPr lang="en-US" sz="2400" dirty="0" smtClean="0">
              <a:latin typeface="Times New Roman" panose="02020603050405020304" pitchFamily="18" charset="0"/>
              <a:cs typeface="Times New Roman" panose="02020603050405020304" pitchFamily="18" charset="0"/>
            </a:endParaRPr>
          </a:p>
          <a:p>
            <a:pPr algn="just">
              <a:buNone/>
            </a:pPr>
            <a:r>
              <a:rPr lang="en-IN" sz="2400" dirty="0" smtClean="0">
                <a:latin typeface="Times New Roman" panose="02020603050405020304" pitchFamily="18" charset="0"/>
                <a:cs typeface="Times New Roman" panose="02020603050405020304" pitchFamily="18" charset="0"/>
              </a:rPr>
              <a:t>     </a:t>
            </a:r>
            <a:r>
              <a:rPr lang="en-IN" sz="2400" dirty="0" smtClean="0">
                <a:solidFill>
                  <a:srgbClr val="FF0000"/>
                </a:solidFill>
                <a:latin typeface="Times New Roman" panose="02020603050405020304" pitchFamily="18" charset="0"/>
                <a:cs typeface="Times New Roman" panose="02020603050405020304" pitchFamily="18" charset="0"/>
              </a:rPr>
              <a:t>Validation is the </a:t>
            </a:r>
            <a:r>
              <a:rPr lang="en-IN" sz="2400" b="1" dirty="0" smtClean="0">
                <a:solidFill>
                  <a:srgbClr val="FF0000"/>
                </a:solidFill>
                <a:latin typeface="Times New Roman" panose="02020603050405020304" pitchFamily="18" charset="0"/>
                <a:cs typeface="Times New Roman" panose="02020603050405020304" pitchFamily="18" charset="0"/>
              </a:rPr>
              <a:t>Dynamic Testing</a:t>
            </a:r>
            <a:r>
              <a:rPr lang="en-IN" sz="2400" dirty="0" smtClean="0">
                <a:solidFill>
                  <a:srgbClr val="FF0000"/>
                </a:solidFill>
                <a:latin typeface="Times New Roman" panose="02020603050405020304" pitchFamily="18" charset="0"/>
                <a:cs typeface="Times New Roman" panose="02020603050405020304" pitchFamily="18" charset="0"/>
              </a:rPr>
              <a:t>.</a:t>
            </a:r>
            <a:endParaRPr lang="en-US" sz="2400" dirty="0" smtClean="0">
              <a:solidFill>
                <a:srgbClr val="FF0000"/>
              </a:solidFill>
              <a:latin typeface="Times New Roman" panose="02020603050405020304" pitchFamily="18" charset="0"/>
              <a:cs typeface="Times New Roman" panose="02020603050405020304" pitchFamily="18" charset="0"/>
            </a:endParaRPr>
          </a:p>
          <a:p>
            <a:pPr algn="just">
              <a:buNone/>
            </a:pPr>
            <a:r>
              <a:rPr lang="en-IN" sz="2400" b="1" i="1" dirty="0" smtClean="0"/>
              <a:t>     Verification</a:t>
            </a:r>
            <a:r>
              <a:rPr lang="en-IN" sz="2400" b="1" i="1" dirty="0" smtClean="0"/>
              <a:t>:</a:t>
            </a:r>
            <a:r>
              <a:rPr lang="en-IN" sz="2400" i="1" dirty="0" smtClean="0"/>
              <a:t> Are we building the product right?</a:t>
            </a:r>
            <a:r>
              <a:rPr lang="en-IN" sz="2400" dirty="0" smtClean="0"/>
              <a:t/>
            </a:r>
            <a:br>
              <a:rPr lang="en-IN" sz="2400" dirty="0" smtClean="0"/>
            </a:br>
            <a:r>
              <a:rPr lang="en-IN" sz="2400" b="1" i="1" dirty="0" smtClean="0"/>
              <a:t>Validation:</a:t>
            </a:r>
            <a:r>
              <a:rPr lang="en-IN" sz="2400" i="1" dirty="0" smtClean="0"/>
              <a:t> </a:t>
            </a:r>
            <a:r>
              <a:rPr lang="en-IN" sz="2400" i="1" dirty="0" smtClean="0"/>
              <a:t>       Are </a:t>
            </a:r>
            <a:r>
              <a:rPr lang="en-IN" sz="2400" i="1" dirty="0" smtClean="0"/>
              <a:t>we building the right product?</a:t>
            </a:r>
            <a:endParaRPr lang="en-US" sz="2400" dirty="0" smtClean="0">
              <a:latin typeface="Times New Roman" panose="02020603050405020304" pitchFamily="18" charset="0"/>
              <a:cs typeface="Times New Roman" panose="02020603050405020304" pitchFamily="18" charset="0"/>
            </a:endParaRPr>
          </a:p>
          <a:p>
            <a:pPr algn="just"/>
            <a:endParaRPr lang="en-US" sz="2400" dirty="0" smtClean="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30539943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 xmlns:p14="http://schemas.microsoft.com/office/powerpoint/2010/main" val="165849975"/>
              </p:ext>
            </p:extLst>
          </p:nvPr>
        </p:nvGraphicFramePr>
        <p:xfrm>
          <a:off x="457200" y="228599"/>
          <a:ext cx="8382000" cy="6297176"/>
        </p:xfrm>
        <a:graphic>
          <a:graphicData uri="http://schemas.openxmlformats.org/drawingml/2006/table">
            <a:tbl>
              <a:tblPr firstRow="1" bandRow="1">
                <a:tableStyleId>{5940675A-B579-460E-94D1-54222C63F5DA}</a:tableStyleId>
              </a:tblPr>
              <a:tblGrid>
                <a:gridCol w="4572000">
                  <a:extLst>
                    <a:ext uri="{9D8B030D-6E8A-4147-A177-3AD203B41FA5}">
                      <a16:colId xmlns="" xmlns:a16="http://schemas.microsoft.com/office/drawing/2014/main" val="20000"/>
                    </a:ext>
                  </a:extLst>
                </a:gridCol>
                <a:gridCol w="3810000">
                  <a:extLst>
                    <a:ext uri="{9D8B030D-6E8A-4147-A177-3AD203B41FA5}">
                      <a16:colId xmlns="" xmlns:a16="http://schemas.microsoft.com/office/drawing/2014/main" val="20001"/>
                    </a:ext>
                  </a:extLst>
                </a:gridCol>
              </a:tblGrid>
              <a:tr h="432361">
                <a:tc>
                  <a:txBody>
                    <a:bodyPr/>
                    <a:lstStyle/>
                    <a:p>
                      <a:pPr algn="ctr"/>
                      <a:r>
                        <a:rPr lang="en-US" sz="1800" b="1" dirty="0" smtClean="0">
                          <a:latin typeface="Times New Roman" pitchFamily="18" charset="0"/>
                          <a:cs typeface="Times New Roman" pitchFamily="18" charset="0"/>
                        </a:rPr>
                        <a:t>Verification</a:t>
                      </a:r>
                      <a:endParaRPr lang="en-US" sz="1800"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latin typeface="Times New Roman" pitchFamily="18" charset="0"/>
                          <a:cs typeface="Times New Roman" pitchFamily="18" charset="0"/>
                        </a:rPr>
                        <a:t>Validation</a:t>
                      </a:r>
                      <a:endParaRPr lang="en-US" sz="1800" dirty="0" smtClean="0">
                        <a:latin typeface="Times New Roman" pitchFamily="18" charset="0"/>
                        <a:cs typeface="Times New Roman" pitchFamily="18" charset="0"/>
                      </a:endParaRPr>
                    </a:p>
                  </a:txBody>
                  <a:tcPr/>
                </a:tc>
                <a:extLst>
                  <a:ext uri="{0D108BD9-81ED-4DB2-BD59-A6C34878D82A}">
                    <a16:rowId xmlns="" xmlns:a16="http://schemas.microsoft.com/office/drawing/2014/main" val="10000"/>
                  </a:ext>
                </a:extLst>
              </a:tr>
              <a:tr h="624027">
                <a:tc>
                  <a:txBody>
                    <a:bodyPr/>
                    <a:lstStyle/>
                    <a:p>
                      <a:pPr>
                        <a:buNone/>
                      </a:pPr>
                      <a:r>
                        <a:rPr lang="en-US" sz="1600" dirty="0" smtClean="0">
                          <a:latin typeface="Times New Roman" pitchFamily="18" charset="0"/>
                          <a:cs typeface="Times New Roman" pitchFamily="18" charset="0"/>
                        </a:rPr>
                        <a:t>Verification is the process confirming that something—software—meets its</a:t>
                      </a:r>
                      <a:r>
                        <a:rPr lang="en-US" sz="1600" baseline="0" dirty="0" smtClean="0">
                          <a:latin typeface="Times New Roman" pitchFamily="18" charset="0"/>
                          <a:cs typeface="Times New Roman" pitchFamily="18" charset="0"/>
                        </a:rPr>
                        <a:t> </a:t>
                      </a:r>
                      <a:r>
                        <a:rPr lang="en-US" sz="1600" dirty="0" smtClean="0">
                          <a:latin typeface="Times New Roman" pitchFamily="18" charset="0"/>
                          <a:cs typeface="Times New Roman" pitchFamily="18" charset="0"/>
                        </a:rPr>
                        <a:t>specification. </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dirty="0" smtClean="0">
                          <a:latin typeface="Times New Roman" pitchFamily="18" charset="0"/>
                          <a:cs typeface="Times New Roman" pitchFamily="18" charset="0"/>
                        </a:rPr>
                        <a:t>Validation is the process confirming that it meets the user’s requirements. </a:t>
                      </a:r>
                    </a:p>
                  </a:txBody>
                  <a:tcPr/>
                </a:tc>
                <a:extLst>
                  <a:ext uri="{0D108BD9-81ED-4DB2-BD59-A6C34878D82A}">
                    <a16:rowId xmlns="" xmlns:a16="http://schemas.microsoft.com/office/drawing/2014/main" val="10001"/>
                  </a:ext>
                </a:extLst>
              </a:tr>
              <a:tr h="624027">
                <a:tc>
                  <a:txBody>
                    <a:bodyPr/>
                    <a:lstStyle/>
                    <a:p>
                      <a:pPr>
                        <a:buNone/>
                      </a:pPr>
                      <a:r>
                        <a:rPr lang="en-US" sz="1600" kern="1200" dirty="0" smtClean="0">
                          <a:solidFill>
                            <a:schemeClr val="tx1"/>
                          </a:solidFill>
                          <a:latin typeface="Times New Roman" pitchFamily="18" charset="0"/>
                          <a:ea typeface="+mn-ea"/>
                          <a:cs typeface="Times New Roman" pitchFamily="18" charset="0"/>
                        </a:rPr>
                        <a:t>Verification is a static practice of verifying documents, design, code and program.</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tx1"/>
                          </a:solidFill>
                          <a:latin typeface="Times New Roman" pitchFamily="18" charset="0"/>
                          <a:ea typeface="+mn-ea"/>
                          <a:cs typeface="Times New Roman" pitchFamily="18" charset="0"/>
                        </a:rPr>
                        <a:t>Validation is a dynamic mechanism of validating</a:t>
                      </a:r>
                      <a:r>
                        <a:rPr lang="en-US" sz="1600" kern="1200" baseline="0" dirty="0" smtClean="0">
                          <a:solidFill>
                            <a:schemeClr val="tx1"/>
                          </a:solidFill>
                          <a:latin typeface="Times New Roman" pitchFamily="18" charset="0"/>
                          <a:ea typeface="+mn-ea"/>
                          <a:cs typeface="Times New Roman" pitchFamily="18" charset="0"/>
                        </a:rPr>
                        <a:t> &amp;</a:t>
                      </a:r>
                      <a:r>
                        <a:rPr lang="en-US" sz="1600" kern="1200" dirty="0" smtClean="0">
                          <a:solidFill>
                            <a:schemeClr val="tx1"/>
                          </a:solidFill>
                          <a:latin typeface="Times New Roman" pitchFamily="18" charset="0"/>
                          <a:ea typeface="+mn-ea"/>
                          <a:cs typeface="Times New Roman" pitchFamily="18" charset="0"/>
                        </a:rPr>
                        <a:t> testing the actual product.</a:t>
                      </a:r>
                    </a:p>
                  </a:txBody>
                  <a:tcPr/>
                </a:tc>
                <a:extLst>
                  <a:ext uri="{0D108BD9-81ED-4DB2-BD59-A6C34878D82A}">
                    <a16:rowId xmlns="" xmlns:a16="http://schemas.microsoft.com/office/drawing/2014/main" val="10002"/>
                  </a:ext>
                </a:extLst>
              </a:tr>
              <a:tr h="420970">
                <a:tc>
                  <a:txBody>
                    <a:bodyPr/>
                    <a:lstStyle/>
                    <a:p>
                      <a:r>
                        <a:rPr lang="en-US" sz="1600" kern="1200" dirty="0" smtClean="0">
                          <a:solidFill>
                            <a:schemeClr val="tx1"/>
                          </a:solidFill>
                          <a:latin typeface="Times New Roman" pitchFamily="18" charset="0"/>
                          <a:ea typeface="+mn-ea"/>
                          <a:cs typeface="Times New Roman" pitchFamily="18" charset="0"/>
                        </a:rPr>
                        <a:t>It does not involve executing the code.</a:t>
                      </a:r>
                      <a:endParaRPr lang="en-US" sz="1600" dirty="0">
                        <a:latin typeface="Times New Roman" pitchFamily="18" charset="0"/>
                        <a:cs typeface="Times New Roman" pitchFamily="18" charset="0"/>
                      </a:endParaRPr>
                    </a:p>
                  </a:txBody>
                  <a:tcPr/>
                </a:tc>
                <a:tc>
                  <a:txBody>
                    <a:bodyPr/>
                    <a:lstStyle/>
                    <a:p>
                      <a:pPr marL="0" marR="0">
                        <a:lnSpc>
                          <a:spcPts val="1920"/>
                        </a:lnSpc>
                        <a:spcBef>
                          <a:spcPts val="0"/>
                        </a:spcBef>
                        <a:spcAft>
                          <a:spcPts val="1650"/>
                        </a:spcAft>
                      </a:pPr>
                      <a:r>
                        <a:rPr lang="en-US" sz="1600" dirty="0">
                          <a:solidFill>
                            <a:srgbClr val="000000"/>
                          </a:solidFill>
                          <a:latin typeface="Times New Roman" pitchFamily="18" charset="0"/>
                          <a:ea typeface="Times New Roman"/>
                          <a:cs typeface="Times New Roman" pitchFamily="18" charset="0"/>
                        </a:rPr>
                        <a:t>It always involves executing the code.</a:t>
                      </a:r>
                      <a:endParaRPr lang="en-US" sz="1600" dirty="0">
                        <a:latin typeface="Times New Roman" pitchFamily="18" charset="0"/>
                        <a:ea typeface="Calibri"/>
                        <a:cs typeface="Times New Roman" pitchFamily="18" charset="0"/>
                      </a:endParaRPr>
                    </a:p>
                  </a:txBody>
                  <a:tcPr marL="95250" marR="95250" marT="95250" marB="95250"/>
                </a:tc>
                <a:extLst>
                  <a:ext uri="{0D108BD9-81ED-4DB2-BD59-A6C34878D82A}">
                    <a16:rowId xmlns="" xmlns:a16="http://schemas.microsoft.com/office/drawing/2014/main" val="10003"/>
                  </a:ext>
                </a:extLst>
              </a:tr>
              <a:tr h="891467">
                <a:tc>
                  <a:txBody>
                    <a:bodyPr/>
                    <a:lstStyle/>
                    <a:p>
                      <a:r>
                        <a:rPr lang="en-US" sz="1600" kern="1200" dirty="0" smtClean="0">
                          <a:solidFill>
                            <a:schemeClr val="tx1"/>
                          </a:solidFill>
                          <a:latin typeface="Times New Roman" pitchFamily="18" charset="0"/>
                          <a:ea typeface="+mn-ea"/>
                          <a:cs typeface="Times New Roman" pitchFamily="18" charset="0"/>
                        </a:rPr>
                        <a:t>Verification uses methods like inspections, reviews, walkthroughs, and Desk-checking etc.</a:t>
                      </a:r>
                      <a:endParaRPr lang="en-US" sz="1600" dirty="0">
                        <a:latin typeface="Times New Roman" pitchFamily="18" charset="0"/>
                        <a:cs typeface="Times New Roman" pitchFamily="18" charset="0"/>
                      </a:endParaRPr>
                    </a:p>
                  </a:txBody>
                  <a:tcPr/>
                </a:tc>
                <a:tc>
                  <a:txBody>
                    <a:bodyPr/>
                    <a:lstStyle/>
                    <a:p>
                      <a:r>
                        <a:rPr lang="en-US" sz="1600" kern="1200" dirty="0" smtClean="0">
                          <a:solidFill>
                            <a:schemeClr val="tx1"/>
                          </a:solidFill>
                          <a:latin typeface="Times New Roman" pitchFamily="18" charset="0"/>
                          <a:ea typeface="+mn-ea"/>
                          <a:cs typeface="Times New Roman" pitchFamily="18" charset="0"/>
                        </a:rPr>
                        <a:t>Validation uses methods like black box (functional) testing, gray box testing, and white box (structural) testing etc.</a:t>
                      </a:r>
                      <a:endParaRPr lang="en-US" sz="1600" dirty="0">
                        <a:latin typeface="Times New Roman" pitchFamily="18" charset="0"/>
                        <a:cs typeface="Times New Roman" pitchFamily="18" charset="0"/>
                      </a:endParaRPr>
                    </a:p>
                  </a:txBody>
                  <a:tcPr/>
                </a:tc>
                <a:extLst>
                  <a:ext uri="{0D108BD9-81ED-4DB2-BD59-A6C34878D82A}">
                    <a16:rowId xmlns="" xmlns:a16="http://schemas.microsoft.com/office/drawing/2014/main" val="10004"/>
                  </a:ext>
                </a:extLst>
              </a:tr>
              <a:tr h="624027">
                <a:tc>
                  <a:txBody>
                    <a:bodyPr/>
                    <a:lstStyle/>
                    <a:p>
                      <a:r>
                        <a:rPr lang="en-US" sz="1600" kern="1200" dirty="0" smtClean="0">
                          <a:solidFill>
                            <a:schemeClr val="tx1"/>
                          </a:solidFill>
                          <a:latin typeface="Times New Roman" pitchFamily="18" charset="0"/>
                          <a:ea typeface="+mn-ea"/>
                          <a:cs typeface="Times New Roman" pitchFamily="18" charset="0"/>
                        </a:rPr>
                        <a:t>It can catch errors that validation cannot catch. It is low level exercise.</a:t>
                      </a:r>
                      <a:endParaRPr lang="en-US" sz="1600" dirty="0">
                        <a:latin typeface="Times New Roman" pitchFamily="18" charset="0"/>
                        <a:cs typeface="Times New Roman" pitchFamily="18" charset="0"/>
                      </a:endParaRPr>
                    </a:p>
                  </a:txBody>
                  <a:tcPr/>
                </a:tc>
                <a:tc>
                  <a:txBody>
                    <a:bodyPr/>
                    <a:lstStyle/>
                    <a:p>
                      <a:r>
                        <a:rPr lang="en-US" sz="1600" kern="1200" dirty="0" smtClean="0">
                          <a:solidFill>
                            <a:schemeClr val="tx1"/>
                          </a:solidFill>
                          <a:latin typeface="Times New Roman" pitchFamily="18" charset="0"/>
                          <a:ea typeface="+mn-ea"/>
                          <a:cs typeface="Times New Roman" pitchFamily="18" charset="0"/>
                        </a:rPr>
                        <a:t>It can catch errors that verification cannot catch. It is High Level Exercise.</a:t>
                      </a:r>
                      <a:endParaRPr lang="en-US" sz="1600" dirty="0">
                        <a:latin typeface="Times New Roman" pitchFamily="18" charset="0"/>
                        <a:cs typeface="Times New Roman" pitchFamily="18" charset="0"/>
                      </a:endParaRPr>
                    </a:p>
                  </a:txBody>
                  <a:tcPr/>
                </a:tc>
                <a:extLst>
                  <a:ext uri="{0D108BD9-81ED-4DB2-BD59-A6C34878D82A}">
                    <a16:rowId xmlns="" xmlns:a16="http://schemas.microsoft.com/office/drawing/2014/main" val="10005"/>
                  </a:ext>
                </a:extLst>
              </a:tr>
              <a:tr h="891467">
                <a:tc>
                  <a:txBody>
                    <a:bodyPr/>
                    <a:lstStyle/>
                    <a:p>
                      <a:r>
                        <a:rPr lang="en-US" sz="1600" kern="1200" dirty="0" smtClean="0">
                          <a:solidFill>
                            <a:schemeClr val="tx1"/>
                          </a:solidFill>
                          <a:latin typeface="Times New Roman" pitchFamily="18" charset="0"/>
                          <a:ea typeface="+mn-ea"/>
                          <a:cs typeface="Times New Roman" pitchFamily="18" charset="0"/>
                        </a:rPr>
                        <a:t>Verification is done by development team to provide that the software is as per the specifications in the SRS.</a:t>
                      </a:r>
                      <a:endParaRPr lang="en-US" sz="1600" dirty="0">
                        <a:latin typeface="Times New Roman" pitchFamily="18" charset="0"/>
                        <a:cs typeface="Times New Roman" pitchFamily="18" charset="0"/>
                      </a:endParaRPr>
                    </a:p>
                  </a:txBody>
                  <a:tcPr/>
                </a:tc>
                <a:tc>
                  <a:txBody>
                    <a:bodyPr/>
                    <a:lstStyle/>
                    <a:p>
                      <a:r>
                        <a:rPr lang="en-US" sz="1600" kern="1200" dirty="0" smtClean="0">
                          <a:solidFill>
                            <a:schemeClr val="tx1"/>
                          </a:solidFill>
                          <a:latin typeface="Times New Roman" pitchFamily="18" charset="0"/>
                          <a:ea typeface="+mn-ea"/>
                          <a:cs typeface="Times New Roman" pitchFamily="18" charset="0"/>
                        </a:rPr>
                        <a:t>Validation is carried out with the involvement of client and testing team.</a:t>
                      </a:r>
                      <a:endParaRPr lang="en-US" sz="1600" dirty="0">
                        <a:latin typeface="Times New Roman" pitchFamily="18" charset="0"/>
                        <a:cs typeface="Times New Roman" pitchFamily="18" charset="0"/>
                      </a:endParaRPr>
                    </a:p>
                  </a:txBody>
                  <a:tcPr/>
                </a:tc>
                <a:extLst>
                  <a:ext uri="{0D108BD9-81ED-4DB2-BD59-A6C34878D82A}">
                    <a16:rowId xmlns="" xmlns:a16="http://schemas.microsoft.com/office/drawing/2014/main" val="10006"/>
                  </a:ext>
                </a:extLst>
              </a:tr>
              <a:tr h="416000">
                <a:tc>
                  <a:txBody>
                    <a:bodyPr/>
                    <a:lstStyle/>
                    <a:p>
                      <a:r>
                        <a:rPr lang="en-US" sz="1600" kern="1200" dirty="0" smtClean="0">
                          <a:solidFill>
                            <a:schemeClr val="tx1"/>
                          </a:solidFill>
                          <a:latin typeface="Times New Roman" pitchFamily="18" charset="0"/>
                          <a:ea typeface="+mn-ea"/>
                          <a:cs typeface="Times New Roman" pitchFamily="18" charset="0"/>
                        </a:rPr>
                        <a:t> It is human based checking of documents and files.</a:t>
                      </a:r>
                      <a:endParaRPr lang="en-US" sz="1600" kern="1200" dirty="0">
                        <a:solidFill>
                          <a:schemeClr val="tx1"/>
                        </a:solidFill>
                        <a:latin typeface="Times New Roman" pitchFamily="18" charset="0"/>
                        <a:ea typeface="+mn-ea"/>
                        <a:cs typeface="Times New Roman" pitchFamily="18" charset="0"/>
                      </a:endParaRPr>
                    </a:p>
                  </a:txBody>
                  <a:tcPr/>
                </a:tc>
                <a:tc>
                  <a:txBody>
                    <a:bodyPr/>
                    <a:lstStyle/>
                    <a:p>
                      <a:pPr marL="0" marR="0">
                        <a:lnSpc>
                          <a:spcPts val="1920"/>
                        </a:lnSpc>
                        <a:spcBef>
                          <a:spcPts val="0"/>
                        </a:spcBef>
                        <a:spcAft>
                          <a:spcPts val="1650"/>
                        </a:spcAft>
                      </a:pPr>
                      <a:r>
                        <a:rPr lang="en-US" sz="1600" kern="1200" dirty="0" smtClean="0">
                          <a:solidFill>
                            <a:schemeClr val="tx1"/>
                          </a:solidFill>
                          <a:latin typeface="Times New Roman" pitchFamily="18" charset="0"/>
                          <a:ea typeface="+mn-ea"/>
                          <a:cs typeface="Times New Roman" pitchFamily="18" charset="0"/>
                        </a:rPr>
                        <a:t>It is computer based execution of program.</a:t>
                      </a:r>
                      <a:endParaRPr lang="en-US" sz="1600" kern="1200" dirty="0">
                        <a:solidFill>
                          <a:schemeClr val="tx1"/>
                        </a:solidFill>
                        <a:latin typeface="Times New Roman" pitchFamily="18" charset="0"/>
                        <a:ea typeface="+mn-ea"/>
                        <a:cs typeface="Times New Roman" pitchFamily="18" charset="0"/>
                      </a:endParaRPr>
                    </a:p>
                  </a:txBody>
                  <a:tcPr marL="95250" marR="95250" marT="95250" marB="95250"/>
                </a:tc>
                <a:extLst>
                  <a:ext uri="{0D108BD9-81ED-4DB2-BD59-A6C34878D82A}">
                    <a16:rowId xmlns="" xmlns:a16="http://schemas.microsoft.com/office/drawing/2014/main" val="10007"/>
                  </a:ext>
                </a:extLst>
              </a:tr>
              <a:tr h="891467">
                <a:tc>
                  <a:txBody>
                    <a:bodyPr/>
                    <a:lstStyle/>
                    <a:p>
                      <a:r>
                        <a:rPr lang="en-US" sz="1600" kern="1200" dirty="0" smtClean="0">
                          <a:solidFill>
                            <a:schemeClr val="tx1"/>
                          </a:solidFill>
                          <a:latin typeface="Times New Roman" pitchFamily="18" charset="0"/>
                          <a:ea typeface="+mn-ea"/>
                          <a:cs typeface="Times New Roman" pitchFamily="18" charset="0"/>
                        </a:rPr>
                        <a:t>Target is requirements specification, application and software architecture, high level, complete design, and database design etc.</a:t>
                      </a:r>
                      <a:endParaRPr lang="en-US" sz="1600" kern="1200" dirty="0">
                        <a:solidFill>
                          <a:schemeClr val="tx1"/>
                        </a:solidFill>
                        <a:latin typeface="Times New Roman" pitchFamily="18" charset="0"/>
                        <a:ea typeface="+mn-ea"/>
                        <a:cs typeface="Times New Roman" pitchFamily="18" charset="0"/>
                      </a:endParaRPr>
                    </a:p>
                  </a:txBody>
                  <a:tcPr/>
                </a:tc>
                <a:tc>
                  <a:txBody>
                    <a:bodyPr/>
                    <a:lstStyle/>
                    <a:p>
                      <a:pPr marL="0" marR="0">
                        <a:lnSpc>
                          <a:spcPts val="1920"/>
                        </a:lnSpc>
                        <a:spcBef>
                          <a:spcPts val="0"/>
                        </a:spcBef>
                        <a:spcAft>
                          <a:spcPts val="1650"/>
                        </a:spcAft>
                      </a:pPr>
                      <a:r>
                        <a:rPr lang="en-US" sz="1600" kern="1200" dirty="0" smtClean="0">
                          <a:solidFill>
                            <a:schemeClr val="tx1"/>
                          </a:solidFill>
                          <a:latin typeface="Times New Roman" pitchFamily="18" charset="0"/>
                          <a:ea typeface="+mn-ea"/>
                          <a:cs typeface="Times New Roman" pitchFamily="18" charset="0"/>
                        </a:rPr>
                        <a:t>Target is actual product-a unit, a module, a bent of integrated modules, and effective final product.</a:t>
                      </a:r>
                      <a:endParaRPr lang="en-US" sz="1600" kern="1200" dirty="0">
                        <a:solidFill>
                          <a:schemeClr val="tx1"/>
                        </a:solidFill>
                        <a:latin typeface="Times New Roman" pitchFamily="18" charset="0"/>
                        <a:ea typeface="+mn-ea"/>
                        <a:cs typeface="Times New Roman" pitchFamily="18" charset="0"/>
                      </a:endParaRPr>
                    </a:p>
                  </a:txBody>
                  <a:tcPr marL="95250" marR="95250" marT="95250" marB="95250"/>
                </a:tc>
                <a:extLst>
                  <a:ext uri="{0D108BD9-81ED-4DB2-BD59-A6C34878D82A}">
                    <a16:rowId xmlns="" xmlns:a16="http://schemas.microsoft.com/office/drawing/2014/main" val="10008"/>
                  </a:ext>
                </a:extLst>
              </a:tr>
              <a:tr h="420970">
                <a:tc>
                  <a:txBody>
                    <a:bodyPr/>
                    <a:lstStyle/>
                    <a:p>
                      <a:r>
                        <a:rPr lang="en-US" sz="1600" kern="1200" dirty="0" smtClean="0">
                          <a:solidFill>
                            <a:schemeClr val="tx1"/>
                          </a:solidFill>
                          <a:latin typeface="Times New Roman" pitchFamily="18" charset="0"/>
                          <a:ea typeface="+mn-ea"/>
                          <a:cs typeface="Times New Roman" pitchFamily="18" charset="0"/>
                        </a:rPr>
                        <a:t>It generally comes first-done before validation.</a:t>
                      </a:r>
                      <a:endParaRPr lang="en-US" sz="1600" kern="1200" dirty="0">
                        <a:solidFill>
                          <a:schemeClr val="tx1"/>
                        </a:solidFill>
                        <a:latin typeface="Times New Roman" pitchFamily="18" charset="0"/>
                        <a:ea typeface="+mn-ea"/>
                        <a:cs typeface="Times New Roman" pitchFamily="18" charset="0"/>
                      </a:endParaRPr>
                    </a:p>
                  </a:txBody>
                  <a:tcPr/>
                </a:tc>
                <a:tc>
                  <a:txBody>
                    <a:bodyPr/>
                    <a:lstStyle/>
                    <a:p>
                      <a:pPr marL="0" marR="0">
                        <a:lnSpc>
                          <a:spcPts val="1920"/>
                        </a:lnSpc>
                        <a:spcBef>
                          <a:spcPts val="0"/>
                        </a:spcBef>
                        <a:spcAft>
                          <a:spcPts val="1650"/>
                        </a:spcAft>
                      </a:pPr>
                      <a:r>
                        <a:rPr lang="en-US" sz="1600" kern="1200" dirty="0" smtClean="0">
                          <a:solidFill>
                            <a:schemeClr val="tx1"/>
                          </a:solidFill>
                          <a:latin typeface="Times New Roman" pitchFamily="18" charset="0"/>
                          <a:ea typeface="+mn-ea"/>
                          <a:cs typeface="Times New Roman" pitchFamily="18" charset="0"/>
                        </a:rPr>
                        <a:t>It generally follows after verification.</a:t>
                      </a:r>
                      <a:endParaRPr lang="en-US" sz="1600" kern="1200" dirty="0">
                        <a:solidFill>
                          <a:schemeClr val="tx1"/>
                        </a:solidFill>
                        <a:latin typeface="Times New Roman" pitchFamily="18" charset="0"/>
                        <a:ea typeface="+mn-ea"/>
                        <a:cs typeface="Times New Roman" pitchFamily="18" charset="0"/>
                      </a:endParaRPr>
                    </a:p>
                  </a:txBody>
                  <a:tcPr marL="95250" marR="95250" marT="95250" marB="95250"/>
                </a:tc>
                <a:extLst>
                  <a:ext uri="{0D108BD9-81ED-4DB2-BD59-A6C34878D82A}">
                    <a16:rowId xmlns="" xmlns:a16="http://schemas.microsoft.com/office/drawing/2014/main" val="10009"/>
                  </a:ext>
                </a:extLst>
              </a:tr>
            </a:tbl>
          </a:graphicData>
        </a:graphic>
      </p:graphicFrame>
    </p:spTree>
    <p:extLst>
      <p:ext uri="{BB962C8B-B14F-4D97-AF65-F5344CB8AC3E}">
        <p14:creationId xmlns="" xmlns:p14="http://schemas.microsoft.com/office/powerpoint/2010/main" val="16338093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THE V-MODEL OF SOFTWARE TESTING </a:t>
            </a:r>
            <a:r>
              <a:rPr lang="en-US" sz="3200" dirty="0">
                <a:latin typeface="Times New Roman" panose="02020603050405020304" pitchFamily="18" charset="0"/>
                <a:cs typeface="Times New Roman" panose="02020603050405020304" pitchFamily="18" charset="0"/>
              </a:rPr>
              <a:t/>
            </a:r>
            <a:br>
              <a:rPr lang="en-US" sz="3200"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pic>
        <p:nvPicPr>
          <p:cNvPr id="2050" name="Picture 2"/>
          <p:cNvPicPr>
            <a:picLocks noGrp="1" noChangeAspect="1" noChangeArrowheads="1"/>
          </p:cNvPicPr>
          <p:nvPr>
            <p:ph idx="1"/>
          </p:nvPr>
        </p:nvPicPr>
        <p:blipFill>
          <a:blip r:embed="rId2">
            <a:extLst>
              <a:ext uri="{28A0092B-C50C-407E-A947-70E740481C1C}">
                <a14:useLocalDpi xmlns="" xmlns:a14="http://schemas.microsoft.com/office/drawing/2010/main" val="0"/>
              </a:ext>
            </a:extLst>
          </a:blip>
          <a:srcRect/>
          <a:stretch>
            <a:fillRect/>
          </a:stretch>
        </p:blipFill>
        <p:spPr bwMode="auto">
          <a:xfrm>
            <a:off x="571472" y="1295400"/>
            <a:ext cx="8039128" cy="48006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a:extLst/>
        </p:spPr>
      </p:pic>
    </p:spTree>
    <p:extLst>
      <p:ext uri="{BB962C8B-B14F-4D97-AF65-F5344CB8AC3E}">
        <p14:creationId xmlns="" xmlns:p14="http://schemas.microsoft.com/office/powerpoint/2010/main" val="7747587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458200" cy="4800600"/>
          </a:xfrm>
        </p:spPr>
        <p:txBody>
          <a:bodyPr>
            <a:noAutofit/>
          </a:bodyPr>
          <a:lstStyle/>
          <a:p>
            <a:pPr algn="just"/>
            <a:r>
              <a:rPr lang="en-US" sz="2400" dirty="0">
                <a:latin typeface="Times New Roman" panose="02020603050405020304" pitchFamily="18" charset="0"/>
                <a:cs typeface="Times New Roman" panose="02020603050405020304" pitchFamily="18" charset="0"/>
              </a:rPr>
              <a:t>Software testing is too important to leave to the end of the project, and the V-Model of testing incorporates testing into the entire software development life cycle.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In </a:t>
            </a:r>
            <a:r>
              <a:rPr lang="en-US" sz="2400" dirty="0">
                <a:latin typeface="Times New Roman" panose="02020603050405020304" pitchFamily="18" charset="0"/>
                <a:cs typeface="Times New Roman" panose="02020603050405020304" pitchFamily="18" charset="0"/>
              </a:rPr>
              <a:t>a diagram of the V-Model, the V proceeds down and then up, from left to right depicting the basic sequence of development and testing activities.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model highlights the existence of different levels of testing and depicts the way each relates to a different development phase.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It </a:t>
            </a:r>
            <a:r>
              <a:rPr lang="en-US" sz="2400" dirty="0">
                <a:latin typeface="Times New Roman" panose="02020603050405020304" pitchFamily="18" charset="0"/>
                <a:cs typeface="Times New Roman" panose="02020603050405020304" pitchFamily="18" charset="0"/>
              </a:rPr>
              <a:t>clearly illustrates that testing can and should start at the very beginning of the project. </a:t>
            </a:r>
            <a:endParaRPr lang="en-US" sz="2400" dirty="0" smtClean="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01871493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47800"/>
            <a:ext cx="8458200" cy="4800600"/>
          </a:xfrm>
        </p:spPr>
        <p:txBody>
          <a:bodyPr>
            <a:noAutofit/>
          </a:bodyPr>
          <a:lstStyle/>
          <a:p>
            <a:pPr algn="just"/>
            <a:r>
              <a:rPr lang="en-US" sz="2400" dirty="0" smtClean="0">
                <a:latin typeface="Times New Roman" panose="02020603050405020304" pitchFamily="18" charset="0"/>
                <a:cs typeface="Times New Roman" panose="02020603050405020304" pitchFamily="18" charset="0"/>
              </a:rPr>
              <a:t>In </a:t>
            </a:r>
            <a:r>
              <a:rPr lang="en-US" sz="2400" dirty="0">
                <a:latin typeface="Times New Roman" panose="02020603050405020304" pitchFamily="18" charset="0"/>
                <a:cs typeface="Times New Roman" panose="02020603050405020304" pitchFamily="18" charset="0"/>
              </a:rPr>
              <a:t>the requirements gathering stage the business requirements can verify and validate the business case used to justify the project. The business requirements are also used to guide the user acceptance testing.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model illustrates how each subsequent phase should verify and validate work done in the previous phase, and how work done during development is used to guide the individual testing phases. </a:t>
            </a:r>
            <a:endParaRPr lang="en-US" sz="2400" dirty="0" smtClean="0">
              <a:latin typeface="Times New Roman" panose="02020603050405020304" pitchFamily="18" charset="0"/>
              <a:cs typeface="Times New Roman" panose="02020603050405020304" pitchFamily="18" charset="0"/>
            </a:endParaRPr>
          </a:p>
          <a:p>
            <a:pPr algn="just"/>
            <a:r>
              <a:rPr lang="en-US" sz="2400" dirty="0" smtClean="0">
                <a:latin typeface="Times New Roman" panose="02020603050405020304" pitchFamily="18" charset="0"/>
                <a:cs typeface="Times New Roman" panose="02020603050405020304" pitchFamily="18" charset="0"/>
              </a:rPr>
              <a:t>This interconnection </a:t>
            </a:r>
            <a:r>
              <a:rPr lang="en-US" sz="2400" dirty="0">
                <a:latin typeface="Times New Roman" panose="02020603050405020304" pitchFamily="18" charset="0"/>
                <a:cs typeface="Times New Roman" panose="02020603050405020304" pitchFamily="18" charset="0"/>
              </a:rPr>
              <a:t>lets us identify important errors, omissions, and other problems before they can do serious harm. </a:t>
            </a:r>
          </a:p>
        </p:txBody>
      </p:sp>
    </p:spTree>
    <p:extLst>
      <p:ext uri="{BB962C8B-B14F-4D97-AF65-F5344CB8AC3E}">
        <p14:creationId xmlns="" xmlns:p14="http://schemas.microsoft.com/office/powerpoint/2010/main" val="192224022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602163"/>
          </a:xfrm>
        </p:spPr>
        <p:txBody>
          <a:bodyPr>
            <a:noAutofit/>
          </a:bodyPr>
          <a:lstStyle/>
          <a:p>
            <a:pPr algn="just"/>
            <a:r>
              <a:rPr lang="en-US" sz="2000" b="1" dirty="0" smtClean="0">
                <a:latin typeface="Times New Roman" panose="02020603050405020304" pitchFamily="18" charset="0"/>
                <a:cs typeface="Times New Roman" panose="02020603050405020304" pitchFamily="18" charset="0"/>
              </a:rPr>
              <a:t>Software Quality Assurance:-</a:t>
            </a:r>
          </a:p>
          <a:p>
            <a:pPr algn="just"/>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Means </a:t>
            </a:r>
            <a:r>
              <a:rPr lang="en-US" sz="2000" dirty="0">
                <a:latin typeface="Times New Roman" panose="02020603050405020304" pitchFamily="18" charset="0"/>
                <a:cs typeface="Times New Roman" panose="02020603050405020304" pitchFamily="18" charset="0"/>
              </a:rPr>
              <a:t>of monitoring the  processes and methods used to ensure </a:t>
            </a:r>
            <a:r>
              <a:rPr lang="en-US" sz="2000" dirty="0" smtClean="0">
                <a:latin typeface="Times New Roman" panose="02020603050405020304" pitchFamily="18" charset="0"/>
                <a:cs typeface="Times New Roman" panose="02020603050405020304" pitchFamily="18" charset="0"/>
              </a:rPr>
              <a:t>quality</a:t>
            </a:r>
          </a:p>
          <a:p>
            <a:pPr algn="just"/>
            <a:r>
              <a:rPr lang="en-US" sz="2000" u="sng" dirty="0">
                <a:latin typeface="Times New Roman" panose="02020603050405020304" pitchFamily="18" charset="0"/>
                <a:cs typeface="Times New Roman" panose="02020603050405020304" pitchFamily="18" charset="0"/>
              </a:rPr>
              <a:t>SQA is a set of activities for ensuring quality in software engineering processes (that ultimately result in quality in software products). The activities establish and evaluate the processes that produce products</a:t>
            </a:r>
            <a:r>
              <a:rPr lang="en-US" sz="2000" u="sng" dirty="0" smtClean="0">
                <a:latin typeface="Times New Roman" panose="02020603050405020304" pitchFamily="18" charset="0"/>
                <a:cs typeface="Times New Roman" panose="02020603050405020304" pitchFamily="18" charset="0"/>
              </a:rPr>
              <a:t>.</a:t>
            </a:r>
          </a:p>
          <a:p>
            <a:pPr algn="just"/>
            <a:r>
              <a:rPr lang="en-US" sz="2000" dirty="0" smtClean="0">
                <a:latin typeface="Times New Roman" panose="02020603050405020304" pitchFamily="18" charset="0"/>
                <a:cs typeface="Times New Roman" panose="02020603050405020304" pitchFamily="18" charset="0"/>
              </a:rPr>
              <a:t>Used to Develop process</a:t>
            </a:r>
          </a:p>
          <a:p>
            <a:pPr algn="just"/>
            <a:r>
              <a:rPr lang="en-US" sz="2000" dirty="0">
                <a:latin typeface="Times New Roman" panose="02020603050405020304" pitchFamily="18" charset="0"/>
                <a:cs typeface="Times New Roman" panose="02020603050405020304" pitchFamily="18" charset="0"/>
              </a:rPr>
              <a:t>Process </a:t>
            </a:r>
            <a:r>
              <a:rPr lang="en-US" sz="2000" dirty="0" smtClean="0">
                <a:latin typeface="Times New Roman" panose="02020603050405020304" pitchFamily="18" charset="0"/>
                <a:cs typeface="Times New Roman" panose="02020603050405020304" pitchFamily="18" charset="0"/>
              </a:rPr>
              <a:t>focused</a:t>
            </a:r>
          </a:p>
          <a:p>
            <a:pPr algn="just"/>
            <a:r>
              <a:rPr lang="en-US" sz="2000" dirty="0" smtClean="0">
                <a:latin typeface="Times New Roman" panose="02020603050405020304" pitchFamily="18" charset="0"/>
                <a:cs typeface="Times New Roman" panose="02020603050405020304" pitchFamily="18" charset="0"/>
              </a:rPr>
              <a:t>Organization wide</a:t>
            </a:r>
          </a:p>
          <a:p>
            <a:pPr algn="just"/>
            <a:r>
              <a:rPr lang="en-US" sz="2000" dirty="0">
                <a:latin typeface="Times New Roman" panose="02020603050405020304" pitchFamily="18" charset="0"/>
                <a:cs typeface="Times New Roman" panose="02020603050405020304" pitchFamily="18" charset="0"/>
              </a:rPr>
              <a:t>Relates to all products that will ever be created by a </a:t>
            </a:r>
            <a:r>
              <a:rPr lang="en-US" sz="2000" dirty="0" smtClean="0">
                <a:latin typeface="Times New Roman" panose="02020603050405020304" pitchFamily="18" charset="0"/>
                <a:cs typeface="Times New Roman" panose="02020603050405020304" pitchFamily="18" charset="0"/>
              </a:rPr>
              <a:t>process</a:t>
            </a:r>
          </a:p>
          <a:p>
            <a:pPr algn="just"/>
            <a:r>
              <a:rPr lang="en-US" sz="2000" dirty="0" smtClean="0">
                <a:latin typeface="Times New Roman" panose="02020603050405020304" pitchFamily="18" charset="0"/>
                <a:cs typeface="Times New Roman" panose="02020603050405020304" pitchFamily="18" charset="0"/>
              </a:rPr>
              <a:t>Increase confidence</a:t>
            </a:r>
          </a:p>
          <a:p>
            <a:pPr algn="just"/>
            <a:r>
              <a:rPr lang="en-US" sz="2000" dirty="0">
                <a:latin typeface="Times New Roman" pitchFamily="18" charset="0"/>
                <a:cs typeface="Times New Roman" pitchFamily="18" charset="0"/>
              </a:rPr>
              <a:t>In general, the QA activities are done before the product is manufactured or the service delivered (proactive approach).</a:t>
            </a:r>
          </a:p>
          <a:p>
            <a:pPr algn="just"/>
            <a:endParaRPr lang="en-US" sz="2000" dirty="0" smtClean="0">
              <a:latin typeface="Times New Roman" panose="02020603050405020304" pitchFamily="18" charset="0"/>
              <a:cs typeface="Times New Roman" panose="02020603050405020304" pitchFamily="18" charset="0"/>
            </a:endParaRPr>
          </a:p>
          <a:p>
            <a:pPr algn="just">
              <a:buNone/>
            </a:pPr>
            <a:r>
              <a:rPr lang="en-US" sz="2000" dirty="0" smtClean="0">
                <a:latin typeface="Times New Roman" panose="02020603050405020304" pitchFamily="18" charset="0"/>
                <a:cs typeface="Times New Roman" panose="02020603050405020304" pitchFamily="18" charset="0"/>
              </a:rPr>
              <a:t>	</a:t>
            </a:r>
          </a:p>
          <a:p>
            <a:pPr algn="just"/>
            <a:endParaRPr lang="en-US" sz="2000" dirty="0">
              <a:latin typeface="Times New Roman" panose="02020603050405020304" pitchFamily="18" charset="0"/>
              <a:cs typeface="Times New Roman" panose="02020603050405020304" pitchFamily="18" charset="0"/>
            </a:endParaRPr>
          </a:p>
        </p:txBody>
      </p:sp>
      <p:sp>
        <p:nvSpPr>
          <p:cNvPr id="4" name="Title 3"/>
          <p:cNvSpPr>
            <a:spLocks noGrp="1"/>
          </p:cNvSpPr>
          <p:nvPr>
            <p:ph type="title"/>
          </p:nvPr>
        </p:nvSpPr>
        <p:spPr>
          <a:xfrm>
            <a:off x="457200" y="274638"/>
            <a:ext cx="8458200" cy="563562"/>
          </a:xfrm>
        </p:spPr>
        <p:txBody>
          <a:bodyPr>
            <a:noAutofit/>
          </a:bodyPr>
          <a:lstStyle/>
          <a:p>
            <a:r>
              <a:rPr lang="en-US" sz="3200" b="1" dirty="0">
                <a:latin typeface="Times New Roman" panose="02020603050405020304" pitchFamily="18" charset="0"/>
                <a:cs typeface="Times New Roman" panose="02020603050405020304" pitchFamily="18" charset="0"/>
              </a:rPr>
              <a:t>Quality Assurance and </a:t>
            </a:r>
            <a:r>
              <a:rPr lang="en-US" sz="3200" b="1" dirty="0" smtClean="0">
                <a:latin typeface="Times New Roman" panose="02020603050405020304" pitchFamily="18" charset="0"/>
                <a:cs typeface="Times New Roman" panose="02020603050405020304" pitchFamily="18" charset="0"/>
              </a:rPr>
              <a:t>Quality Control</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51126782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563562"/>
          </a:xfrm>
        </p:spPr>
        <p:txBody>
          <a:bodyPr>
            <a:noAutofit/>
          </a:bodyPr>
          <a:lstStyle/>
          <a:p>
            <a:r>
              <a:rPr lang="en-US" sz="3600" b="1" dirty="0">
                <a:latin typeface="Times New Roman" panose="02020603050405020304" pitchFamily="18" charset="0"/>
                <a:cs typeface="Times New Roman" panose="02020603050405020304" pitchFamily="18" charset="0"/>
              </a:rPr>
              <a:t>Q</a:t>
            </a:r>
            <a:r>
              <a:rPr lang="en-US" sz="3600" b="1" dirty="0" smtClean="0">
                <a:latin typeface="Times New Roman" panose="02020603050405020304" pitchFamily="18" charset="0"/>
                <a:cs typeface="Times New Roman" panose="02020603050405020304" pitchFamily="18" charset="0"/>
              </a:rPr>
              <a:t>uality </a:t>
            </a:r>
            <a:r>
              <a:rPr lang="en-US" sz="3600" b="1" dirty="0">
                <a:latin typeface="Times New Roman" panose="02020603050405020304" pitchFamily="18" charset="0"/>
                <a:cs typeface="Times New Roman" panose="02020603050405020304" pitchFamily="18" charset="0"/>
              </a:rPr>
              <a:t>control</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762000"/>
            <a:ext cx="8229600" cy="5135563"/>
          </a:xfrm>
        </p:spPr>
        <p:txBody>
          <a:bodyPr>
            <a:noAutofit/>
          </a:bodyPr>
          <a:lstStyle/>
          <a:p>
            <a:pPr algn="just"/>
            <a:endParaRPr lang="en-US" sz="2800" u="sng" dirty="0" smtClean="0">
              <a:latin typeface="Times New Roman" panose="02020603050405020304" pitchFamily="18" charset="0"/>
              <a:cs typeface="Times New Roman" panose="02020603050405020304" pitchFamily="18" charset="0"/>
            </a:endParaRPr>
          </a:p>
          <a:p>
            <a:pPr algn="just"/>
            <a:r>
              <a:rPr lang="en-US" sz="2800" u="sng" dirty="0" smtClean="0">
                <a:latin typeface="Times New Roman" panose="02020603050405020304" pitchFamily="18" charset="0"/>
                <a:cs typeface="Times New Roman" panose="02020603050405020304" pitchFamily="18" charset="0"/>
              </a:rPr>
              <a:t>SQC </a:t>
            </a:r>
            <a:r>
              <a:rPr lang="en-US" sz="2800" u="sng" dirty="0">
                <a:latin typeface="Times New Roman" panose="02020603050405020304" pitchFamily="18" charset="0"/>
                <a:cs typeface="Times New Roman" panose="02020603050405020304" pitchFamily="18" charset="0"/>
              </a:rPr>
              <a:t>is a set of activities for ensuring quality in software products. The activities focus on identifying defects in the actual products produced</a:t>
            </a:r>
            <a:r>
              <a:rPr lang="en-US" sz="2800" u="sng" dirty="0" smtClean="0">
                <a:latin typeface="Times New Roman" panose="02020603050405020304" pitchFamily="18" charset="0"/>
                <a:cs typeface="Times New Roman" panose="02020603050405020304" pitchFamily="18" charset="0"/>
              </a:rPr>
              <a:t>.</a:t>
            </a:r>
          </a:p>
          <a:p>
            <a:pPr algn="just"/>
            <a:r>
              <a:rPr lang="en-US" sz="2800" dirty="0">
                <a:latin typeface="Times New Roman" panose="02020603050405020304" pitchFamily="18" charset="0"/>
                <a:cs typeface="Times New Roman" panose="02020603050405020304" pitchFamily="18" charset="0"/>
              </a:rPr>
              <a:t>Product </a:t>
            </a:r>
            <a:r>
              <a:rPr lang="en-US" sz="2800" dirty="0" smtClean="0">
                <a:latin typeface="Times New Roman" panose="02020603050405020304" pitchFamily="18" charset="0"/>
                <a:cs typeface="Times New Roman" panose="02020603050405020304" pitchFamily="18" charset="0"/>
              </a:rPr>
              <a:t>focused</a:t>
            </a:r>
          </a:p>
          <a:p>
            <a:pPr algn="just"/>
            <a:r>
              <a:rPr lang="en-US" sz="2800" dirty="0">
                <a:latin typeface="Times New Roman" panose="02020603050405020304" pitchFamily="18" charset="0"/>
                <a:cs typeface="Times New Roman" panose="02020603050405020304" pitchFamily="18" charset="0"/>
              </a:rPr>
              <a:t>Detection </a:t>
            </a:r>
            <a:r>
              <a:rPr lang="en-US" sz="2800" dirty="0" smtClean="0">
                <a:latin typeface="Times New Roman" panose="02020603050405020304" pitchFamily="18" charset="0"/>
                <a:cs typeface="Times New Roman" panose="02020603050405020304" pitchFamily="18" charset="0"/>
              </a:rPr>
              <a:t>oriented</a:t>
            </a:r>
          </a:p>
          <a:p>
            <a:pPr algn="just"/>
            <a:r>
              <a:rPr lang="en-US" sz="2800" dirty="0">
                <a:latin typeface="Times New Roman" panose="02020603050405020304" pitchFamily="18" charset="0"/>
                <a:cs typeface="Times New Roman" panose="02020603050405020304" pitchFamily="18" charset="0"/>
              </a:rPr>
              <a:t>Product/project </a:t>
            </a:r>
            <a:r>
              <a:rPr lang="en-US" sz="2800" dirty="0" smtClean="0">
                <a:latin typeface="Times New Roman" panose="02020603050405020304" pitchFamily="18" charset="0"/>
                <a:cs typeface="Times New Roman" panose="02020603050405020304" pitchFamily="18" charset="0"/>
              </a:rPr>
              <a:t>specific</a:t>
            </a:r>
          </a:p>
          <a:p>
            <a:pPr algn="just"/>
            <a:r>
              <a:rPr lang="en-US" sz="2800" dirty="0">
                <a:latin typeface="Times New Roman" panose="02020603050405020304" pitchFamily="18" charset="0"/>
                <a:cs typeface="Times New Roman" panose="02020603050405020304" pitchFamily="18" charset="0"/>
              </a:rPr>
              <a:t>Relates to specific </a:t>
            </a:r>
            <a:r>
              <a:rPr lang="en-US" sz="2800" dirty="0" smtClean="0">
                <a:latin typeface="Times New Roman" panose="02020603050405020304" pitchFamily="18" charset="0"/>
                <a:cs typeface="Times New Roman" panose="02020603050405020304" pitchFamily="18" charset="0"/>
              </a:rPr>
              <a:t>product</a:t>
            </a:r>
          </a:p>
          <a:p>
            <a:pPr algn="just"/>
            <a:r>
              <a:rPr lang="en-US" sz="2800" dirty="0">
                <a:latin typeface="Times New Roman" pitchFamily="18" charset="0"/>
                <a:cs typeface="Times New Roman" pitchFamily="18" charset="0"/>
              </a:rPr>
              <a:t>The QC activities are done during the manufacturing process and once the product is manufactured.</a:t>
            </a:r>
          </a:p>
          <a:p>
            <a:pPr algn="just"/>
            <a:endParaRPr lang="en-US" sz="2800" dirty="0">
              <a:latin typeface="Times New Roman" pitchFamily="18" charset="0"/>
              <a:cs typeface="Times New Roman" pitchFamily="18" charset="0"/>
            </a:endParaRPr>
          </a:p>
        </p:txBody>
      </p:sp>
    </p:spTree>
    <p:extLst>
      <p:ext uri="{BB962C8B-B14F-4D97-AF65-F5344CB8AC3E}">
        <p14:creationId xmlns="" xmlns:p14="http://schemas.microsoft.com/office/powerpoint/2010/main" val="4964611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52400"/>
            <a:ext cx="8229600" cy="4525963"/>
          </a:xfrm>
        </p:spPr>
        <p:txBody>
          <a:bodyPr>
            <a:normAutofit/>
          </a:bodyPr>
          <a:lstStyle/>
          <a:p>
            <a:r>
              <a:rPr lang="en-US" sz="2400" b="1" dirty="0" smtClean="0">
                <a:latin typeface="Times New Roman" panose="02020603050405020304" pitchFamily="18" charset="0"/>
                <a:cs typeface="Times New Roman" panose="02020603050405020304" pitchFamily="18" charset="0"/>
              </a:rPr>
              <a:t>Difference between Quality Assurance and Quality Control</a:t>
            </a:r>
            <a:endParaRPr lang="en-US" sz="2400" dirty="0" smtClean="0">
              <a:latin typeface="Times New Roman" panose="02020603050405020304" pitchFamily="18" charset="0"/>
              <a:cs typeface="Times New Roman" panose="02020603050405020304" pitchFamily="18" charset="0"/>
            </a:endParaRPr>
          </a:p>
          <a:p>
            <a:pPr>
              <a:buNone/>
            </a:pPr>
            <a:r>
              <a:rPr lang="en-US" sz="2400" dirty="0" smtClean="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 xmlns:p14="http://schemas.microsoft.com/office/powerpoint/2010/main" val="2923236014"/>
              </p:ext>
            </p:extLst>
          </p:nvPr>
        </p:nvGraphicFramePr>
        <p:xfrm>
          <a:off x="381000" y="685800"/>
          <a:ext cx="8382000" cy="5785085"/>
        </p:xfrm>
        <a:graphic>
          <a:graphicData uri="http://schemas.openxmlformats.org/drawingml/2006/table">
            <a:tbl>
              <a:tblPr firstRow="1" bandRow="1">
                <a:tableStyleId>{5940675A-B579-460E-94D1-54222C63F5DA}</a:tableStyleId>
              </a:tblPr>
              <a:tblGrid>
                <a:gridCol w="4419600">
                  <a:extLst>
                    <a:ext uri="{9D8B030D-6E8A-4147-A177-3AD203B41FA5}">
                      <a16:colId xmlns="" xmlns:a16="http://schemas.microsoft.com/office/drawing/2014/main" val="20000"/>
                    </a:ext>
                  </a:extLst>
                </a:gridCol>
                <a:gridCol w="3962400">
                  <a:extLst>
                    <a:ext uri="{9D8B030D-6E8A-4147-A177-3AD203B41FA5}">
                      <a16:colId xmlns="" xmlns:a16="http://schemas.microsoft.com/office/drawing/2014/main" val="20001"/>
                    </a:ext>
                  </a:extLst>
                </a:gridCol>
              </a:tblGrid>
              <a:tr h="408996">
                <a:tc>
                  <a:txBody>
                    <a:bodyPr/>
                    <a:lstStyle/>
                    <a:p>
                      <a:pPr algn="ctr"/>
                      <a:r>
                        <a:rPr lang="en-US" sz="1800" b="1" dirty="0" smtClean="0">
                          <a:latin typeface="Times New Roman" panose="02020603050405020304" pitchFamily="18" charset="0"/>
                          <a:cs typeface="Times New Roman" panose="02020603050405020304" pitchFamily="18" charset="0"/>
                        </a:rPr>
                        <a:t>Quality Assurance </a:t>
                      </a:r>
                      <a:endParaRPr lang="en-US" sz="1800" dirty="0">
                        <a:latin typeface="Times New Roman" pitchFamily="18" charset="0"/>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800" b="1" dirty="0" smtClean="0">
                          <a:latin typeface="Times New Roman" panose="02020603050405020304" pitchFamily="18" charset="0"/>
                          <a:cs typeface="Times New Roman" panose="02020603050405020304" pitchFamily="18" charset="0"/>
                        </a:rPr>
                        <a:t>Quality Control</a:t>
                      </a:r>
                      <a:endParaRPr lang="en-US" sz="1800" dirty="0" smtClean="0">
                        <a:latin typeface="Times New Roman" pitchFamily="18" charset="0"/>
                        <a:cs typeface="Times New Roman" pitchFamily="18" charset="0"/>
                      </a:endParaRPr>
                    </a:p>
                  </a:txBody>
                  <a:tcPr/>
                </a:tc>
                <a:extLst>
                  <a:ext uri="{0D108BD9-81ED-4DB2-BD59-A6C34878D82A}">
                    <a16:rowId xmlns="" xmlns:a16="http://schemas.microsoft.com/office/drawing/2014/main" val="10000"/>
                  </a:ext>
                </a:extLst>
              </a:tr>
              <a:tr h="1022133">
                <a:tc>
                  <a:txBody>
                    <a:bodyPr/>
                    <a:lstStyle/>
                    <a:p>
                      <a:pPr algn="just">
                        <a:buNone/>
                      </a:pPr>
                      <a:r>
                        <a:rPr lang="en-US" sz="1800" kern="1200" dirty="0" smtClean="0">
                          <a:solidFill>
                            <a:schemeClr val="tx1"/>
                          </a:solidFill>
                          <a:latin typeface="Times New Roman" pitchFamily="18" charset="0"/>
                          <a:ea typeface="+mn-ea"/>
                          <a:cs typeface="Times New Roman" pitchFamily="18" charset="0"/>
                        </a:rPr>
                        <a:t>Assurance: The act of giving confidence, the state of being certain or the act of making certain. </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latin typeface="Times New Roman" pitchFamily="18" charset="0"/>
                          <a:ea typeface="+mn-ea"/>
                          <a:cs typeface="Times New Roman" pitchFamily="18" charset="0"/>
                        </a:rPr>
                        <a:t>Control: An evaluation to indicate needed</a:t>
                      </a:r>
                      <a:r>
                        <a:rPr lang="en-US" sz="1800" kern="1200" baseline="0" dirty="0" smtClean="0">
                          <a:solidFill>
                            <a:schemeClr val="tx1"/>
                          </a:solidFill>
                          <a:latin typeface="Times New Roman" pitchFamily="18" charset="0"/>
                          <a:ea typeface="+mn-ea"/>
                          <a:cs typeface="Times New Roman" pitchFamily="18" charset="0"/>
                        </a:rPr>
                        <a:t> </a:t>
                      </a:r>
                      <a:r>
                        <a:rPr lang="en-US" sz="1800" kern="1200" dirty="0" smtClean="0">
                          <a:solidFill>
                            <a:schemeClr val="tx1"/>
                          </a:solidFill>
                          <a:latin typeface="Times New Roman" pitchFamily="18" charset="0"/>
                          <a:ea typeface="+mn-ea"/>
                          <a:cs typeface="Times New Roman" pitchFamily="18" charset="0"/>
                        </a:rPr>
                        <a:t>corrective responses; the act of guiding a process in which variability is attributable to a constant system of chance causes.</a:t>
                      </a:r>
                    </a:p>
                  </a:txBody>
                  <a:tcPr/>
                </a:tc>
                <a:extLst>
                  <a:ext uri="{0D108BD9-81ED-4DB2-BD59-A6C34878D82A}">
                    <a16:rowId xmlns="" xmlns:a16="http://schemas.microsoft.com/office/drawing/2014/main" val="10001"/>
                  </a:ext>
                </a:extLst>
              </a:tr>
              <a:tr h="980467">
                <a:tc>
                  <a:txBody>
                    <a:bodyPr/>
                    <a:lstStyle/>
                    <a:p>
                      <a:pPr algn="just">
                        <a:buNone/>
                      </a:pPr>
                      <a:r>
                        <a:rPr lang="en-US" sz="1800" kern="1200" dirty="0" smtClean="0">
                          <a:solidFill>
                            <a:schemeClr val="tx1"/>
                          </a:solidFill>
                          <a:latin typeface="Times New Roman" pitchFamily="18" charset="0"/>
                          <a:ea typeface="+mn-ea"/>
                          <a:cs typeface="Times New Roman" pitchFamily="18" charset="0"/>
                        </a:rPr>
                        <a:t>The planned and systematic activities implemented in a quality system so that quality requirements for a product or service will be fulfilled.</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kern="1200" dirty="0" smtClean="0">
                          <a:solidFill>
                            <a:schemeClr val="tx1"/>
                          </a:solidFill>
                          <a:latin typeface="Times New Roman" pitchFamily="18" charset="0"/>
                          <a:ea typeface="+mn-ea"/>
                          <a:cs typeface="Times New Roman" pitchFamily="18" charset="0"/>
                        </a:rPr>
                        <a:t>The observation techniques and activities used to fulfill requirements for quality.</a:t>
                      </a:r>
                    </a:p>
                  </a:txBody>
                  <a:tcPr/>
                </a:tc>
                <a:extLst>
                  <a:ext uri="{0D108BD9-81ED-4DB2-BD59-A6C34878D82A}">
                    <a16:rowId xmlns="" xmlns:a16="http://schemas.microsoft.com/office/drawing/2014/main" val="10002"/>
                  </a:ext>
                </a:extLst>
              </a:tr>
              <a:tr h="849097">
                <a:tc>
                  <a:txBody>
                    <a:bodyPr/>
                    <a:lstStyle/>
                    <a:p>
                      <a:pPr algn="just"/>
                      <a:r>
                        <a:rPr lang="en-US" sz="1800" kern="1200" dirty="0" smtClean="0">
                          <a:solidFill>
                            <a:schemeClr val="tx1"/>
                          </a:solidFill>
                          <a:latin typeface="Times New Roman" pitchFamily="18" charset="0"/>
                          <a:ea typeface="+mn-ea"/>
                          <a:cs typeface="Times New Roman" pitchFamily="18" charset="0"/>
                        </a:rPr>
                        <a:t>QA defines the standards/methodology to be followed in order to meet the customer requirements.</a:t>
                      </a:r>
                    </a:p>
                  </a:txBody>
                  <a:tcPr/>
                </a:tc>
                <a:tc>
                  <a:txBody>
                    <a:bodyPr/>
                    <a:lstStyle/>
                    <a:p>
                      <a:pPr marL="0" marR="0" algn="just">
                        <a:lnSpc>
                          <a:spcPts val="1920"/>
                        </a:lnSpc>
                        <a:spcBef>
                          <a:spcPts val="0"/>
                        </a:spcBef>
                        <a:spcAft>
                          <a:spcPts val="1650"/>
                        </a:spcAft>
                      </a:pPr>
                      <a:r>
                        <a:rPr lang="en-US" sz="1800" kern="1200" dirty="0" smtClean="0">
                          <a:solidFill>
                            <a:schemeClr val="tx1"/>
                          </a:solidFill>
                          <a:latin typeface="Times New Roman" pitchFamily="18" charset="0"/>
                          <a:ea typeface="+mn-ea"/>
                          <a:cs typeface="Times New Roman" pitchFamily="18" charset="0"/>
                        </a:rPr>
                        <a:t>QC ensures that the defined standards are followed at every step.</a:t>
                      </a:r>
                    </a:p>
                  </a:txBody>
                  <a:tcPr marL="95250" marR="95250" marT="95250" marB="95250"/>
                </a:tc>
                <a:extLst>
                  <a:ext uri="{0D108BD9-81ED-4DB2-BD59-A6C34878D82A}">
                    <a16:rowId xmlns="" xmlns:a16="http://schemas.microsoft.com/office/drawing/2014/main" val="10003"/>
                  </a:ext>
                </a:extLst>
              </a:tr>
              <a:tr h="1002486">
                <a:tc>
                  <a:txBody>
                    <a:bodyPr/>
                    <a:lstStyle/>
                    <a:p>
                      <a:pPr algn="just"/>
                      <a:r>
                        <a:rPr lang="en-US" sz="1800" kern="1200" dirty="0" smtClean="0">
                          <a:solidFill>
                            <a:schemeClr val="tx1"/>
                          </a:solidFill>
                          <a:latin typeface="Times New Roman" pitchFamily="18" charset="0"/>
                          <a:ea typeface="+mn-ea"/>
                          <a:cs typeface="Times New Roman" pitchFamily="18" charset="0"/>
                        </a:rPr>
                        <a:t>In general, the QA activities are done before the product is manufactured or the service delivered (proactive approach).</a:t>
                      </a:r>
                    </a:p>
                  </a:txBody>
                  <a:tcPr/>
                </a:tc>
                <a:tc>
                  <a:txBody>
                    <a:bodyPr/>
                    <a:lstStyle/>
                    <a:p>
                      <a:pPr algn="just"/>
                      <a:r>
                        <a:rPr lang="en-US" sz="1800" kern="1200" dirty="0" smtClean="0">
                          <a:solidFill>
                            <a:schemeClr val="tx1"/>
                          </a:solidFill>
                          <a:latin typeface="Times New Roman" pitchFamily="18" charset="0"/>
                          <a:ea typeface="+mn-ea"/>
                          <a:cs typeface="Times New Roman" pitchFamily="18" charset="0"/>
                        </a:rPr>
                        <a:t>The QC activities are done during the manufacturing process and once the product is manufactured.</a:t>
                      </a:r>
                    </a:p>
                  </a:txBody>
                  <a:tcPr/>
                </a:tc>
                <a:extLst>
                  <a:ext uri="{0D108BD9-81ED-4DB2-BD59-A6C34878D82A}">
                    <a16:rowId xmlns="" xmlns:a16="http://schemas.microsoft.com/office/drawing/2014/main" val="10004"/>
                  </a:ext>
                </a:extLst>
              </a:tr>
              <a:tr h="807443">
                <a:tc>
                  <a:txBody>
                    <a:bodyPr/>
                    <a:lstStyle/>
                    <a:p>
                      <a:pPr algn="just"/>
                      <a:r>
                        <a:rPr lang="en-US" sz="1800" b="0" i="0" kern="1200" dirty="0" smtClean="0">
                          <a:solidFill>
                            <a:schemeClr val="tx1"/>
                          </a:solidFill>
                          <a:latin typeface="Times New Roman" panose="02020603050405020304" pitchFamily="18" charset="0"/>
                          <a:ea typeface="+mn-ea"/>
                          <a:cs typeface="Times New Roman" panose="02020603050405020304" pitchFamily="18" charset="0"/>
                        </a:rPr>
                        <a:t>QA </a:t>
                      </a:r>
                      <a:r>
                        <a:rPr lang="en-US" sz="1800" b="1" i="0" kern="1200" dirty="0" smtClean="0">
                          <a:solidFill>
                            <a:schemeClr val="tx1"/>
                          </a:solidFill>
                          <a:latin typeface="Times New Roman" panose="02020603050405020304" pitchFamily="18" charset="0"/>
                          <a:ea typeface="+mn-ea"/>
                          <a:cs typeface="Times New Roman" panose="02020603050405020304" pitchFamily="18" charset="0"/>
                        </a:rPr>
                        <a:t>makes sure</a:t>
                      </a:r>
                      <a:r>
                        <a:rPr lang="en-US" sz="1800" b="0" i="0" kern="1200" dirty="0" smtClean="0">
                          <a:solidFill>
                            <a:schemeClr val="tx1"/>
                          </a:solidFill>
                          <a:latin typeface="Times New Roman" panose="02020603050405020304" pitchFamily="18" charset="0"/>
                          <a:ea typeface="+mn-ea"/>
                          <a:cs typeface="Times New Roman" panose="02020603050405020304" pitchFamily="18" charset="0"/>
                        </a:rPr>
                        <a:t> you are doing the right things, the right way.</a:t>
                      </a:r>
                      <a:endParaRPr lang="en-US" sz="1800" dirty="0">
                        <a:latin typeface="Times New Roman" pitchFamily="18" charset="0"/>
                        <a:cs typeface="Times New Roman" pitchFamily="18" charset="0"/>
                      </a:endParaRPr>
                    </a:p>
                  </a:txBody>
                  <a:tcPr/>
                </a:tc>
                <a:tc>
                  <a:txBody>
                    <a:bodyPr/>
                    <a:lstStyle/>
                    <a:p>
                      <a:pPr algn="just"/>
                      <a:r>
                        <a:rPr lang="en-US" sz="1800" b="0" i="0" kern="1200" dirty="0" smtClean="0">
                          <a:solidFill>
                            <a:schemeClr val="tx1"/>
                          </a:solidFill>
                          <a:latin typeface="Times New Roman" panose="02020603050405020304" pitchFamily="18" charset="0"/>
                          <a:ea typeface="+mn-ea"/>
                          <a:cs typeface="Times New Roman" panose="02020603050405020304" pitchFamily="18" charset="0"/>
                        </a:rPr>
                        <a:t>QC </a:t>
                      </a:r>
                      <a:r>
                        <a:rPr lang="en-US" sz="1800" b="1" i="0" kern="1200" dirty="0" smtClean="0">
                          <a:solidFill>
                            <a:schemeClr val="tx1"/>
                          </a:solidFill>
                          <a:latin typeface="Times New Roman" panose="02020603050405020304" pitchFamily="18" charset="0"/>
                          <a:ea typeface="+mn-ea"/>
                          <a:cs typeface="Times New Roman" panose="02020603050405020304" pitchFamily="18" charset="0"/>
                        </a:rPr>
                        <a:t>makes sure</a:t>
                      </a:r>
                      <a:r>
                        <a:rPr lang="en-US" sz="1800" b="0" i="0" kern="1200" dirty="0" smtClean="0">
                          <a:solidFill>
                            <a:schemeClr val="tx1"/>
                          </a:solidFill>
                          <a:latin typeface="Times New Roman" panose="02020603050405020304" pitchFamily="18" charset="0"/>
                          <a:ea typeface="+mn-ea"/>
                          <a:cs typeface="Times New Roman" panose="02020603050405020304" pitchFamily="18" charset="0"/>
                        </a:rPr>
                        <a:t> the results of what you've done are what you expected.</a:t>
                      </a:r>
                      <a:endParaRPr lang="en-US" sz="1800" dirty="0">
                        <a:latin typeface="Times New Roman" pitchFamily="18" charset="0"/>
                        <a:cs typeface="Times New Roman" pitchFamily="18" charset="0"/>
                      </a:endParaRPr>
                    </a:p>
                  </a:txBody>
                  <a:tcPr/>
                </a:tc>
                <a:extLst>
                  <a:ext uri="{0D108BD9-81ED-4DB2-BD59-A6C34878D82A}">
                    <a16:rowId xmlns="" xmlns:a16="http://schemas.microsoft.com/office/drawing/2014/main" val="10005"/>
                  </a:ext>
                </a:extLst>
              </a:tr>
            </a:tbl>
          </a:graphicData>
        </a:graphic>
      </p:graphicFrame>
    </p:spTree>
    <p:extLst>
      <p:ext uri="{BB962C8B-B14F-4D97-AF65-F5344CB8AC3E}">
        <p14:creationId xmlns="" xmlns:p14="http://schemas.microsoft.com/office/powerpoint/2010/main" val="98670240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51037"/>
            <a:ext cx="8229600" cy="4525963"/>
          </a:xfrm>
        </p:spPr>
        <p:txBody>
          <a:bodyPr>
            <a:normAutofit/>
          </a:bodyPr>
          <a:lstStyle/>
          <a:p>
            <a:pPr marL="0" indent="0" algn="ctr">
              <a:buNone/>
            </a:pPr>
            <a:r>
              <a:rPr lang="en-US" sz="6000" b="1" dirty="0" smtClean="0">
                <a:latin typeface="Times New Roman" panose="02020603050405020304" pitchFamily="18" charset="0"/>
                <a:cs typeface="Times New Roman" panose="02020603050405020304" pitchFamily="18" charset="0"/>
              </a:rPr>
              <a:t>Types </a:t>
            </a:r>
            <a:r>
              <a:rPr lang="en-US" sz="6000" b="1" dirty="0">
                <a:latin typeface="Times New Roman" panose="02020603050405020304" pitchFamily="18" charset="0"/>
                <a:cs typeface="Times New Roman" panose="02020603050405020304" pitchFamily="18" charset="0"/>
              </a:rPr>
              <a:t>of Testing</a:t>
            </a:r>
            <a:endParaRPr lang="en-US" sz="6000" dirty="0">
              <a:latin typeface="Times New Roman" panose="02020603050405020304" pitchFamily="18" charset="0"/>
              <a:cs typeface="Times New Roman" panose="02020603050405020304" pitchFamily="18" charset="0"/>
            </a:endParaRPr>
          </a:p>
          <a:p>
            <a:endParaRPr lang="en-US" sz="60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428478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4525963"/>
          </a:xfrm>
        </p:spPr>
        <p:txBody>
          <a:bodyPr>
            <a:noAutofit/>
          </a:bodyPr>
          <a:lstStyle/>
          <a:p>
            <a:pPr algn="just"/>
            <a:r>
              <a:rPr lang="en-US" sz="2800" b="1" dirty="0">
                <a:latin typeface="Times New Roman" panose="02020603050405020304" pitchFamily="18" charset="0"/>
                <a:cs typeface="Times New Roman" panose="02020603050405020304" pitchFamily="18" charset="0"/>
              </a:rPr>
              <a:t>Black box testing</a:t>
            </a:r>
            <a:endParaRPr lang="en-US" sz="2800" dirty="0" smtClean="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Black </a:t>
            </a:r>
            <a:r>
              <a:rPr lang="en-US" sz="2800" dirty="0">
                <a:latin typeface="Times New Roman" panose="02020603050405020304" pitchFamily="18" charset="0"/>
                <a:cs typeface="Times New Roman" panose="02020603050405020304" pitchFamily="18" charset="0"/>
              </a:rPr>
              <a:t>box testing is the Software testing method which is used to test the software without knowing the internal structure of code or </a:t>
            </a:r>
            <a:r>
              <a:rPr lang="en-US" sz="2800" dirty="0" smtClean="0">
                <a:latin typeface="Times New Roman" panose="02020603050405020304" pitchFamily="18" charset="0"/>
                <a:cs typeface="Times New Roman" panose="02020603050405020304" pitchFamily="18" charset="0"/>
              </a:rPr>
              <a:t>program.</a:t>
            </a:r>
          </a:p>
          <a:p>
            <a:pPr algn="just"/>
            <a:r>
              <a:rPr lang="en-US" sz="2800" dirty="0" smtClean="0">
                <a:latin typeface="Times New Roman" panose="02020603050405020304" pitchFamily="18" charset="0"/>
                <a:cs typeface="Times New Roman" panose="02020603050405020304" pitchFamily="18" charset="0"/>
              </a:rPr>
              <a:t>It is also called as behavioral testing.</a:t>
            </a:r>
          </a:p>
          <a:p>
            <a:pPr algn="just"/>
            <a:r>
              <a:rPr lang="en-US" sz="2800" dirty="0">
                <a:latin typeface="Times New Roman" panose="02020603050405020304" pitchFamily="18" charset="0"/>
                <a:cs typeface="Times New Roman" panose="02020603050405020304" pitchFamily="18" charset="0"/>
              </a:rPr>
              <a:t>Basically software under test is called as “Black-Box”, we are treating this as black box &amp; without checking internal structure of software we test the </a:t>
            </a:r>
            <a:r>
              <a:rPr lang="en-US" sz="2800" dirty="0" smtClean="0">
                <a:latin typeface="Times New Roman" panose="02020603050405020304" pitchFamily="18" charset="0"/>
                <a:cs typeface="Times New Roman" panose="02020603050405020304" pitchFamily="18" charset="0"/>
              </a:rPr>
              <a:t>software.</a:t>
            </a:r>
          </a:p>
          <a:p>
            <a:pPr algn="just"/>
            <a:r>
              <a:rPr lang="en-US" sz="2800" dirty="0">
                <a:latin typeface="Times New Roman" panose="02020603050405020304" pitchFamily="18" charset="0"/>
                <a:cs typeface="Times New Roman" panose="02020603050405020304" pitchFamily="18" charset="0"/>
              </a:rPr>
              <a:t>Test cases writing involves looking at specifications.</a:t>
            </a:r>
          </a:p>
          <a:p>
            <a:pPr algn="just"/>
            <a:endParaRPr lang="en-US" sz="2800" dirty="0">
              <a:latin typeface="Times New Roman" panose="02020603050405020304" pitchFamily="18" charset="0"/>
              <a:cs typeface="Times New Roman" panose="02020603050405020304" pitchFamily="18" charset="0"/>
            </a:endParaRPr>
          </a:p>
        </p:txBody>
      </p:sp>
      <p:sp>
        <p:nvSpPr>
          <p:cNvPr id="4" name="Title 1"/>
          <p:cNvSpPr txBox="1">
            <a:spLocks/>
          </p:cNvSpPr>
          <p:nvPr/>
        </p:nvSpPr>
        <p:spPr>
          <a:xfrm>
            <a:off x="457200" y="274638"/>
            <a:ext cx="8229600" cy="1143000"/>
          </a:xfrm>
          <a:prstGeom prst="rect">
            <a:avLst/>
          </a:prstGeom>
        </p:spPr>
        <p:txBody>
          <a:bodyPr vert="horz" lIns="91440" tIns="45720" rIns="91440" bIns="45720" rtlCol="0" anchor="ct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smtClean="0">
                <a:latin typeface="Times New Roman" panose="02020603050405020304" pitchFamily="18" charset="0"/>
                <a:cs typeface="Times New Roman" panose="02020603050405020304" pitchFamily="18" charset="0"/>
              </a:rPr>
              <a:t>Types of Testing</a:t>
            </a:r>
            <a:r>
              <a:rPr lang="en-US" dirty="0" smtClean="0">
                <a:latin typeface="Times New Roman" panose="02020603050405020304" pitchFamily="18" charset="0"/>
                <a:cs typeface="Times New Roman" panose="02020603050405020304" pitchFamily="18" charset="0"/>
              </a:rPr>
              <a:t/>
            </a:r>
            <a:br>
              <a:rPr lang="en-US" dirty="0" smtClean="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847373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52400"/>
            <a:ext cx="8229600" cy="4525963"/>
          </a:xfrm>
        </p:spPr>
        <p:txBody>
          <a:bodyPr>
            <a:noAutofit/>
          </a:bodyPr>
          <a:lstStyle/>
          <a:p>
            <a:pPr marL="0" indent="0" algn="just">
              <a:buNone/>
            </a:pPr>
            <a:r>
              <a:rPr lang="en-US" sz="2400" b="1" dirty="0" smtClean="0">
                <a:latin typeface="Times New Roman" panose="02020603050405020304" pitchFamily="18" charset="0"/>
                <a:cs typeface="Times New Roman" panose="02020603050405020304" pitchFamily="18" charset="0"/>
              </a:rPr>
              <a:t>2. </a:t>
            </a:r>
            <a:r>
              <a:rPr lang="en-US" sz="2400" b="1" dirty="0">
                <a:latin typeface="Times New Roman" panose="02020603050405020304" pitchFamily="18" charset="0"/>
                <a:cs typeface="Times New Roman" panose="02020603050405020304" pitchFamily="18" charset="0"/>
              </a:rPr>
              <a:t>Requirement </a:t>
            </a:r>
            <a:r>
              <a:rPr lang="en-US" sz="2400" b="1" dirty="0" smtClean="0">
                <a:latin typeface="Times New Roman" panose="02020603050405020304" pitchFamily="18" charset="0"/>
                <a:cs typeface="Times New Roman" panose="02020603050405020304" pitchFamily="18" charset="0"/>
              </a:rPr>
              <a:t>Gathering</a:t>
            </a:r>
          </a:p>
          <a:p>
            <a:pPr marL="0" indent="0" algn="just">
              <a:buNone/>
            </a:pPr>
            <a:endParaRPr lang="en-US" sz="2400" b="1"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This step onwards the software development team works to carry on the project. The team holds discussions with various stakeholders from problem domain and tries to bring out as much information as possible on their requirements. The requirements are </a:t>
            </a:r>
            <a:r>
              <a:rPr lang="en-US" sz="2400" dirty="0" smtClean="0">
                <a:latin typeface="Times New Roman" panose="02020603050405020304" pitchFamily="18" charset="0"/>
                <a:cs typeface="Times New Roman" panose="02020603050405020304" pitchFamily="18" charset="0"/>
              </a:rPr>
              <a:t>segregated </a:t>
            </a:r>
            <a:r>
              <a:rPr lang="en-US" sz="2400" dirty="0">
                <a:latin typeface="Times New Roman" panose="02020603050405020304" pitchFamily="18" charset="0"/>
                <a:cs typeface="Times New Roman" panose="02020603050405020304" pitchFamily="18" charset="0"/>
              </a:rPr>
              <a:t>into user requirements, system requirements and functional requirements. The requirements are collected using a number of practices as given -</a:t>
            </a:r>
          </a:p>
          <a:p>
            <a:pPr algn="just"/>
            <a:r>
              <a:rPr lang="en-US" sz="2400" dirty="0">
                <a:latin typeface="Times New Roman" panose="02020603050405020304" pitchFamily="18" charset="0"/>
                <a:cs typeface="Times New Roman" panose="02020603050405020304" pitchFamily="18" charset="0"/>
              </a:rPr>
              <a:t>studying the existing or obsolete system and </a:t>
            </a:r>
            <a:r>
              <a:rPr lang="en-US" sz="2400" dirty="0" smtClean="0">
                <a:latin typeface="Times New Roman" panose="02020603050405020304" pitchFamily="18" charset="0"/>
                <a:cs typeface="Times New Roman" panose="02020603050405020304" pitchFamily="18" charset="0"/>
              </a:rPr>
              <a:t>software,</a:t>
            </a:r>
          </a:p>
          <a:p>
            <a:pPr algn="just"/>
            <a:r>
              <a:rPr lang="en-US" sz="2400" dirty="0">
                <a:latin typeface="Times New Roman" panose="02020603050405020304" pitchFamily="18" charset="0"/>
                <a:cs typeface="Times New Roman" panose="02020603050405020304" pitchFamily="18" charset="0"/>
              </a:rPr>
              <a:t>conducting interviews of users and </a:t>
            </a:r>
            <a:r>
              <a:rPr lang="en-US" sz="2400" dirty="0" smtClean="0">
                <a:latin typeface="Times New Roman" panose="02020603050405020304" pitchFamily="18" charset="0"/>
                <a:cs typeface="Times New Roman" panose="02020603050405020304" pitchFamily="18" charset="0"/>
              </a:rPr>
              <a:t>developers,</a:t>
            </a:r>
          </a:p>
          <a:p>
            <a:pPr algn="just"/>
            <a:r>
              <a:rPr lang="en-US" sz="2400" dirty="0">
                <a:latin typeface="Times New Roman" panose="02020603050405020304" pitchFamily="18" charset="0"/>
                <a:cs typeface="Times New Roman" panose="02020603050405020304" pitchFamily="18" charset="0"/>
              </a:rPr>
              <a:t>referring to the database </a:t>
            </a:r>
            <a:r>
              <a:rPr lang="en-US" sz="2400" dirty="0" smtClean="0">
                <a:latin typeface="Times New Roman" panose="02020603050405020304" pitchFamily="18" charset="0"/>
                <a:cs typeface="Times New Roman" panose="02020603050405020304" pitchFamily="18" charset="0"/>
              </a:rPr>
              <a:t>or</a:t>
            </a:r>
          </a:p>
          <a:p>
            <a:pPr algn="just"/>
            <a:r>
              <a:rPr lang="en-US" sz="2400" dirty="0">
                <a:latin typeface="Times New Roman" panose="02020603050405020304" pitchFamily="18" charset="0"/>
                <a:cs typeface="Times New Roman" panose="02020603050405020304" pitchFamily="18" charset="0"/>
              </a:rPr>
              <a:t>collecting answers from the questionnaires.</a:t>
            </a:r>
          </a:p>
          <a:p>
            <a:pPr marL="0" indent="0" algn="just">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15156006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20700" y="533400"/>
            <a:ext cx="8229600" cy="3810000"/>
          </a:xfrm>
        </p:spPr>
        <p:txBody>
          <a:bodyPr>
            <a:normAutofit/>
          </a:bodyPr>
          <a:lstStyle/>
          <a:p>
            <a:pPr algn="just"/>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main purpose of the </a:t>
            </a:r>
            <a:r>
              <a:rPr lang="en-US" sz="2800" dirty="0" smtClean="0">
                <a:latin typeface="Times New Roman" panose="02020603050405020304" pitchFamily="18" charset="0"/>
                <a:cs typeface="Times New Roman" panose="02020603050405020304" pitchFamily="18" charset="0"/>
              </a:rPr>
              <a:t>Black Box is </a:t>
            </a:r>
            <a:r>
              <a:rPr lang="en-US" sz="2800" dirty="0">
                <a:latin typeface="Times New Roman" panose="02020603050405020304" pitchFamily="18" charset="0"/>
                <a:cs typeface="Times New Roman" panose="02020603050405020304" pitchFamily="18" charset="0"/>
              </a:rPr>
              <a:t>to check whether the software is working as per expected in requirement document &amp; whether it is meeting the user expectations or </a:t>
            </a:r>
            <a:r>
              <a:rPr lang="en-US" sz="2800" dirty="0" smtClean="0">
                <a:latin typeface="Times New Roman" panose="02020603050405020304" pitchFamily="18" charset="0"/>
                <a:cs typeface="Times New Roman" panose="02020603050405020304" pitchFamily="18" charset="0"/>
              </a:rPr>
              <a:t>not.</a:t>
            </a:r>
          </a:p>
          <a:p>
            <a:pPr algn="just"/>
            <a:r>
              <a:rPr lang="en-US" sz="2800" dirty="0">
                <a:latin typeface="Times New Roman" panose="02020603050405020304" pitchFamily="18" charset="0"/>
                <a:cs typeface="Times New Roman" panose="02020603050405020304" pitchFamily="18" charset="0"/>
              </a:rPr>
              <a:t>While </a:t>
            </a:r>
            <a:r>
              <a:rPr lang="en-US" sz="2800" dirty="0" smtClean="0">
                <a:latin typeface="Times New Roman" panose="02020603050405020304" pitchFamily="18" charset="0"/>
                <a:cs typeface="Times New Roman" panose="02020603050405020304" pitchFamily="18" charset="0"/>
              </a:rPr>
              <a:t>testing, </a:t>
            </a:r>
            <a:r>
              <a:rPr lang="en-US" sz="2800" dirty="0">
                <a:latin typeface="Times New Roman" panose="02020603050405020304" pitchFamily="18" charset="0"/>
                <a:cs typeface="Times New Roman" panose="02020603050405020304" pitchFamily="18" charset="0"/>
              </a:rPr>
              <a:t>tester </a:t>
            </a:r>
            <a:r>
              <a:rPr lang="en-US" sz="2800" dirty="0" smtClean="0">
                <a:latin typeface="Times New Roman" panose="02020603050405020304" pitchFamily="18" charset="0"/>
                <a:cs typeface="Times New Roman" panose="02020603050405020304" pitchFamily="18" charset="0"/>
              </a:rPr>
              <a:t>should know </a:t>
            </a:r>
            <a:r>
              <a:rPr lang="en-US" sz="2800" dirty="0">
                <a:latin typeface="Times New Roman" panose="02020603050405020304" pitchFamily="18" charset="0"/>
                <a:cs typeface="Times New Roman" panose="02020603050405020304" pitchFamily="18" charset="0"/>
              </a:rPr>
              <a:t>about the input and expected </a:t>
            </a:r>
            <a:r>
              <a:rPr lang="en-US" sz="2800" dirty="0" smtClean="0">
                <a:latin typeface="Times New Roman" panose="02020603050405020304" pitchFamily="18" charset="0"/>
                <a:cs typeface="Times New Roman" panose="02020603050405020304" pitchFamily="18" charset="0"/>
              </a:rPr>
              <a:t>output.</a:t>
            </a:r>
            <a:endParaRPr lang="en-US" sz="2800" dirty="0">
              <a:latin typeface="Times New Roman" panose="02020603050405020304" pitchFamily="18" charset="0"/>
              <a:cs typeface="Times New Roman" panose="02020603050405020304" pitchFamily="18" charset="0"/>
            </a:endParaRPr>
          </a:p>
        </p:txBody>
      </p:sp>
      <p:pic>
        <p:nvPicPr>
          <p:cNvPr id="3074" name="Picture 2"/>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810000" y="3352799"/>
            <a:ext cx="3048000" cy="306301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72879795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3200" b="1" dirty="0">
                <a:latin typeface="Times New Roman" panose="02020603050405020304" pitchFamily="18" charset="0"/>
                <a:cs typeface="Times New Roman" panose="02020603050405020304" pitchFamily="18" charset="0"/>
              </a:rPr>
              <a:t>Techniques for Black Box Testing</a:t>
            </a:r>
          </a:p>
        </p:txBody>
      </p:sp>
      <p:sp>
        <p:nvSpPr>
          <p:cNvPr id="3" name="Content Placeholder 2"/>
          <p:cNvSpPr>
            <a:spLocks noGrp="1"/>
          </p:cNvSpPr>
          <p:nvPr>
            <p:ph idx="1"/>
          </p:nvPr>
        </p:nvSpPr>
        <p:spPr/>
        <p:txBody>
          <a:bodyPr>
            <a:normAutofit/>
          </a:bodyPr>
          <a:lstStyle/>
          <a:p>
            <a:r>
              <a:rPr lang="en-US" sz="2800" b="1" dirty="0" smtClean="0">
                <a:latin typeface="Times New Roman" panose="02020603050405020304" pitchFamily="18" charset="0"/>
                <a:cs typeface="Times New Roman" panose="02020603050405020304" pitchFamily="18" charset="0"/>
              </a:rPr>
              <a:t>Boundary </a:t>
            </a:r>
            <a:r>
              <a:rPr lang="en-US" sz="2800" b="1" dirty="0">
                <a:latin typeface="Times New Roman" panose="02020603050405020304" pitchFamily="18" charset="0"/>
                <a:cs typeface="Times New Roman" panose="02020603050405020304" pitchFamily="18" charset="0"/>
              </a:rPr>
              <a:t>Value Analysis (BVA)</a:t>
            </a:r>
            <a:endParaRPr lang="en-US" sz="28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Equivalence Class </a:t>
            </a:r>
            <a:r>
              <a:rPr lang="en-US" sz="2800" b="1" dirty="0" smtClean="0">
                <a:latin typeface="Times New Roman" panose="02020603050405020304" pitchFamily="18" charset="0"/>
                <a:cs typeface="Times New Roman" panose="02020603050405020304" pitchFamily="18" charset="0"/>
              </a:rPr>
              <a:t>Partitioning</a:t>
            </a:r>
          </a:p>
          <a:p>
            <a:r>
              <a:rPr lang="en-US" sz="2800" b="1" dirty="0">
                <a:latin typeface="Times New Roman" panose="02020603050405020304" pitchFamily="18" charset="0"/>
                <a:cs typeface="Times New Roman" panose="02020603050405020304" pitchFamily="18" charset="0"/>
              </a:rPr>
              <a:t>Positive and negative </a:t>
            </a:r>
            <a:r>
              <a:rPr lang="en-US" sz="2800" b="1" dirty="0" smtClean="0">
                <a:latin typeface="Times New Roman" panose="02020603050405020304" pitchFamily="18" charset="0"/>
                <a:cs typeface="Times New Roman" panose="02020603050405020304" pitchFamily="18" charset="0"/>
              </a:rPr>
              <a:t>testing</a:t>
            </a:r>
          </a:p>
          <a:p>
            <a:r>
              <a:rPr lang="en-US" sz="2800" b="1" dirty="0">
                <a:latin typeface="Times New Roman" panose="02020603050405020304" pitchFamily="18" charset="0"/>
                <a:cs typeface="Times New Roman" panose="02020603050405020304" pitchFamily="18" charset="0"/>
              </a:rPr>
              <a:t>User Documentation Testing</a:t>
            </a:r>
            <a:endParaRPr lang="en-US" sz="2800" dirty="0">
              <a:latin typeface="Times New Roman" panose="02020603050405020304" pitchFamily="18" charset="0"/>
              <a:cs typeface="Times New Roman" panose="02020603050405020304" pitchFamily="18" charset="0"/>
            </a:endParaRPr>
          </a:p>
          <a:p>
            <a:r>
              <a:rPr lang="en-US" sz="2800" b="1" dirty="0" smtClean="0">
                <a:latin typeface="Times New Roman" panose="02020603050405020304" pitchFamily="18" charset="0"/>
                <a:cs typeface="Times New Roman" panose="02020603050405020304" pitchFamily="18" charset="0"/>
              </a:rPr>
              <a:t>Requirement based testing</a:t>
            </a:r>
            <a:endParaRPr lang="en-US" sz="2800" dirty="0">
              <a:latin typeface="Times New Roman" panose="02020603050405020304" pitchFamily="18" charset="0"/>
              <a:cs typeface="Times New Roman" panose="02020603050405020304" pitchFamily="18" charset="0"/>
            </a:endParaRPr>
          </a:p>
          <a:p>
            <a:r>
              <a:rPr lang="en-US" sz="2800" b="1" dirty="0">
                <a:latin typeface="Times New Roman" panose="02020603050405020304" pitchFamily="18" charset="0"/>
                <a:cs typeface="Times New Roman" panose="02020603050405020304" pitchFamily="18" charset="0"/>
              </a:rPr>
              <a:t>Decision Table based testing</a:t>
            </a:r>
            <a:endParaRPr lang="en-US" sz="2800" dirty="0">
              <a:latin typeface="Times New Roman" panose="02020603050405020304" pitchFamily="18" charset="0"/>
              <a:cs typeface="Times New Roman" panose="02020603050405020304" pitchFamily="18" charset="0"/>
            </a:endParaRPr>
          </a:p>
          <a:p>
            <a:r>
              <a:rPr lang="en-US" sz="2800" b="1" dirty="0" smtClean="0">
                <a:latin typeface="Times New Roman" panose="02020603050405020304" pitchFamily="18" charset="0"/>
                <a:cs typeface="Times New Roman" panose="02020603050405020304" pitchFamily="18" charset="0"/>
              </a:rPr>
              <a:t>Graph based testing</a:t>
            </a:r>
          </a:p>
        </p:txBody>
      </p:sp>
    </p:spTree>
    <p:extLst>
      <p:ext uri="{BB962C8B-B14F-4D97-AF65-F5344CB8AC3E}">
        <p14:creationId xmlns="" xmlns:p14="http://schemas.microsoft.com/office/powerpoint/2010/main" val="615749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fontScale="90000"/>
          </a:bodyPr>
          <a:lstStyle/>
          <a:p>
            <a:r>
              <a:rPr lang="en-US" sz="4000" b="1" dirty="0">
                <a:latin typeface="Times New Roman" panose="02020603050405020304" pitchFamily="18" charset="0"/>
                <a:cs typeface="Times New Roman" panose="02020603050405020304" pitchFamily="18" charset="0"/>
              </a:rPr>
              <a:t>Boundary Value Analysis (BVA):</a:t>
            </a:r>
          </a:p>
        </p:txBody>
      </p:sp>
      <p:sp>
        <p:nvSpPr>
          <p:cNvPr id="3" name="Content Placeholder 2"/>
          <p:cNvSpPr>
            <a:spLocks noGrp="1"/>
          </p:cNvSpPr>
          <p:nvPr>
            <p:ph idx="1"/>
          </p:nvPr>
        </p:nvSpPr>
        <p:spPr>
          <a:xfrm>
            <a:off x="304800" y="1143000"/>
            <a:ext cx="8610600" cy="4800600"/>
          </a:xfrm>
        </p:spPr>
        <p:txBody>
          <a:bodyPr>
            <a:normAutofit/>
          </a:bodyPr>
          <a:lstStyle/>
          <a:p>
            <a:pPr algn="just"/>
            <a:r>
              <a:rPr lang="en-US" sz="2800" dirty="0">
                <a:latin typeface="Times New Roman" panose="02020603050405020304" pitchFamily="18" charset="0"/>
                <a:cs typeface="Times New Roman" panose="02020603050405020304" pitchFamily="18" charset="0"/>
              </a:rPr>
              <a:t>Boundary value analysis is a type of black box or specification based testing technique in which tests are performed </a:t>
            </a:r>
            <a:r>
              <a:rPr lang="en-US" sz="2800" dirty="0">
                <a:solidFill>
                  <a:srgbClr val="FF0000"/>
                </a:solidFill>
                <a:latin typeface="Times New Roman" panose="02020603050405020304" pitchFamily="18" charset="0"/>
                <a:cs typeface="Times New Roman" panose="02020603050405020304" pitchFamily="18" charset="0"/>
              </a:rPr>
              <a:t>using the boundary values</a:t>
            </a:r>
            <a:r>
              <a:rPr lang="en-US" sz="2800" dirty="0">
                <a:latin typeface="Times New Roman" panose="02020603050405020304" pitchFamily="18" charset="0"/>
                <a:cs typeface="Times New Roman" panose="02020603050405020304" pitchFamily="18" charset="0"/>
              </a:rPr>
              <a:t>.</a:t>
            </a:r>
            <a:endParaRPr lang="en-US" sz="2800" dirty="0" smtClean="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Boundary </a:t>
            </a:r>
            <a:r>
              <a:rPr lang="en-US" sz="2800" dirty="0">
                <a:latin typeface="Times New Roman" panose="02020603050405020304" pitchFamily="18" charset="0"/>
                <a:cs typeface="Times New Roman" panose="02020603050405020304" pitchFamily="18" charset="0"/>
              </a:rPr>
              <a:t>Value Analysis is the most commonly used test case design method for black box testing</a:t>
            </a:r>
            <a:r>
              <a:rPr lang="en-US" sz="2800" dirty="0" smtClean="0">
                <a:latin typeface="Times New Roman" panose="02020603050405020304" pitchFamily="18" charset="0"/>
                <a:cs typeface="Times New Roman" panose="02020603050405020304" pitchFamily="18" charset="0"/>
              </a:rPr>
              <a:t>.</a:t>
            </a:r>
          </a:p>
          <a:p>
            <a:pPr algn="just"/>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As all we know the most of errors occurs at boundary of the input values. </a:t>
            </a:r>
            <a:endParaRPr lang="en-US" sz="2800" dirty="0" smtClean="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This </a:t>
            </a:r>
            <a:r>
              <a:rPr lang="en-US" sz="2800" dirty="0">
                <a:latin typeface="Times New Roman" panose="02020603050405020304" pitchFamily="18" charset="0"/>
                <a:cs typeface="Times New Roman" panose="02020603050405020304" pitchFamily="18" charset="0"/>
              </a:rPr>
              <a:t>is one of the techniques used to find the error in the boundaries of input values rather than the center of the input value range. </a:t>
            </a:r>
          </a:p>
        </p:txBody>
      </p:sp>
    </p:spTree>
    <p:extLst>
      <p:ext uri="{BB962C8B-B14F-4D97-AF65-F5344CB8AC3E}">
        <p14:creationId xmlns="" xmlns:p14="http://schemas.microsoft.com/office/powerpoint/2010/main" val="9555889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t>Input 56, 72</a:t>
            </a:r>
          </a:p>
          <a:p>
            <a:r>
              <a:rPr lang="en-IN" dirty="0" smtClean="0"/>
              <a:t>74 75 76</a:t>
            </a:r>
          </a:p>
          <a:p>
            <a:r>
              <a:rPr lang="en-IN" dirty="0" err="1" smtClean="0"/>
              <a:t>i</a:t>
            </a:r>
            <a:r>
              <a:rPr lang="en-IN" dirty="0" smtClean="0"/>
              <a:t>&gt;=75  distinction   75   wrong answer  code err</a:t>
            </a:r>
          </a:p>
          <a:p>
            <a:r>
              <a:rPr lang="en-IN" dirty="0" smtClean="0"/>
              <a:t>59  second class 60 first 61 first </a:t>
            </a:r>
          </a:p>
          <a:p>
            <a:r>
              <a:rPr lang="en-IN" dirty="0" smtClean="0"/>
              <a:t>or</a:t>
            </a:r>
            <a:endParaRPr lang="en-IN" dirty="0"/>
          </a:p>
        </p:txBody>
      </p:sp>
    </p:spTree>
    <p:extLst>
      <p:ext uri="{BB962C8B-B14F-4D97-AF65-F5344CB8AC3E}">
        <p14:creationId xmlns="" xmlns:p14="http://schemas.microsoft.com/office/powerpoint/2010/main" val="30987770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Example</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sz="2800" dirty="0">
                <a:latin typeface="Times New Roman" panose="02020603050405020304" pitchFamily="18" charset="0"/>
                <a:cs typeface="Times New Roman" panose="02020603050405020304" pitchFamily="18" charset="0"/>
              </a:rPr>
              <a:t>Suppose we have software application which accepts the input value text box ranging from 1 to 1000, in this case we have invalid and valid </a:t>
            </a:r>
            <a:r>
              <a:rPr lang="en-US" sz="2800" dirty="0" smtClean="0">
                <a:latin typeface="Times New Roman" panose="02020603050405020304" pitchFamily="18" charset="0"/>
                <a:cs typeface="Times New Roman" panose="02020603050405020304" pitchFamily="18" charset="0"/>
              </a:rPr>
              <a:t>inputs.</a:t>
            </a:r>
          </a:p>
          <a:p>
            <a:pPr marL="0" indent="0" algn="just">
              <a:buNone/>
            </a:pPr>
            <a:endParaRPr lang="en-US" sz="2800" dirty="0" smtClean="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Invalid Input </a:t>
            </a:r>
            <a:r>
              <a:rPr lang="en-US" sz="2800" dirty="0" smtClean="0">
                <a:latin typeface="Times New Roman" panose="02020603050405020304" pitchFamily="18" charset="0"/>
                <a:cs typeface="Times New Roman" panose="02020603050405020304" pitchFamily="18" charset="0"/>
              </a:rPr>
              <a:t>       Valid </a:t>
            </a:r>
            <a:r>
              <a:rPr lang="en-US" sz="2800" dirty="0">
                <a:latin typeface="Times New Roman" panose="02020603050405020304" pitchFamily="18" charset="0"/>
                <a:cs typeface="Times New Roman" panose="02020603050405020304" pitchFamily="18" charset="0"/>
              </a:rPr>
              <a:t>Input </a:t>
            </a:r>
            <a:r>
              <a:rPr lang="en-US" sz="2800" dirty="0" smtClean="0">
                <a:latin typeface="Times New Roman" panose="02020603050405020304" pitchFamily="18" charset="0"/>
                <a:cs typeface="Times New Roman" panose="02020603050405020304" pitchFamily="18" charset="0"/>
              </a:rPr>
              <a:t>            Invalid </a:t>
            </a:r>
            <a:r>
              <a:rPr lang="en-US" sz="2800" dirty="0">
                <a:latin typeface="Times New Roman" panose="02020603050405020304" pitchFamily="18" charset="0"/>
                <a:cs typeface="Times New Roman" panose="02020603050405020304" pitchFamily="18" charset="0"/>
              </a:rPr>
              <a:t>Input </a:t>
            </a:r>
            <a:r>
              <a:rPr lang="en-US" sz="2800" dirty="0" smtClean="0">
                <a:latin typeface="Times New Roman" panose="02020603050405020304" pitchFamily="18" charset="0"/>
                <a:cs typeface="Times New Roman" panose="02020603050405020304" pitchFamily="18" charset="0"/>
              </a:rPr>
              <a:t> </a:t>
            </a:r>
          </a:p>
          <a:p>
            <a:pPr marL="0" indent="0" algn="just">
              <a:buNone/>
            </a:pPr>
            <a:r>
              <a:rPr lang="en-US" sz="2800" dirty="0" smtClean="0">
                <a:latin typeface="Times New Roman" panose="02020603050405020304" pitchFamily="18" charset="0"/>
                <a:cs typeface="Times New Roman" panose="02020603050405020304" pitchFamily="18" charset="0"/>
              </a:rPr>
              <a:t>    0 </a:t>
            </a:r>
            <a:r>
              <a:rPr lang="en-US" sz="2800" dirty="0">
                <a:latin typeface="Times New Roman" panose="02020603050405020304" pitchFamily="18" charset="0"/>
                <a:cs typeface="Times New Roman" panose="02020603050405020304" pitchFamily="18" charset="0"/>
              </a:rPr>
              <a:t>– less </a:t>
            </a:r>
            <a:r>
              <a:rPr lang="en-US" sz="2800" dirty="0" smtClean="0">
                <a:latin typeface="Times New Roman" panose="02020603050405020304" pitchFamily="18" charset="0"/>
                <a:cs typeface="Times New Roman" panose="02020603050405020304" pitchFamily="18" charset="0"/>
              </a:rPr>
              <a:t>                1 </a:t>
            </a:r>
            <a:r>
              <a:rPr lang="en-US" sz="2800" dirty="0">
                <a:latin typeface="Times New Roman" panose="02020603050405020304" pitchFamily="18" charset="0"/>
                <a:cs typeface="Times New Roman" panose="02020603050405020304" pitchFamily="18" charset="0"/>
              </a:rPr>
              <a:t>– 1000 </a:t>
            </a:r>
            <a:r>
              <a:rPr lang="en-US" sz="2800" dirty="0" smtClean="0">
                <a:latin typeface="Times New Roman" panose="02020603050405020304" pitchFamily="18" charset="0"/>
                <a:cs typeface="Times New Roman" panose="02020603050405020304" pitchFamily="18" charset="0"/>
              </a:rPr>
              <a:t>               1001 </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above</a:t>
            </a:r>
          </a:p>
          <a:p>
            <a:pPr marL="0" indent="0" algn="just">
              <a:buNone/>
            </a:pPr>
            <a:endParaRPr lang="en-US" sz="2800" dirty="0">
              <a:latin typeface="Times New Roman" panose="02020603050405020304" pitchFamily="18" charset="0"/>
              <a:cs typeface="Times New Roman" panose="02020603050405020304" pitchFamily="18" charset="0"/>
            </a:endParaRPr>
          </a:p>
          <a:p>
            <a:pPr marL="0" indent="0" algn="just">
              <a:buNone/>
            </a:pPr>
            <a:r>
              <a:rPr lang="en-US" sz="2800" dirty="0" smtClean="0">
                <a:latin typeface="Times New Roman" panose="02020603050405020304" pitchFamily="18" charset="0"/>
                <a:cs typeface="Times New Roman" panose="02020603050405020304" pitchFamily="18" charset="0"/>
              </a:rPr>
              <a:t>956 </a:t>
            </a:r>
          </a:p>
          <a:p>
            <a:pPr marL="0" indent="0" algn="just">
              <a:buNone/>
            </a:pPr>
            <a:r>
              <a:rPr lang="en-US" sz="2800" dirty="0" smtClean="0">
                <a:latin typeface="Times New Roman" panose="02020603050405020304" pitchFamily="18" charset="0"/>
                <a:cs typeface="Times New Roman" panose="02020603050405020304" pitchFamily="18" charset="0"/>
              </a:rPr>
              <a:t>-21</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42629851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sz="2800" dirty="0">
                <a:latin typeface="Times New Roman" panose="02020603050405020304" pitchFamily="18" charset="0"/>
                <a:cs typeface="Times New Roman" panose="02020603050405020304" pitchFamily="18" charset="0"/>
              </a:rPr>
              <a:t>R</a:t>
            </a:r>
            <a:r>
              <a:rPr lang="en-US" sz="2800" dirty="0" smtClean="0">
                <a:latin typeface="Times New Roman" panose="02020603050405020304" pitchFamily="18" charset="0"/>
                <a:cs typeface="Times New Roman" panose="02020603050405020304" pitchFamily="18" charset="0"/>
              </a:rPr>
              <a:t>ange</a:t>
            </a:r>
            <a:r>
              <a:rPr lang="en-US" sz="2800" dirty="0" smtClean="0"/>
              <a:t> </a:t>
            </a:r>
            <a:r>
              <a:rPr lang="en-US" sz="2800" dirty="0"/>
              <a:t>from 1 to 1000</a:t>
            </a:r>
          </a:p>
        </p:txBody>
      </p:sp>
      <p:sp>
        <p:nvSpPr>
          <p:cNvPr id="3" name="Content Placeholder 2"/>
          <p:cNvSpPr>
            <a:spLocks noGrp="1"/>
          </p:cNvSpPr>
          <p:nvPr>
            <p:ph idx="1"/>
          </p:nvPr>
        </p:nvSpPr>
        <p:spPr>
          <a:xfrm>
            <a:off x="457200" y="990600"/>
            <a:ext cx="8229600" cy="4525963"/>
          </a:xfrm>
        </p:spPr>
        <p:txBody>
          <a:bodyPr>
            <a:normAutofit/>
          </a:bodyPr>
          <a:lstStyle/>
          <a:p>
            <a:r>
              <a:rPr lang="en-US" sz="2800" dirty="0">
                <a:latin typeface="Times New Roman" panose="02020603050405020304" pitchFamily="18" charset="0"/>
                <a:cs typeface="Times New Roman" panose="02020603050405020304" pitchFamily="18" charset="0"/>
              </a:rPr>
              <a:t>Min value – </a:t>
            </a:r>
            <a:r>
              <a:rPr lang="en-US" sz="2800" dirty="0" smtClean="0">
                <a:latin typeface="Times New Roman" panose="02020603050405020304" pitchFamily="18" charset="0"/>
                <a:cs typeface="Times New Roman" panose="02020603050405020304" pitchFamily="18" charset="0"/>
              </a:rPr>
              <a:t>1          0</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Min </a:t>
            </a:r>
            <a:r>
              <a:rPr lang="en-US" sz="2800" dirty="0" smtClean="0">
                <a:latin typeface="Times New Roman" panose="02020603050405020304" pitchFamily="18" charset="0"/>
                <a:cs typeface="Times New Roman" panose="02020603050405020304" pitchFamily="18" charset="0"/>
              </a:rPr>
              <a:t>Value                1</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Min value + </a:t>
            </a:r>
            <a:r>
              <a:rPr lang="en-US" sz="2800" dirty="0" smtClean="0">
                <a:latin typeface="Times New Roman" panose="02020603050405020304" pitchFamily="18" charset="0"/>
                <a:cs typeface="Times New Roman" panose="02020603050405020304" pitchFamily="18" charset="0"/>
              </a:rPr>
              <a:t>1          2</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Normal </a:t>
            </a:r>
            <a:r>
              <a:rPr lang="en-US" sz="2800" dirty="0" smtClean="0">
                <a:latin typeface="Times New Roman" panose="02020603050405020304" pitchFamily="18" charset="0"/>
                <a:cs typeface="Times New Roman" panose="02020603050405020304" pitchFamily="18" charset="0"/>
              </a:rPr>
              <a:t>Value          1 </a:t>
            </a:r>
            <a:r>
              <a:rPr lang="en-US" sz="2800" dirty="0">
                <a:latin typeface="Times New Roman" panose="02020603050405020304" pitchFamily="18" charset="0"/>
                <a:cs typeface="Times New Roman" panose="02020603050405020304" pitchFamily="18" charset="0"/>
              </a:rPr>
              <a:t>– 1000</a:t>
            </a:r>
          </a:p>
          <a:p>
            <a:r>
              <a:rPr lang="en-US" sz="2800" dirty="0">
                <a:latin typeface="Times New Roman" panose="02020603050405020304" pitchFamily="18" charset="0"/>
                <a:cs typeface="Times New Roman" panose="02020603050405020304" pitchFamily="18" charset="0"/>
              </a:rPr>
              <a:t>Max value – </a:t>
            </a:r>
            <a:r>
              <a:rPr lang="en-US" sz="2800" dirty="0" smtClean="0">
                <a:latin typeface="Times New Roman" panose="02020603050405020304" pitchFamily="18" charset="0"/>
                <a:cs typeface="Times New Roman" panose="02020603050405020304" pitchFamily="18" charset="0"/>
              </a:rPr>
              <a:t>1         999</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Max </a:t>
            </a:r>
            <a:r>
              <a:rPr lang="en-US" sz="2800" dirty="0" smtClean="0">
                <a:latin typeface="Times New Roman" panose="02020603050405020304" pitchFamily="18" charset="0"/>
                <a:cs typeface="Times New Roman" panose="02020603050405020304" pitchFamily="18" charset="0"/>
              </a:rPr>
              <a:t>value               1000</a:t>
            </a:r>
            <a:endParaRPr lang="en-US" sz="2800" dirty="0">
              <a:latin typeface="Times New Roman" panose="02020603050405020304" pitchFamily="18" charset="0"/>
              <a:cs typeface="Times New Roman" panose="02020603050405020304" pitchFamily="18" charset="0"/>
            </a:endParaRPr>
          </a:p>
          <a:p>
            <a:r>
              <a:rPr lang="en-US" sz="2800" dirty="0">
                <a:latin typeface="Times New Roman" panose="02020603050405020304" pitchFamily="18" charset="0"/>
                <a:cs typeface="Times New Roman" panose="02020603050405020304" pitchFamily="18" charset="0"/>
              </a:rPr>
              <a:t>Max value +</a:t>
            </a:r>
            <a:r>
              <a:rPr lang="en-US" sz="2800" dirty="0" smtClean="0">
                <a:latin typeface="Times New Roman" panose="02020603050405020304" pitchFamily="18" charset="0"/>
                <a:cs typeface="Times New Roman" panose="02020603050405020304" pitchFamily="18" charset="0"/>
              </a:rPr>
              <a:t>1         1001</a:t>
            </a:r>
            <a:endParaRPr lang="en-US" sz="2800" dirty="0">
              <a:latin typeface="Times New Roman" panose="02020603050405020304" pitchFamily="18" charset="0"/>
              <a:cs typeface="Times New Roman" panose="02020603050405020304" pitchFamily="18" charset="0"/>
            </a:endParaRPr>
          </a:p>
        </p:txBody>
      </p:sp>
      <p:sp>
        <p:nvSpPr>
          <p:cNvPr id="4" name="Rectangle 3"/>
          <p:cNvSpPr/>
          <p:nvPr/>
        </p:nvSpPr>
        <p:spPr>
          <a:xfrm>
            <a:off x="609600" y="5029200"/>
            <a:ext cx="7620000" cy="954107"/>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This is testing techniques is not applicable only if input value range is not fixed</a:t>
            </a:r>
          </a:p>
        </p:txBody>
      </p:sp>
    </p:spTree>
    <p:extLst>
      <p:ext uri="{BB962C8B-B14F-4D97-AF65-F5344CB8AC3E}">
        <p14:creationId xmlns="" xmlns:p14="http://schemas.microsoft.com/office/powerpoint/2010/main" val="7208337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762000"/>
          </a:xfrm>
        </p:spPr>
        <p:txBody>
          <a:bodyPr>
            <a:normAutofit/>
          </a:bodyPr>
          <a:lstStyle/>
          <a:p>
            <a:pPr algn="l"/>
            <a:r>
              <a:rPr lang="en-US" sz="3600" b="1" dirty="0">
                <a:latin typeface="Times New Roman" panose="02020603050405020304" pitchFamily="18" charset="0"/>
                <a:cs typeface="Times New Roman" panose="02020603050405020304" pitchFamily="18" charset="0"/>
              </a:rPr>
              <a:t>Equivalences Partitioning</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4800" y="1219200"/>
            <a:ext cx="8305800" cy="4876800"/>
          </a:xfrm>
        </p:spPr>
        <p:txBody>
          <a:bodyPr>
            <a:normAutofit lnSpcReduction="10000"/>
          </a:bodyPr>
          <a:lstStyle/>
          <a:p>
            <a:pPr algn="just"/>
            <a:r>
              <a:rPr lang="en-US" sz="2800" dirty="0">
                <a:latin typeface="Times New Roman" panose="02020603050405020304" pitchFamily="18" charset="0"/>
                <a:cs typeface="Times New Roman" panose="02020603050405020304" pitchFamily="18" charset="0"/>
              </a:rPr>
              <a:t>S</a:t>
            </a:r>
            <a:r>
              <a:rPr lang="en-US" sz="2800" dirty="0" smtClean="0">
                <a:latin typeface="Times New Roman" panose="02020603050405020304" pitchFamily="18" charset="0"/>
                <a:cs typeface="Times New Roman" panose="02020603050405020304" pitchFamily="18" charset="0"/>
              </a:rPr>
              <a:t>ometimes </a:t>
            </a:r>
            <a:r>
              <a:rPr lang="en-US" sz="2800" dirty="0">
                <a:latin typeface="Times New Roman" panose="02020603050405020304" pitchFamily="18" charset="0"/>
                <a:cs typeface="Times New Roman" panose="02020603050405020304" pitchFamily="18" charset="0"/>
              </a:rPr>
              <a:t>called </a:t>
            </a:r>
            <a:r>
              <a:rPr lang="en-US" sz="2800" b="1" dirty="0">
                <a:latin typeface="Times New Roman" panose="02020603050405020304" pitchFamily="18" charset="0"/>
                <a:cs typeface="Times New Roman" panose="02020603050405020304" pitchFamily="18" charset="0"/>
              </a:rPr>
              <a:t>equivalence </a:t>
            </a:r>
            <a:r>
              <a:rPr lang="en-US" sz="2800" b="1" dirty="0" smtClean="0">
                <a:latin typeface="Times New Roman" panose="02020603050405020304" pitchFamily="18" charset="0"/>
                <a:cs typeface="Times New Roman" panose="02020603050405020304" pitchFamily="18" charset="0"/>
              </a:rPr>
              <a:t>classing</a:t>
            </a:r>
            <a:endParaRPr lang="en-US" sz="2800" dirty="0" smtClean="0">
              <a:latin typeface="Times New Roman" panose="02020603050405020304" pitchFamily="18" charset="0"/>
              <a:cs typeface="Times New Roman" panose="02020603050405020304" pitchFamily="18" charset="0"/>
            </a:endParaRPr>
          </a:p>
          <a:p>
            <a:pPr algn="just">
              <a:spcBef>
                <a:spcPts val="0"/>
              </a:spcBef>
            </a:pPr>
            <a:r>
              <a:rPr lang="en-US" sz="2800" dirty="0" smtClean="0">
                <a:latin typeface="Times New Roman" panose="02020603050405020304" pitchFamily="18" charset="0"/>
                <a:cs typeface="Times New Roman" panose="02020603050405020304" pitchFamily="18" charset="0"/>
              </a:rPr>
              <a:t>It </a:t>
            </a:r>
            <a:r>
              <a:rPr lang="en-US" sz="2800" dirty="0">
                <a:latin typeface="Times New Roman" panose="02020603050405020304" pitchFamily="18" charset="0"/>
                <a:cs typeface="Times New Roman" panose="02020603050405020304" pitchFamily="18" charset="0"/>
              </a:rPr>
              <a:t>is the process of methodically reducing the huge set of possible test cases into a much smaller, but still equally effective set</a:t>
            </a:r>
            <a:r>
              <a:rPr lang="en-US" sz="2800" dirty="0" smtClean="0">
                <a:latin typeface="Times New Roman" panose="02020603050405020304" pitchFamily="18" charset="0"/>
                <a:cs typeface="Times New Roman" panose="02020603050405020304" pitchFamily="18" charset="0"/>
              </a:rPr>
              <a:t>.</a:t>
            </a:r>
          </a:p>
          <a:p>
            <a:pPr marL="0" indent="0" algn="just">
              <a:spcBef>
                <a:spcPts val="0"/>
              </a:spcBef>
              <a:buNone/>
            </a:pPr>
            <a:r>
              <a:rPr lang="en-US" sz="2800" dirty="0" smtClean="0">
                <a:latin typeface="Times New Roman" panose="02020603050405020304" pitchFamily="18" charset="0"/>
                <a:cs typeface="Times New Roman" panose="02020603050405020304" pitchFamily="18" charset="0"/>
              </a:rPr>
              <a:t>                                     or</a:t>
            </a:r>
          </a:p>
          <a:p>
            <a:pPr algn="just">
              <a:spcBef>
                <a:spcPts val="0"/>
              </a:spcBef>
            </a:pPr>
            <a:r>
              <a:rPr lang="en-US" sz="2800" b="1" dirty="0">
                <a:latin typeface="Times New Roman" panose="02020603050405020304" pitchFamily="18" charset="0"/>
                <a:cs typeface="Times New Roman" panose="02020603050405020304" pitchFamily="18" charset="0"/>
              </a:rPr>
              <a:t>Equivalence </a:t>
            </a:r>
            <a:r>
              <a:rPr lang="en-US" sz="2800" b="1" dirty="0" smtClean="0">
                <a:latin typeface="Times New Roman" panose="02020603050405020304" pitchFamily="18" charset="0"/>
                <a:cs typeface="Times New Roman" panose="02020603050405020304" pitchFamily="18" charset="0"/>
              </a:rPr>
              <a:t>partitioning</a:t>
            </a:r>
          </a:p>
          <a:p>
            <a:pPr algn="just">
              <a:spcBef>
                <a:spcPts val="0"/>
              </a:spcBef>
            </a:pP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also called  </a:t>
            </a:r>
            <a:r>
              <a:rPr lang="en-US" sz="2800" dirty="0">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Equivalence</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Class</a:t>
            </a:r>
            <a:r>
              <a:rPr lang="en-US" sz="2800" b="1" dirty="0">
                <a:latin typeface="Times New Roman" panose="02020603050405020304" pitchFamily="18" charset="0"/>
                <a:cs typeface="Times New Roman" panose="02020603050405020304" pitchFamily="18" charset="0"/>
              </a:rPr>
              <a:t> </a:t>
            </a:r>
            <a:r>
              <a:rPr lang="en-US" sz="2800" b="1" dirty="0" smtClean="0">
                <a:latin typeface="Times New Roman" panose="02020603050405020304" pitchFamily="18" charset="0"/>
                <a:cs typeface="Times New Roman" panose="02020603050405020304" pitchFamily="18" charset="0"/>
              </a:rPr>
              <a:t>Partitioning </a:t>
            </a:r>
            <a:r>
              <a:rPr lang="en-US" sz="2800" dirty="0" smtClean="0">
                <a:latin typeface="Times New Roman" panose="02020603050405020304" pitchFamily="18" charset="0"/>
                <a:cs typeface="Times New Roman" panose="02020603050405020304" pitchFamily="18" charset="0"/>
              </a:rPr>
              <a:t>or ECP</a:t>
            </a:r>
          </a:p>
          <a:p>
            <a:pPr algn="just">
              <a:spcBef>
                <a:spcPts val="0"/>
              </a:spcBef>
            </a:pPr>
            <a:r>
              <a:rPr lang="en-US" sz="2800" dirty="0" smtClean="0">
                <a:latin typeface="Times New Roman" panose="02020603050405020304" pitchFamily="18" charset="0"/>
                <a:cs typeface="Times New Roman" panose="02020603050405020304" pitchFamily="18" charset="0"/>
              </a:rPr>
              <a:t>It is </a:t>
            </a:r>
            <a:r>
              <a:rPr lang="en-US" sz="2800" dirty="0">
                <a:latin typeface="Times New Roman" panose="02020603050405020304" pitchFamily="18" charset="0"/>
                <a:cs typeface="Times New Roman" panose="02020603050405020304" pitchFamily="18" charset="0"/>
              </a:rPr>
              <a:t>a software testing technique that divides the </a:t>
            </a:r>
            <a:r>
              <a:rPr lang="en-US" sz="2800" dirty="0" smtClean="0">
                <a:latin typeface="Times New Roman" panose="02020603050405020304" pitchFamily="18" charset="0"/>
                <a:cs typeface="Times New Roman" panose="02020603050405020304" pitchFamily="18" charset="0"/>
              </a:rPr>
              <a:t>input </a:t>
            </a:r>
            <a:r>
              <a:rPr lang="en-US" sz="2800" dirty="0">
                <a:latin typeface="Times New Roman" panose="02020603050405020304" pitchFamily="18" charset="0"/>
                <a:cs typeface="Times New Roman" panose="02020603050405020304" pitchFamily="18" charset="0"/>
              </a:rPr>
              <a:t>data of a software unit into </a:t>
            </a:r>
            <a:r>
              <a:rPr lang="en-US" sz="2800" b="1" dirty="0">
                <a:latin typeface="Times New Roman" panose="02020603050405020304" pitchFamily="18" charset="0"/>
                <a:cs typeface="Times New Roman" panose="02020603050405020304" pitchFamily="18" charset="0"/>
              </a:rPr>
              <a:t>partitions</a:t>
            </a:r>
            <a:r>
              <a:rPr lang="en-US" sz="2800" dirty="0">
                <a:latin typeface="Times New Roman" panose="02020603050405020304" pitchFamily="18" charset="0"/>
                <a:cs typeface="Times New Roman" panose="02020603050405020304" pitchFamily="18" charset="0"/>
              </a:rPr>
              <a:t> of </a:t>
            </a:r>
            <a:r>
              <a:rPr lang="en-US" sz="2800" b="1" dirty="0">
                <a:latin typeface="Times New Roman" panose="02020603050405020304" pitchFamily="18" charset="0"/>
                <a:cs typeface="Times New Roman" panose="02020603050405020304" pitchFamily="18" charset="0"/>
              </a:rPr>
              <a:t>equivalent</a:t>
            </a:r>
            <a:r>
              <a:rPr lang="en-US" sz="2800" dirty="0">
                <a:latin typeface="Times New Roman" panose="02020603050405020304" pitchFamily="18" charset="0"/>
                <a:cs typeface="Times New Roman" panose="02020603050405020304" pitchFamily="18" charset="0"/>
              </a:rPr>
              <a:t> data from which test cases can be derived. In principle, test cases are designed to cover </a:t>
            </a:r>
            <a:r>
              <a:rPr lang="en-US" sz="2800" dirty="0" smtClean="0">
                <a:latin typeface="Times New Roman" panose="02020603050405020304" pitchFamily="18" charset="0"/>
                <a:cs typeface="Times New Roman" panose="02020603050405020304" pitchFamily="18" charset="0"/>
              </a:rPr>
              <a:t>each </a:t>
            </a:r>
            <a:r>
              <a:rPr lang="en-US" sz="2800" b="1" dirty="0" smtClean="0">
                <a:latin typeface="Times New Roman" panose="02020603050405020304" pitchFamily="18" charset="0"/>
                <a:cs typeface="Times New Roman" panose="02020603050405020304" pitchFamily="18" charset="0"/>
              </a:rPr>
              <a:t>partition</a:t>
            </a:r>
            <a:r>
              <a:rPr lang="en-US" sz="2800" dirty="0">
                <a:latin typeface="Times New Roman" panose="02020603050405020304" pitchFamily="18" charset="0"/>
                <a:cs typeface="Times New Roman" panose="02020603050405020304" pitchFamily="18" charset="0"/>
              </a:rPr>
              <a:t> at least once.</a:t>
            </a: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6883258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287963"/>
          </a:xfrm>
        </p:spPr>
        <p:txBody>
          <a:bodyPr>
            <a:noAutofit/>
          </a:bodyPr>
          <a:lstStyle/>
          <a:p>
            <a:pPr algn="just"/>
            <a:r>
              <a:rPr lang="en-US" sz="2800" dirty="0">
                <a:latin typeface="Times New Roman" panose="02020603050405020304" pitchFamily="18" charset="0"/>
                <a:cs typeface="Times New Roman" panose="02020603050405020304" pitchFamily="18" charset="0"/>
              </a:rPr>
              <a:t>If we consider the example of windows calculator then it’s impossible to test all the cases of adding two numbers together. </a:t>
            </a:r>
            <a:endParaRPr lang="en-US" sz="2800" dirty="0" smtClean="0">
              <a:latin typeface="Times New Roman" panose="02020603050405020304" pitchFamily="18" charset="0"/>
              <a:cs typeface="Times New Roman" panose="02020603050405020304" pitchFamily="18" charset="0"/>
            </a:endParaRPr>
          </a:p>
          <a:p>
            <a:pPr lvl="0" algn="just"/>
            <a:r>
              <a:rPr lang="en-US" sz="2800" dirty="0" smtClean="0">
                <a:latin typeface="Times New Roman" panose="02020603050405020304" pitchFamily="18" charset="0"/>
                <a:cs typeface="Times New Roman" panose="02020603050405020304" pitchFamily="18" charset="0"/>
              </a:rPr>
              <a:t>Equivalence </a:t>
            </a:r>
            <a:r>
              <a:rPr lang="en-US" sz="2800" dirty="0">
                <a:latin typeface="Times New Roman" panose="02020603050405020304" pitchFamily="18" charset="0"/>
                <a:cs typeface="Times New Roman" panose="02020603050405020304" pitchFamily="18" charset="0"/>
              </a:rPr>
              <a:t>partitioning provides a systematic means for selecting the values that are important while testing  and ignoring the ones that are not so important to test.</a:t>
            </a:r>
          </a:p>
          <a:p>
            <a:pPr lvl="0" algn="just"/>
            <a:r>
              <a:rPr lang="en-US" sz="2800" dirty="0">
                <a:latin typeface="Times New Roman" panose="02020603050405020304" pitchFamily="18" charset="0"/>
                <a:cs typeface="Times New Roman" panose="02020603050405020304" pitchFamily="18" charset="0"/>
              </a:rPr>
              <a:t>Equivalence partitioning is a black-box testing method that divides the input domain of a program into classes of data from which test cases can be derived. </a:t>
            </a:r>
          </a:p>
          <a:p>
            <a:pPr algn="just"/>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470273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Calculator</a:t>
            </a:r>
            <a:endParaRPr lang="en-IN" dirty="0"/>
          </a:p>
        </p:txBody>
      </p:sp>
      <p:sp>
        <p:nvSpPr>
          <p:cNvPr id="3" name="Content Placeholder 2"/>
          <p:cNvSpPr>
            <a:spLocks noGrp="1"/>
          </p:cNvSpPr>
          <p:nvPr>
            <p:ph idx="1"/>
          </p:nvPr>
        </p:nvSpPr>
        <p:spPr/>
        <p:txBody>
          <a:bodyPr/>
          <a:lstStyle/>
          <a:p>
            <a:r>
              <a:rPr lang="en-IN" dirty="0" smtClean="0"/>
              <a:t>1digit +1 digit =100</a:t>
            </a:r>
          </a:p>
          <a:p>
            <a:r>
              <a:rPr lang="en-IN" dirty="0" smtClean="0"/>
              <a:t>1digit +2 digit= 910</a:t>
            </a:r>
          </a:p>
          <a:p>
            <a:r>
              <a:rPr lang="en-IN" dirty="0" smtClean="0"/>
              <a:t>1 digit +3 digit=9100</a:t>
            </a:r>
            <a:endParaRPr lang="en-IN" dirty="0"/>
          </a:p>
        </p:txBody>
      </p:sp>
    </p:spTree>
    <p:extLst>
      <p:ext uri="{BB962C8B-B14F-4D97-AF65-F5344CB8AC3E}">
        <p14:creationId xmlns="" xmlns:p14="http://schemas.microsoft.com/office/powerpoint/2010/main" val="9356714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457200"/>
            <a:ext cx="8458200" cy="5943600"/>
          </a:xfrm>
        </p:spPr>
        <p:txBody>
          <a:bodyPr>
            <a:normAutofit/>
          </a:bodyPr>
          <a:lstStyle/>
          <a:p>
            <a:pPr lvl="0" algn="just"/>
            <a:r>
              <a:rPr lang="en-US" sz="2800" dirty="0" smtClean="0">
                <a:latin typeface="Times New Roman" panose="02020603050405020304" pitchFamily="18" charset="0"/>
                <a:cs typeface="Times New Roman" panose="02020603050405020304" pitchFamily="18" charset="0"/>
              </a:rPr>
              <a:t>Input </a:t>
            </a:r>
            <a:r>
              <a:rPr lang="en-US" sz="2800" dirty="0">
                <a:latin typeface="Times New Roman" panose="02020603050405020304" pitchFamily="18" charset="0"/>
                <a:cs typeface="Times New Roman" panose="02020603050405020304" pitchFamily="18" charset="0"/>
              </a:rPr>
              <a:t>is either a specific numeric value, a range of values, a set of related values, or a Boolean condition.</a:t>
            </a:r>
          </a:p>
          <a:p>
            <a:pPr lvl="0" algn="just"/>
            <a:r>
              <a:rPr lang="en-US" sz="2800" dirty="0">
                <a:solidFill>
                  <a:srgbClr val="FF0000"/>
                </a:solidFill>
                <a:latin typeface="Times New Roman" panose="02020603050405020304" pitchFamily="18" charset="0"/>
                <a:cs typeface="Times New Roman" panose="02020603050405020304" pitchFamily="18" charset="0"/>
              </a:rPr>
              <a:t>Specific Numeric Value </a:t>
            </a:r>
            <a:r>
              <a:rPr lang="en-US" sz="2800" dirty="0">
                <a:latin typeface="Times New Roman" panose="02020603050405020304" pitchFamily="18" charset="0"/>
                <a:cs typeface="Times New Roman" panose="02020603050405020304" pitchFamily="18" charset="0"/>
              </a:rPr>
              <a:t>- one valid and two invalid equivalence classes are defined. </a:t>
            </a:r>
          </a:p>
          <a:p>
            <a:pPr lvl="1" algn="just"/>
            <a:r>
              <a:rPr lang="en-US" sz="2400" dirty="0">
                <a:latin typeface="Times New Roman" panose="02020603050405020304" pitchFamily="18" charset="0"/>
                <a:cs typeface="Times New Roman" panose="02020603050405020304" pitchFamily="18" charset="0"/>
              </a:rPr>
              <a:t>Example  - Pune STD Code</a:t>
            </a:r>
          </a:p>
          <a:p>
            <a:pPr lvl="1" algn="just"/>
            <a:r>
              <a:rPr lang="en-US" sz="2400" dirty="0">
                <a:latin typeface="Times New Roman" panose="02020603050405020304" pitchFamily="18" charset="0"/>
                <a:cs typeface="Times New Roman" panose="02020603050405020304" pitchFamily="18" charset="0"/>
              </a:rPr>
              <a:t>A Valid Value - 20 </a:t>
            </a:r>
          </a:p>
          <a:p>
            <a:pPr lvl="1" algn="just"/>
            <a:r>
              <a:rPr lang="en-US" sz="2400" dirty="0">
                <a:latin typeface="Times New Roman" panose="02020603050405020304" pitchFamily="18" charset="0"/>
                <a:cs typeface="Times New Roman" panose="02020603050405020304" pitchFamily="18" charset="0"/>
              </a:rPr>
              <a:t>Two Invalid equivalence classes: input &lt; 20, input &gt; 20</a:t>
            </a:r>
          </a:p>
          <a:p>
            <a:pPr lvl="0" algn="just"/>
            <a:r>
              <a:rPr lang="en-US" sz="2800" dirty="0">
                <a:solidFill>
                  <a:srgbClr val="FF0000"/>
                </a:solidFill>
                <a:latin typeface="Times New Roman" panose="02020603050405020304" pitchFamily="18" charset="0"/>
                <a:cs typeface="Times New Roman" panose="02020603050405020304" pitchFamily="18" charset="0"/>
              </a:rPr>
              <a:t>Range </a:t>
            </a:r>
            <a:r>
              <a:rPr lang="en-US" sz="2800" dirty="0">
                <a:latin typeface="Times New Roman" panose="02020603050405020304" pitchFamily="18" charset="0"/>
                <a:cs typeface="Times New Roman" panose="02020603050405020304" pitchFamily="18" charset="0"/>
              </a:rPr>
              <a:t>- one valid and two invalid equivalence classes are defined.</a:t>
            </a:r>
          </a:p>
          <a:p>
            <a:pPr lvl="1" algn="just"/>
            <a:r>
              <a:rPr lang="en-US" sz="2400" dirty="0">
                <a:latin typeface="Times New Roman" panose="02020603050405020304" pitchFamily="18" charset="0"/>
                <a:cs typeface="Times New Roman" panose="02020603050405020304" pitchFamily="18" charset="0"/>
              </a:rPr>
              <a:t>Example: Input a</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Month [1-12]</a:t>
            </a:r>
          </a:p>
          <a:p>
            <a:pPr lvl="1" algn="just"/>
            <a:r>
              <a:rPr lang="en-US" sz="2400" dirty="0">
                <a:latin typeface="Times New Roman" panose="02020603050405020304" pitchFamily="18" charset="0"/>
                <a:cs typeface="Times New Roman" panose="02020603050405020304" pitchFamily="18" charset="0"/>
              </a:rPr>
              <a:t>A valid equivalence class: Number with 1-12</a:t>
            </a:r>
          </a:p>
          <a:p>
            <a:pPr lvl="1" algn="just"/>
            <a:r>
              <a:rPr lang="en-US" sz="2400" dirty="0">
                <a:latin typeface="Times New Roman" panose="02020603050405020304" pitchFamily="18" charset="0"/>
                <a:cs typeface="Times New Roman" panose="02020603050405020304" pitchFamily="18" charset="0"/>
              </a:rPr>
              <a:t>Two Invalid equivalence classes: input &lt; 1, input &gt; 12</a:t>
            </a:r>
          </a:p>
          <a:p>
            <a:pPr algn="just"/>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645043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228600"/>
            <a:ext cx="8229600" cy="4525963"/>
          </a:xfrm>
        </p:spPr>
        <p:txBody>
          <a:bodyPr>
            <a:noAutofit/>
          </a:bodyPr>
          <a:lstStyle/>
          <a:p>
            <a:pPr marL="0" indent="0" algn="just">
              <a:buNone/>
            </a:pPr>
            <a:r>
              <a:rPr lang="en-US" sz="2800" b="1" dirty="0" smtClean="0">
                <a:latin typeface="Times New Roman" panose="02020603050405020304" pitchFamily="18" charset="0"/>
                <a:cs typeface="Times New Roman" panose="02020603050405020304" pitchFamily="18" charset="0"/>
              </a:rPr>
              <a:t>3. Feasibility Study</a:t>
            </a:r>
          </a:p>
          <a:p>
            <a:pPr marL="0" indent="0" algn="just">
              <a:buNone/>
            </a:pPr>
            <a:endParaRPr lang="en-US" sz="2800" b="1"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After requirement gathering, the team comes up with a rough plan of software process. At this step the team analyzes if a software can be made to fulfill all requirements of the user and if there is any possibility of software being no more useful. It is found out, if the project is financially, practically and technologically feasible for the organization to take up. There are many algorithms available, which help the developers to conclude the feasibility of a software project.</a:t>
            </a:r>
          </a:p>
          <a:p>
            <a:pPr algn="just"/>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07123187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4525963"/>
          </a:xfrm>
        </p:spPr>
        <p:txBody>
          <a:bodyPr>
            <a:normAutofit/>
          </a:bodyPr>
          <a:lstStyle/>
          <a:p>
            <a:pPr lvl="0"/>
            <a:r>
              <a:rPr lang="en-US" sz="2800" b="1" dirty="0">
                <a:solidFill>
                  <a:srgbClr val="FF0000"/>
                </a:solidFill>
                <a:latin typeface="Times New Roman" panose="02020603050405020304" pitchFamily="18" charset="0"/>
                <a:cs typeface="Times New Roman" panose="02020603050405020304" pitchFamily="18" charset="0"/>
              </a:rPr>
              <a:t>Member of a </a:t>
            </a:r>
            <a:r>
              <a:rPr lang="en-US" sz="2800" b="1" i="1" dirty="0">
                <a:solidFill>
                  <a:srgbClr val="FF0000"/>
                </a:solidFill>
                <a:latin typeface="Times New Roman" panose="02020603050405020304" pitchFamily="18" charset="0"/>
                <a:cs typeface="Times New Roman" panose="02020603050405020304" pitchFamily="18" charset="0"/>
              </a:rPr>
              <a:t>Set-</a:t>
            </a:r>
            <a:r>
              <a:rPr lang="en-US" sz="2800" i="1" dirty="0">
                <a:solidFill>
                  <a:srgbClr val="FF0000"/>
                </a:solidFill>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one valid and one invalid equivalence class are defined. </a:t>
            </a:r>
          </a:p>
          <a:p>
            <a:pPr lvl="1"/>
            <a:r>
              <a:rPr lang="en-US" sz="2400" i="1" dirty="0">
                <a:latin typeface="Times New Roman" panose="02020603050405020304" pitchFamily="18" charset="0"/>
                <a:cs typeface="Times New Roman" panose="02020603050405020304" pitchFamily="18" charset="0"/>
              </a:rPr>
              <a:t>Example</a:t>
            </a:r>
            <a:r>
              <a:rPr lang="en-US" sz="2400" dirty="0">
                <a:latin typeface="Times New Roman" panose="02020603050405020304" pitchFamily="18" charset="0"/>
                <a:cs typeface="Times New Roman" panose="02020603050405020304" pitchFamily="18" charset="0"/>
              </a:rPr>
              <a:t> – Character Digits, </a:t>
            </a:r>
          </a:p>
          <a:p>
            <a:pPr lvl="1"/>
            <a:r>
              <a:rPr lang="en-US" sz="2400" dirty="0">
                <a:latin typeface="Times New Roman" panose="02020603050405020304" pitchFamily="18" charset="0"/>
                <a:cs typeface="Times New Roman" panose="02020603050405020304" pitchFamily="18" charset="0"/>
              </a:rPr>
              <a:t>Valid Set ‘0’ – ‘9’, </a:t>
            </a:r>
          </a:p>
          <a:p>
            <a:pPr lvl="1"/>
            <a:r>
              <a:rPr lang="en-US" sz="2400" dirty="0" smtClean="0">
                <a:latin typeface="Times New Roman" panose="02020603050405020304" pitchFamily="18" charset="0"/>
                <a:cs typeface="Times New Roman" panose="02020603050405020304" pitchFamily="18" charset="0"/>
              </a:rPr>
              <a:t>Invalid </a:t>
            </a:r>
            <a:r>
              <a:rPr lang="en-US" sz="2400" dirty="0">
                <a:latin typeface="Times New Roman" panose="02020603050405020304" pitchFamily="18" charset="0"/>
                <a:cs typeface="Times New Roman" panose="02020603050405020304" pitchFamily="18" charset="0"/>
              </a:rPr>
              <a:t>– Other than ‘0’ - ’9’</a:t>
            </a:r>
          </a:p>
          <a:p>
            <a:pPr lvl="0"/>
            <a:r>
              <a:rPr lang="en-US" sz="2800" b="1" dirty="0">
                <a:solidFill>
                  <a:srgbClr val="FF0000"/>
                </a:solidFill>
                <a:latin typeface="Times New Roman" panose="02020603050405020304" pitchFamily="18" charset="0"/>
                <a:cs typeface="Times New Roman" panose="02020603050405020304" pitchFamily="18" charset="0"/>
              </a:rPr>
              <a:t>Boolean</a:t>
            </a:r>
            <a:r>
              <a:rPr lang="en-US" sz="2800" b="1" dirty="0">
                <a:latin typeface="Times New Roman" panose="02020603050405020304" pitchFamily="18" charset="0"/>
                <a:cs typeface="Times New Roman" panose="02020603050405020304" pitchFamily="18" charset="0"/>
              </a:rPr>
              <a:t>-</a:t>
            </a:r>
            <a:r>
              <a:rPr lang="en-US" sz="2800" i="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one valid and one invalid class are defined.</a:t>
            </a:r>
          </a:p>
          <a:p>
            <a:pPr lvl="1"/>
            <a:r>
              <a:rPr lang="en-US" sz="2400" dirty="0">
                <a:latin typeface="Times New Roman" panose="02020603050405020304" pitchFamily="18" charset="0"/>
                <a:cs typeface="Times New Roman" panose="02020603050405020304" pitchFamily="18" charset="0"/>
              </a:rPr>
              <a:t>Example- If Valid is TRUE, invalid is FALSE</a:t>
            </a: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40663683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533400"/>
            <a:ext cx="8458200" cy="6096000"/>
          </a:xfrm>
        </p:spPr>
        <p:txBody>
          <a:bodyPr>
            <a:normAutofit/>
          </a:bodyPr>
          <a:lstStyle/>
          <a:p>
            <a:pPr algn="just"/>
            <a:r>
              <a:rPr lang="en-US" sz="2600" dirty="0" err="1" smtClean="0">
                <a:latin typeface="Times New Roman" panose="02020603050405020304" pitchFamily="18" charset="0"/>
                <a:cs typeface="Times New Roman" panose="02020603050405020304" pitchFamily="18" charset="0"/>
              </a:rPr>
              <a:t>e.g</a:t>
            </a:r>
            <a:r>
              <a:rPr lang="en-US" sz="2600" dirty="0" smtClean="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If the person is either 15 or 16 then-can apply for a learner’s license. If they are between 17 and 65 then -can apply for a full license. If they are over 65 then they can apply for a restricted license. Generate test cases using Equivalence </a:t>
            </a:r>
            <a:r>
              <a:rPr lang="en-US" sz="2600" dirty="0" smtClean="0">
                <a:latin typeface="Times New Roman" panose="02020603050405020304" pitchFamily="18" charset="0"/>
                <a:cs typeface="Times New Roman" panose="02020603050405020304" pitchFamily="18" charset="0"/>
              </a:rPr>
              <a:t>Partitioning.</a:t>
            </a:r>
            <a:endParaRPr lang="en-US" sz="2600" dirty="0">
              <a:latin typeface="Times New Roman" panose="02020603050405020304" pitchFamily="18" charset="0"/>
              <a:cs typeface="Times New Roman" panose="02020603050405020304" pitchFamily="18" charset="0"/>
            </a:endParaRPr>
          </a:p>
          <a:p>
            <a:r>
              <a:rPr lang="en-US" sz="2600" dirty="0">
                <a:latin typeface="Times New Roman" panose="02020603050405020304" pitchFamily="18" charset="0"/>
                <a:cs typeface="Times New Roman" panose="02020603050405020304" pitchFamily="18" charset="0"/>
              </a:rPr>
              <a:t>All possible equivalent classes are:</a:t>
            </a:r>
          </a:p>
          <a:p>
            <a:endParaRPr lang="en-US" sz="2600"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 xmlns:p14="http://schemas.microsoft.com/office/powerpoint/2010/main" val="410750712"/>
              </p:ext>
            </p:extLst>
          </p:nvPr>
        </p:nvGraphicFramePr>
        <p:xfrm>
          <a:off x="685800" y="3200400"/>
          <a:ext cx="8229600" cy="3270788"/>
        </p:xfrm>
        <a:graphic>
          <a:graphicData uri="http://schemas.openxmlformats.org/drawingml/2006/table">
            <a:tbl>
              <a:tblPr firstRow="1" firstCol="1" bandRow="1">
                <a:tableStyleId>{D7AC3CCA-C797-4891-BE02-D94E43425B78}</a:tableStyleId>
              </a:tblPr>
              <a:tblGrid>
                <a:gridCol w="3462518">
                  <a:extLst>
                    <a:ext uri="{9D8B030D-6E8A-4147-A177-3AD203B41FA5}">
                      <a16:colId xmlns="" xmlns:a16="http://schemas.microsoft.com/office/drawing/2014/main" val="20000"/>
                    </a:ext>
                  </a:extLst>
                </a:gridCol>
                <a:gridCol w="1364022">
                  <a:extLst>
                    <a:ext uri="{9D8B030D-6E8A-4147-A177-3AD203B41FA5}">
                      <a16:colId xmlns="" xmlns:a16="http://schemas.microsoft.com/office/drawing/2014/main" val="20001"/>
                    </a:ext>
                  </a:extLst>
                </a:gridCol>
                <a:gridCol w="3403060">
                  <a:extLst>
                    <a:ext uri="{9D8B030D-6E8A-4147-A177-3AD203B41FA5}">
                      <a16:colId xmlns="" xmlns:a16="http://schemas.microsoft.com/office/drawing/2014/main" val="20002"/>
                    </a:ext>
                  </a:extLst>
                </a:gridCol>
              </a:tblGrid>
              <a:tr h="508732">
                <a:tc>
                  <a:txBody>
                    <a:bodyPr/>
                    <a:lstStyle/>
                    <a:p>
                      <a:pPr marL="0" marR="0" algn="just">
                        <a:lnSpc>
                          <a:spcPct val="115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Equivalence Class</a:t>
                      </a:r>
                      <a:endParaRPr lang="en-US" sz="2400" dirty="0">
                        <a:solidFill>
                          <a:schemeClr val="tx1"/>
                        </a:solidFill>
                        <a:effectLst/>
                        <a:latin typeface="Times New Roman" panose="02020603050405020304" pitchFamily="18" charset="0"/>
                        <a:ea typeface="Calibri"/>
                        <a:cs typeface="Times New Roman" panose="02020603050405020304" pitchFamily="18" charset="0"/>
                      </a:endParaRPr>
                    </a:p>
                  </a:txBody>
                  <a:tcPr/>
                </a:tc>
                <a:tc>
                  <a:txBody>
                    <a:bodyPr/>
                    <a:lstStyle/>
                    <a:p>
                      <a:pPr marL="0" marR="0" algn="just">
                        <a:lnSpc>
                          <a:spcPct val="115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Age</a:t>
                      </a:r>
                      <a:endParaRPr lang="en-US" sz="2400" dirty="0">
                        <a:solidFill>
                          <a:schemeClr val="tx1"/>
                        </a:solidFill>
                        <a:effectLst/>
                        <a:latin typeface="Times New Roman" panose="02020603050405020304" pitchFamily="18" charset="0"/>
                        <a:ea typeface="Calibri"/>
                        <a:cs typeface="Times New Roman" panose="02020603050405020304" pitchFamily="18" charset="0"/>
                      </a:endParaRPr>
                    </a:p>
                  </a:txBody>
                  <a:tcPr/>
                </a:tc>
                <a:tc>
                  <a:txBody>
                    <a:bodyPr/>
                    <a:lstStyle/>
                    <a:p>
                      <a:pPr marL="0" marR="0" algn="just">
                        <a:lnSpc>
                          <a:spcPct val="115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Expected Outcome</a:t>
                      </a:r>
                      <a:endParaRPr lang="en-US" sz="2400" dirty="0">
                        <a:solidFill>
                          <a:schemeClr val="tx1"/>
                        </a:solidFill>
                        <a:effectLst/>
                        <a:latin typeface="Times New Roman" panose="02020603050405020304" pitchFamily="18" charset="0"/>
                        <a:ea typeface="Calibri"/>
                        <a:cs typeface="Times New Roman" panose="02020603050405020304" pitchFamily="18" charset="0"/>
                      </a:endParaRPr>
                    </a:p>
                  </a:txBody>
                  <a:tcPr/>
                </a:tc>
                <a:extLst>
                  <a:ext uri="{0D108BD9-81ED-4DB2-BD59-A6C34878D82A}">
                    <a16:rowId xmlns="" xmlns:a16="http://schemas.microsoft.com/office/drawing/2014/main" val="10000"/>
                  </a:ext>
                </a:extLst>
              </a:tr>
              <a:tr h="710468">
                <a:tc>
                  <a:txBody>
                    <a:bodyPr/>
                    <a:lstStyle/>
                    <a:p>
                      <a:pPr marL="0" marR="0" algn="just">
                        <a:lnSpc>
                          <a:spcPct val="115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EC#1 (age&lt;15)</a:t>
                      </a:r>
                      <a:endParaRPr lang="en-US" sz="2400" dirty="0">
                        <a:effectLst/>
                        <a:latin typeface="Times New Roman" panose="02020603050405020304" pitchFamily="18" charset="0"/>
                        <a:ea typeface="Calibri"/>
                        <a:cs typeface="Times New Roman" panose="02020603050405020304" pitchFamily="18" charset="0"/>
                      </a:endParaRPr>
                    </a:p>
                  </a:txBody>
                  <a:tcPr/>
                </a:tc>
                <a:tc>
                  <a:txBody>
                    <a:bodyPr/>
                    <a:lstStyle/>
                    <a:p>
                      <a:pPr marL="0" marR="0" algn="ctr">
                        <a:lnSpc>
                          <a:spcPct val="115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14</a:t>
                      </a:r>
                      <a:endParaRPr lang="en-US" sz="2400" dirty="0">
                        <a:effectLst/>
                        <a:latin typeface="Times New Roman" panose="02020603050405020304" pitchFamily="18" charset="0"/>
                        <a:ea typeface="Calibri"/>
                        <a:cs typeface="Times New Roman" panose="02020603050405020304" pitchFamily="18" charset="0"/>
                      </a:endParaRPr>
                    </a:p>
                  </a:txBody>
                  <a:tcPr/>
                </a:tc>
                <a:tc>
                  <a:txBody>
                    <a:bodyPr/>
                    <a:lstStyle/>
                    <a:p>
                      <a:pPr marL="0" marR="0" algn="just">
                        <a:lnSpc>
                          <a:spcPct val="115000"/>
                        </a:lnSpc>
                        <a:spcBef>
                          <a:spcPts val="0"/>
                        </a:spcBef>
                        <a:spcAft>
                          <a:spcPts val="0"/>
                        </a:spcAft>
                      </a:pPr>
                      <a:r>
                        <a:rPr lang="en-US" sz="2400">
                          <a:effectLst/>
                          <a:latin typeface="Times New Roman" panose="02020603050405020304" pitchFamily="18" charset="0"/>
                          <a:cs typeface="Times New Roman" panose="02020603050405020304" pitchFamily="18" charset="0"/>
                        </a:rPr>
                        <a:t>Not allowed to apply</a:t>
                      </a:r>
                      <a:endParaRPr lang="en-US" sz="2400">
                        <a:effectLst/>
                        <a:latin typeface="Times New Roman" panose="02020603050405020304" pitchFamily="18" charset="0"/>
                        <a:ea typeface="Calibri"/>
                        <a:cs typeface="Times New Roman" panose="02020603050405020304" pitchFamily="18" charset="0"/>
                      </a:endParaRPr>
                    </a:p>
                  </a:txBody>
                  <a:tcPr/>
                </a:tc>
                <a:extLst>
                  <a:ext uri="{0D108BD9-81ED-4DB2-BD59-A6C34878D82A}">
                    <a16:rowId xmlns="" xmlns:a16="http://schemas.microsoft.com/office/drawing/2014/main" val="10001"/>
                  </a:ext>
                </a:extLst>
              </a:tr>
              <a:tr h="508732">
                <a:tc>
                  <a:txBody>
                    <a:bodyPr/>
                    <a:lstStyle/>
                    <a:p>
                      <a:pPr marL="0" marR="0" algn="just">
                        <a:lnSpc>
                          <a:spcPct val="115000"/>
                        </a:lnSpc>
                        <a:spcBef>
                          <a:spcPts val="0"/>
                        </a:spcBef>
                        <a:spcAft>
                          <a:spcPts val="0"/>
                        </a:spcAft>
                      </a:pPr>
                      <a:r>
                        <a:rPr lang="en-US" sz="2400">
                          <a:effectLst/>
                          <a:latin typeface="Times New Roman" panose="02020603050405020304" pitchFamily="18" charset="0"/>
                          <a:cs typeface="Times New Roman" panose="02020603050405020304" pitchFamily="18" charset="0"/>
                        </a:rPr>
                        <a:t>EC#2 (15 &lt;=age &lt;17)</a:t>
                      </a:r>
                      <a:endParaRPr lang="en-US" sz="2400">
                        <a:effectLst/>
                        <a:latin typeface="Times New Roman" panose="02020603050405020304" pitchFamily="18" charset="0"/>
                        <a:ea typeface="Calibri"/>
                        <a:cs typeface="Times New Roman" panose="02020603050405020304" pitchFamily="18" charset="0"/>
                      </a:endParaRPr>
                    </a:p>
                  </a:txBody>
                  <a:tcPr/>
                </a:tc>
                <a:tc>
                  <a:txBody>
                    <a:bodyPr/>
                    <a:lstStyle/>
                    <a:p>
                      <a:pPr marL="0" marR="0" algn="ctr">
                        <a:lnSpc>
                          <a:spcPct val="115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16</a:t>
                      </a:r>
                      <a:endParaRPr lang="en-US" sz="2400" dirty="0">
                        <a:effectLst/>
                        <a:latin typeface="Times New Roman" panose="02020603050405020304" pitchFamily="18" charset="0"/>
                        <a:ea typeface="Calibri"/>
                        <a:cs typeface="Times New Roman" panose="02020603050405020304" pitchFamily="18" charset="0"/>
                      </a:endParaRPr>
                    </a:p>
                  </a:txBody>
                  <a:tcPr/>
                </a:tc>
                <a:tc>
                  <a:txBody>
                    <a:bodyPr/>
                    <a:lstStyle/>
                    <a:p>
                      <a:pPr marL="0" marR="0" algn="just">
                        <a:lnSpc>
                          <a:spcPct val="115000"/>
                        </a:lnSpc>
                        <a:spcBef>
                          <a:spcPts val="0"/>
                        </a:spcBef>
                        <a:spcAft>
                          <a:spcPts val="0"/>
                        </a:spcAft>
                      </a:pPr>
                      <a:r>
                        <a:rPr lang="en-US" sz="2400">
                          <a:effectLst/>
                          <a:latin typeface="Times New Roman" panose="02020603050405020304" pitchFamily="18" charset="0"/>
                          <a:cs typeface="Times New Roman" panose="02020603050405020304" pitchFamily="18" charset="0"/>
                        </a:rPr>
                        <a:t>Learner</a:t>
                      </a:r>
                      <a:endParaRPr lang="en-US" sz="2400">
                        <a:effectLst/>
                        <a:latin typeface="Times New Roman" panose="02020603050405020304" pitchFamily="18" charset="0"/>
                        <a:ea typeface="Calibri"/>
                        <a:cs typeface="Times New Roman" panose="02020603050405020304" pitchFamily="18" charset="0"/>
                      </a:endParaRPr>
                    </a:p>
                  </a:txBody>
                  <a:tcPr/>
                </a:tc>
                <a:extLst>
                  <a:ext uri="{0D108BD9-81ED-4DB2-BD59-A6C34878D82A}">
                    <a16:rowId xmlns="" xmlns:a16="http://schemas.microsoft.com/office/drawing/2014/main" val="10002"/>
                  </a:ext>
                </a:extLst>
              </a:tr>
              <a:tr h="508732">
                <a:tc>
                  <a:txBody>
                    <a:bodyPr/>
                    <a:lstStyle/>
                    <a:p>
                      <a:pPr marL="0" marR="0" algn="just">
                        <a:lnSpc>
                          <a:spcPct val="115000"/>
                        </a:lnSpc>
                        <a:spcBef>
                          <a:spcPts val="0"/>
                        </a:spcBef>
                        <a:spcAft>
                          <a:spcPts val="0"/>
                        </a:spcAft>
                      </a:pPr>
                      <a:r>
                        <a:rPr lang="en-US" sz="2400">
                          <a:effectLst/>
                          <a:latin typeface="Times New Roman" panose="02020603050405020304" pitchFamily="18" charset="0"/>
                          <a:cs typeface="Times New Roman" panose="02020603050405020304" pitchFamily="18" charset="0"/>
                        </a:rPr>
                        <a:t>EC#3 (17&lt;=age&lt;=65)</a:t>
                      </a:r>
                      <a:endParaRPr lang="en-US" sz="2400">
                        <a:effectLst/>
                        <a:latin typeface="Times New Roman" panose="02020603050405020304" pitchFamily="18" charset="0"/>
                        <a:ea typeface="Calibri"/>
                        <a:cs typeface="Times New Roman" panose="02020603050405020304" pitchFamily="18" charset="0"/>
                      </a:endParaRPr>
                    </a:p>
                  </a:txBody>
                  <a:tcPr/>
                </a:tc>
                <a:tc>
                  <a:txBody>
                    <a:bodyPr/>
                    <a:lstStyle/>
                    <a:p>
                      <a:pPr marL="0" marR="0" algn="ctr">
                        <a:lnSpc>
                          <a:spcPct val="115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32</a:t>
                      </a:r>
                      <a:endParaRPr lang="en-US" sz="2400" dirty="0">
                        <a:effectLst/>
                        <a:latin typeface="Times New Roman" panose="02020603050405020304" pitchFamily="18" charset="0"/>
                        <a:ea typeface="Calibri"/>
                        <a:cs typeface="Times New Roman" panose="02020603050405020304" pitchFamily="18" charset="0"/>
                      </a:endParaRPr>
                    </a:p>
                  </a:txBody>
                  <a:tcPr/>
                </a:tc>
                <a:tc>
                  <a:txBody>
                    <a:bodyPr/>
                    <a:lstStyle/>
                    <a:p>
                      <a:pPr marL="0" marR="0" algn="just">
                        <a:lnSpc>
                          <a:spcPct val="115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Full</a:t>
                      </a:r>
                      <a:endParaRPr lang="en-US" sz="2400" dirty="0">
                        <a:effectLst/>
                        <a:latin typeface="Times New Roman" panose="02020603050405020304" pitchFamily="18" charset="0"/>
                        <a:ea typeface="Calibri"/>
                        <a:cs typeface="Times New Roman" panose="02020603050405020304" pitchFamily="18" charset="0"/>
                      </a:endParaRPr>
                    </a:p>
                  </a:txBody>
                  <a:tcPr/>
                </a:tc>
                <a:extLst>
                  <a:ext uri="{0D108BD9-81ED-4DB2-BD59-A6C34878D82A}">
                    <a16:rowId xmlns="" xmlns:a16="http://schemas.microsoft.com/office/drawing/2014/main" val="10003"/>
                  </a:ext>
                </a:extLst>
              </a:tr>
              <a:tr h="508732">
                <a:tc>
                  <a:txBody>
                    <a:bodyPr/>
                    <a:lstStyle/>
                    <a:p>
                      <a:pPr marL="0" marR="0" algn="just">
                        <a:lnSpc>
                          <a:spcPct val="115000"/>
                        </a:lnSpc>
                        <a:spcBef>
                          <a:spcPts val="0"/>
                        </a:spcBef>
                        <a:spcAft>
                          <a:spcPts val="0"/>
                        </a:spcAft>
                      </a:pPr>
                      <a:r>
                        <a:rPr lang="en-US" sz="2400">
                          <a:effectLst/>
                          <a:latin typeface="Times New Roman" panose="02020603050405020304" pitchFamily="18" charset="0"/>
                          <a:cs typeface="Times New Roman" panose="02020603050405020304" pitchFamily="18" charset="0"/>
                        </a:rPr>
                        <a:t>EC#4 (age&gt;65)</a:t>
                      </a:r>
                      <a:endParaRPr lang="en-US" sz="2400">
                        <a:effectLst/>
                        <a:latin typeface="Times New Roman" panose="02020603050405020304" pitchFamily="18" charset="0"/>
                        <a:ea typeface="Calibri"/>
                        <a:cs typeface="Times New Roman" panose="02020603050405020304" pitchFamily="18" charset="0"/>
                      </a:endParaRPr>
                    </a:p>
                  </a:txBody>
                  <a:tcPr/>
                </a:tc>
                <a:tc>
                  <a:txBody>
                    <a:bodyPr/>
                    <a:lstStyle/>
                    <a:p>
                      <a:pPr marL="0" marR="0" algn="ctr">
                        <a:lnSpc>
                          <a:spcPct val="115000"/>
                        </a:lnSpc>
                        <a:spcBef>
                          <a:spcPts val="0"/>
                        </a:spcBef>
                        <a:spcAft>
                          <a:spcPts val="0"/>
                        </a:spcAft>
                      </a:pPr>
                      <a:r>
                        <a:rPr lang="en-US" sz="2400">
                          <a:effectLst/>
                          <a:latin typeface="Times New Roman" panose="02020603050405020304" pitchFamily="18" charset="0"/>
                          <a:cs typeface="Times New Roman" panose="02020603050405020304" pitchFamily="18" charset="0"/>
                        </a:rPr>
                        <a:t>67</a:t>
                      </a:r>
                      <a:endParaRPr lang="en-US" sz="2400">
                        <a:effectLst/>
                        <a:latin typeface="Times New Roman" panose="02020603050405020304" pitchFamily="18" charset="0"/>
                        <a:ea typeface="Calibri"/>
                        <a:cs typeface="Times New Roman" panose="02020603050405020304" pitchFamily="18" charset="0"/>
                      </a:endParaRPr>
                    </a:p>
                  </a:txBody>
                  <a:tcPr/>
                </a:tc>
                <a:tc>
                  <a:txBody>
                    <a:bodyPr/>
                    <a:lstStyle/>
                    <a:p>
                      <a:pPr marL="0" marR="0" algn="just">
                        <a:lnSpc>
                          <a:spcPct val="115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Restricted</a:t>
                      </a:r>
                      <a:endParaRPr lang="en-US" sz="2400" dirty="0">
                        <a:effectLst/>
                        <a:latin typeface="Times New Roman" panose="02020603050405020304" pitchFamily="18" charset="0"/>
                        <a:ea typeface="Calibri"/>
                        <a:cs typeface="Times New Roman" panose="02020603050405020304" pitchFamily="18" charset="0"/>
                      </a:endParaRPr>
                    </a:p>
                  </a:txBody>
                  <a:tcPr/>
                </a:tc>
                <a:extLst>
                  <a:ext uri="{0D108BD9-81ED-4DB2-BD59-A6C34878D82A}">
                    <a16:rowId xmlns="" xmlns:a16="http://schemas.microsoft.com/office/drawing/2014/main" val="10004"/>
                  </a:ext>
                </a:extLst>
              </a:tr>
              <a:tr h="508732">
                <a:tc>
                  <a:txBody>
                    <a:bodyPr/>
                    <a:lstStyle/>
                    <a:p>
                      <a:pPr marL="0" marR="0" algn="just">
                        <a:lnSpc>
                          <a:spcPct val="115000"/>
                        </a:lnSpc>
                        <a:spcBef>
                          <a:spcPts val="0"/>
                        </a:spcBef>
                        <a:spcAft>
                          <a:spcPts val="0"/>
                        </a:spcAft>
                      </a:pPr>
                      <a:r>
                        <a:rPr lang="en-US" sz="2400">
                          <a:effectLst/>
                          <a:latin typeface="Times New Roman" panose="02020603050405020304" pitchFamily="18" charset="0"/>
                          <a:cs typeface="Times New Roman" panose="02020603050405020304" pitchFamily="18" charset="0"/>
                        </a:rPr>
                        <a:t>EC#5 (age &lt; 0)</a:t>
                      </a:r>
                      <a:endParaRPr lang="en-US" sz="2400">
                        <a:effectLst/>
                        <a:latin typeface="Times New Roman" panose="02020603050405020304" pitchFamily="18" charset="0"/>
                        <a:ea typeface="Calibri"/>
                        <a:cs typeface="Times New Roman" panose="02020603050405020304" pitchFamily="18" charset="0"/>
                      </a:endParaRPr>
                    </a:p>
                  </a:txBody>
                  <a:tcPr/>
                </a:tc>
                <a:tc>
                  <a:txBody>
                    <a:bodyPr/>
                    <a:lstStyle/>
                    <a:p>
                      <a:pPr marL="0" marR="0" algn="ctr">
                        <a:lnSpc>
                          <a:spcPct val="115000"/>
                        </a:lnSpc>
                        <a:spcBef>
                          <a:spcPts val="0"/>
                        </a:spcBef>
                        <a:spcAft>
                          <a:spcPts val="0"/>
                        </a:spcAft>
                      </a:pPr>
                      <a:r>
                        <a:rPr lang="en-US" sz="2400">
                          <a:effectLst/>
                          <a:latin typeface="Times New Roman" panose="02020603050405020304" pitchFamily="18" charset="0"/>
                          <a:cs typeface="Times New Roman" panose="02020603050405020304" pitchFamily="18" charset="0"/>
                        </a:rPr>
                        <a:t>-7</a:t>
                      </a:r>
                      <a:endParaRPr lang="en-US" sz="2400">
                        <a:effectLst/>
                        <a:latin typeface="Times New Roman" panose="02020603050405020304" pitchFamily="18" charset="0"/>
                        <a:ea typeface="Calibri"/>
                        <a:cs typeface="Times New Roman" panose="02020603050405020304" pitchFamily="18" charset="0"/>
                      </a:endParaRPr>
                    </a:p>
                  </a:txBody>
                  <a:tcPr/>
                </a:tc>
                <a:tc>
                  <a:txBody>
                    <a:bodyPr/>
                    <a:lstStyle/>
                    <a:p>
                      <a:pPr marL="0" marR="0" algn="just">
                        <a:lnSpc>
                          <a:spcPct val="115000"/>
                        </a:lnSpc>
                        <a:spcBef>
                          <a:spcPts val="0"/>
                        </a:spcBef>
                        <a:spcAft>
                          <a:spcPts val="0"/>
                        </a:spcAft>
                      </a:pPr>
                      <a:r>
                        <a:rPr lang="en-US" sz="2400" dirty="0">
                          <a:effectLst/>
                          <a:latin typeface="Times New Roman" panose="02020603050405020304" pitchFamily="18" charset="0"/>
                          <a:cs typeface="Times New Roman" panose="02020603050405020304" pitchFamily="18" charset="0"/>
                        </a:rPr>
                        <a:t>Invalid Input</a:t>
                      </a:r>
                      <a:endParaRPr lang="en-US" sz="2400" dirty="0">
                        <a:effectLst/>
                        <a:latin typeface="Times New Roman" panose="02020603050405020304" pitchFamily="18" charset="0"/>
                        <a:ea typeface="Calibri"/>
                        <a:cs typeface="Times New Roman" panose="02020603050405020304" pitchFamily="18" charset="0"/>
                      </a:endParaRPr>
                    </a:p>
                  </a:txBody>
                  <a:tcPr/>
                </a:tc>
                <a:extLst>
                  <a:ext uri="{0D108BD9-81ED-4DB2-BD59-A6C34878D82A}">
                    <a16:rowId xmlns="" xmlns:a16="http://schemas.microsoft.com/office/drawing/2014/main" val="10005"/>
                  </a:ext>
                </a:extLst>
              </a:tr>
            </a:tbl>
          </a:graphicData>
        </a:graphic>
      </p:graphicFrame>
    </p:spTree>
    <p:extLst>
      <p:ext uri="{BB962C8B-B14F-4D97-AF65-F5344CB8AC3E}">
        <p14:creationId xmlns="" xmlns:p14="http://schemas.microsoft.com/office/powerpoint/2010/main" val="31858004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685800"/>
          </a:xfrm>
        </p:spPr>
        <p:txBody>
          <a:bodyPr>
            <a:normAutofit/>
          </a:bodyPr>
          <a:lstStyle/>
          <a:p>
            <a:r>
              <a:rPr lang="en-US" sz="3600" b="1" dirty="0">
                <a:latin typeface="Times New Roman" panose="02020603050405020304" pitchFamily="18" charset="0"/>
                <a:cs typeface="Times New Roman" panose="02020603050405020304" pitchFamily="18" charset="0"/>
              </a:rPr>
              <a:t>Positive </a:t>
            </a:r>
            <a:r>
              <a:rPr lang="en-US" sz="3600" b="1" dirty="0" smtClean="0">
                <a:latin typeface="Times New Roman" panose="02020603050405020304" pitchFamily="18" charset="0"/>
                <a:cs typeface="Times New Roman" panose="02020603050405020304" pitchFamily="18" charset="0"/>
              </a:rPr>
              <a:t>Testing (Test to Pass)</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81000" y="914401"/>
            <a:ext cx="8458200" cy="5562600"/>
          </a:xfrm>
        </p:spPr>
        <p:txBody>
          <a:bodyPr>
            <a:normAutofit lnSpcReduction="10000"/>
          </a:bodyPr>
          <a:lstStyle/>
          <a:p>
            <a:pPr algn="just"/>
            <a:r>
              <a:rPr lang="en-US" sz="2800" dirty="0" smtClean="0">
                <a:latin typeface="Times New Roman" panose="02020603050405020304" pitchFamily="18" charset="0"/>
                <a:cs typeface="Times New Roman" panose="02020603050405020304" pitchFamily="18" charset="0"/>
              </a:rPr>
              <a:t>Positive </a:t>
            </a:r>
            <a:r>
              <a:rPr lang="en-US" sz="2800" dirty="0">
                <a:latin typeface="Times New Roman" panose="02020603050405020304" pitchFamily="18" charset="0"/>
                <a:cs typeface="Times New Roman" panose="02020603050405020304" pitchFamily="18" charset="0"/>
              </a:rPr>
              <a:t>Testing is testing process where the system validated against the valid input data. </a:t>
            </a:r>
            <a:endParaRPr lang="en-US" sz="2800" dirty="0" smtClean="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Positive testing is a testing technique to show that a product or application under test does what it is supposed to do. </a:t>
            </a:r>
            <a:endParaRPr lang="en-US" sz="2800" dirty="0" smtClean="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Positive </a:t>
            </a:r>
            <a:r>
              <a:rPr lang="en-US" sz="2800" dirty="0">
                <a:latin typeface="Times New Roman" panose="02020603050405020304" pitchFamily="18" charset="0"/>
                <a:cs typeface="Times New Roman" panose="02020603050405020304" pitchFamily="18" charset="0"/>
              </a:rPr>
              <a:t>testing verifies how the application behaves for the positive set of data</a:t>
            </a:r>
            <a:r>
              <a:rPr lang="en-US" sz="2800" dirty="0" smtClean="0">
                <a:latin typeface="Times New Roman" panose="02020603050405020304" pitchFamily="18" charset="0"/>
                <a:cs typeface="Times New Roman" panose="02020603050405020304" pitchFamily="18" charset="0"/>
              </a:rPr>
              <a:t>.</a:t>
            </a:r>
          </a:p>
          <a:p>
            <a:pPr algn="just"/>
            <a:r>
              <a:rPr lang="en-US" sz="2800" dirty="0">
                <a:latin typeface="Times New Roman" panose="02020603050405020304" pitchFamily="18" charset="0"/>
                <a:cs typeface="Times New Roman" panose="02020603050405020304" pitchFamily="18" charset="0"/>
              </a:rPr>
              <a:t>In this testing tester always check for only valid set of values and check if a application behaves as expected with its expected </a:t>
            </a:r>
            <a:r>
              <a:rPr lang="en-US" sz="2800" dirty="0" smtClean="0">
                <a:latin typeface="Times New Roman" panose="02020603050405020304" pitchFamily="18" charset="0"/>
                <a:cs typeface="Times New Roman" panose="02020603050405020304" pitchFamily="18" charset="0"/>
              </a:rPr>
              <a:t>inputs.</a:t>
            </a:r>
          </a:p>
          <a:p>
            <a:pPr algn="just"/>
            <a:r>
              <a:rPr lang="en-US" sz="2800" dirty="0">
                <a:latin typeface="Times New Roman" panose="02020603050405020304" pitchFamily="18" charset="0"/>
                <a:cs typeface="Times New Roman" panose="02020603050405020304" pitchFamily="18" charset="0"/>
              </a:rPr>
              <a:t>The main intention of this testing is to check whether software application not showing error when not supposed to &amp; showing error when supposed to. </a:t>
            </a:r>
          </a:p>
          <a:p>
            <a:pPr algn="just"/>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50654289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685800"/>
            <a:ext cx="8229600" cy="5257800"/>
          </a:xfrm>
        </p:spPr>
        <p:txBody>
          <a:bodyPr>
            <a:noAutofit/>
          </a:bodyPr>
          <a:lstStyle/>
          <a:p>
            <a:pPr algn="just"/>
            <a:r>
              <a:rPr lang="en-US" sz="2800" dirty="0" smtClean="0">
                <a:latin typeface="Times New Roman" panose="02020603050405020304" pitchFamily="18" charset="0"/>
                <a:cs typeface="Times New Roman" panose="02020603050405020304" pitchFamily="18" charset="0"/>
              </a:rPr>
              <a:t>Such </a:t>
            </a:r>
            <a:r>
              <a:rPr lang="en-US" sz="2800" dirty="0">
                <a:latin typeface="Times New Roman" panose="02020603050405020304" pitchFamily="18" charset="0"/>
                <a:cs typeface="Times New Roman" panose="02020603050405020304" pitchFamily="18" charset="0"/>
              </a:rPr>
              <a:t>testing is to be carried out keeping positive point of view &amp; only execute the positive scenario. </a:t>
            </a:r>
          </a:p>
          <a:p>
            <a:pPr algn="just"/>
            <a:r>
              <a:rPr lang="en-US" sz="2800" dirty="0" smtClean="0">
                <a:latin typeface="Times New Roman" panose="02020603050405020304" pitchFamily="18" charset="0"/>
                <a:cs typeface="Times New Roman" panose="02020603050405020304" pitchFamily="18" charset="0"/>
              </a:rPr>
              <a:t>Positive </a:t>
            </a:r>
            <a:r>
              <a:rPr lang="en-US" sz="2800" dirty="0">
                <a:latin typeface="Times New Roman" panose="02020603050405020304" pitchFamily="18" charset="0"/>
                <a:cs typeface="Times New Roman" panose="02020603050405020304" pitchFamily="18" charset="0"/>
              </a:rPr>
              <a:t>Testing always tries to prove that a given product and project always meets the requirements and </a:t>
            </a:r>
            <a:r>
              <a:rPr lang="en-US" sz="2800" dirty="0" smtClean="0">
                <a:latin typeface="Times New Roman" panose="02020603050405020304" pitchFamily="18" charset="0"/>
                <a:cs typeface="Times New Roman" panose="02020603050405020304" pitchFamily="18" charset="0"/>
              </a:rPr>
              <a:t>specifications.</a:t>
            </a:r>
          </a:p>
          <a:p>
            <a:pPr algn="just"/>
            <a:r>
              <a:rPr lang="en-US" sz="2800" dirty="0" smtClean="0">
                <a:latin typeface="Times New Roman" panose="02020603050405020304" pitchFamily="18" charset="0"/>
                <a:cs typeface="Times New Roman" panose="02020603050405020304" pitchFamily="18" charset="0"/>
              </a:rPr>
              <a:t>Example:</a:t>
            </a:r>
            <a:endParaRPr lang="en-US" sz="2800" dirty="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An </a:t>
            </a:r>
            <a:r>
              <a:rPr lang="en-US" sz="2800" dirty="0">
                <a:latin typeface="Times New Roman" panose="02020603050405020304" pitchFamily="18" charset="0"/>
                <a:cs typeface="Times New Roman" panose="02020603050405020304" pitchFamily="18" charset="0"/>
              </a:rPr>
              <a:t>application which contains a simple textbox to enter age and requirements say that it should take only integers values. </a:t>
            </a:r>
          </a:p>
          <a:p>
            <a:pPr algn="just"/>
            <a:r>
              <a:rPr lang="en-US" sz="2800" dirty="0">
                <a:latin typeface="Times New Roman" panose="02020603050405020304" pitchFamily="18" charset="0"/>
                <a:cs typeface="Times New Roman" panose="02020603050405020304" pitchFamily="18" charset="0"/>
              </a:rPr>
              <a:t>provide only positive integer values to check whether it is working as expected.</a:t>
            </a:r>
          </a:p>
          <a:p>
            <a:pPr algn="just"/>
            <a:r>
              <a:rPr lang="en-US" sz="2800" dirty="0">
                <a:latin typeface="Times New Roman" panose="02020603050405020304" pitchFamily="18" charset="0"/>
                <a:cs typeface="Times New Roman" panose="02020603050405020304" pitchFamily="18" charset="0"/>
              </a:rPr>
              <a:t>Like 99</a:t>
            </a:r>
          </a:p>
          <a:p>
            <a:pPr marL="0" indent="0" algn="just">
              <a:buNone/>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94181714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rmAutofit/>
          </a:bodyPr>
          <a:lstStyle/>
          <a:p>
            <a:r>
              <a:rPr lang="en-US" sz="4000" b="1" dirty="0">
                <a:latin typeface="Times New Roman" panose="02020603050405020304" pitchFamily="18" charset="0"/>
                <a:cs typeface="Times New Roman" panose="02020603050405020304" pitchFamily="18" charset="0"/>
              </a:rPr>
              <a:t>Negative </a:t>
            </a:r>
            <a:r>
              <a:rPr lang="en-US" sz="4000" b="1" dirty="0" smtClean="0">
                <a:latin typeface="Times New Roman" panose="02020603050405020304" pitchFamily="18" charset="0"/>
                <a:cs typeface="Times New Roman" panose="02020603050405020304" pitchFamily="18" charset="0"/>
              </a:rPr>
              <a:t>testing (Test to Fail)</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8600" y="1143000"/>
            <a:ext cx="8458200" cy="5334000"/>
          </a:xfrm>
        </p:spPr>
        <p:txBody>
          <a:bodyPr>
            <a:normAutofit/>
          </a:bodyPr>
          <a:lstStyle/>
          <a:p>
            <a:pPr algn="just"/>
            <a:r>
              <a:rPr lang="en-US" sz="2800" dirty="0">
                <a:latin typeface="Times New Roman" panose="02020603050405020304" pitchFamily="18" charset="0"/>
                <a:cs typeface="Times New Roman" panose="02020603050405020304" pitchFamily="18" charset="0"/>
              </a:rPr>
              <a:t>Negative testing is performed to ensure that the product or application under test does NOT fail when an unexpected input is given. </a:t>
            </a:r>
            <a:endParaRPr lang="en-US" sz="2800" dirty="0" smtClean="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purpose of Negative testing is to break the system </a:t>
            </a:r>
            <a:endParaRPr lang="en-US" sz="2800" dirty="0" smtClean="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To </a:t>
            </a:r>
            <a:r>
              <a:rPr lang="en-US" sz="2800" dirty="0">
                <a:latin typeface="Times New Roman" panose="02020603050405020304" pitchFamily="18" charset="0"/>
                <a:cs typeface="Times New Roman" panose="02020603050405020304" pitchFamily="18" charset="0"/>
              </a:rPr>
              <a:t>verify the application response during unintentional inputs</a:t>
            </a:r>
            <a:r>
              <a:rPr lang="en-US" sz="2800" dirty="0" smtClean="0">
                <a:latin typeface="Times New Roman" panose="02020603050405020304" pitchFamily="18" charset="0"/>
                <a:cs typeface="Times New Roman" panose="02020603050405020304" pitchFamily="18" charset="0"/>
              </a:rPr>
              <a:t>.</a:t>
            </a:r>
          </a:p>
          <a:p>
            <a:pPr algn="just"/>
            <a:r>
              <a:rPr lang="en-US" sz="2800" dirty="0">
                <a:latin typeface="Times New Roman" panose="02020603050405020304" pitchFamily="18" charset="0"/>
                <a:cs typeface="Times New Roman" panose="02020603050405020304" pitchFamily="18" charset="0"/>
              </a:rPr>
              <a:t>Negative Testing is carried out to spot the faults that can result in significant failures.</a:t>
            </a:r>
          </a:p>
          <a:p>
            <a:pPr algn="just"/>
            <a:r>
              <a:rPr lang="en-US" sz="2800" dirty="0">
                <a:latin typeface="Times New Roman" panose="02020603050405020304" pitchFamily="18" charset="0"/>
                <a:cs typeface="Times New Roman" panose="02020603050405020304" pitchFamily="18" charset="0"/>
              </a:rPr>
              <a:t>Negative Testing is performed to expose the software weakness</a:t>
            </a:r>
          </a:p>
          <a:p>
            <a:pPr algn="just"/>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9962472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09600"/>
            <a:ext cx="8610600" cy="5562600"/>
          </a:xfrm>
        </p:spPr>
        <p:txBody>
          <a:bodyPr>
            <a:noAutofit/>
          </a:bodyPr>
          <a:lstStyle/>
          <a:p>
            <a:pPr algn="just"/>
            <a:r>
              <a:rPr lang="en-US" sz="2600" dirty="0" smtClean="0">
                <a:latin typeface="Times New Roman" panose="02020603050405020304" pitchFamily="18" charset="0"/>
                <a:cs typeface="Times New Roman" panose="02020603050405020304" pitchFamily="18" charset="0"/>
              </a:rPr>
              <a:t>Negative </a:t>
            </a:r>
            <a:r>
              <a:rPr lang="en-US" sz="2600" dirty="0">
                <a:latin typeface="Times New Roman" panose="02020603050405020304" pitchFamily="18" charset="0"/>
                <a:cs typeface="Times New Roman" panose="02020603050405020304" pitchFamily="18" charset="0"/>
              </a:rPr>
              <a:t>testing ensures that your application can gracefully handle invalid input or unexpected user behavior</a:t>
            </a:r>
            <a:r>
              <a:rPr lang="en-US" sz="2600" dirty="0" smtClean="0">
                <a:latin typeface="Times New Roman" panose="02020603050405020304" pitchFamily="18" charset="0"/>
                <a:cs typeface="Times New Roman" panose="02020603050405020304" pitchFamily="18" charset="0"/>
              </a:rPr>
              <a:t>.</a:t>
            </a:r>
          </a:p>
          <a:p>
            <a:pPr algn="just"/>
            <a:r>
              <a:rPr lang="en-US" sz="2600" dirty="0" smtClean="0">
                <a:latin typeface="Times New Roman" panose="02020603050405020304" pitchFamily="18" charset="0"/>
                <a:cs typeface="Times New Roman" panose="02020603050405020304" pitchFamily="18" charset="0"/>
              </a:rPr>
              <a:t>It </a:t>
            </a:r>
            <a:r>
              <a:rPr lang="en-US" sz="2600" dirty="0">
                <a:latin typeface="Times New Roman" panose="02020603050405020304" pitchFamily="18" charset="0"/>
                <a:cs typeface="Times New Roman" panose="02020603050405020304" pitchFamily="18" charset="0"/>
              </a:rPr>
              <a:t>should show a validation error message for all invalid </a:t>
            </a:r>
            <a:r>
              <a:rPr lang="en-US" sz="2600" dirty="0" smtClean="0">
                <a:latin typeface="Times New Roman" panose="02020603050405020304" pitchFamily="18" charset="0"/>
                <a:cs typeface="Times New Roman" panose="02020603050405020304" pitchFamily="18" charset="0"/>
              </a:rPr>
              <a:t>inputs.</a:t>
            </a:r>
            <a:endParaRPr lang="en-US" sz="2600" dirty="0">
              <a:latin typeface="Times New Roman" panose="02020603050405020304" pitchFamily="18" charset="0"/>
              <a:cs typeface="Times New Roman" panose="02020603050405020304" pitchFamily="18" charset="0"/>
            </a:endParaRPr>
          </a:p>
          <a:p>
            <a:pPr algn="just"/>
            <a:r>
              <a:rPr lang="en-US" sz="2600" dirty="0" smtClean="0">
                <a:latin typeface="Times New Roman" panose="02020603050405020304" pitchFamily="18" charset="0"/>
                <a:cs typeface="Times New Roman" panose="02020603050405020304" pitchFamily="18" charset="0"/>
              </a:rPr>
              <a:t>Example</a:t>
            </a:r>
            <a:endParaRPr lang="en-US" sz="2600" dirty="0">
              <a:latin typeface="Times New Roman" panose="02020603050405020304" pitchFamily="18" charset="0"/>
              <a:cs typeface="Times New Roman" panose="02020603050405020304" pitchFamily="18" charset="0"/>
            </a:endParaRPr>
          </a:p>
          <a:p>
            <a:pPr algn="just"/>
            <a:r>
              <a:rPr lang="en-US" sz="2600" dirty="0">
                <a:latin typeface="Times New Roman" panose="02020603050405020304" pitchFamily="18" charset="0"/>
                <a:cs typeface="Times New Roman" panose="02020603050405020304" pitchFamily="18" charset="0"/>
              </a:rPr>
              <a:t>an application which contains a simple textbox to enter age and requirements say that it should take only integers values. </a:t>
            </a:r>
          </a:p>
          <a:p>
            <a:pPr algn="just"/>
            <a:r>
              <a:rPr lang="en-US" sz="2600" dirty="0">
                <a:latin typeface="Times New Roman" panose="02020603050405020304" pitchFamily="18" charset="0"/>
                <a:cs typeface="Times New Roman" panose="02020603050405020304" pitchFamily="18" charset="0"/>
              </a:rPr>
              <a:t>provide </a:t>
            </a:r>
            <a:r>
              <a:rPr lang="en-US" sz="2600" dirty="0" smtClean="0">
                <a:latin typeface="Times New Roman" panose="02020603050405020304" pitchFamily="18" charset="0"/>
                <a:cs typeface="Times New Roman" panose="02020603050405020304" pitchFamily="18" charset="0"/>
              </a:rPr>
              <a:t>character values </a:t>
            </a:r>
            <a:r>
              <a:rPr lang="en-US" sz="2600" dirty="0">
                <a:latin typeface="Times New Roman" panose="02020603050405020304" pitchFamily="18" charset="0"/>
                <a:cs typeface="Times New Roman" panose="02020603050405020304" pitchFamily="18" charset="0"/>
              </a:rPr>
              <a:t>to check whether it is working as expected</a:t>
            </a:r>
            <a:r>
              <a:rPr lang="en-US" sz="2600" dirty="0" smtClean="0">
                <a:latin typeface="Times New Roman" panose="02020603050405020304" pitchFamily="18" charset="0"/>
                <a:cs typeface="Times New Roman" panose="02020603050405020304" pitchFamily="18" charset="0"/>
              </a:rPr>
              <a:t>.</a:t>
            </a:r>
          </a:p>
          <a:p>
            <a:pPr algn="just"/>
            <a:r>
              <a:rPr lang="en-US" sz="2600" dirty="0" smtClean="0">
                <a:latin typeface="Times New Roman" panose="02020603050405020304" pitchFamily="18" charset="0"/>
                <a:cs typeface="Times New Roman" panose="02020603050405020304" pitchFamily="18" charset="0"/>
              </a:rPr>
              <a:t>Like </a:t>
            </a:r>
            <a:r>
              <a:rPr lang="en-US" sz="2600" dirty="0" err="1" smtClean="0">
                <a:latin typeface="Times New Roman" panose="02020603050405020304" pitchFamily="18" charset="0"/>
                <a:cs typeface="Times New Roman" panose="02020603050405020304" pitchFamily="18" charset="0"/>
              </a:rPr>
              <a:t>abc</a:t>
            </a:r>
            <a:r>
              <a:rPr lang="en-US" sz="2600" dirty="0" smtClean="0">
                <a:latin typeface="Times New Roman" panose="02020603050405020304" pitchFamily="18" charset="0"/>
                <a:cs typeface="Times New Roman" panose="02020603050405020304" pitchFamily="18" charset="0"/>
              </a:rPr>
              <a:t>. </a:t>
            </a:r>
          </a:p>
          <a:p>
            <a:pPr algn="just"/>
            <a:r>
              <a:rPr lang="en-US" sz="2600" dirty="0" smtClean="0">
                <a:latin typeface="Times New Roman" panose="02020603050405020304" pitchFamily="18" charset="0"/>
                <a:cs typeface="Times New Roman" panose="02020603050405020304" pitchFamily="18" charset="0"/>
              </a:rPr>
              <a:t>It should not accept and display Message as “Enter only Numbers.”</a:t>
            </a:r>
          </a:p>
          <a:p>
            <a:pPr algn="just"/>
            <a:endParaRPr lang="en-US" sz="26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27783554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19200"/>
            <a:ext cx="8153400" cy="4953000"/>
          </a:xfrm>
        </p:spPr>
        <p:txBody>
          <a:bodyPr>
            <a:noAutofit/>
          </a:bodyPr>
          <a:lstStyle/>
          <a:p>
            <a:pPr algn="just"/>
            <a:r>
              <a:rPr lang="en-US" sz="2600" dirty="0" smtClean="0">
                <a:latin typeface="Times New Roman" panose="02020603050405020304" pitchFamily="18" charset="0"/>
                <a:cs typeface="Times New Roman" panose="02020603050405020304" pitchFamily="18" charset="0"/>
              </a:rPr>
              <a:t>Both </a:t>
            </a:r>
            <a:r>
              <a:rPr lang="en-US" sz="2600" dirty="0">
                <a:latin typeface="Times New Roman" panose="02020603050405020304" pitchFamily="18" charset="0"/>
                <a:cs typeface="Times New Roman" panose="02020603050405020304" pitchFamily="18" charset="0"/>
              </a:rPr>
              <a:t>positive and negative testing is equally important for effective testing which help to improve quality of software. </a:t>
            </a:r>
          </a:p>
          <a:p>
            <a:pPr algn="just"/>
            <a:endParaRPr lang="en-US" sz="2600" dirty="0">
              <a:latin typeface="Times New Roman" panose="02020603050405020304" pitchFamily="18" charset="0"/>
              <a:cs typeface="Times New Roman" panose="02020603050405020304" pitchFamily="18" charset="0"/>
            </a:endParaRPr>
          </a:p>
          <a:p>
            <a:pPr algn="just"/>
            <a:endParaRPr lang="en-US" sz="26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990600" y="2819400"/>
            <a:ext cx="7391400" cy="3970318"/>
          </a:xfrm>
          <a:prstGeom prst="rect">
            <a:avLst/>
          </a:prstGeom>
          <a:noFill/>
        </p:spPr>
        <p:txBody>
          <a:bodyPr wrap="square" rtlCol="0">
            <a:spAutoFit/>
          </a:bodyPr>
          <a:lstStyle/>
          <a:p>
            <a:r>
              <a:rPr lang="en-IN" dirty="0" smtClean="0"/>
              <a:t>Positive Testing </a:t>
            </a:r>
          </a:p>
          <a:p>
            <a:r>
              <a:rPr lang="en-IN" dirty="0" smtClean="0"/>
              <a:t>45 67 65 2</a:t>
            </a:r>
          </a:p>
          <a:p>
            <a:r>
              <a:rPr lang="en-IN" dirty="0" smtClean="0"/>
              <a:t>78</a:t>
            </a:r>
          </a:p>
          <a:p>
            <a:endParaRPr lang="en-IN" dirty="0" smtClean="0"/>
          </a:p>
          <a:p>
            <a:r>
              <a:rPr lang="en-IN" dirty="0" smtClean="0"/>
              <a:t>Accepted   correct</a:t>
            </a:r>
          </a:p>
          <a:p>
            <a:r>
              <a:rPr lang="en-IN" dirty="0" smtClean="0"/>
              <a:t>Not Accepted  wrong</a:t>
            </a:r>
          </a:p>
          <a:p>
            <a:endParaRPr lang="en-IN" dirty="0"/>
          </a:p>
          <a:p>
            <a:endParaRPr lang="en-IN" dirty="0" smtClean="0"/>
          </a:p>
          <a:p>
            <a:r>
              <a:rPr lang="en-IN" dirty="0" smtClean="0"/>
              <a:t>Negative </a:t>
            </a:r>
          </a:p>
          <a:p>
            <a:r>
              <a:rPr lang="en-IN" dirty="0" err="1" smtClean="0"/>
              <a:t>Abc</a:t>
            </a:r>
            <a:r>
              <a:rPr lang="en-IN" dirty="0" smtClean="0"/>
              <a:t> </a:t>
            </a:r>
            <a:r>
              <a:rPr lang="en-IN" dirty="0" err="1" smtClean="0"/>
              <a:t>pqr</a:t>
            </a:r>
            <a:r>
              <a:rPr lang="en-IN" dirty="0" smtClean="0"/>
              <a:t> s t u</a:t>
            </a:r>
          </a:p>
          <a:p>
            <a:endParaRPr lang="en-IN" dirty="0"/>
          </a:p>
          <a:p>
            <a:r>
              <a:rPr lang="en-IN" dirty="0" smtClean="0"/>
              <a:t>Accept   wrong</a:t>
            </a:r>
          </a:p>
          <a:p>
            <a:r>
              <a:rPr lang="en-IN" dirty="0" smtClean="0"/>
              <a:t>Not Accepted Correct</a:t>
            </a:r>
          </a:p>
          <a:p>
            <a:endParaRPr lang="en-IN" dirty="0"/>
          </a:p>
        </p:txBody>
      </p:sp>
    </p:spTree>
    <p:extLst>
      <p:ext uri="{BB962C8B-B14F-4D97-AF65-F5344CB8AC3E}">
        <p14:creationId xmlns="" xmlns:p14="http://schemas.microsoft.com/office/powerpoint/2010/main" val="28918610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Requirements</a:t>
            </a:r>
            <a:r>
              <a:rPr lang="en-US" sz="4000" dirty="0">
                <a:latin typeface="Times New Roman" panose="02020603050405020304" pitchFamily="18" charset="0"/>
                <a:cs typeface="Times New Roman" panose="02020603050405020304" pitchFamily="18" charset="0"/>
              </a:rPr>
              <a:t>-</a:t>
            </a:r>
            <a:r>
              <a:rPr lang="en-US" sz="4000" b="1" dirty="0">
                <a:latin typeface="Times New Roman" panose="02020603050405020304" pitchFamily="18" charset="0"/>
                <a:cs typeface="Times New Roman" panose="02020603050405020304" pitchFamily="18" charset="0"/>
              </a:rPr>
              <a:t>based testing</a:t>
            </a:r>
            <a:endParaRPr lang="en-US" sz="4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4800" y="1600200"/>
            <a:ext cx="8382000" cy="4525963"/>
          </a:xfrm>
        </p:spPr>
        <p:txBody>
          <a:bodyPr>
            <a:normAutofit/>
          </a:bodyPr>
          <a:lstStyle/>
          <a:p>
            <a:pPr algn="just"/>
            <a:r>
              <a:rPr lang="en-US" sz="2800" b="1" dirty="0" smtClean="0">
                <a:latin typeface="Times New Roman" panose="02020603050405020304" pitchFamily="18" charset="0"/>
                <a:cs typeface="Times New Roman" panose="02020603050405020304" pitchFamily="18" charset="0"/>
              </a:rPr>
              <a:t>Requirements</a:t>
            </a:r>
            <a:r>
              <a:rPr lang="en-US" sz="2800" dirty="0" smtClean="0">
                <a:latin typeface="Times New Roman" panose="02020603050405020304" pitchFamily="18" charset="0"/>
                <a:cs typeface="Times New Roman" panose="02020603050405020304" pitchFamily="18" charset="0"/>
              </a:rPr>
              <a:t>-</a:t>
            </a:r>
            <a:r>
              <a:rPr lang="en-US" sz="2800" b="1" dirty="0" smtClean="0">
                <a:latin typeface="Times New Roman" panose="02020603050405020304" pitchFamily="18" charset="0"/>
                <a:cs typeface="Times New Roman" panose="02020603050405020304" pitchFamily="18" charset="0"/>
              </a:rPr>
              <a:t>based </a:t>
            </a:r>
            <a:r>
              <a:rPr lang="en-US" sz="2800" dirty="0" smtClean="0">
                <a:latin typeface="Times New Roman" panose="02020603050405020304" pitchFamily="18" charset="0"/>
                <a:cs typeface="Times New Roman" panose="02020603050405020304" pitchFamily="18" charset="0"/>
              </a:rPr>
              <a:t>is </a:t>
            </a:r>
            <a:r>
              <a:rPr lang="en-US" sz="2800" dirty="0">
                <a:latin typeface="Times New Roman" panose="02020603050405020304" pitchFamily="18" charset="0"/>
                <a:cs typeface="Times New Roman" panose="02020603050405020304" pitchFamily="18" charset="0"/>
              </a:rPr>
              <a:t>a </a:t>
            </a:r>
            <a:r>
              <a:rPr lang="en-US" sz="2800" b="1" dirty="0">
                <a:latin typeface="Times New Roman" panose="02020603050405020304" pitchFamily="18" charset="0"/>
                <a:cs typeface="Times New Roman" panose="02020603050405020304" pitchFamily="18" charset="0"/>
              </a:rPr>
              <a:t>testing</a:t>
            </a:r>
            <a:r>
              <a:rPr lang="en-US" sz="2800" dirty="0">
                <a:latin typeface="Times New Roman" panose="02020603050405020304" pitchFamily="18" charset="0"/>
                <a:cs typeface="Times New Roman" panose="02020603050405020304" pitchFamily="18" charset="0"/>
              </a:rPr>
              <a:t> approach in which </a:t>
            </a:r>
            <a:r>
              <a:rPr lang="en-US" sz="2800" b="1" dirty="0" smtClean="0">
                <a:latin typeface="Times New Roman" panose="02020603050405020304" pitchFamily="18" charset="0"/>
                <a:cs typeface="Times New Roman" panose="02020603050405020304" pitchFamily="18" charset="0"/>
              </a:rPr>
              <a:t>test </a:t>
            </a:r>
            <a:r>
              <a:rPr lang="en-US" sz="2800" dirty="0" smtClean="0">
                <a:latin typeface="Times New Roman" panose="02020603050405020304" pitchFamily="18" charset="0"/>
                <a:cs typeface="Times New Roman" panose="02020603050405020304" pitchFamily="18" charset="0"/>
              </a:rPr>
              <a:t>cases</a:t>
            </a:r>
            <a:r>
              <a:rPr lang="en-US" sz="2800" dirty="0">
                <a:latin typeface="Times New Roman" panose="02020603050405020304" pitchFamily="18" charset="0"/>
                <a:cs typeface="Times New Roman" panose="02020603050405020304" pitchFamily="18" charset="0"/>
              </a:rPr>
              <a:t>, conditions and data are derived from </a:t>
            </a:r>
            <a:r>
              <a:rPr lang="en-US" sz="2800" b="1" dirty="0">
                <a:latin typeface="Times New Roman" panose="02020603050405020304" pitchFamily="18" charset="0"/>
                <a:cs typeface="Times New Roman" panose="02020603050405020304" pitchFamily="18" charset="0"/>
              </a:rPr>
              <a:t>requirements</a:t>
            </a:r>
            <a:r>
              <a:rPr lang="en-US" sz="2800" dirty="0">
                <a:latin typeface="Times New Roman" panose="02020603050405020304" pitchFamily="18" charset="0"/>
                <a:cs typeface="Times New Roman" panose="02020603050405020304" pitchFamily="18" charset="0"/>
              </a:rPr>
              <a:t>. </a:t>
            </a:r>
            <a:endParaRPr lang="en-US" sz="2800" dirty="0" smtClean="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It </a:t>
            </a:r>
            <a:r>
              <a:rPr lang="en-US" sz="2800" dirty="0">
                <a:latin typeface="Times New Roman" panose="02020603050405020304" pitchFamily="18" charset="0"/>
                <a:cs typeface="Times New Roman" panose="02020603050405020304" pitchFamily="18" charset="0"/>
              </a:rPr>
              <a:t>includes functional </a:t>
            </a:r>
            <a:r>
              <a:rPr lang="en-US" sz="2800" b="1" dirty="0">
                <a:latin typeface="Times New Roman" panose="02020603050405020304" pitchFamily="18" charset="0"/>
                <a:cs typeface="Times New Roman" panose="02020603050405020304" pitchFamily="18" charset="0"/>
              </a:rPr>
              <a:t>tests</a:t>
            </a:r>
            <a:r>
              <a:rPr lang="en-US" sz="2800" dirty="0">
                <a:latin typeface="Times New Roman" panose="02020603050405020304" pitchFamily="18" charset="0"/>
                <a:cs typeface="Times New Roman" panose="02020603050405020304" pitchFamily="18" charset="0"/>
              </a:rPr>
              <a:t> and also non-functional attributes such as performance, reliability or usability.</a:t>
            </a:r>
          </a:p>
        </p:txBody>
      </p:sp>
    </p:spTree>
    <p:extLst>
      <p:ext uri="{BB962C8B-B14F-4D97-AF65-F5344CB8AC3E}">
        <p14:creationId xmlns="" xmlns:p14="http://schemas.microsoft.com/office/powerpoint/2010/main" val="173857669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oAutofit/>
          </a:bodyPr>
          <a:lstStyle/>
          <a:p>
            <a:r>
              <a:rPr lang="en-US" sz="3200" b="1" dirty="0">
                <a:latin typeface="Times New Roman" panose="02020603050405020304" pitchFamily="18" charset="0"/>
                <a:cs typeface="Times New Roman" panose="02020603050405020304" pitchFamily="18" charset="0"/>
              </a:rPr>
              <a:t>Stages in Requirements based Testing:</a:t>
            </a:r>
            <a:br>
              <a:rPr lang="en-US" sz="3200" b="1" dirty="0">
                <a:latin typeface="Times New Roman" panose="02020603050405020304" pitchFamily="18" charset="0"/>
                <a:cs typeface="Times New Roman" panose="02020603050405020304" pitchFamily="18" charset="0"/>
              </a:rPr>
            </a:br>
            <a:endParaRPr lang="en-US" sz="32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8600" y="1066800"/>
            <a:ext cx="8458200" cy="5715000"/>
          </a:xfrm>
        </p:spPr>
        <p:txBody>
          <a:bodyPr>
            <a:normAutofit lnSpcReduction="10000"/>
          </a:bodyPr>
          <a:lstStyle/>
          <a:p>
            <a:pPr algn="just"/>
            <a:r>
              <a:rPr lang="en-US" sz="2400" b="1" dirty="0">
                <a:latin typeface="Times New Roman" panose="02020603050405020304" pitchFamily="18" charset="0"/>
                <a:cs typeface="Times New Roman" panose="02020603050405020304" pitchFamily="18" charset="0"/>
              </a:rPr>
              <a:t>Defining Test Completion Criteria - </a:t>
            </a:r>
            <a:r>
              <a:rPr lang="en-US" sz="2400" dirty="0">
                <a:latin typeface="Times New Roman" panose="02020603050405020304" pitchFamily="18" charset="0"/>
                <a:cs typeface="Times New Roman" panose="02020603050405020304" pitchFamily="18" charset="0"/>
              </a:rPr>
              <a:t>Testing is completed only when all the functional and non-functional testing is complete.</a:t>
            </a:r>
          </a:p>
          <a:p>
            <a:pPr algn="just"/>
            <a:r>
              <a:rPr lang="en-US" sz="2400" b="1" dirty="0">
                <a:latin typeface="Times New Roman" panose="02020603050405020304" pitchFamily="18" charset="0"/>
                <a:cs typeface="Times New Roman" panose="02020603050405020304" pitchFamily="18" charset="0"/>
              </a:rPr>
              <a:t>Design Test Cases - </a:t>
            </a:r>
            <a:r>
              <a:rPr lang="en-US" sz="2400" dirty="0">
                <a:latin typeface="Times New Roman" panose="02020603050405020304" pitchFamily="18" charset="0"/>
                <a:cs typeface="Times New Roman" panose="02020603050405020304" pitchFamily="18" charset="0"/>
              </a:rPr>
              <a:t>A Test case has </a:t>
            </a:r>
            <a:r>
              <a:rPr lang="en-US" sz="2400" dirty="0" smtClean="0">
                <a:latin typeface="Times New Roman" panose="02020603050405020304" pitchFamily="18" charset="0"/>
                <a:cs typeface="Times New Roman" panose="02020603050405020304" pitchFamily="18" charset="0"/>
              </a:rPr>
              <a:t>parameters like </a:t>
            </a:r>
            <a:r>
              <a:rPr lang="en-US" sz="2400" dirty="0">
                <a:latin typeface="Times New Roman" panose="02020603050405020304" pitchFamily="18" charset="0"/>
                <a:cs typeface="Times New Roman" panose="02020603050405020304" pitchFamily="18" charset="0"/>
              </a:rPr>
              <a:t>the initial state or </a:t>
            </a:r>
            <a:r>
              <a:rPr lang="en-US" sz="2400" dirty="0" smtClean="0">
                <a:latin typeface="Times New Roman" panose="02020603050405020304" pitchFamily="18" charset="0"/>
                <a:cs typeface="Times New Roman" panose="02020603050405020304" pitchFamily="18" charset="0"/>
              </a:rPr>
              <a:t>precondition, </a:t>
            </a:r>
            <a:r>
              <a:rPr lang="en-US" sz="2400" dirty="0">
                <a:latin typeface="Times New Roman" panose="02020603050405020304" pitchFamily="18" charset="0"/>
                <a:cs typeface="Times New Roman" panose="02020603050405020304" pitchFamily="18" charset="0"/>
              </a:rPr>
              <a:t>the inputs, expected outcomes and actual outcomes.</a:t>
            </a:r>
          </a:p>
          <a:p>
            <a:pPr algn="just"/>
            <a:r>
              <a:rPr lang="en-US" sz="2400" b="1" dirty="0">
                <a:latin typeface="Times New Roman" panose="02020603050405020304" pitchFamily="18" charset="0"/>
                <a:cs typeface="Times New Roman" panose="02020603050405020304" pitchFamily="18" charset="0"/>
              </a:rPr>
              <a:t>Execute Tests</a:t>
            </a:r>
            <a:r>
              <a:rPr lang="en-US" sz="2400" dirty="0">
                <a:latin typeface="Times New Roman" panose="02020603050405020304" pitchFamily="18" charset="0"/>
                <a:cs typeface="Times New Roman" panose="02020603050405020304" pitchFamily="18" charset="0"/>
              </a:rPr>
              <a:t> - Execute the test cases against the system under test and document the results.</a:t>
            </a:r>
          </a:p>
          <a:p>
            <a:pPr algn="just"/>
            <a:r>
              <a:rPr lang="en-US" sz="2400" b="1" dirty="0">
                <a:latin typeface="Times New Roman" panose="02020603050405020304" pitchFamily="18" charset="0"/>
                <a:cs typeface="Times New Roman" panose="02020603050405020304" pitchFamily="18" charset="0"/>
              </a:rPr>
              <a:t>Verify Test Results - </a:t>
            </a:r>
            <a:r>
              <a:rPr lang="en-US" sz="2400" dirty="0">
                <a:latin typeface="Times New Roman" panose="02020603050405020304" pitchFamily="18" charset="0"/>
                <a:cs typeface="Times New Roman" panose="02020603050405020304" pitchFamily="18" charset="0"/>
              </a:rPr>
              <a:t>Verify if the expected and actual results match each other.</a:t>
            </a:r>
          </a:p>
          <a:p>
            <a:pPr algn="just"/>
            <a:r>
              <a:rPr lang="en-US" sz="2400" b="1" dirty="0">
                <a:latin typeface="Times New Roman" panose="02020603050405020304" pitchFamily="18" charset="0"/>
                <a:cs typeface="Times New Roman" panose="02020603050405020304" pitchFamily="18" charset="0"/>
              </a:rPr>
              <a:t>Verify Test Coverage - </a:t>
            </a:r>
            <a:r>
              <a:rPr lang="en-US" sz="2400" dirty="0">
                <a:latin typeface="Times New Roman" panose="02020603050405020304" pitchFamily="18" charset="0"/>
                <a:cs typeface="Times New Roman" panose="02020603050405020304" pitchFamily="18" charset="0"/>
              </a:rPr>
              <a:t>Verify if the tests cover both functional and non-functional aspects of the requirement.</a:t>
            </a:r>
          </a:p>
          <a:p>
            <a:pPr algn="just"/>
            <a:r>
              <a:rPr lang="en-US" sz="2400" b="1" dirty="0">
                <a:latin typeface="Times New Roman" panose="02020603050405020304" pitchFamily="18" charset="0"/>
                <a:cs typeface="Times New Roman" panose="02020603050405020304" pitchFamily="18" charset="0"/>
              </a:rPr>
              <a:t>Track and Manage Defects - </a:t>
            </a:r>
            <a:r>
              <a:rPr lang="en-US" sz="2400" dirty="0">
                <a:latin typeface="Times New Roman" panose="02020603050405020304" pitchFamily="18" charset="0"/>
                <a:cs typeface="Times New Roman" panose="02020603050405020304" pitchFamily="18" charset="0"/>
              </a:rPr>
              <a:t>Any defects detected during the testing process goes through the defect life cycle and are tracked to resolution. Defect Statistics are maintained which will give us the overall status of the project.</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25131434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normAutofit/>
          </a:bodyPr>
          <a:lstStyle/>
          <a:p>
            <a:pPr marL="0" indent="0">
              <a:buNone/>
            </a:pPr>
            <a:endParaRPr lang="en-US" b="1" dirty="0" smtClean="0">
              <a:latin typeface="Times New Roman" panose="02020603050405020304" pitchFamily="18" charset="0"/>
              <a:cs typeface="Times New Roman" panose="02020603050405020304" pitchFamily="18" charset="0"/>
            </a:endParaRPr>
          </a:p>
          <a:p>
            <a:pPr marL="0" indent="0">
              <a:buNone/>
            </a:pPr>
            <a:r>
              <a:rPr lang="en-US" b="1" dirty="0" smtClean="0">
                <a:latin typeface="Times New Roman" panose="02020603050405020304" pitchFamily="18" charset="0"/>
                <a:cs typeface="Times New Roman" panose="02020603050405020304" pitchFamily="18" charset="0"/>
              </a:rPr>
              <a:t>Requirements </a:t>
            </a:r>
            <a:r>
              <a:rPr lang="en-US" b="1" dirty="0">
                <a:latin typeface="Times New Roman" panose="02020603050405020304" pitchFamily="18" charset="0"/>
                <a:cs typeface="Times New Roman" panose="02020603050405020304" pitchFamily="18" charset="0"/>
              </a:rPr>
              <a:t>Testing process</a:t>
            </a:r>
            <a:r>
              <a:rPr lang="en-US" b="1" dirty="0" smtClean="0">
                <a:latin typeface="Times New Roman" panose="02020603050405020304" pitchFamily="18" charset="0"/>
                <a:cs typeface="Times New Roman" panose="02020603050405020304" pitchFamily="18" charset="0"/>
              </a:rPr>
              <a:t>:</a:t>
            </a:r>
          </a:p>
          <a:p>
            <a:pPr algn="just"/>
            <a:endParaRPr lang="en-US" sz="1400" dirty="0" smtClean="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Testing </a:t>
            </a:r>
            <a:r>
              <a:rPr lang="en-US" sz="2800" dirty="0">
                <a:latin typeface="Times New Roman" panose="02020603050405020304" pitchFamily="18" charset="0"/>
                <a:cs typeface="Times New Roman" panose="02020603050405020304" pitchFamily="18" charset="0"/>
              </a:rPr>
              <a:t>must be carried out in a timely manner.</a:t>
            </a:r>
          </a:p>
          <a:p>
            <a:pPr algn="just"/>
            <a:r>
              <a:rPr lang="en-US" sz="2800" dirty="0">
                <a:latin typeface="Times New Roman" panose="02020603050405020304" pitchFamily="18" charset="0"/>
                <a:cs typeface="Times New Roman" panose="02020603050405020304" pitchFamily="18" charset="0"/>
              </a:rPr>
              <a:t>Testing process should add value to the software life cycle, hence it needs to be effective.</a:t>
            </a:r>
          </a:p>
          <a:p>
            <a:pPr algn="just"/>
            <a:r>
              <a:rPr lang="en-US" sz="2800" dirty="0">
                <a:latin typeface="Times New Roman" panose="02020603050405020304" pitchFamily="18" charset="0"/>
                <a:cs typeface="Times New Roman" panose="02020603050405020304" pitchFamily="18" charset="0"/>
              </a:rPr>
              <a:t>Testing the system exhaustively is impossible hence the testing process needs to be efficient as well.</a:t>
            </a:r>
          </a:p>
          <a:p>
            <a:pPr algn="just"/>
            <a:r>
              <a:rPr lang="en-US" sz="2800" dirty="0">
                <a:latin typeface="Times New Roman" panose="02020603050405020304" pitchFamily="18" charset="0"/>
                <a:cs typeface="Times New Roman" panose="02020603050405020304" pitchFamily="18" charset="0"/>
              </a:rPr>
              <a:t>Testing must provide the overall status of the project, hence it should be manageable.</a:t>
            </a:r>
          </a:p>
          <a:p>
            <a:pPr marL="0" indent="0">
              <a:buNone/>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4297646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4525963"/>
          </a:xfrm>
        </p:spPr>
        <p:txBody>
          <a:bodyPr>
            <a:noAutofit/>
          </a:bodyPr>
          <a:lstStyle/>
          <a:p>
            <a:pPr marL="0" indent="0" algn="just">
              <a:buNone/>
            </a:pPr>
            <a:r>
              <a:rPr lang="en-US" sz="2800" b="1" dirty="0" smtClean="0">
                <a:latin typeface="Times New Roman" panose="02020603050405020304" pitchFamily="18" charset="0"/>
                <a:cs typeface="Times New Roman" panose="02020603050405020304" pitchFamily="18" charset="0"/>
              </a:rPr>
              <a:t>4. </a:t>
            </a:r>
            <a:r>
              <a:rPr lang="en-US" sz="2800" b="1" dirty="0">
                <a:latin typeface="Times New Roman" panose="02020603050405020304" pitchFamily="18" charset="0"/>
                <a:cs typeface="Times New Roman" panose="02020603050405020304" pitchFamily="18" charset="0"/>
              </a:rPr>
              <a:t>System </a:t>
            </a:r>
            <a:r>
              <a:rPr lang="en-US" sz="2800" b="1" dirty="0" smtClean="0">
                <a:latin typeface="Times New Roman" panose="02020603050405020304" pitchFamily="18" charset="0"/>
                <a:cs typeface="Times New Roman" panose="02020603050405020304" pitchFamily="18" charset="0"/>
              </a:rPr>
              <a:t>Analysis</a:t>
            </a:r>
          </a:p>
          <a:p>
            <a:pPr marL="0" indent="0" algn="just">
              <a:buNone/>
            </a:pPr>
            <a:endParaRPr lang="en-US" sz="2800" b="1"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At this step the developers decide a roadmap of their plan and try to bring up the best software model suitable for the project. System analysis includes Understanding of software product limitations, learning system related problems or changes to be done in existing systems beforehand, identifying and addressing the impact of project on organization and personnel etc. The project team analyzes the scope of the project and plans the schedule and resources accordingly.</a:t>
            </a:r>
          </a:p>
          <a:p>
            <a:pPr marL="0" indent="0" algn="just">
              <a:buNone/>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16491573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Autofit/>
          </a:bodyPr>
          <a:lstStyle/>
          <a:p>
            <a:r>
              <a:rPr lang="en-US" sz="3600" b="1" dirty="0" smtClean="0">
                <a:latin typeface="Times New Roman" panose="02020603050405020304" pitchFamily="18" charset="0"/>
                <a:cs typeface="Times New Roman" panose="02020603050405020304" pitchFamily="18" charset="0"/>
              </a:rPr>
              <a:t/>
            </a:r>
            <a:br>
              <a:rPr lang="en-US" sz="3600" b="1" dirty="0" smtClean="0">
                <a:latin typeface="Times New Roman" panose="02020603050405020304" pitchFamily="18" charset="0"/>
                <a:cs typeface="Times New Roman" panose="02020603050405020304" pitchFamily="18" charset="0"/>
              </a:rPr>
            </a:br>
            <a:r>
              <a:rPr lang="en-US" sz="3600" b="1" dirty="0" smtClean="0">
                <a:latin typeface="Times New Roman" panose="02020603050405020304" pitchFamily="18" charset="0"/>
                <a:cs typeface="Times New Roman" panose="02020603050405020304" pitchFamily="18" charset="0"/>
              </a:rPr>
              <a:t>White Box Testing</a:t>
            </a:r>
            <a:r>
              <a:rPr lang="en-US" sz="3600" dirty="0">
                <a:latin typeface="Times New Roman" panose="02020603050405020304" pitchFamily="18" charset="0"/>
                <a:cs typeface="Times New Roman" panose="02020603050405020304" pitchFamily="18" charset="0"/>
              </a:rPr>
              <a:t/>
            </a:r>
            <a:br>
              <a:rPr lang="en-US" sz="3600" dirty="0">
                <a:latin typeface="Times New Roman" panose="02020603050405020304" pitchFamily="18" charset="0"/>
                <a:cs typeface="Times New Roman" panose="02020603050405020304" pitchFamily="18" charset="0"/>
              </a:rPr>
            </a:b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066800"/>
            <a:ext cx="8229600" cy="5334000"/>
          </a:xfrm>
        </p:spPr>
        <p:txBody>
          <a:bodyPr>
            <a:noAutofit/>
          </a:bodyPr>
          <a:lstStyle/>
          <a:p>
            <a:pPr algn="just"/>
            <a:r>
              <a:rPr lang="en-US" sz="2400" dirty="0" smtClean="0">
                <a:latin typeface="Times New Roman" pitchFamily="18" charset="0"/>
                <a:cs typeface="Times New Roman" pitchFamily="18" charset="0"/>
              </a:rPr>
              <a:t>This </a:t>
            </a:r>
            <a:r>
              <a:rPr lang="en-US" sz="2400" dirty="0">
                <a:latin typeface="Times New Roman" pitchFamily="18" charset="0"/>
                <a:cs typeface="Times New Roman" pitchFamily="18" charset="0"/>
              </a:rPr>
              <a:t>is also known as glass box, clear box, and open box testing</a:t>
            </a:r>
            <a:r>
              <a:rPr lang="en-US" sz="2400" dirty="0" smtClean="0">
                <a:latin typeface="Times New Roman" pitchFamily="18" charset="0"/>
                <a:cs typeface="Times New Roman" pitchFamily="18" charset="0"/>
              </a:rPr>
              <a:t>.</a:t>
            </a:r>
          </a:p>
          <a:p>
            <a:pPr algn="just"/>
            <a:r>
              <a:rPr lang="en-US" sz="2400" dirty="0" smtClean="0">
                <a:latin typeface="Times New Roman" pitchFamily="18" charset="0"/>
                <a:cs typeface="Times New Roman" pitchFamily="18" charset="0"/>
              </a:rPr>
              <a:t>It is detailed investigation of internal logic and structure of code.</a:t>
            </a:r>
          </a:p>
          <a:p>
            <a:pPr algn="just"/>
            <a:r>
              <a:rPr lang="en-US" sz="2400" dirty="0" smtClean="0">
                <a:latin typeface="Times New Roman" pitchFamily="18" charset="0"/>
                <a:cs typeface="Times New Roman" pitchFamily="18" charset="0"/>
              </a:rPr>
              <a:t>To perform white box testing tester require knowledge of the internal code and working.</a:t>
            </a:r>
            <a:endParaRPr lang="en-US" sz="2400" dirty="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In white box testing, test cases are created by looking at the </a:t>
            </a:r>
            <a:r>
              <a:rPr lang="en-US" sz="2400" dirty="0" smtClean="0">
                <a:latin typeface="Times New Roman" pitchFamily="18" charset="0"/>
                <a:cs typeface="Times New Roman" pitchFamily="18" charset="0"/>
              </a:rPr>
              <a:t>code to </a:t>
            </a:r>
            <a:r>
              <a:rPr lang="en-US" sz="2400" dirty="0">
                <a:latin typeface="Times New Roman" pitchFamily="18" charset="0"/>
                <a:cs typeface="Times New Roman" pitchFamily="18" charset="0"/>
              </a:rPr>
              <a:t>detect any potential failure scenarios</a:t>
            </a:r>
            <a:r>
              <a:rPr lang="en-US" sz="2400" dirty="0" smtClean="0">
                <a:latin typeface="Times New Roman" pitchFamily="18" charset="0"/>
                <a:cs typeface="Times New Roman" pitchFamily="18" charset="0"/>
              </a:rPr>
              <a:t>.</a:t>
            </a:r>
          </a:p>
          <a:p>
            <a:pPr algn="just"/>
            <a:r>
              <a:rPr lang="en-US" sz="2400" dirty="0" smtClean="0">
                <a:latin typeface="Times New Roman" pitchFamily="18" charset="0"/>
                <a:cs typeface="Times New Roman" pitchFamily="18" charset="0"/>
              </a:rPr>
              <a:t>Tester need to look inside to check which code is not behaving properly</a:t>
            </a:r>
            <a:endParaRPr lang="en-US" sz="2400" dirty="0">
              <a:latin typeface="Times New Roman" pitchFamily="18" charset="0"/>
              <a:cs typeface="Times New Roman" pitchFamily="18" charset="0"/>
            </a:endParaRPr>
          </a:p>
          <a:p>
            <a:pPr algn="just"/>
            <a:r>
              <a:rPr lang="en-US" sz="2400" dirty="0" smtClean="0">
                <a:latin typeface="Times New Roman" pitchFamily="18" charset="0"/>
                <a:cs typeface="Times New Roman" pitchFamily="18" charset="0"/>
              </a:rPr>
              <a:t>The </a:t>
            </a:r>
            <a:r>
              <a:rPr lang="en-US" sz="2400" dirty="0">
                <a:latin typeface="Times New Roman" pitchFamily="18" charset="0"/>
                <a:cs typeface="Times New Roman" pitchFamily="18" charset="0"/>
              </a:rPr>
              <a:t>suitable input data for testing various APIs and the special </a:t>
            </a:r>
            <a:r>
              <a:rPr lang="en-US" sz="2400" dirty="0" smtClean="0">
                <a:latin typeface="Times New Roman" pitchFamily="18" charset="0"/>
                <a:cs typeface="Times New Roman" pitchFamily="18" charset="0"/>
              </a:rPr>
              <a:t>code </a:t>
            </a:r>
            <a:r>
              <a:rPr lang="en-US" sz="2400" dirty="0">
                <a:latin typeface="Times New Roman" pitchFamily="18" charset="0"/>
                <a:cs typeface="Times New Roman" pitchFamily="18" charset="0"/>
              </a:rPr>
              <a:t>paths that need to be tested by analyzing the source code </a:t>
            </a:r>
            <a:r>
              <a:rPr lang="en-US" sz="2400" dirty="0" smtClean="0">
                <a:latin typeface="Times New Roman" pitchFamily="18" charset="0"/>
                <a:cs typeface="Times New Roman" pitchFamily="18" charset="0"/>
              </a:rPr>
              <a:t>for the </a:t>
            </a:r>
            <a:r>
              <a:rPr lang="en-US" sz="2400" dirty="0">
                <a:latin typeface="Times New Roman" pitchFamily="18" charset="0"/>
                <a:cs typeface="Times New Roman" pitchFamily="18" charset="0"/>
              </a:rPr>
              <a:t>application block.</a:t>
            </a:r>
          </a:p>
          <a:p>
            <a:pPr marL="0" indent="0" algn="just">
              <a:buNone/>
            </a:pPr>
            <a:endParaRPr lang="en-US"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297910907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4343400"/>
          </a:xfrm>
        </p:spPr>
        <p:txBody>
          <a:bodyPr>
            <a:noAutofit/>
          </a:bodyPr>
          <a:lstStyle/>
          <a:p>
            <a:pPr algn="just">
              <a:spcBef>
                <a:spcPts val="0"/>
              </a:spcBef>
            </a:pPr>
            <a:r>
              <a:rPr lang="en-US" sz="2400" dirty="0">
                <a:latin typeface="Times New Roman" pitchFamily="18" charset="0"/>
                <a:cs typeface="Times New Roman" pitchFamily="18" charset="0"/>
              </a:rPr>
              <a:t>Therefore, the test plans need to be updated before starting white box testing and only after a stable build of the code is </a:t>
            </a:r>
            <a:r>
              <a:rPr lang="en-US" sz="2400" dirty="0" smtClean="0">
                <a:latin typeface="Times New Roman" pitchFamily="18" charset="0"/>
                <a:cs typeface="Times New Roman" pitchFamily="18" charset="0"/>
              </a:rPr>
              <a:t>available.</a:t>
            </a:r>
          </a:p>
          <a:p>
            <a:pPr algn="just">
              <a:spcBef>
                <a:spcPts val="0"/>
              </a:spcBef>
            </a:pPr>
            <a:r>
              <a:rPr lang="en-US" sz="2400" dirty="0" smtClean="0">
                <a:latin typeface="Times New Roman" pitchFamily="18" charset="0"/>
                <a:cs typeface="Times New Roman" pitchFamily="18" charset="0"/>
              </a:rPr>
              <a:t>White box testing assumes that the tester can take a look at the code for the application block and create test cases that look for any potential failure scenarios.</a:t>
            </a:r>
          </a:p>
          <a:p>
            <a:pPr algn="just">
              <a:spcBef>
                <a:spcPts val="0"/>
              </a:spcBef>
            </a:pPr>
            <a:r>
              <a:rPr lang="en-US" sz="2400" dirty="0" smtClean="0">
                <a:latin typeface="Times New Roman" pitchFamily="18" charset="0"/>
                <a:cs typeface="Times New Roman" pitchFamily="18" charset="0"/>
              </a:rPr>
              <a:t>During white box testing, analyze the code of the application block and prepare test cases for testing the functionality to ensure that the class is behaving in accordance with the specifications and testing for robustness.</a:t>
            </a:r>
          </a:p>
          <a:p>
            <a:pPr algn="just">
              <a:spcBef>
                <a:spcPts val="0"/>
              </a:spcBef>
            </a:pPr>
            <a:endParaRPr lang="en-US" sz="2400" dirty="0">
              <a:latin typeface="Times New Roman" pitchFamily="18" charset="0"/>
              <a:cs typeface="Times New Roman" pitchFamily="18" charset="0"/>
            </a:endParaRPr>
          </a:p>
        </p:txBody>
      </p:sp>
    </p:spTree>
    <p:extLst>
      <p:ext uri="{BB962C8B-B14F-4D97-AF65-F5344CB8AC3E}">
        <p14:creationId xmlns="" xmlns:p14="http://schemas.microsoft.com/office/powerpoint/2010/main" val="261771428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3611563"/>
          </a:xfrm>
        </p:spPr>
        <p:txBody>
          <a:bodyPr>
            <a:noAutofit/>
          </a:bodyPr>
          <a:lstStyle/>
          <a:p>
            <a:pPr algn="just">
              <a:spcBef>
                <a:spcPts val="0"/>
              </a:spcBef>
            </a:pPr>
            <a:r>
              <a:rPr lang="en-US" sz="2400" dirty="0" smtClean="0">
                <a:latin typeface="Times New Roman" pitchFamily="18" charset="0"/>
                <a:cs typeface="Times New Roman" pitchFamily="18" charset="0"/>
              </a:rPr>
              <a:t>A failure of a white box test may result in a change that requires all black box testing to be repeated and white box testing paths to be reviewed and possibly changed.</a:t>
            </a:r>
          </a:p>
          <a:p>
            <a:pPr algn="just">
              <a:spcBef>
                <a:spcPts val="0"/>
              </a:spcBef>
            </a:pPr>
            <a:endParaRPr lang="en-US" sz="2400" dirty="0">
              <a:latin typeface="Times New Roman" pitchFamily="18" charset="0"/>
              <a:cs typeface="Times New Roman" pitchFamily="18" charset="0"/>
            </a:endParaRPr>
          </a:p>
        </p:txBody>
      </p:sp>
      <p:pic>
        <p:nvPicPr>
          <p:cNvPr id="4" name="Picture 3" descr="D:\College Data\SFT\STG 12258 (2013 EVEN SEM)\SFT- Transp and Notes\SFT Diagrams\WhiteBoxTesting.png"/>
          <p:cNvPicPr/>
          <p:nvPr/>
        </p:nvPicPr>
        <p:blipFill>
          <a:blip r:embed="rId2" cstate="print"/>
          <a:srcRect/>
          <a:stretch>
            <a:fillRect/>
          </a:stretch>
        </p:blipFill>
        <p:spPr bwMode="auto">
          <a:xfrm>
            <a:off x="2514600" y="2895600"/>
            <a:ext cx="3995420" cy="2590800"/>
          </a:xfrm>
          <a:prstGeom prst="rect">
            <a:avLst/>
          </a:prstGeom>
          <a:noFill/>
          <a:ln w="9525">
            <a:noFill/>
            <a:miter lim="800000"/>
            <a:headEnd/>
            <a:tailEnd/>
          </a:ln>
        </p:spPr>
      </p:pic>
    </p:spTree>
    <p:extLst>
      <p:ext uri="{BB962C8B-B14F-4D97-AF65-F5344CB8AC3E}">
        <p14:creationId xmlns="" xmlns:p14="http://schemas.microsoft.com/office/powerpoint/2010/main" val="194065627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sz="4000" b="1" dirty="0" smtClean="0">
                <a:latin typeface="Times New Roman" panose="02020603050405020304" pitchFamily="18" charset="0"/>
                <a:cs typeface="Times New Roman" panose="02020603050405020304" pitchFamily="18" charset="0"/>
              </a:rPr>
              <a:t>Static</a:t>
            </a:r>
            <a:r>
              <a:rPr lang="en-US" b="1" dirty="0" smtClean="0">
                <a:latin typeface="Times New Roman" panose="02020603050405020304" pitchFamily="18" charset="0"/>
                <a:cs typeface="Times New Roman" panose="02020603050405020304" pitchFamily="18" charset="0"/>
              </a:rPr>
              <a:t> </a:t>
            </a:r>
            <a:r>
              <a:rPr lang="en-US" sz="4000" b="1" dirty="0">
                <a:latin typeface="Times New Roman" panose="02020603050405020304" pitchFamily="18" charset="0"/>
                <a:cs typeface="Times New Roman" panose="02020603050405020304" pitchFamily="18" charset="0"/>
              </a:rPr>
              <a:t>T</a:t>
            </a:r>
            <a:r>
              <a:rPr lang="en-US" sz="4000" b="1" dirty="0" smtClean="0">
                <a:latin typeface="Times New Roman" panose="02020603050405020304" pitchFamily="18" charset="0"/>
                <a:cs typeface="Times New Roman" panose="02020603050405020304" pitchFamily="18" charset="0"/>
              </a:rPr>
              <a:t>esting</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94190" y="1066800"/>
            <a:ext cx="8468810" cy="5410200"/>
          </a:xfrm>
        </p:spPr>
        <p:txBody>
          <a:bodyPr>
            <a:noAutofit/>
          </a:bodyPr>
          <a:lstStyle/>
          <a:p>
            <a:pPr algn="just"/>
            <a:r>
              <a:rPr lang="en-US" sz="2400" dirty="0" smtClean="0">
                <a:latin typeface="Times New Roman" pitchFamily="18" charset="0"/>
                <a:cs typeface="Times New Roman" pitchFamily="18" charset="0"/>
              </a:rPr>
              <a:t>Static </a:t>
            </a:r>
            <a:r>
              <a:rPr lang="en-US" sz="2400" dirty="0">
                <a:latin typeface="Times New Roman" pitchFamily="18" charset="0"/>
                <a:cs typeface="Times New Roman" pitchFamily="18" charset="0"/>
              </a:rPr>
              <a:t>testing refers to testing something that’s not running—examining and reviewing it.</a:t>
            </a:r>
          </a:p>
          <a:p>
            <a:pPr algn="just"/>
            <a:r>
              <a:rPr lang="en-US" sz="2400" dirty="0" smtClean="0">
                <a:latin typeface="Times New Roman" pitchFamily="18" charset="0"/>
                <a:cs typeface="Times New Roman" pitchFamily="18" charset="0"/>
              </a:rPr>
              <a:t>This </a:t>
            </a:r>
            <a:r>
              <a:rPr lang="en-US" sz="2400" dirty="0">
                <a:latin typeface="Times New Roman" pitchFamily="18" charset="0"/>
                <a:cs typeface="Times New Roman" pitchFamily="18" charset="0"/>
              </a:rPr>
              <a:t>method involves principle of human reading the program to detect errors rather than computers</a:t>
            </a:r>
            <a:r>
              <a:rPr lang="en-US" sz="2400" dirty="0" smtClean="0">
                <a:latin typeface="Times New Roman" pitchFamily="18" charset="0"/>
                <a:cs typeface="Times New Roman" pitchFamily="18" charset="0"/>
              </a:rPr>
              <a:t>.</a:t>
            </a:r>
          </a:p>
          <a:p>
            <a:pPr algn="just"/>
            <a:r>
              <a:rPr lang="en-US" sz="2400" dirty="0" smtClean="0">
                <a:latin typeface="Times New Roman" pitchFamily="18" charset="0"/>
                <a:cs typeface="Times New Roman" pitchFamily="18" charset="0"/>
              </a:rPr>
              <a:t>This testing starts early in the lifecycle so it is done in verification process.</a:t>
            </a:r>
          </a:p>
          <a:p>
            <a:pPr algn="just"/>
            <a:r>
              <a:rPr lang="en-US" sz="2400" dirty="0">
                <a:latin typeface="Times New Roman" pitchFamily="18" charset="0"/>
                <a:cs typeface="Times New Roman" pitchFamily="18" charset="0"/>
              </a:rPr>
              <a:t>Does not involve executing the programs on computers but involves going through the code to find out whether:</a:t>
            </a:r>
          </a:p>
          <a:p>
            <a:pPr lvl="1" algn="just"/>
            <a:r>
              <a:rPr lang="en-US" sz="2000" dirty="0">
                <a:latin typeface="Times New Roman" pitchFamily="18" charset="0"/>
                <a:cs typeface="Times New Roman" pitchFamily="18" charset="0"/>
              </a:rPr>
              <a:t>The code works according functional requirement.</a:t>
            </a:r>
          </a:p>
          <a:p>
            <a:pPr lvl="1" algn="just"/>
            <a:r>
              <a:rPr lang="en-US" sz="2000" dirty="0">
                <a:latin typeface="Times New Roman" pitchFamily="18" charset="0"/>
                <a:cs typeface="Times New Roman" pitchFamily="18" charset="0"/>
              </a:rPr>
              <a:t>The code has been written in accordance with the design developed earlier in the project life cycle.</a:t>
            </a:r>
          </a:p>
          <a:p>
            <a:pPr lvl="1"/>
            <a:r>
              <a:rPr lang="en-US" sz="2000" dirty="0">
                <a:latin typeface="Times New Roman" pitchFamily="18" charset="0"/>
                <a:cs typeface="Times New Roman" pitchFamily="18" charset="0"/>
              </a:rPr>
              <a:t>The code for any functionality has been missed out.</a:t>
            </a:r>
          </a:p>
          <a:p>
            <a:pPr lvl="1"/>
            <a:r>
              <a:rPr lang="en-US" sz="2000" dirty="0">
                <a:latin typeface="Times New Roman" pitchFamily="18" charset="0"/>
                <a:cs typeface="Times New Roman" pitchFamily="18" charset="0"/>
              </a:rPr>
              <a:t>The code handles errors properly.</a:t>
            </a:r>
          </a:p>
          <a:p>
            <a:pPr algn="just"/>
            <a:endParaRPr lang="en-US" sz="2400" dirty="0">
              <a:latin typeface="Times New Roman" pitchFamily="18" charset="0"/>
              <a:cs typeface="Times New Roman" pitchFamily="18" charset="0"/>
            </a:endParaRPr>
          </a:p>
          <a:p>
            <a:pPr marL="0" indent="0" algn="just">
              <a:buNone/>
            </a:pPr>
            <a:endParaRPr lang="en-US" sz="1600" dirty="0">
              <a:latin typeface="Times New Roman" pitchFamily="18" charset="0"/>
              <a:cs typeface="Times New Roman" pitchFamily="18" charset="0"/>
            </a:endParaRPr>
          </a:p>
        </p:txBody>
      </p:sp>
    </p:spTree>
    <p:extLst>
      <p:ext uri="{BB962C8B-B14F-4D97-AF65-F5344CB8AC3E}">
        <p14:creationId xmlns="" xmlns:p14="http://schemas.microsoft.com/office/powerpoint/2010/main" val="338148808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r>
              <a:rPr lang="en-US" sz="3600" b="1" dirty="0" smtClean="0">
                <a:latin typeface="Times New Roman" panose="02020603050405020304" pitchFamily="18" charset="0"/>
                <a:cs typeface="Times New Roman" panose="02020603050405020304" pitchFamily="18" charset="0"/>
              </a:rPr>
              <a:t>Static testing</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8600" y="990600"/>
            <a:ext cx="8534400" cy="5476754"/>
          </a:xfrm>
        </p:spPr>
        <p:txBody>
          <a:bodyPr>
            <a:noAutofit/>
          </a:bodyPr>
          <a:lstStyle/>
          <a:p>
            <a:pPr algn="just"/>
            <a:r>
              <a:rPr lang="en-US" sz="2400" dirty="0" smtClean="0">
                <a:latin typeface="Times New Roman" pitchFamily="18" charset="0"/>
                <a:cs typeface="Times New Roman" pitchFamily="18" charset="0"/>
              </a:rPr>
              <a:t>Type </a:t>
            </a:r>
            <a:r>
              <a:rPr lang="en-US" sz="2400" dirty="0">
                <a:latin typeface="Times New Roman" pitchFamily="18" charset="0"/>
                <a:cs typeface="Times New Roman" pitchFamily="18" charset="0"/>
              </a:rPr>
              <a:t>of testing which requires only the source code of the project/software, not binaries or executables.</a:t>
            </a:r>
          </a:p>
          <a:p>
            <a:pPr algn="just"/>
            <a:r>
              <a:rPr lang="en-US" sz="2400" dirty="0">
                <a:latin typeface="Times New Roman" pitchFamily="18" charset="0"/>
                <a:cs typeface="Times New Roman" pitchFamily="18" charset="0"/>
              </a:rPr>
              <a:t> This testing can be done by human or with the help of specialized tools.</a:t>
            </a:r>
          </a:p>
          <a:p>
            <a:pPr marL="0" indent="0" algn="just">
              <a:buNone/>
            </a:pPr>
            <a:endParaRPr lang="en-US" sz="1400" b="1" dirty="0" smtClean="0">
              <a:latin typeface="Times New Roman" panose="02020603050405020304" pitchFamily="18" charset="0"/>
              <a:cs typeface="Times New Roman" panose="02020603050405020304" pitchFamily="18" charset="0"/>
            </a:endParaRPr>
          </a:p>
          <a:p>
            <a:pPr marL="0" indent="0" algn="just">
              <a:buNone/>
            </a:pPr>
            <a:r>
              <a:rPr lang="en-US" sz="2400" b="1" dirty="0" smtClean="0">
                <a:latin typeface="Times New Roman" panose="02020603050405020304" pitchFamily="18" charset="0"/>
                <a:cs typeface="Times New Roman" panose="02020603050405020304" pitchFamily="18" charset="0"/>
              </a:rPr>
              <a:t>Advantages </a:t>
            </a:r>
            <a:r>
              <a:rPr lang="en-US" sz="2400" b="1" dirty="0">
                <a:latin typeface="Times New Roman" panose="02020603050405020304" pitchFamily="18" charset="0"/>
                <a:cs typeface="Times New Roman" panose="02020603050405020304" pitchFamily="18" charset="0"/>
              </a:rPr>
              <a:t>of </a:t>
            </a:r>
            <a:r>
              <a:rPr lang="en-US" sz="2400" b="1" dirty="0" smtClean="0">
                <a:latin typeface="Times New Roman" panose="02020603050405020304" pitchFamily="18" charset="0"/>
                <a:cs typeface="Times New Roman" panose="02020603050405020304" pitchFamily="18" charset="0"/>
              </a:rPr>
              <a:t>Static </a:t>
            </a:r>
            <a:r>
              <a:rPr lang="en-US" sz="2400" b="1" dirty="0">
                <a:latin typeface="Times New Roman" panose="02020603050405020304" pitchFamily="18" charset="0"/>
                <a:cs typeface="Times New Roman" panose="02020603050405020304" pitchFamily="18" charset="0"/>
              </a:rPr>
              <a:t>T</a:t>
            </a:r>
            <a:r>
              <a:rPr lang="en-US" sz="2400" b="1" dirty="0" smtClean="0">
                <a:latin typeface="Times New Roman" panose="02020603050405020304" pitchFamily="18" charset="0"/>
                <a:cs typeface="Times New Roman" panose="02020603050405020304" pitchFamily="18" charset="0"/>
              </a:rPr>
              <a:t>esting</a:t>
            </a:r>
            <a:r>
              <a:rPr lang="en-US" sz="2400" b="1"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400050" lvl="1" indent="0" algn="just">
              <a:buNone/>
            </a:pPr>
            <a:r>
              <a:rPr lang="en-US" sz="2000" dirty="0">
                <a:latin typeface="Times New Roman" panose="02020603050405020304" pitchFamily="18" charset="0"/>
                <a:cs typeface="Times New Roman" panose="02020603050405020304" pitchFamily="18" charset="0"/>
              </a:rPr>
              <a:t>a) Sometimes humans can find errors that computers cannot.</a:t>
            </a:r>
          </a:p>
          <a:p>
            <a:pPr marL="400050" lvl="1" indent="0" algn="just">
              <a:buNone/>
            </a:pPr>
            <a:r>
              <a:rPr lang="en-US" sz="2000" dirty="0">
                <a:latin typeface="Times New Roman" panose="02020603050405020304" pitchFamily="18" charset="0"/>
                <a:cs typeface="Times New Roman" panose="02020603050405020304" pitchFamily="18" charset="0"/>
              </a:rPr>
              <a:t>b) Possibility of multiple perspectives by making multiple human read and evaluations of program.</a:t>
            </a:r>
          </a:p>
          <a:p>
            <a:pPr marL="400050" lvl="1" indent="0" algn="just">
              <a:buNone/>
            </a:pPr>
            <a:r>
              <a:rPr lang="en-US" sz="2000" dirty="0">
                <a:latin typeface="Times New Roman" panose="02020603050405020304" pitchFamily="18" charset="0"/>
                <a:cs typeface="Times New Roman" panose="02020603050405020304" pitchFamily="18" charset="0"/>
              </a:rPr>
              <a:t>c) Compares with specifications and standards, (in reactive testing reveals identifying symptoms rather than root cause) rather its </a:t>
            </a:r>
            <a:r>
              <a:rPr lang="en-US" sz="2000" b="1" dirty="0">
                <a:latin typeface="Times New Roman" panose="02020603050405020304" pitchFamily="18" charset="0"/>
                <a:cs typeface="Times New Roman" panose="02020603050405020304" pitchFamily="18" charset="0"/>
              </a:rPr>
              <a:t>Proactive Testing</a:t>
            </a:r>
            <a:r>
              <a:rPr lang="en-US" sz="2000" dirty="0">
                <a:latin typeface="Times New Roman" panose="02020603050405020304" pitchFamily="18" charset="0"/>
                <a:cs typeface="Times New Roman" panose="02020603050405020304" pitchFamily="18" charset="0"/>
              </a:rPr>
              <a:t>, this is done faster by human being.</a:t>
            </a:r>
          </a:p>
          <a:p>
            <a:pPr marL="400050" lvl="1" indent="0" algn="just">
              <a:buNone/>
            </a:pPr>
            <a:r>
              <a:rPr lang="en-US" sz="2000" dirty="0">
                <a:latin typeface="Times New Roman" panose="02020603050405020304" pitchFamily="18" charset="0"/>
                <a:cs typeface="Times New Roman" panose="02020603050405020304" pitchFamily="18" charset="0"/>
              </a:rPr>
              <a:t>d) One can find root cause for the problem.</a:t>
            </a:r>
          </a:p>
          <a:p>
            <a:pPr marL="400050" lvl="1" indent="0" algn="just">
              <a:buNone/>
            </a:pPr>
            <a:r>
              <a:rPr lang="en-US" sz="2000" dirty="0" smtClean="0">
                <a:latin typeface="Times New Roman" panose="02020603050405020304" pitchFamily="18" charset="0"/>
                <a:cs typeface="Times New Roman" panose="02020603050405020304" pitchFamily="18" charset="0"/>
              </a:rPr>
              <a:t>e) Saves </a:t>
            </a:r>
            <a:r>
              <a:rPr lang="en-US" sz="2000" dirty="0">
                <a:latin typeface="Times New Roman" panose="02020603050405020304" pitchFamily="18" charset="0"/>
                <a:cs typeface="Times New Roman" panose="02020603050405020304" pitchFamily="18" charset="0"/>
              </a:rPr>
              <a:t>computer resources, as testing the code can be done before execution.</a:t>
            </a:r>
          </a:p>
          <a:p>
            <a:pPr marL="0" indent="0">
              <a:buNone/>
            </a:pP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39268857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latin typeface="Times New Roman" panose="02020603050405020304" pitchFamily="18" charset="0"/>
                <a:cs typeface="Times New Roman" panose="02020603050405020304" pitchFamily="18" charset="0"/>
              </a:rPr>
              <a:t>Static Testing Methods</a:t>
            </a:r>
            <a:endParaRPr lang="en-US"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latin typeface="Times New Roman" panose="02020603050405020304" pitchFamily="18" charset="0"/>
                <a:cs typeface="Times New Roman" panose="02020603050405020304" pitchFamily="18" charset="0"/>
              </a:rPr>
              <a:t>Formal Review</a:t>
            </a:r>
          </a:p>
          <a:p>
            <a:pPr lvl="1"/>
            <a:r>
              <a:rPr lang="en-US" dirty="0" smtClean="0">
                <a:latin typeface="Times New Roman" panose="02020603050405020304" pitchFamily="18" charset="0"/>
                <a:cs typeface="Times New Roman" panose="02020603050405020304" pitchFamily="18" charset="0"/>
              </a:rPr>
              <a:t>Peer Review</a:t>
            </a:r>
          </a:p>
          <a:p>
            <a:pPr lvl="1"/>
            <a:r>
              <a:rPr lang="en-US" dirty="0" smtClean="0">
                <a:latin typeface="Times New Roman" panose="02020603050405020304" pitchFamily="18" charset="0"/>
                <a:cs typeface="Times New Roman" panose="02020603050405020304" pitchFamily="18" charset="0"/>
              </a:rPr>
              <a:t>Walkthrough</a:t>
            </a:r>
          </a:p>
          <a:p>
            <a:pPr lvl="1"/>
            <a:r>
              <a:rPr lang="en-US" dirty="0">
                <a:latin typeface="Times New Roman" panose="02020603050405020304" pitchFamily="18" charset="0"/>
                <a:cs typeface="Times New Roman" panose="02020603050405020304" pitchFamily="18" charset="0"/>
              </a:rPr>
              <a:t>Inspection </a:t>
            </a:r>
          </a:p>
          <a:p>
            <a:r>
              <a:rPr lang="en-US" dirty="0" smtClean="0">
                <a:latin typeface="Times New Roman" panose="02020603050405020304" pitchFamily="18" charset="0"/>
                <a:cs typeface="Times New Roman" panose="02020603050405020304" pitchFamily="18" charset="0"/>
              </a:rPr>
              <a:t>Technical review</a:t>
            </a:r>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5487853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Documents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defRPr/>
            </a:pPr>
            <a:r>
              <a:rPr lang="en-US" sz="2800" dirty="0">
                <a:latin typeface="Times New Roman" panose="02020603050405020304" pitchFamily="18" charset="0"/>
                <a:cs typeface="Times New Roman" panose="02020603050405020304" pitchFamily="18" charset="0"/>
              </a:rPr>
              <a:t>All types of documents can be subjected to a review</a:t>
            </a:r>
          </a:p>
          <a:p>
            <a:pPr lvl="1">
              <a:defRPr/>
            </a:pPr>
            <a:r>
              <a:rPr lang="en-US" sz="2400" dirty="0">
                <a:latin typeface="Times New Roman" panose="02020603050405020304" pitchFamily="18" charset="0"/>
                <a:cs typeface="Times New Roman" panose="02020603050405020304" pitchFamily="18" charset="0"/>
              </a:rPr>
              <a:t>Source code</a:t>
            </a:r>
          </a:p>
          <a:p>
            <a:pPr lvl="1">
              <a:defRPr/>
            </a:pPr>
            <a:r>
              <a:rPr lang="en-US" sz="2400" dirty="0">
                <a:latin typeface="Times New Roman" panose="02020603050405020304" pitchFamily="18" charset="0"/>
                <a:cs typeface="Times New Roman" panose="02020603050405020304" pitchFamily="18" charset="0"/>
              </a:rPr>
              <a:t>Requirements specifications</a:t>
            </a:r>
          </a:p>
          <a:p>
            <a:pPr lvl="1">
              <a:defRPr/>
            </a:pPr>
            <a:r>
              <a:rPr lang="en-US" sz="2400" dirty="0">
                <a:latin typeface="Times New Roman" panose="02020603050405020304" pitchFamily="18" charset="0"/>
                <a:cs typeface="Times New Roman" panose="02020603050405020304" pitchFamily="18" charset="0"/>
              </a:rPr>
              <a:t>Concepts</a:t>
            </a:r>
          </a:p>
          <a:p>
            <a:pPr lvl="1">
              <a:defRPr/>
            </a:pPr>
            <a:r>
              <a:rPr lang="en-US" sz="2400" dirty="0">
                <a:latin typeface="Times New Roman" panose="02020603050405020304" pitchFamily="18" charset="0"/>
                <a:cs typeface="Times New Roman" panose="02020603050405020304" pitchFamily="18" charset="0"/>
              </a:rPr>
              <a:t>Test plans</a:t>
            </a:r>
          </a:p>
          <a:p>
            <a:pPr lvl="1">
              <a:defRPr/>
            </a:pPr>
            <a:r>
              <a:rPr lang="en-US" sz="2400" dirty="0">
                <a:latin typeface="Times New Roman" panose="02020603050405020304" pitchFamily="18" charset="0"/>
                <a:cs typeface="Times New Roman" panose="02020603050405020304" pitchFamily="18" charset="0"/>
              </a:rPr>
              <a:t>Test </a:t>
            </a:r>
            <a:r>
              <a:rPr lang="en-US" sz="2400" dirty="0" smtClean="0">
                <a:latin typeface="Times New Roman" panose="02020603050405020304" pitchFamily="18" charset="0"/>
                <a:cs typeface="Times New Roman" panose="02020603050405020304" pitchFamily="18" charset="0"/>
              </a:rPr>
              <a:t>documents</a:t>
            </a:r>
          </a:p>
          <a:p>
            <a:pPr lvl="1">
              <a:defRPr/>
            </a:pPr>
            <a:r>
              <a:rPr lang="en-US" sz="2400" dirty="0">
                <a:latin typeface="Times New Roman" panose="02020603050405020304" pitchFamily="18" charset="0"/>
                <a:cs typeface="Times New Roman" panose="02020603050405020304" pitchFamily="18" charset="0"/>
              </a:rPr>
              <a:t>Etc.</a:t>
            </a: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419029686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4000" b="1" dirty="0" smtClean="0">
                <a:latin typeface="Times New Roman" panose="02020603050405020304" pitchFamily="18" charset="0"/>
                <a:cs typeface="Times New Roman" panose="02020603050405020304" pitchFamily="18" charset="0"/>
              </a:rPr>
              <a:t>Formal Review</a:t>
            </a:r>
            <a:endParaRPr 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143000"/>
            <a:ext cx="8229600" cy="5334000"/>
          </a:xfrm>
        </p:spPr>
        <p:txBody>
          <a:bodyPr>
            <a:normAutofit fontScale="92500" lnSpcReduction="10000"/>
          </a:bodyPr>
          <a:lstStyle/>
          <a:p>
            <a:pPr marL="514350" indent="-457200" algn="just">
              <a:defRPr/>
            </a:pPr>
            <a:r>
              <a:rPr lang="en-US" sz="2600" dirty="0">
                <a:latin typeface="Times New Roman" panose="02020603050405020304" pitchFamily="18" charset="0"/>
                <a:cs typeface="Times New Roman" panose="02020603050405020304" pitchFamily="18" charset="0"/>
              </a:rPr>
              <a:t>A process or meeting during which a software a product is examined by someone.</a:t>
            </a:r>
          </a:p>
          <a:p>
            <a:pPr marL="514350" indent="-457200" algn="just">
              <a:defRPr/>
            </a:pPr>
            <a:r>
              <a:rPr lang="en-US" sz="2600" dirty="0">
                <a:latin typeface="Times New Roman" panose="02020603050405020304" pitchFamily="18" charset="0"/>
                <a:cs typeface="Times New Roman" panose="02020603050405020304" pitchFamily="18" charset="0"/>
              </a:rPr>
              <a:t>In most cases done by the team </a:t>
            </a:r>
            <a:r>
              <a:rPr lang="en-US" sz="2600" dirty="0" smtClean="0">
                <a:latin typeface="Times New Roman" panose="02020603050405020304" pitchFamily="18" charset="0"/>
                <a:cs typeface="Times New Roman" panose="02020603050405020304" pitchFamily="18" charset="0"/>
              </a:rPr>
              <a:t>members.</a:t>
            </a:r>
          </a:p>
          <a:p>
            <a:pPr marL="514350" indent="-457200" algn="just">
              <a:defRPr/>
            </a:pPr>
            <a:r>
              <a:rPr lang="en-US" sz="2200" dirty="0" smtClean="0">
                <a:latin typeface="Times New Roman" panose="02020603050405020304" pitchFamily="18" charset="0"/>
                <a:cs typeface="Times New Roman" panose="02020603050405020304" pitchFamily="18" charset="0"/>
              </a:rPr>
              <a:t>Static </a:t>
            </a:r>
            <a:r>
              <a:rPr lang="en-US" sz="2200" dirty="0">
                <a:latin typeface="Times New Roman" panose="02020603050405020304" pitchFamily="18" charset="0"/>
                <a:cs typeface="Times New Roman" panose="02020603050405020304" pitchFamily="18" charset="0"/>
              </a:rPr>
              <a:t>Review provides a powerful way to improve the quality and productivity of software development to recognize and fix their own defects early in the software development process.</a:t>
            </a:r>
            <a:br>
              <a:rPr lang="en-US" sz="2200" dirty="0">
                <a:latin typeface="Times New Roman" panose="02020603050405020304" pitchFamily="18" charset="0"/>
                <a:cs typeface="Times New Roman" panose="02020603050405020304" pitchFamily="18" charset="0"/>
              </a:rPr>
            </a:br>
            <a:r>
              <a:rPr lang="en-US" sz="2200" dirty="0">
                <a:latin typeface="Times New Roman" panose="02020603050405020304" pitchFamily="18" charset="0"/>
                <a:cs typeface="Times New Roman" panose="02020603050405020304" pitchFamily="18" charset="0"/>
              </a:rPr>
              <a:t>Nowadays, all software organizations are conducting reviews in all major aspects of their work including requirements, design, implementation, testing, and </a:t>
            </a:r>
            <a:r>
              <a:rPr lang="en-US" sz="2200" dirty="0" smtClean="0">
                <a:latin typeface="Times New Roman" panose="02020603050405020304" pitchFamily="18" charset="0"/>
                <a:cs typeface="Times New Roman" panose="02020603050405020304" pitchFamily="18" charset="0"/>
              </a:rPr>
              <a:t>maintenance.</a:t>
            </a:r>
          </a:p>
          <a:p>
            <a:pPr marL="514350" indent="-457200" algn="just">
              <a:defRPr/>
            </a:pPr>
            <a:r>
              <a:rPr lang="en-US" sz="2200" dirty="0" smtClean="0">
                <a:latin typeface="Times New Roman" panose="02020603050405020304" pitchFamily="18" charset="0"/>
                <a:cs typeface="Times New Roman" panose="02020603050405020304" pitchFamily="18" charset="0"/>
              </a:rPr>
              <a:t>A </a:t>
            </a:r>
            <a:r>
              <a:rPr lang="en-US" sz="2200" dirty="0">
                <a:latin typeface="Times New Roman" panose="02020603050405020304" pitchFamily="18" charset="0"/>
                <a:cs typeface="Times New Roman" panose="02020603050405020304" pitchFamily="18" charset="0"/>
              </a:rPr>
              <a:t>process or meeting during which a software product is examined by </a:t>
            </a:r>
            <a:r>
              <a:rPr lang="en-US" sz="2200" dirty="0" smtClean="0">
                <a:latin typeface="Times New Roman" panose="02020603050405020304" pitchFamily="18" charset="0"/>
                <a:cs typeface="Times New Roman" panose="02020603050405020304" pitchFamily="18" charset="0"/>
              </a:rPr>
              <a:t>someone.</a:t>
            </a:r>
          </a:p>
          <a:p>
            <a:pPr marL="514350" indent="-457200" algn="just">
              <a:defRPr/>
            </a:pPr>
            <a:r>
              <a:rPr lang="en-US" sz="2200" dirty="0" smtClean="0">
                <a:latin typeface="Times New Roman" panose="02020603050405020304" pitchFamily="18" charset="0"/>
                <a:cs typeface="Times New Roman" panose="02020603050405020304" pitchFamily="18" charset="0"/>
              </a:rPr>
              <a:t>In </a:t>
            </a:r>
            <a:r>
              <a:rPr lang="en-US" sz="2200" dirty="0">
                <a:latin typeface="Times New Roman" panose="02020603050405020304" pitchFamily="18" charset="0"/>
                <a:cs typeface="Times New Roman" panose="02020603050405020304" pitchFamily="18" charset="0"/>
              </a:rPr>
              <a:t>most cases done by the team </a:t>
            </a:r>
            <a:r>
              <a:rPr lang="en-US" sz="2200" dirty="0" smtClean="0">
                <a:latin typeface="Times New Roman" panose="02020603050405020304" pitchFamily="18" charset="0"/>
                <a:cs typeface="Times New Roman" panose="02020603050405020304" pitchFamily="18" charset="0"/>
              </a:rPr>
              <a:t>members</a:t>
            </a:r>
          </a:p>
          <a:p>
            <a:pPr marL="514350" indent="-457200" algn="just">
              <a:defRPr/>
            </a:pPr>
            <a:r>
              <a:rPr lang="en-US" sz="2200" dirty="0" smtClean="0">
                <a:latin typeface="Times New Roman" panose="02020603050405020304" pitchFamily="18" charset="0"/>
                <a:cs typeface="Times New Roman" panose="02020603050405020304" pitchFamily="18" charset="0"/>
              </a:rPr>
              <a:t>There </a:t>
            </a:r>
            <a:r>
              <a:rPr lang="en-US" sz="2200" dirty="0">
                <a:latin typeface="Times New Roman" panose="02020603050405020304" pitchFamily="18" charset="0"/>
                <a:cs typeface="Times New Roman" panose="02020603050405020304" pitchFamily="18" charset="0"/>
              </a:rPr>
              <a:t>are four essential elements of formal review:</a:t>
            </a:r>
          </a:p>
          <a:p>
            <a:pPr lvl="1" algn="just"/>
            <a:r>
              <a:rPr lang="en-US" sz="1800" dirty="0">
                <a:latin typeface="Times New Roman" panose="02020603050405020304" pitchFamily="18" charset="0"/>
                <a:cs typeface="Times New Roman" panose="02020603050405020304" pitchFamily="18" charset="0"/>
              </a:rPr>
              <a:t>Identify problem</a:t>
            </a:r>
          </a:p>
          <a:p>
            <a:pPr lvl="1" algn="just"/>
            <a:r>
              <a:rPr lang="en-US" sz="1800" dirty="0">
                <a:latin typeface="Times New Roman" panose="02020603050405020304" pitchFamily="18" charset="0"/>
                <a:cs typeface="Times New Roman" panose="02020603050405020304" pitchFamily="18" charset="0"/>
              </a:rPr>
              <a:t>Follow rules</a:t>
            </a:r>
          </a:p>
          <a:p>
            <a:pPr lvl="1" algn="just"/>
            <a:r>
              <a:rPr lang="en-US" sz="1800" dirty="0">
                <a:latin typeface="Times New Roman" panose="02020603050405020304" pitchFamily="18" charset="0"/>
                <a:cs typeface="Times New Roman" panose="02020603050405020304" pitchFamily="18" charset="0"/>
              </a:rPr>
              <a:t>Prepare</a:t>
            </a:r>
          </a:p>
          <a:p>
            <a:pPr lvl="1" algn="just"/>
            <a:r>
              <a:rPr lang="en-US" sz="1800" dirty="0">
                <a:latin typeface="Times New Roman" panose="02020603050405020304" pitchFamily="18" charset="0"/>
                <a:cs typeface="Times New Roman" panose="02020603050405020304" pitchFamily="18" charset="0"/>
              </a:rPr>
              <a:t>Write a report.</a:t>
            </a:r>
          </a:p>
          <a:p>
            <a:endParaRPr lang="en-US" dirty="0"/>
          </a:p>
        </p:txBody>
      </p:sp>
    </p:spTree>
    <p:extLst>
      <p:ext uri="{BB962C8B-B14F-4D97-AF65-F5344CB8AC3E}">
        <p14:creationId xmlns="" xmlns:p14="http://schemas.microsoft.com/office/powerpoint/2010/main" val="414490795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latin typeface="Times New Roman" panose="02020603050405020304" pitchFamily="18" charset="0"/>
                <a:cs typeface="Times New Roman" panose="02020603050405020304" pitchFamily="18" charset="0"/>
              </a:rPr>
              <a:t>Roles and Responsibilities in a Formal Review</a:t>
            </a:r>
            <a:r>
              <a:rPr lang="en-US" sz="3200" dirty="0" smtClean="0">
                <a:latin typeface="Times New Roman" panose="02020603050405020304" pitchFamily="18" charset="0"/>
                <a:cs typeface="Times New Roman" panose="02020603050405020304" pitchFamily="18" charset="0"/>
              </a:rPr>
              <a:t/>
            </a:r>
            <a:br>
              <a:rPr lang="en-US" sz="3200" dirty="0" smtClean="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990600"/>
            <a:ext cx="8305800" cy="5715000"/>
          </a:xfrm>
        </p:spPr>
        <p:txBody>
          <a:bodyPr>
            <a:noAutofit/>
          </a:bodyPr>
          <a:lstStyle/>
          <a:p>
            <a:pPr algn="just" fontAlgn="base"/>
            <a:r>
              <a:rPr lang="en-US" sz="2400" dirty="0">
                <a:latin typeface="Times New Roman" panose="02020603050405020304" pitchFamily="18" charset="0"/>
                <a:cs typeface="Times New Roman" panose="02020603050405020304" pitchFamily="18" charset="0"/>
              </a:rPr>
              <a:t>There are various roles and responsibilities defined for a review process. </a:t>
            </a:r>
            <a:endParaRPr lang="en-US" sz="2400" dirty="0" smtClean="0">
              <a:latin typeface="Times New Roman" panose="02020603050405020304" pitchFamily="18" charset="0"/>
              <a:cs typeface="Times New Roman" panose="02020603050405020304" pitchFamily="18" charset="0"/>
            </a:endParaRPr>
          </a:p>
          <a:p>
            <a:pPr algn="just" fontAlgn="base"/>
            <a:r>
              <a:rPr lang="en-US" sz="2400" dirty="0" smtClean="0">
                <a:latin typeface="Times New Roman" panose="02020603050405020304" pitchFamily="18" charset="0"/>
                <a:cs typeface="Times New Roman" panose="02020603050405020304" pitchFamily="18" charset="0"/>
              </a:rPr>
              <a:t>Within </a:t>
            </a:r>
            <a:r>
              <a:rPr lang="en-US" sz="2400" dirty="0">
                <a:latin typeface="Times New Roman" panose="02020603050405020304" pitchFamily="18" charset="0"/>
                <a:cs typeface="Times New Roman" panose="02020603050405020304" pitchFamily="18" charset="0"/>
              </a:rPr>
              <a:t>a review team, four types of participants can be distinguished: </a:t>
            </a:r>
            <a:endParaRPr lang="en-US" sz="2400" dirty="0" smtClean="0">
              <a:latin typeface="Times New Roman" panose="02020603050405020304" pitchFamily="18" charset="0"/>
              <a:cs typeface="Times New Roman" panose="02020603050405020304" pitchFamily="18" charset="0"/>
            </a:endParaRPr>
          </a:p>
          <a:p>
            <a:pPr lvl="1" algn="just" fontAlgn="base">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Moderator</a:t>
            </a:r>
            <a:endParaRPr lang="en-US" sz="2000" dirty="0">
              <a:latin typeface="Times New Roman" panose="02020603050405020304" pitchFamily="18" charset="0"/>
              <a:cs typeface="Times New Roman" panose="02020603050405020304" pitchFamily="18" charset="0"/>
            </a:endParaRPr>
          </a:p>
          <a:p>
            <a:pPr lvl="1" algn="just" fontAlgn="base">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Author</a:t>
            </a:r>
          </a:p>
          <a:p>
            <a:pPr lvl="1" algn="just" fontAlgn="base">
              <a:buFont typeface="Wingdings" panose="05000000000000000000" pitchFamily="2" charset="2"/>
              <a:buChar char="Ø"/>
            </a:pPr>
            <a:r>
              <a:rPr lang="en-US" sz="2000" dirty="0" smtClean="0">
                <a:latin typeface="Times New Roman" panose="02020603050405020304" pitchFamily="18" charset="0"/>
                <a:cs typeface="Times New Roman" panose="02020603050405020304" pitchFamily="18" charset="0"/>
              </a:rPr>
              <a:t> 	Scribe</a:t>
            </a:r>
          </a:p>
          <a:p>
            <a:pPr lvl="1" algn="just" fontAlgn="base">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Reviewer and </a:t>
            </a:r>
          </a:p>
          <a:p>
            <a:pPr lvl="1" algn="just" fontAlgn="base">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Manager.</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97974027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b="1" dirty="0" smtClean="0">
                <a:latin typeface="Times New Roman" panose="02020603050405020304" pitchFamily="18" charset="0"/>
                <a:cs typeface="Times New Roman" panose="02020603050405020304" pitchFamily="18" charset="0"/>
              </a:rPr>
              <a:t>Roles and Responsibilities in a Formal Review</a:t>
            </a:r>
            <a:r>
              <a:rPr lang="en-US" sz="3200" dirty="0" smtClean="0">
                <a:latin typeface="Times New Roman" panose="02020603050405020304" pitchFamily="18" charset="0"/>
                <a:cs typeface="Times New Roman" panose="02020603050405020304" pitchFamily="18" charset="0"/>
              </a:rPr>
              <a:t/>
            </a:r>
            <a:br>
              <a:rPr lang="en-US" sz="3200" dirty="0" smtClean="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990600"/>
            <a:ext cx="8305800" cy="5715000"/>
          </a:xfrm>
        </p:spPr>
        <p:txBody>
          <a:bodyPr>
            <a:noAutofit/>
          </a:bodyPr>
          <a:lstStyle/>
          <a:p>
            <a:pPr marL="457200" indent="-457200" algn="just" fontAlgn="base">
              <a:buFont typeface="+mj-lt"/>
              <a:buAutoNum type="arabicPeriod"/>
            </a:pPr>
            <a:r>
              <a:rPr lang="en-US" sz="2400" b="1" dirty="0" smtClean="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moderator</a:t>
            </a:r>
            <a:r>
              <a:rPr lang="en-US" sz="2400" dirty="0">
                <a:latin typeface="Times New Roman" panose="02020603050405020304" pitchFamily="18" charset="0"/>
                <a:cs typeface="Times New Roman" panose="02020603050405020304" pitchFamily="18" charset="0"/>
              </a:rPr>
              <a:t>:- The moderator (or review leader) leads the review process. His role is to determine the type of review, approach and the composition of the review team</a:t>
            </a:r>
            <a:r>
              <a:rPr lang="en-US" sz="2400" dirty="0" smtClean="0">
                <a:latin typeface="Times New Roman" panose="02020603050405020304" pitchFamily="18" charset="0"/>
                <a:cs typeface="Times New Roman" panose="02020603050405020304" pitchFamily="18" charset="0"/>
              </a:rPr>
              <a:t>. </a:t>
            </a:r>
          </a:p>
          <a:p>
            <a:pPr marL="400050" lvl="1" indent="0" algn="just" fontAlgn="base">
              <a:buNone/>
            </a:pPr>
            <a:r>
              <a:rPr lang="en-US" sz="2400" dirty="0">
                <a:latin typeface="Times New Roman" panose="02020603050405020304" pitchFamily="18" charset="0"/>
                <a:cs typeface="Times New Roman" panose="02020603050405020304" pitchFamily="18" charset="0"/>
              </a:rPr>
              <a:t>The moderator also schedules the meeting, disseminates documents before the meeting, coaches other team members, paces the meeting, leads possible discussions and stores the data that is collected.</a:t>
            </a:r>
          </a:p>
          <a:p>
            <a:pPr marL="457200" indent="-457200" algn="just" fontAlgn="base">
              <a:buFont typeface="+mj-lt"/>
              <a:buAutoNum type="arabicPeriod"/>
            </a:pPr>
            <a:r>
              <a:rPr lang="en-US" sz="2400" b="1" dirty="0" smtClean="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author</a:t>
            </a:r>
            <a:r>
              <a:rPr lang="en-US" sz="2400" dirty="0">
                <a:latin typeface="Times New Roman" panose="02020603050405020304" pitchFamily="18" charset="0"/>
                <a:cs typeface="Times New Roman" panose="02020603050405020304" pitchFamily="18" charset="0"/>
              </a:rPr>
              <a:t>:- As the writer of the ‘document under review’, the author’s basic goal should be to learn as much as possible with regard to improving the quality of the </a:t>
            </a:r>
            <a:r>
              <a:rPr lang="en-US" sz="2400" dirty="0" smtClean="0">
                <a:latin typeface="Times New Roman" panose="02020603050405020304" pitchFamily="18" charset="0"/>
                <a:cs typeface="Times New Roman" panose="02020603050405020304" pitchFamily="18" charset="0"/>
              </a:rPr>
              <a:t>document.</a:t>
            </a:r>
          </a:p>
          <a:p>
            <a:pPr marL="400050" lvl="1" indent="0" algn="just" fontAlgn="base">
              <a:buNone/>
            </a:pPr>
            <a:r>
              <a:rPr lang="en-US" sz="2400" dirty="0">
                <a:latin typeface="Times New Roman" panose="02020603050405020304" pitchFamily="18" charset="0"/>
                <a:cs typeface="Times New Roman" panose="02020603050405020304" pitchFamily="18" charset="0"/>
              </a:rPr>
              <a:t>The author’s task is to illuminate unclear areas and to understand the defects found.</a:t>
            </a:r>
          </a:p>
          <a:p>
            <a:pPr marL="0" indent="0" fontAlgn="base">
              <a:buNone/>
            </a:pPr>
            <a:r>
              <a:rPr lang="en-US" sz="2400" dirty="0">
                <a:latin typeface="Times New Roman" panose="02020603050405020304" pitchFamily="18" charset="0"/>
                <a:cs typeface="Times New Roman" panose="02020603050405020304" pitchFamily="18" charset="0"/>
              </a:rPr>
              <a:t>.</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2123553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50837"/>
            <a:ext cx="8229600" cy="4525963"/>
          </a:xfrm>
        </p:spPr>
        <p:txBody>
          <a:bodyPr>
            <a:noAutofit/>
          </a:bodyPr>
          <a:lstStyle/>
          <a:p>
            <a:pPr marL="0" indent="0" algn="just">
              <a:buNone/>
            </a:pPr>
            <a:r>
              <a:rPr lang="en-US" sz="2800" b="1" dirty="0" smtClean="0">
                <a:latin typeface="Times New Roman" panose="02020603050405020304" pitchFamily="18" charset="0"/>
                <a:cs typeface="Times New Roman" panose="02020603050405020304" pitchFamily="18" charset="0"/>
              </a:rPr>
              <a:t>5. </a:t>
            </a:r>
            <a:r>
              <a:rPr lang="en-US" sz="2800" b="1" dirty="0">
                <a:latin typeface="Times New Roman" panose="02020603050405020304" pitchFamily="18" charset="0"/>
                <a:cs typeface="Times New Roman" panose="02020603050405020304" pitchFamily="18" charset="0"/>
              </a:rPr>
              <a:t>Software </a:t>
            </a:r>
            <a:r>
              <a:rPr lang="en-US" sz="2800" b="1" dirty="0" smtClean="0">
                <a:latin typeface="Times New Roman" panose="02020603050405020304" pitchFamily="18" charset="0"/>
                <a:cs typeface="Times New Roman" panose="02020603050405020304" pitchFamily="18" charset="0"/>
              </a:rPr>
              <a:t>Design</a:t>
            </a:r>
          </a:p>
          <a:p>
            <a:pPr marL="0" indent="0" algn="just">
              <a:buNone/>
            </a:pPr>
            <a:endParaRPr lang="en-US" sz="2800" b="1"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Next step is to bring down whole knowledge of requirements and analysis on the desk and design the software product. The inputs from users and information gathered in requirement gathering phase are the inputs of this step. The output of this step comes in the form of two designs; logical design and physical design. Engineers produce meta-data and data dictionaries, logical diagrams, data-flow diagrams and in some cases pseudo codes.</a:t>
            </a:r>
          </a:p>
          <a:p>
            <a:pPr marL="0" indent="0" algn="just">
              <a:buNone/>
            </a:pP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04218328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4525963"/>
          </a:xfrm>
        </p:spPr>
        <p:txBody>
          <a:bodyPr>
            <a:noAutofit/>
          </a:bodyPr>
          <a:lstStyle/>
          <a:p>
            <a:pPr fontAlgn="base"/>
            <a:r>
              <a:rPr lang="en-US" sz="2400" b="1" dirty="0" smtClean="0">
                <a:latin typeface="Times New Roman" panose="02020603050405020304" pitchFamily="18" charset="0"/>
                <a:cs typeface="Times New Roman" panose="02020603050405020304" pitchFamily="18" charset="0"/>
              </a:rPr>
              <a:t>3. The scribe/ recorder :- </a:t>
            </a:r>
            <a:r>
              <a:rPr lang="en-US" sz="2400" dirty="0" smtClean="0">
                <a:latin typeface="Times New Roman" panose="02020603050405020304" pitchFamily="18" charset="0"/>
                <a:cs typeface="Times New Roman" panose="02020603050405020304" pitchFamily="18" charset="0"/>
              </a:rPr>
              <a:t>The scribe (or recorder) has to record each defect found and any suggestions or feedback given in the meeting for process improvement.</a:t>
            </a:r>
          </a:p>
          <a:p>
            <a:pPr marL="0" indent="0" fontAlgn="base">
              <a:buNone/>
            </a:pPr>
            <a:endParaRPr lang="en-US" sz="2400" dirty="0" smtClean="0">
              <a:latin typeface="Times New Roman" panose="02020603050405020304" pitchFamily="18" charset="0"/>
              <a:cs typeface="Times New Roman" panose="02020603050405020304" pitchFamily="18" charset="0"/>
            </a:endParaRPr>
          </a:p>
          <a:p>
            <a:pPr fontAlgn="base"/>
            <a:r>
              <a:rPr lang="en-US" sz="2400" b="1" dirty="0" smtClean="0">
                <a:latin typeface="Times New Roman" panose="02020603050405020304" pitchFamily="18" charset="0"/>
                <a:cs typeface="Times New Roman" panose="02020603050405020304" pitchFamily="18" charset="0"/>
              </a:rPr>
              <a:t>4. The reviewer:- </a:t>
            </a:r>
            <a:r>
              <a:rPr lang="en-US" sz="2400" dirty="0" smtClean="0">
                <a:latin typeface="Times New Roman" panose="02020603050405020304" pitchFamily="18" charset="0"/>
                <a:cs typeface="Times New Roman" panose="02020603050405020304" pitchFamily="18" charset="0"/>
              </a:rPr>
              <a:t>The role of the reviewers is to check defects and further improvements in accordance to the business specifications, standards and domain knowledge.</a:t>
            </a:r>
          </a:p>
          <a:p>
            <a:pPr marL="0" indent="0" fontAlgn="base">
              <a:buNone/>
            </a:pPr>
            <a:endParaRPr lang="en-US" sz="2400" dirty="0" smtClean="0">
              <a:latin typeface="Times New Roman" panose="02020603050405020304" pitchFamily="18" charset="0"/>
              <a:cs typeface="Times New Roman" panose="02020603050405020304" pitchFamily="18" charset="0"/>
            </a:endParaRPr>
          </a:p>
          <a:p>
            <a:pPr fontAlgn="base"/>
            <a:r>
              <a:rPr lang="en-US" sz="2400" b="1" dirty="0" smtClean="0">
                <a:latin typeface="Times New Roman" panose="02020603050405020304" pitchFamily="18" charset="0"/>
                <a:cs typeface="Times New Roman" panose="02020603050405020304" pitchFamily="18" charset="0"/>
              </a:rPr>
              <a:t>5. The manager :-</a:t>
            </a:r>
            <a:r>
              <a:rPr lang="en-US" sz="2400" dirty="0" smtClean="0">
                <a:latin typeface="Times New Roman" panose="02020603050405020304" pitchFamily="18" charset="0"/>
                <a:cs typeface="Times New Roman" panose="02020603050405020304" pitchFamily="18" charset="0"/>
              </a:rPr>
              <a:t> Manager is involved in the reviews as he or she decides on the execution of reviews, allocates time in project schedules and determines whether review process objectives have been met or not.</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3626072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27038"/>
            <a:ext cx="8229600" cy="411162"/>
          </a:xfrm>
        </p:spPr>
        <p:txBody>
          <a:bodyPr>
            <a:normAutofit fontScale="90000"/>
          </a:bodyPr>
          <a:lstStyle/>
          <a:p>
            <a:r>
              <a:rPr lang="en-US" dirty="0" smtClean="0">
                <a:latin typeface="Times New Roman" panose="02020603050405020304" pitchFamily="18" charset="0"/>
                <a:cs typeface="Times New Roman" panose="02020603050405020304" pitchFamily="18" charset="0"/>
              </a:rPr>
              <a:t>Inspection</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990600"/>
            <a:ext cx="8229600" cy="5287963"/>
          </a:xfrm>
        </p:spPr>
        <p:txBody>
          <a:bodyPr>
            <a:normAutofit fontScale="77500" lnSpcReduction="20000"/>
          </a:bodyPr>
          <a:lstStyle/>
          <a:p>
            <a:pPr algn="just" fontAlgn="base"/>
            <a:r>
              <a:rPr lang="en-US" sz="2800" dirty="0">
                <a:latin typeface="Times New Roman" panose="02020603050405020304" pitchFamily="18" charset="0"/>
                <a:cs typeface="Times New Roman" panose="02020603050405020304" pitchFamily="18" charset="0"/>
              </a:rPr>
              <a:t>Inspection is the most formal review type</a:t>
            </a:r>
            <a:endParaRPr lang="en-US" sz="2800" dirty="0" smtClean="0">
              <a:latin typeface="Times New Roman" panose="02020603050405020304" pitchFamily="18" charset="0"/>
              <a:cs typeface="Times New Roman" panose="02020603050405020304" pitchFamily="18" charset="0"/>
            </a:endParaRPr>
          </a:p>
          <a:p>
            <a:pPr algn="just" fontAlgn="base"/>
            <a:r>
              <a:rPr lang="en-US" sz="2800" dirty="0" smtClean="0">
                <a:latin typeface="Times New Roman" panose="02020603050405020304" pitchFamily="18" charset="0"/>
                <a:cs typeface="Times New Roman" panose="02020603050405020304" pitchFamily="18" charset="0"/>
              </a:rPr>
              <a:t>It </a:t>
            </a:r>
            <a:r>
              <a:rPr lang="en-US" sz="2800" dirty="0">
                <a:latin typeface="Times New Roman" panose="02020603050405020304" pitchFamily="18" charset="0"/>
                <a:cs typeface="Times New Roman" panose="02020603050405020304" pitchFamily="18" charset="0"/>
              </a:rPr>
              <a:t>is usually led by a trained moderator (certainly not by the author).The document under inspection is prepared and checked thoroughly by </a:t>
            </a:r>
            <a:r>
              <a:rPr lang="en-US" sz="2800" dirty="0" smtClean="0">
                <a:latin typeface="Times New Roman" panose="02020603050405020304" pitchFamily="18" charset="0"/>
                <a:cs typeface="Times New Roman" panose="02020603050405020304" pitchFamily="18" charset="0"/>
              </a:rPr>
              <a:t>the reviewers </a:t>
            </a:r>
            <a:r>
              <a:rPr lang="en-US" sz="2800" dirty="0">
                <a:latin typeface="Times New Roman" panose="02020603050405020304" pitchFamily="18" charset="0"/>
                <a:cs typeface="Times New Roman" panose="02020603050405020304" pitchFamily="18" charset="0"/>
              </a:rPr>
              <a:t>before the meeting, comparing the work product with its sources and other referenced documents, and using rules and </a:t>
            </a:r>
            <a:r>
              <a:rPr lang="en-US" sz="2800" dirty="0" smtClean="0">
                <a:latin typeface="Times New Roman" panose="02020603050405020304" pitchFamily="18" charset="0"/>
                <a:cs typeface="Times New Roman" panose="02020603050405020304" pitchFamily="18" charset="0"/>
              </a:rPr>
              <a:t>checklists.</a:t>
            </a:r>
          </a:p>
          <a:p>
            <a:pPr algn="just" fontAlgn="base"/>
            <a:r>
              <a:rPr lang="en-US" sz="2800" dirty="0" smtClean="0">
                <a:latin typeface="Times New Roman" panose="02020603050405020304" pitchFamily="18" charset="0"/>
                <a:cs typeface="Times New Roman" panose="02020603050405020304" pitchFamily="18" charset="0"/>
              </a:rPr>
              <a:t>In the inspection meeting the defects found are logged.</a:t>
            </a:r>
          </a:p>
          <a:p>
            <a:pPr algn="just" fontAlgn="base"/>
            <a:r>
              <a:rPr lang="en-US" sz="2800" dirty="0">
                <a:latin typeface="Times New Roman" panose="02020603050405020304" pitchFamily="18" charset="0"/>
                <a:cs typeface="Times New Roman" panose="02020603050405020304" pitchFamily="18" charset="0"/>
              </a:rPr>
              <a:t>Depending on the organization and the objectives of a project, inspections can be balanced to serve a number of goals.</a:t>
            </a:r>
          </a:p>
          <a:p>
            <a:pPr fontAlgn="base"/>
            <a:r>
              <a:rPr lang="en-US" sz="2800" dirty="0">
                <a:latin typeface="Times New Roman" panose="02020603050405020304" pitchFamily="18" charset="0"/>
                <a:cs typeface="Times New Roman" panose="02020603050405020304" pitchFamily="18" charset="0"/>
              </a:rPr>
              <a:t>The specific goals of a Inspection are</a:t>
            </a:r>
            <a:r>
              <a:rPr lang="en-US" sz="2800" dirty="0" smtClean="0">
                <a:latin typeface="Times New Roman" panose="02020603050405020304" pitchFamily="18" charset="0"/>
                <a:cs typeface="Times New Roman" panose="02020603050405020304" pitchFamily="18" charset="0"/>
              </a:rPr>
              <a:t>:</a:t>
            </a:r>
          </a:p>
          <a:p>
            <a:pPr marL="0" indent="0" fontAlgn="base">
              <a:buNone/>
            </a:pPr>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Help </a:t>
            </a:r>
            <a:r>
              <a:rPr lang="en-US" sz="2800" dirty="0">
                <a:latin typeface="Times New Roman" panose="02020603050405020304" pitchFamily="18" charset="0"/>
                <a:cs typeface="Times New Roman" panose="02020603050405020304" pitchFamily="18" charset="0"/>
              </a:rPr>
              <a:t>the author to improve the quality of the document under inspection.</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Remove </a:t>
            </a:r>
            <a:r>
              <a:rPr lang="en-US" sz="2800" dirty="0">
                <a:latin typeface="Times New Roman" panose="02020603050405020304" pitchFamily="18" charset="0"/>
                <a:cs typeface="Times New Roman" panose="02020603050405020304" pitchFamily="18" charset="0"/>
              </a:rPr>
              <a:t>defects efficiently, as early as possible.</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Improve </a:t>
            </a:r>
            <a:r>
              <a:rPr lang="en-US" sz="2800" dirty="0">
                <a:latin typeface="Times New Roman" panose="02020603050405020304" pitchFamily="18" charset="0"/>
                <a:cs typeface="Times New Roman" panose="02020603050405020304" pitchFamily="18" charset="0"/>
              </a:rPr>
              <a:t>product quality, by producing documents with a higher level of quality.</a:t>
            </a:r>
            <a:br>
              <a:rPr lang="en-US" sz="2800" dirty="0">
                <a:latin typeface="Times New Roman" panose="02020603050405020304" pitchFamily="18" charset="0"/>
                <a:cs typeface="Times New Roman" panose="02020603050405020304" pitchFamily="18" charset="0"/>
              </a:rPr>
            </a:b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Create </a:t>
            </a:r>
            <a:r>
              <a:rPr lang="en-US" sz="2800" dirty="0">
                <a:latin typeface="Times New Roman" panose="02020603050405020304" pitchFamily="18" charset="0"/>
                <a:cs typeface="Times New Roman" panose="02020603050405020304" pitchFamily="18" charset="0"/>
              </a:rPr>
              <a:t>a common understanding by exchanging information among the inspection participants.</a:t>
            </a:r>
          </a:p>
          <a:p>
            <a:endParaRPr lang="en-US" sz="2800" dirty="0">
              <a:latin typeface="Times New Roman" panose="02020603050405020304" pitchFamily="18" charset="0"/>
              <a:cs typeface="Times New Roman" panose="02020603050405020304" pitchFamily="18" charset="0"/>
            </a:endParaRPr>
          </a:p>
          <a:p>
            <a:pPr algn="just" fontAlgn="base"/>
            <a:endParaRPr lang="en-US" sz="2800" dirty="0" smtClean="0">
              <a:latin typeface="Times New Roman" panose="02020603050405020304" pitchFamily="18" charset="0"/>
              <a:cs typeface="Times New Roman" panose="02020603050405020304" pitchFamily="18" charset="0"/>
            </a:endParaRPr>
          </a:p>
          <a:p>
            <a:pPr algn="just"/>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63848836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a:latin typeface="Times New Roman" panose="02020603050405020304" pitchFamily="18" charset="0"/>
                <a:cs typeface="Times New Roman" panose="02020603050405020304" pitchFamily="18" charset="0"/>
              </a:rPr>
              <a:t>W</a:t>
            </a:r>
            <a:r>
              <a:rPr lang="en-US" dirty="0" smtClean="0">
                <a:latin typeface="Times New Roman" panose="02020603050405020304" pitchFamily="18" charset="0"/>
                <a:cs typeface="Times New Roman" panose="02020603050405020304" pitchFamily="18" charset="0"/>
              </a:rPr>
              <a:t>alkthrough</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990600"/>
            <a:ext cx="8229600" cy="5562600"/>
          </a:xfrm>
        </p:spPr>
        <p:txBody>
          <a:bodyPr>
            <a:normAutofit fontScale="92500" lnSpcReduction="20000"/>
          </a:bodyPr>
          <a:lstStyle/>
          <a:p>
            <a:pPr algn="just" fontAlgn="base"/>
            <a:r>
              <a:rPr lang="en-US" dirty="0">
                <a:latin typeface="Times New Roman" panose="02020603050405020304" pitchFamily="18" charset="0"/>
                <a:cs typeface="Times New Roman" panose="02020603050405020304" pitchFamily="18" charset="0"/>
              </a:rPr>
              <a:t>A walkthrough is conducted by the author of the ‘document under review’ </a:t>
            </a:r>
            <a:endParaRPr lang="en-US" dirty="0" smtClean="0">
              <a:latin typeface="Times New Roman" panose="02020603050405020304" pitchFamily="18" charset="0"/>
              <a:cs typeface="Times New Roman" panose="02020603050405020304" pitchFamily="18" charset="0"/>
            </a:endParaRPr>
          </a:p>
          <a:p>
            <a:pPr algn="just" fontAlgn="base"/>
            <a:r>
              <a:rPr lang="en-US" dirty="0" smtClean="0">
                <a:latin typeface="Times New Roman" panose="02020603050405020304" pitchFamily="18" charset="0"/>
                <a:cs typeface="Times New Roman" panose="02020603050405020304" pitchFamily="18" charset="0"/>
              </a:rPr>
              <a:t>who </a:t>
            </a:r>
            <a:r>
              <a:rPr lang="en-US" dirty="0">
                <a:latin typeface="Times New Roman" panose="02020603050405020304" pitchFamily="18" charset="0"/>
                <a:cs typeface="Times New Roman" panose="02020603050405020304" pitchFamily="18" charset="0"/>
              </a:rPr>
              <a:t>takes the participants through the document and his or her thought processes, to achieve a </a:t>
            </a:r>
            <a:r>
              <a:rPr lang="en-US" dirty="0" smtClean="0">
                <a:latin typeface="Times New Roman" panose="02020603050405020304" pitchFamily="18" charset="0"/>
                <a:cs typeface="Times New Roman" panose="02020603050405020304" pitchFamily="18" charset="0"/>
              </a:rPr>
              <a:t>common understanding </a:t>
            </a:r>
            <a:r>
              <a:rPr lang="en-US" dirty="0">
                <a:latin typeface="Times New Roman" panose="02020603050405020304" pitchFamily="18" charset="0"/>
                <a:cs typeface="Times New Roman" panose="02020603050405020304" pitchFamily="18" charset="0"/>
              </a:rPr>
              <a:t>and </a:t>
            </a:r>
            <a:r>
              <a:rPr lang="en-US" dirty="0" smtClean="0">
                <a:latin typeface="Times New Roman" panose="02020603050405020304" pitchFamily="18" charset="0"/>
                <a:cs typeface="Times New Roman" panose="02020603050405020304" pitchFamily="18" charset="0"/>
              </a:rPr>
              <a:t>together </a:t>
            </a:r>
            <a:r>
              <a:rPr lang="en-US" dirty="0">
                <a:latin typeface="Times New Roman" panose="02020603050405020304" pitchFamily="18" charset="0"/>
                <a:cs typeface="Times New Roman" panose="02020603050405020304" pitchFamily="18" charset="0"/>
              </a:rPr>
              <a:t>feedback. </a:t>
            </a:r>
            <a:endParaRPr lang="en-US" dirty="0" smtClean="0">
              <a:latin typeface="Times New Roman" panose="02020603050405020304" pitchFamily="18" charset="0"/>
              <a:cs typeface="Times New Roman" panose="02020603050405020304" pitchFamily="18" charset="0"/>
            </a:endParaRPr>
          </a:p>
          <a:p>
            <a:pPr algn="just" fontAlgn="base"/>
            <a:r>
              <a:rPr lang="en-US" dirty="0" smtClean="0">
                <a:latin typeface="Times New Roman" panose="02020603050405020304" pitchFamily="18" charset="0"/>
                <a:cs typeface="Times New Roman" panose="02020603050405020304" pitchFamily="18" charset="0"/>
              </a:rPr>
              <a:t>This </a:t>
            </a:r>
            <a:r>
              <a:rPr lang="en-US" dirty="0">
                <a:latin typeface="Times New Roman" panose="02020603050405020304" pitchFamily="18" charset="0"/>
                <a:cs typeface="Times New Roman" panose="02020603050405020304" pitchFamily="18" charset="0"/>
              </a:rPr>
              <a:t>is especially useful if people from outside the software discipline are present, who are not used to, or cannot easily understand </a:t>
            </a:r>
            <a:r>
              <a:rPr lang="en-US" dirty="0" smtClean="0">
                <a:latin typeface="Times New Roman" panose="02020603050405020304" pitchFamily="18" charset="0"/>
                <a:cs typeface="Times New Roman" panose="02020603050405020304" pitchFamily="18" charset="0"/>
              </a:rPr>
              <a:t>software development </a:t>
            </a:r>
            <a:r>
              <a:rPr lang="en-US" dirty="0">
                <a:latin typeface="Times New Roman" panose="02020603050405020304" pitchFamily="18" charset="0"/>
                <a:cs typeface="Times New Roman" panose="02020603050405020304" pitchFamily="18" charset="0"/>
              </a:rPr>
              <a:t>documents. </a:t>
            </a:r>
            <a:endParaRPr lang="en-US" dirty="0" smtClean="0">
              <a:latin typeface="Times New Roman" panose="02020603050405020304" pitchFamily="18" charset="0"/>
              <a:cs typeface="Times New Roman" panose="02020603050405020304" pitchFamily="18" charset="0"/>
            </a:endParaRPr>
          </a:p>
          <a:p>
            <a:pPr algn="just" fontAlgn="base"/>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content of the document is explained step by step by the author, to </a:t>
            </a:r>
            <a:r>
              <a:rPr lang="en-US" dirty="0" smtClean="0">
                <a:latin typeface="Times New Roman" panose="02020603050405020304" pitchFamily="18" charset="0"/>
                <a:cs typeface="Times New Roman" panose="02020603050405020304" pitchFamily="18" charset="0"/>
              </a:rPr>
              <a:t>gather </a:t>
            </a:r>
            <a:r>
              <a:rPr lang="en-US" dirty="0">
                <a:latin typeface="Times New Roman" panose="02020603050405020304" pitchFamily="18" charset="0"/>
                <a:cs typeface="Times New Roman" panose="02020603050405020304" pitchFamily="18" charset="0"/>
              </a:rPr>
              <a:t>information</a:t>
            </a:r>
            <a:r>
              <a:rPr lang="en-US" dirty="0" smtClean="0">
                <a:latin typeface="Times New Roman" panose="02020603050405020304" pitchFamily="18" charset="0"/>
                <a:cs typeface="Times New Roman" panose="02020603050405020304" pitchFamily="18" charset="0"/>
              </a:rPr>
              <a:t>.</a:t>
            </a:r>
          </a:p>
          <a:p>
            <a:pPr algn="just" fontAlgn="base"/>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participants are selected from different departments and backgrounds </a:t>
            </a:r>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141184038"/>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534400" cy="6248400"/>
          </a:xfrm>
        </p:spPr>
        <p:txBody>
          <a:bodyPr>
            <a:normAutofit fontScale="85000" lnSpcReduction="10000"/>
          </a:bodyPr>
          <a:lstStyle/>
          <a:p>
            <a:pPr algn="just" fontAlgn="base"/>
            <a:r>
              <a:rPr lang="en-US" dirty="0">
                <a:latin typeface="Times New Roman" panose="02020603050405020304" pitchFamily="18" charset="0"/>
                <a:cs typeface="Times New Roman" panose="02020603050405020304" pitchFamily="18" charset="0"/>
              </a:rPr>
              <a:t>If the audience represents a broad section of skills and disciplines, it can give assurance that no major defects are ‘missed’ in the walk-through.</a:t>
            </a:r>
          </a:p>
          <a:p>
            <a:pPr algn="just" fontAlgn="base"/>
            <a:r>
              <a:rPr lang="en-US" dirty="0">
                <a:latin typeface="Times New Roman" panose="02020603050405020304" pitchFamily="18" charset="0"/>
                <a:cs typeface="Times New Roman" panose="02020603050405020304" pitchFamily="18" charset="0"/>
              </a:rPr>
              <a:t> A walkthrough is especially useful for higher-level documents, such as requirement specifications and architectural documents.</a:t>
            </a:r>
          </a:p>
          <a:p>
            <a:pPr algn="just"/>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The specific goals of a walkthrough are:-</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to present the document to stakeholders both within and outside the software discipline, in order to gather information regarding the topic under documentation.</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to explain and evaluate the contents of the document.</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to establish a common understanding of the document.</a:t>
            </a:r>
            <a:br>
              <a:rPr lang="en-US" dirty="0" smtClean="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to examine and discuss the validity of proposed solutions and the possible alternatives.</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59775621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dirty="0">
                <a:latin typeface="Times New Roman" panose="02020603050405020304" pitchFamily="18" charset="0"/>
                <a:cs typeface="Times New Roman" panose="02020603050405020304" pitchFamily="18" charset="0"/>
              </a:rPr>
              <a:t>T</a:t>
            </a:r>
            <a:r>
              <a:rPr lang="en-US" dirty="0" smtClean="0">
                <a:latin typeface="Times New Roman" panose="02020603050405020304" pitchFamily="18" charset="0"/>
                <a:cs typeface="Times New Roman" panose="02020603050405020304" pitchFamily="18" charset="0"/>
              </a:rPr>
              <a:t>echnical review</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33400" y="685800"/>
            <a:ext cx="8229600" cy="4525963"/>
          </a:xfrm>
        </p:spPr>
        <p:txBody>
          <a:bodyPr>
            <a:noAutofit/>
          </a:bodyPr>
          <a:lstStyle/>
          <a:p>
            <a:pPr fontAlgn="base"/>
            <a:r>
              <a:rPr lang="en-US" sz="2100" dirty="0">
                <a:latin typeface="Times New Roman" panose="02020603050405020304" pitchFamily="18" charset="0"/>
                <a:cs typeface="Times New Roman" panose="02020603050405020304" pitchFamily="18" charset="0"/>
              </a:rPr>
              <a:t>A technical review is a discussion meeting that focuses on technical content of a document. </a:t>
            </a:r>
            <a:endParaRPr lang="en-US" sz="2100" dirty="0" smtClean="0">
              <a:latin typeface="Times New Roman" panose="02020603050405020304" pitchFamily="18" charset="0"/>
              <a:cs typeface="Times New Roman" panose="02020603050405020304" pitchFamily="18" charset="0"/>
            </a:endParaRPr>
          </a:p>
          <a:p>
            <a:pPr fontAlgn="base"/>
            <a:r>
              <a:rPr lang="en-US" sz="2100" dirty="0" smtClean="0">
                <a:latin typeface="Times New Roman" panose="02020603050405020304" pitchFamily="18" charset="0"/>
                <a:cs typeface="Times New Roman" panose="02020603050405020304" pitchFamily="18" charset="0"/>
              </a:rPr>
              <a:t>it </a:t>
            </a:r>
            <a:r>
              <a:rPr lang="en-US" sz="2100" dirty="0">
                <a:latin typeface="Times New Roman" panose="02020603050405020304" pitchFamily="18" charset="0"/>
                <a:cs typeface="Times New Roman" panose="02020603050405020304" pitchFamily="18" charset="0"/>
              </a:rPr>
              <a:t>is led by a trained moderator, but also can be led by a technical expert</a:t>
            </a:r>
            <a:r>
              <a:rPr lang="en-US" sz="2100" dirty="0" smtClean="0">
                <a:latin typeface="Times New Roman" panose="02020603050405020304" pitchFamily="18" charset="0"/>
                <a:cs typeface="Times New Roman" panose="02020603050405020304" pitchFamily="18" charset="0"/>
              </a:rPr>
              <a:t>.</a:t>
            </a:r>
          </a:p>
          <a:p>
            <a:pPr fontAlgn="base"/>
            <a:r>
              <a:rPr lang="en-US" sz="2100" dirty="0">
                <a:latin typeface="Times New Roman" panose="02020603050405020304" pitchFamily="18" charset="0"/>
                <a:cs typeface="Times New Roman" panose="02020603050405020304" pitchFamily="18" charset="0"/>
              </a:rPr>
              <a:t>evaluate the value of technical concepts</a:t>
            </a:r>
            <a:endParaRPr lang="en-US" sz="2100" dirty="0" smtClean="0">
              <a:latin typeface="Times New Roman" panose="02020603050405020304" pitchFamily="18" charset="0"/>
              <a:cs typeface="Times New Roman" panose="02020603050405020304" pitchFamily="18" charset="0"/>
            </a:endParaRPr>
          </a:p>
          <a:p>
            <a:pPr fontAlgn="base"/>
            <a:r>
              <a:rPr lang="en-US" sz="2100" dirty="0" smtClean="0">
                <a:latin typeface="Times New Roman" panose="02020603050405020304" pitchFamily="18" charset="0"/>
                <a:cs typeface="Times New Roman" panose="02020603050405020304" pitchFamily="18" charset="0"/>
              </a:rPr>
              <a:t>Compared </a:t>
            </a:r>
            <a:r>
              <a:rPr lang="en-US" sz="2100" dirty="0">
                <a:latin typeface="Times New Roman" panose="02020603050405020304" pitchFamily="18" charset="0"/>
                <a:cs typeface="Times New Roman" panose="02020603050405020304" pitchFamily="18" charset="0"/>
              </a:rPr>
              <a:t>to </a:t>
            </a:r>
            <a:r>
              <a:rPr lang="en-US" sz="2100" dirty="0" smtClean="0">
                <a:latin typeface="Times New Roman" panose="02020603050405020304" pitchFamily="18" charset="0"/>
                <a:cs typeface="Times New Roman" panose="02020603050405020304" pitchFamily="18" charset="0"/>
              </a:rPr>
              <a:t>inspection, technical </a:t>
            </a:r>
            <a:r>
              <a:rPr lang="en-US" sz="2100" dirty="0">
                <a:latin typeface="Times New Roman" panose="02020603050405020304" pitchFamily="18" charset="0"/>
                <a:cs typeface="Times New Roman" panose="02020603050405020304" pitchFamily="18" charset="0"/>
              </a:rPr>
              <a:t>reviews are less </a:t>
            </a:r>
            <a:r>
              <a:rPr lang="en-US" sz="2100" dirty="0" smtClean="0">
                <a:latin typeface="Times New Roman" panose="02020603050405020304" pitchFamily="18" charset="0"/>
                <a:cs typeface="Times New Roman" panose="02020603050405020304" pitchFamily="18" charset="0"/>
              </a:rPr>
              <a:t>formal</a:t>
            </a:r>
          </a:p>
          <a:p>
            <a:pPr fontAlgn="base"/>
            <a:r>
              <a:rPr lang="en-US" sz="2100" dirty="0" smtClean="0">
                <a:latin typeface="Times New Roman" panose="02020603050405020304" pitchFamily="18" charset="0"/>
                <a:cs typeface="Times New Roman" panose="02020603050405020304" pitchFamily="18" charset="0"/>
              </a:rPr>
              <a:t>The </a:t>
            </a:r>
            <a:r>
              <a:rPr lang="en-US" sz="2100" dirty="0">
                <a:latin typeface="Times New Roman" panose="02020603050405020304" pitchFamily="18" charset="0"/>
                <a:cs typeface="Times New Roman" panose="02020603050405020304" pitchFamily="18" charset="0"/>
              </a:rPr>
              <a:t>experts that are needed to be present for a technical </a:t>
            </a:r>
            <a:r>
              <a:rPr lang="en-US" sz="2100" dirty="0" smtClean="0">
                <a:latin typeface="Times New Roman" panose="02020603050405020304" pitchFamily="18" charset="0"/>
                <a:cs typeface="Times New Roman" panose="02020603050405020304" pitchFamily="18" charset="0"/>
              </a:rPr>
              <a:t>review can </a:t>
            </a:r>
            <a:r>
              <a:rPr lang="en-US" sz="2100" dirty="0">
                <a:latin typeface="Times New Roman" panose="02020603050405020304" pitchFamily="18" charset="0"/>
                <a:cs typeface="Times New Roman" panose="02020603050405020304" pitchFamily="18" charset="0"/>
              </a:rPr>
              <a:t>be architects, chief designers and key users</a:t>
            </a:r>
            <a:r>
              <a:rPr lang="en-US" sz="2100" dirty="0" smtClean="0">
                <a:latin typeface="Times New Roman" panose="02020603050405020304" pitchFamily="18" charset="0"/>
                <a:cs typeface="Times New Roman" panose="02020603050405020304" pitchFamily="18" charset="0"/>
              </a:rPr>
              <a:t>.</a:t>
            </a:r>
          </a:p>
          <a:p>
            <a:pPr fontAlgn="base"/>
            <a:r>
              <a:rPr lang="en-US" sz="2100" dirty="0" smtClean="0">
                <a:latin typeface="Times New Roman" panose="02020603050405020304" pitchFamily="18" charset="0"/>
                <a:cs typeface="Times New Roman" panose="02020603050405020304" pitchFamily="18" charset="0"/>
              </a:rPr>
              <a:t> </a:t>
            </a:r>
            <a:r>
              <a:rPr lang="en-US" sz="2100" dirty="0">
                <a:latin typeface="Times New Roman" panose="02020603050405020304" pitchFamily="18" charset="0"/>
                <a:cs typeface="Times New Roman" panose="02020603050405020304" pitchFamily="18" charset="0"/>
              </a:rPr>
              <a:t>It is often performed as a peer review without management participation</a:t>
            </a:r>
            <a:r>
              <a:rPr lang="en-US" sz="2100" dirty="0" smtClean="0">
                <a:latin typeface="Times New Roman" panose="02020603050405020304" pitchFamily="18" charset="0"/>
                <a:cs typeface="Times New Roman" panose="02020603050405020304" pitchFamily="18" charset="0"/>
              </a:rPr>
              <a:t>.</a:t>
            </a:r>
          </a:p>
          <a:p>
            <a:pPr fontAlgn="base"/>
            <a:r>
              <a:rPr lang="en-US" sz="2100" dirty="0">
                <a:latin typeface="Times New Roman" panose="02020603050405020304" pitchFamily="18" charset="0"/>
                <a:cs typeface="Times New Roman" panose="02020603050405020304" pitchFamily="18" charset="0"/>
              </a:rPr>
              <a:t>The specific goals of a technical review are:</a:t>
            </a:r>
            <a:br>
              <a:rPr lang="en-US" sz="2100" dirty="0">
                <a:latin typeface="Times New Roman" panose="02020603050405020304" pitchFamily="18" charset="0"/>
                <a:cs typeface="Times New Roman" panose="02020603050405020304" pitchFamily="18" charset="0"/>
              </a:rPr>
            </a:br>
            <a:r>
              <a:rPr lang="en-US" sz="2100" dirty="0">
                <a:latin typeface="Times New Roman" panose="02020603050405020304" pitchFamily="18" charset="0"/>
                <a:cs typeface="Times New Roman" panose="02020603050405020304" pitchFamily="18" charset="0"/>
              </a:rPr>
              <a:t>• evaluate the value of technical concepts and alternatives in the product and project environment.</a:t>
            </a:r>
            <a:br>
              <a:rPr lang="en-US" sz="2100" dirty="0">
                <a:latin typeface="Times New Roman" panose="02020603050405020304" pitchFamily="18" charset="0"/>
                <a:cs typeface="Times New Roman" panose="02020603050405020304" pitchFamily="18" charset="0"/>
              </a:rPr>
            </a:br>
            <a:r>
              <a:rPr lang="en-US" sz="2100" dirty="0">
                <a:latin typeface="Times New Roman" panose="02020603050405020304" pitchFamily="18" charset="0"/>
                <a:cs typeface="Times New Roman" panose="02020603050405020304" pitchFamily="18" charset="0"/>
              </a:rPr>
              <a:t>• establish consistency in the use and representation of technical concepts.</a:t>
            </a:r>
            <a:br>
              <a:rPr lang="en-US" sz="2100" dirty="0">
                <a:latin typeface="Times New Roman" panose="02020603050405020304" pitchFamily="18" charset="0"/>
                <a:cs typeface="Times New Roman" panose="02020603050405020304" pitchFamily="18" charset="0"/>
              </a:rPr>
            </a:br>
            <a:r>
              <a:rPr lang="en-US" sz="2100" dirty="0">
                <a:latin typeface="Times New Roman" panose="02020603050405020304" pitchFamily="18" charset="0"/>
                <a:cs typeface="Times New Roman" panose="02020603050405020304" pitchFamily="18" charset="0"/>
              </a:rPr>
              <a:t>• ensuring at an early stage, that technical concepts are used correctly;</a:t>
            </a:r>
            <a:br>
              <a:rPr lang="en-US" sz="2100" dirty="0">
                <a:latin typeface="Times New Roman" panose="02020603050405020304" pitchFamily="18" charset="0"/>
                <a:cs typeface="Times New Roman" panose="02020603050405020304" pitchFamily="18" charset="0"/>
              </a:rPr>
            </a:br>
            <a:r>
              <a:rPr lang="en-US" sz="2100" dirty="0">
                <a:latin typeface="Times New Roman" panose="02020603050405020304" pitchFamily="18" charset="0"/>
                <a:cs typeface="Times New Roman" panose="02020603050405020304" pitchFamily="18" charset="0"/>
              </a:rPr>
              <a:t>• inform participants of the technical content of the document.</a:t>
            </a:r>
          </a:p>
          <a:p>
            <a:endParaRPr lang="en-US" sz="2100" dirty="0">
              <a:latin typeface="Times New Roman" panose="02020603050405020304" pitchFamily="18" charset="0"/>
              <a:cs typeface="Times New Roman" panose="02020603050405020304" pitchFamily="18" charset="0"/>
            </a:endParaRPr>
          </a:p>
          <a:p>
            <a:endParaRPr lang="en-US" sz="2100" dirty="0">
              <a:latin typeface="Times New Roman" panose="02020603050405020304" pitchFamily="18" charset="0"/>
              <a:cs typeface="Times New Roman" panose="02020603050405020304" pitchFamily="18" charset="0"/>
            </a:endParaRPr>
          </a:p>
          <a:p>
            <a:pPr fontAlgn="base"/>
            <a:endParaRPr lang="en-US" sz="21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33923781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a:latin typeface="Times New Roman" panose="02020603050405020304" pitchFamily="18" charset="0"/>
                <a:cs typeface="Times New Roman" panose="02020603050405020304" pitchFamily="18" charset="0"/>
              </a:rPr>
              <a:t>Structural testing</a:t>
            </a:r>
          </a:p>
        </p:txBody>
      </p:sp>
      <p:sp>
        <p:nvSpPr>
          <p:cNvPr id="3" name="Content Placeholder 2"/>
          <p:cNvSpPr>
            <a:spLocks noGrp="1"/>
          </p:cNvSpPr>
          <p:nvPr>
            <p:ph idx="1"/>
          </p:nvPr>
        </p:nvSpPr>
        <p:spPr>
          <a:xfrm>
            <a:off x="533400" y="838200"/>
            <a:ext cx="8229600" cy="4525963"/>
          </a:xfrm>
        </p:spPr>
        <p:txBody>
          <a:bodyPr>
            <a:noAutofit/>
          </a:bodyPr>
          <a:lstStyle/>
          <a:p>
            <a:pPr algn="just"/>
            <a:r>
              <a:rPr lang="en-US" sz="2700" dirty="0">
                <a:latin typeface="Times New Roman" panose="02020603050405020304" pitchFamily="18" charset="0"/>
                <a:cs typeface="Times New Roman" panose="02020603050405020304" pitchFamily="18" charset="0"/>
              </a:rPr>
              <a:t>Structural testing, also known as glass box testing or </a:t>
            </a:r>
            <a:r>
              <a:rPr lang="en-US" sz="2700" b="1" u="sng" dirty="0">
                <a:latin typeface="Times New Roman" panose="02020603050405020304" pitchFamily="18" charset="0"/>
                <a:cs typeface="Times New Roman" panose="02020603050405020304" pitchFamily="18" charset="0"/>
              </a:rPr>
              <a:t>white box </a:t>
            </a:r>
            <a:r>
              <a:rPr lang="en-US" sz="2700" b="1" u="sng" dirty="0" smtClean="0">
                <a:latin typeface="Times New Roman" panose="02020603050405020304" pitchFamily="18" charset="0"/>
                <a:cs typeface="Times New Roman" panose="02020603050405020304" pitchFamily="18" charset="0"/>
              </a:rPr>
              <a:t>testing </a:t>
            </a:r>
            <a:r>
              <a:rPr lang="en-US" sz="2700" dirty="0" smtClean="0">
                <a:latin typeface="Times New Roman" panose="02020603050405020304" pitchFamily="18" charset="0"/>
                <a:cs typeface="Times New Roman" panose="02020603050405020304" pitchFamily="18" charset="0"/>
              </a:rPr>
              <a:t>is </a:t>
            </a:r>
            <a:r>
              <a:rPr lang="en-US" sz="2700" dirty="0">
                <a:latin typeface="Times New Roman" panose="02020603050405020304" pitchFamily="18" charset="0"/>
                <a:cs typeface="Times New Roman" panose="02020603050405020304" pitchFamily="18" charset="0"/>
              </a:rPr>
              <a:t>an approach where the tests are derived from the knowledge of the software's structure or internal implementation. The other names of structural testing includes </a:t>
            </a:r>
            <a:r>
              <a:rPr lang="en-US" sz="2700" b="1" dirty="0">
                <a:latin typeface="Times New Roman" panose="02020603050405020304" pitchFamily="18" charset="0"/>
                <a:cs typeface="Times New Roman" panose="02020603050405020304" pitchFamily="18" charset="0"/>
              </a:rPr>
              <a:t>clear box testing</a:t>
            </a:r>
            <a:r>
              <a:rPr lang="en-US" sz="2700" dirty="0">
                <a:latin typeface="Times New Roman" panose="02020603050405020304" pitchFamily="18" charset="0"/>
                <a:cs typeface="Times New Roman" panose="02020603050405020304" pitchFamily="18" charset="0"/>
              </a:rPr>
              <a:t>, open box testing, logic driven testing or path driven testing. During structural testing the tester is concentrating on how the software does it.</a:t>
            </a:r>
          </a:p>
          <a:p>
            <a:pPr algn="just"/>
            <a:r>
              <a:rPr lang="en-US" sz="2700" dirty="0">
                <a:latin typeface="Times New Roman" panose="02020603050405020304" pitchFamily="18" charset="0"/>
                <a:cs typeface="Times New Roman" panose="02020603050405020304" pitchFamily="18" charset="0"/>
              </a:rPr>
              <a:t> For example, a structural technique wants to know how loops in the software are working. Different test cases may be derived to exercise the loop once, twice, and many times. This may be done regardless of the functionality of the software.</a:t>
            </a:r>
          </a:p>
          <a:p>
            <a:pPr algn="just"/>
            <a:r>
              <a:rPr lang="en-US" sz="2700" dirty="0">
                <a:latin typeface="Times New Roman" panose="02020603050405020304" pitchFamily="18" charset="0"/>
                <a:cs typeface="Times New Roman" panose="02020603050405020304" pitchFamily="18" charset="0"/>
              </a:rPr>
              <a:t>Structural testing can be used at all levels of testing. </a:t>
            </a:r>
          </a:p>
          <a:p>
            <a:endParaRPr lang="en-US" sz="2700" dirty="0">
              <a:latin typeface="Times New Roman" panose="02020603050405020304" pitchFamily="18" charset="0"/>
              <a:cs typeface="Times New Roman" panose="02020603050405020304" pitchFamily="18" charset="0"/>
            </a:endParaRPr>
          </a:p>
          <a:p>
            <a:pPr algn="just"/>
            <a:endParaRPr lang="en-US" sz="27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68633961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r>
              <a:rPr lang="en-US" dirty="0" smtClean="0">
                <a:latin typeface="Times New Roman" panose="02020603050405020304" pitchFamily="18" charset="0"/>
                <a:cs typeface="Times New Roman" panose="02020603050405020304" pitchFamily="18" charset="0"/>
              </a:rPr>
              <a:t>Code functional </a:t>
            </a:r>
            <a:r>
              <a:rPr lang="en-US" dirty="0">
                <a:latin typeface="Times New Roman" panose="02020603050405020304" pitchFamily="18" charset="0"/>
                <a:cs typeface="Times New Roman" panose="02020603050405020304" pitchFamily="18" charset="0"/>
              </a:rPr>
              <a:t>testing</a:t>
            </a:r>
          </a:p>
        </p:txBody>
      </p:sp>
      <p:sp>
        <p:nvSpPr>
          <p:cNvPr id="3" name="Content Placeholder 2"/>
          <p:cNvSpPr>
            <a:spLocks noGrp="1"/>
          </p:cNvSpPr>
          <p:nvPr>
            <p:ph idx="1"/>
          </p:nvPr>
        </p:nvSpPr>
        <p:spPr>
          <a:xfrm>
            <a:off x="457200" y="762000"/>
            <a:ext cx="8229600" cy="4525963"/>
          </a:xfrm>
        </p:spPr>
        <p:txBody>
          <a:bodyPr>
            <a:noAutofit/>
          </a:bodyPr>
          <a:lstStyle/>
          <a:p>
            <a:pPr algn="just"/>
            <a:r>
              <a:rPr lang="en-US" sz="2400" dirty="0">
                <a:latin typeface="Times New Roman" panose="02020603050405020304" pitchFamily="18" charset="0"/>
                <a:cs typeface="Times New Roman" panose="02020603050405020304" pitchFamily="18" charset="0"/>
              </a:rPr>
              <a:t>In functional testing basically the </a:t>
            </a:r>
            <a:r>
              <a:rPr lang="en-US" sz="2400" dirty="0">
                <a:solidFill>
                  <a:srgbClr val="FF0000"/>
                </a:solidFill>
                <a:latin typeface="Times New Roman" panose="02020603050405020304" pitchFamily="18" charset="0"/>
                <a:cs typeface="Times New Roman" panose="02020603050405020304" pitchFamily="18" charset="0"/>
              </a:rPr>
              <a:t>testing of the functions</a:t>
            </a:r>
            <a:r>
              <a:rPr lang="en-US" sz="2400" dirty="0">
                <a:latin typeface="Times New Roman" panose="02020603050405020304" pitchFamily="18" charset="0"/>
                <a:cs typeface="Times New Roman" panose="02020603050405020304" pitchFamily="18" charset="0"/>
              </a:rPr>
              <a:t> of component or system is done</a:t>
            </a:r>
            <a:r>
              <a:rPr lang="en-US" sz="2400" dirty="0" smtClean="0">
                <a:latin typeface="Times New Roman" panose="02020603050405020304" pitchFamily="18" charset="0"/>
                <a:cs typeface="Times New Roman" panose="02020603050405020304" pitchFamily="18" charset="0"/>
              </a:rPr>
              <a:t>.</a:t>
            </a:r>
          </a:p>
          <a:p>
            <a:pPr algn="just"/>
            <a:r>
              <a:rPr lang="en-US" sz="2400" dirty="0" smtClean="0">
                <a:latin typeface="Times New Roman" panose="02020603050405020304" pitchFamily="18" charset="0"/>
                <a:cs typeface="Times New Roman" panose="02020603050405020304" pitchFamily="18" charset="0"/>
              </a:rPr>
              <a:t>It </a:t>
            </a:r>
            <a:r>
              <a:rPr lang="en-US" sz="2400" dirty="0">
                <a:latin typeface="Times New Roman" panose="02020603050405020304" pitchFamily="18" charset="0"/>
                <a:cs typeface="Times New Roman" panose="02020603050405020304" pitchFamily="18" charset="0"/>
              </a:rPr>
              <a:t>refers to activities that </a:t>
            </a:r>
            <a:r>
              <a:rPr lang="en-US" sz="2400" dirty="0">
                <a:solidFill>
                  <a:srgbClr val="FF0000"/>
                </a:solidFill>
                <a:latin typeface="Times New Roman" panose="02020603050405020304" pitchFamily="18" charset="0"/>
                <a:cs typeface="Times New Roman" panose="02020603050405020304" pitchFamily="18" charset="0"/>
              </a:rPr>
              <a:t>verify a specific action or function </a:t>
            </a:r>
            <a:r>
              <a:rPr lang="en-US" sz="2400" dirty="0">
                <a:latin typeface="Times New Roman" panose="02020603050405020304" pitchFamily="18" charset="0"/>
                <a:cs typeface="Times New Roman" panose="02020603050405020304" pitchFamily="18" charset="0"/>
              </a:rPr>
              <a:t>of the code. </a:t>
            </a:r>
            <a:endParaRPr lang="en-US" sz="2400" dirty="0" smtClean="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Sort of debugging</a:t>
            </a:r>
          </a:p>
          <a:p>
            <a:pPr algn="just"/>
            <a:r>
              <a:rPr lang="en-US" sz="2400" dirty="0">
                <a:latin typeface="Times New Roman" panose="02020603050405020304" pitchFamily="18" charset="0"/>
                <a:cs typeface="Times New Roman" panose="02020603050405020304" pitchFamily="18" charset="0"/>
              </a:rPr>
              <a:t>Require knowledge of loop </a:t>
            </a:r>
            <a:r>
              <a:rPr lang="en-US" sz="2400" dirty="0" smtClean="0">
                <a:latin typeface="Times New Roman" panose="02020603050405020304" pitchFamily="18" charset="0"/>
                <a:cs typeface="Times New Roman" panose="02020603050405020304" pitchFamily="18" charset="0"/>
              </a:rPr>
              <a:t>iterations, </a:t>
            </a:r>
            <a:r>
              <a:rPr lang="en-US" sz="2400" dirty="0">
                <a:latin typeface="Times New Roman" panose="02020603050405020304" pitchFamily="18" charset="0"/>
                <a:cs typeface="Times New Roman" panose="02020603050405020304" pitchFamily="18" charset="0"/>
              </a:rPr>
              <a:t>conditions, </a:t>
            </a:r>
            <a:r>
              <a:rPr lang="en-US" sz="2400" dirty="0" smtClean="0">
                <a:latin typeface="Times New Roman" panose="02020603050405020304" pitchFamily="18" charset="0"/>
                <a:cs typeface="Times New Roman" panose="02020603050405020304" pitchFamily="18" charset="0"/>
              </a:rPr>
              <a:t>input, output.</a:t>
            </a:r>
          </a:p>
          <a:p>
            <a:pPr algn="just"/>
            <a:r>
              <a:rPr lang="en-US" sz="2400" dirty="0">
                <a:latin typeface="Times New Roman" panose="02020603050405020304" pitchFamily="18" charset="0"/>
                <a:cs typeface="Times New Roman" panose="02020603050405020304" pitchFamily="18" charset="0"/>
              </a:rPr>
              <a:t>Being developer we know obvious errors for some input , so we perform test by  giving inputs and checking output, to highlight obvious mistakes.</a:t>
            </a:r>
          </a:p>
          <a:p>
            <a:pPr algn="just"/>
            <a:r>
              <a:rPr lang="en-US" sz="2400" dirty="0">
                <a:latin typeface="Times New Roman" panose="02020603050405020304" pitchFamily="18" charset="0"/>
                <a:cs typeface="Times New Roman" panose="02020603050405020304" pitchFamily="18" charset="0"/>
              </a:rPr>
              <a:t>Check complex logic and conditions, check the working loops and iterations by simply putting </a:t>
            </a:r>
            <a:r>
              <a:rPr lang="en-US" sz="2400" dirty="0" err="1">
                <a:latin typeface="Times New Roman" panose="02020603050405020304" pitchFamily="18" charset="0"/>
                <a:cs typeface="Times New Roman" panose="02020603050405020304" pitchFamily="18" charset="0"/>
              </a:rPr>
              <a:t>printf</a:t>
            </a:r>
            <a:r>
              <a:rPr lang="en-US" sz="2400" dirty="0">
                <a:latin typeface="Times New Roman" panose="02020603050405020304" pitchFamily="18" charset="0"/>
                <a:cs typeface="Times New Roman" panose="02020603050405020304" pitchFamily="18" charset="0"/>
              </a:rPr>
              <a:t> statement</a:t>
            </a:r>
          </a:p>
          <a:p>
            <a:pPr algn="just"/>
            <a:r>
              <a:rPr lang="en-US" sz="2400" dirty="0">
                <a:latin typeface="Times New Roman" panose="02020603050405020304" pitchFamily="18" charset="0"/>
                <a:cs typeface="Times New Roman" panose="02020603050405020304" pitchFamily="18" charset="0"/>
              </a:rPr>
              <a:t>Functional test tends to answer the questions like “does this particular feature work”. This is typically described in a requirements specification or in a functional specification.</a:t>
            </a: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2761478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normAutofit/>
          </a:bodyPr>
          <a:lstStyle/>
          <a:p>
            <a:r>
              <a:rPr lang="en-US" dirty="0">
                <a:latin typeface="Times New Roman" panose="02020603050405020304" pitchFamily="18" charset="0"/>
                <a:cs typeface="Times New Roman" panose="02020603050405020304" pitchFamily="18" charset="0"/>
              </a:rPr>
              <a:t>Code</a:t>
            </a:r>
            <a:r>
              <a:rPr lang="en-US" dirty="0"/>
              <a:t> Coverage testing</a:t>
            </a:r>
          </a:p>
        </p:txBody>
      </p:sp>
      <p:sp>
        <p:nvSpPr>
          <p:cNvPr id="3" name="Content Placeholder 2"/>
          <p:cNvSpPr>
            <a:spLocks noGrp="1"/>
          </p:cNvSpPr>
          <p:nvPr>
            <p:ph idx="1"/>
          </p:nvPr>
        </p:nvSpPr>
        <p:spPr>
          <a:xfrm>
            <a:off x="152400" y="762000"/>
            <a:ext cx="8991600" cy="5943600"/>
          </a:xfrm>
        </p:spPr>
        <p:txBody>
          <a:bodyPr>
            <a:normAutofit fontScale="77500" lnSpcReduction="20000"/>
          </a:bodyPr>
          <a:lstStyle/>
          <a:p>
            <a:r>
              <a:rPr lang="en-US" dirty="0" smtClean="0">
                <a:latin typeface="Times New Roman" panose="02020603050405020304" pitchFamily="18" charset="0"/>
                <a:cs typeface="Times New Roman" panose="02020603050405020304" pitchFamily="18" charset="0"/>
              </a:rPr>
              <a:t>It  </a:t>
            </a:r>
            <a:r>
              <a:rPr lang="en-US" dirty="0" smtClean="0">
                <a:solidFill>
                  <a:srgbClr val="FF0000"/>
                </a:solidFill>
                <a:latin typeface="Times New Roman" panose="02020603050405020304" pitchFamily="18" charset="0"/>
                <a:cs typeface="Times New Roman" panose="02020603050405020304" pitchFamily="18" charset="0"/>
              </a:rPr>
              <a:t>inspect the code </a:t>
            </a:r>
            <a:r>
              <a:rPr lang="en-US" dirty="0" smtClean="0">
                <a:latin typeface="Times New Roman" panose="02020603050405020304" pitchFamily="18" charset="0"/>
                <a:cs typeface="Times New Roman" panose="02020603050405020304" pitchFamily="18" charset="0"/>
              </a:rPr>
              <a:t>directly</a:t>
            </a:r>
          </a:p>
          <a:p>
            <a:r>
              <a:rPr lang="en-US" dirty="0" smtClean="0">
                <a:latin typeface="Times New Roman" panose="02020603050405020304" pitchFamily="18" charset="0"/>
                <a:cs typeface="Times New Roman" panose="02020603050405020304" pitchFamily="18" charset="0"/>
              </a:rPr>
              <a:t>Code </a:t>
            </a:r>
            <a:r>
              <a:rPr lang="en-US" dirty="0">
                <a:latin typeface="Times New Roman" panose="02020603050405020304" pitchFamily="18" charset="0"/>
                <a:cs typeface="Times New Roman" panose="02020603050405020304" pitchFamily="18" charset="0"/>
              </a:rPr>
              <a:t>Coverage testing is determining </a:t>
            </a:r>
            <a:r>
              <a:rPr lang="en-US" dirty="0">
                <a:solidFill>
                  <a:srgbClr val="FF0000"/>
                </a:solidFill>
                <a:latin typeface="Times New Roman" panose="02020603050405020304" pitchFamily="18" charset="0"/>
                <a:cs typeface="Times New Roman" panose="02020603050405020304" pitchFamily="18" charset="0"/>
              </a:rPr>
              <a:t>how much code </a:t>
            </a:r>
            <a:r>
              <a:rPr lang="en-US" dirty="0">
                <a:latin typeface="Times New Roman" panose="02020603050405020304" pitchFamily="18" charset="0"/>
                <a:cs typeface="Times New Roman" panose="02020603050405020304" pitchFamily="18" charset="0"/>
              </a:rPr>
              <a:t>is being </a:t>
            </a:r>
            <a:r>
              <a:rPr lang="en-US" dirty="0">
                <a:solidFill>
                  <a:srgbClr val="FF0000"/>
                </a:solidFill>
                <a:latin typeface="Times New Roman" panose="02020603050405020304" pitchFamily="18" charset="0"/>
                <a:cs typeface="Times New Roman" panose="02020603050405020304" pitchFamily="18" charset="0"/>
              </a:rPr>
              <a:t>tested</a:t>
            </a:r>
            <a:r>
              <a:rPr lang="en-US" dirty="0">
                <a:latin typeface="Times New Roman" panose="02020603050405020304" pitchFamily="18" charset="0"/>
                <a:cs typeface="Times New Roman" panose="02020603050405020304" pitchFamily="18" charset="0"/>
              </a:rPr>
              <a:t>. It can be calculated using the formula</a:t>
            </a:r>
            <a:r>
              <a:rPr lang="en-US" dirty="0" smtClean="0">
                <a:latin typeface="Times New Roman" panose="02020603050405020304" pitchFamily="18" charset="0"/>
                <a:cs typeface="Times New Roman" panose="02020603050405020304" pitchFamily="18" charset="0"/>
              </a:rPr>
              <a:t>:</a:t>
            </a:r>
          </a:p>
          <a:p>
            <a:r>
              <a:rPr lang="en-US" dirty="0">
                <a:solidFill>
                  <a:srgbClr val="FF0000"/>
                </a:solidFill>
                <a:latin typeface="Times New Roman" panose="02020603050405020304" pitchFamily="18" charset="0"/>
                <a:cs typeface="Times New Roman" panose="02020603050405020304" pitchFamily="18" charset="0"/>
              </a:rPr>
              <a:t>Code Coverage = (Number of lines of code exercised)/(Total Number of lines of code) * 100</a:t>
            </a:r>
            <a:r>
              <a:rPr lang="en-US" dirty="0" smtClean="0">
                <a:solidFill>
                  <a:srgbClr val="FF0000"/>
                </a:solidFill>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computer science, </a:t>
            </a:r>
            <a:r>
              <a:rPr lang="en-US" b="1" dirty="0">
                <a:latin typeface="Times New Roman" panose="02020603050405020304" pitchFamily="18" charset="0"/>
                <a:cs typeface="Times New Roman" panose="02020603050405020304" pitchFamily="18" charset="0"/>
              </a:rPr>
              <a:t>code coverage</a:t>
            </a:r>
            <a:r>
              <a:rPr lang="en-US" dirty="0">
                <a:latin typeface="Times New Roman" panose="02020603050405020304" pitchFamily="18" charset="0"/>
                <a:cs typeface="Times New Roman" panose="02020603050405020304" pitchFamily="18" charset="0"/>
              </a:rPr>
              <a:t> is a </a:t>
            </a:r>
            <a:r>
              <a:rPr lang="en-US" dirty="0">
                <a:solidFill>
                  <a:srgbClr val="FF0000"/>
                </a:solidFill>
                <a:latin typeface="Times New Roman" panose="02020603050405020304" pitchFamily="18" charset="0"/>
                <a:cs typeface="Times New Roman" panose="02020603050405020304" pitchFamily="18" charset="0"/>
              </a:rPr>
              <a:t>measure</a:t>
            </a:r>
            <a:r>
              <a:rPr lang="en-US" dirty="0">
                <a:latin typeface="Times New Roman" panose="02020603050405020304" pitchFamily="18" charset="0"/>
                <a:cs typeface="Times New Roman" panose="02020603050405020304" pitchFamily="18" charset="0"/>
              </a:rPr>
              <a:t> used to describe the degree to which the source </a:t>
            </a:r>
            <a:r>
              <a:rPr lang="en-US" b="1" dirty="0">
                <a:latin typeface="Times New Roman" panose="02020603050405020304" pitchFamily="18" charset="0"/>
                <a:cs typeface="Times New Roman" panose="02020603050405020304" pitchFamily="18" charset="0"/>
              </a:rPr>
              <a:t>code</a:t>
            </a:r>
            <a:r>
              <a:rPr lang="en-US" dirty="0">
                <a:latin typeface="Times New Roman" panose="02020603050405020304" pitchFamily="18" charset="0"/>
                <a:cs typeface="Times New Roman" panose="02020603050405020304" pitchFamily="18" charset="0"/>
              </a:rPr>
              <a:t> of a program is </a:t>
            </a:r>
            <a:r>
              <a:rPr lang="en-US" b="1" dirty="0">
                <a:latin typeface="Times New Roman" panose="02020603050405020304" pitchFamily="18" charset="0"/>
                <a:cs typeface="Times New Roman" panose="02020603050405020304" pitchFamily="18" charset="0"/>
              </a:rPr>
              <a:t>tested</a:t>
            </a:r>
            <a:r>
              <a:rPr lang="en-US" dirty="0">
                <a:latin typeface="Times New Roman" panose="02020603050405020304" pitchFamily="18" charset="0"/>
                <a:cs typeface="Times New Roman" panose="02020603050405020304" pitchFamily="18" charset="0"/>
              </a:rPr>
              <a:t> by a </a:t>
            </a:r>
            <a:r>
              <a:rPr lang="en-US" dirty="0" smtClean="0">
                <a:latin typeface="Times New Roman" panose="02020603050405020304" pitchFamily="18" charset="0"/>
                <a:cs typeface="Times New Roman" panose="02020603050405020304" pitchFamily="18" charset="0"/>
              </a:rPr>
              <a:t>particular </a:t>
            </a:r>
            <a:r>
              <a:rPr lang="en-US" b="1" dirty="0" smtClean="0">
                <a:latin typeface="Times New Roman" panose="02020603050405020304" pitchFamily="18" charset="0"/>
                <a:cs typeface="Times New Roman" panose="02020603050405020304" pitchFamily="18" charset="0"/>
              </a:rPr>
              <a:t>test</a:t>
            </a:r>
            <a:r>
              <a:rPr lang="en-US" dirty="0">
                <a:latin typeface="Times New Roman" panose="02020603050405020304" pitchFamily="18" charset="0"/>
                <a:cs typeface="Times New Roman" panose="02020603050405020304" pitchFamily="18" charset="0"/>
              </a:rPr>
              <a:t> suite.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A </a:t>
            </a:r>
            <a:r>
              <a:rPr lang="en-US" dirty="0">
                <a:latin typeface="Times New Roman" panose="02020603050405020304" pitchFamily="18" charset="0"/>
                <a:cs typeface="Times New Roman" panose="02020603050405020304" pitchFamily="18" charset="0"/>
              </a:rPr>
              <a:t>program with high </a:t>
            </a:r>
            <a:r>
              <a:rPr lang="en-US" b="1" dirty="0">
                <a:latin typeface="Times New Roman" panose="02020603050405020304" pitchFamily="18" charset="0"/>
                <a:cs typeface="Times New Roman" panose="02020603050405020304" pitchFamily="18" charset="0"/>
              </a:rPr>
              <a:t>code coverage</a:t>
            </a:r>
            <a:r>
              <a:rPr lang="en-US" dirty="0">
                <a:latin typeface="Times New Roman" panose="02020603050405020304" pitchFamily="18" charset="0"/>
                <a:cs typeface="Times New Roman" panose="02020603050405020304" pitchFamily="18" charset="0"/>
              </a:rPr>
              <a:t> has been more thoroughly </a:t>
            </a:r>
            <a:r>
              <a:rPr lang="en-US" b="1" dirty="0">
                <a:latin typeface="Times New Roman" panose="02020603050405020304" pitchFamily="18" charset="0"/>
                <a:cs typeface="Times New Roman" panose="02020603050405020304" pitchFamily="18" charset="0"/>
              </a:rPr>
              <a:t>tested</a:t>
            </a:r>
            <a:r>
              <a:rPr lang="en-US" dirty="0">
                <a:latin typeface="Times New Roman" panose="02020603050405020304" pitchFamily="18" charset="0"/>
                <a:cs typeface="Times New Roman" panose="02020603050405020304" pitchFamily="18" charset="0"/>
              </a:rPr>
              <a:t> and has a lower chance of containing software bugs than a program with low </a:t>
            </a:r>
            <a:r>
              <a:rPr lang="en-US" b="1" dirty="0">
                <a:latin typeface="Times New Roman" panose="02020603050405020304" pitchFamily="18" charset="0"/>
                <a:cs typeface="Times New Roman" panose="02020603050405020304" pitchFamily="18" charset="0"/>
              </a:rPr>
              <a:t>code coverage</a:t>
            </a:r>
            <a:r>
              <a:rPr lang="en-US" dirty="0" smtClean="0">
                <a:latin typeface="Times New Roman" panose="02020603050405020304" pitchFamily="18" charset="0"/>
                <a:cs typeface="Times New Roman" panose="02020603050405020304" pitchFamily="18" charset="0"/>
              </a:rPr>
              <a:t>.</a:t>
            </a:r>
          </a:p>
          <a:p>
            <a:pPr algn="just"/>
            <a:r>
              <a:rPr lang="en-US" dirty="0"/>
              <a:t>In this you must </a:t>
            </a:r>
            <a:r>
              <a:rPr lang="en-US" dirty="0">
                <a:solidFill>
                  <a:srgbClr val="FF0000"/>
                </a:solidFill>
              </a:rPr>
              <a:t>enter and exit every module </a:t>
            </a:r>
            <a:r>
              <a:rPr lang="en-US" dirty="0"/>
              <a:t>of code.</a:t>
            </a:r>
          </a:p>
          <a:p>
            <a:pPr algn="just"/>
            <a:r>
              <a:rPr lang="en-US" dirty="0"/>
              <a:t>It is type of feedback loop where it execute </a:t>
            </a:r>
            <a:r>
              <a:rPr lang="en-US" dirty="0">
                <a:solidFill>
                  <a:srgbClr val="FF0000"/>
                </a:solidFill>
              </a:rPr>
              <a:t>every line of code </a:t>
            </a:r>
            <a:r>
              <a:rPr lang="en-US" dirty="0"/>
              <a:t>,follow </a:t>
            </a:r>
            <a:r>
              <a:rPr lang="en-US" dirty="0">
                <a:solidFill>
                  <a:srgbClr val="FF0000"/>
                </a:solidFill>
              </a:rPr>
              <a:t>each and every logic and decision path</a:t>
            </a:r>
            <a:r>
              <a:rPr lang="en-US" dirty="0"/>
              <a:t> through the software product.</a:t>
            </a:r>
          </a:p>
          <a:p>
            <a:pPr algn="just"/>
            <a:r>
              <a:rPr lang="en-US" dirty="0"/>
              <a:t>Examine the product at this level is called code coverage analysis.</a:t>
            </a:r>
          </a:p>
          <a:p>
            <a:pPr algn="just"/>
            <a:r>
              <a:rPr lang="en-US" dirty="0"/>
              <a:t>It is dynamic white box testing.</a:t>
            </a:r>
          </a:p>
          <a:p>
            <a:pPr marL="0" indent="0" algn="just">
              <a:buNone/>
            </a:pPr>
            <a:endParaRPr lang="en-US" dirty="0"/>
          </a:p>
          <a:p>
            <a:endParaRPr lang="en-US"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22491099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143000"/>
          </a:xfrm>
        </p:spPr>
        <p:txBody>
          <a:bodyPr>
            <a:normAutofit fontScale="90000"/>
          </a:bodyPr>
          <a:lstStyle/>
          <a:p>
            <a:r>
              <a:rPr lang="en-US" dirty="0">
                <a:latin typeface="Times New Roman" panose="02020603050405020304" pitchFamily="18" charset="0"/>
                <a:cs typeface="Times New Roman" panose="02020603050405020304" pitchFamily="18" charset="0"/>
              </a:rPr>
              <a:t>Following are the types of code coverage Analysis:</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798637"/>
            <a:ext cx="8229600" cy="4525963"/>
          </a:xfrm>
        </p:spPr>
        <p:txBody>
          <a:bodyPr>
            <a:normAutofit lnSpcReduction="10000"/>
          </a:bodyPr>
          <a:lstStyle/>
          <a:p>
            <a:pPr algn="just"/>
            <a:r>
              <a:rPr lang="en-US" dirty="0" smtClean="0">
                <a:latin typeface="Times New Roman" panose="02020603050405020304" pitchFamily="18" charset="0"/>
                <a:cs typeface="Times New Roman" panose="02020603050405020304" pitchFamily="18" charset="0"/>
              </a:rPr>
              <a:t>Statement </a:t>
            </a:r>
            <a:r>
              <a:rPr lang="en-US" dirty="0">
                <a:latin typeface="Times New Roman" panose="02020603050405020304" pitchFamily="18" charset="0"/>
                <a:cs typeface="Times New Roman" panose="02020603050405020304" pitchFamily="18" charset="0"/>
              </a:rPr>
              <a:t>coverage and Block coverage</a:t>
            </a:r>
          </a:p>
          <a:p>
            <a:pPr algn="just"/>
            <a:r>
              <a:rPr lang="en-US" dirty="0">
                <a:latin typeface="Times New Roman" panose="02020603050405020304" pitchFamily="18" charset="0"/>
                <a:cs typeface="Times New Roman" panose="02020603050405020304" pitchFamily="18" charset="0"/>
              </a:rPr>
              <a:t>Function coverage</a:t>
            </a:r>
          </a:p>
          <a:p>
            <a:pPr algn="just"/>
            <a:r>
              <a:rPr lang="en-US" dirty="0">
                <a:latin typeface="Times New Roman" panose="02020603050405020304" pitchFamily="18" charset="0"/>
                <a:cs typeface="Times New Roman" panose="02020603050405020304" pitchFamily="18" charset="0"/>
              </a:rPr>
              <a:t>Function call coverage</a:t>
            </a:r>
          </a:p>
          <a:p>
            <a:pPr algn="just"/>
            <a:r>
              <a:rPr lang="en-US" dirty="0">
                <a:latin typeface="Times New Roman" panose="02020603050405020304" pitchFamily="18" charset="0"/>
                <a:cs typeface="Times New Roman" panose="02020603050405020304" pitchFamily="18" charset="0"/>
              </a:rPr>
              <a:t>Branch coverage</a:t>
            </a:r>
          </a:p>
          <a:p>
            <a:pPr algn="just"/>
            <a:r>
              <a:rPr lang="en-US" dirty="0">
                <a:latin typeface="Times New Roman" panose="02020603050405020304" pitchFamily="18" charset="0"/>
                <a:cs typeface="Times New Roman" panose="02020603050405020304" pitchFamily="18" charset="0"/>
              </a:rPr>
              <a:t>Modified condition/decision </a:t>
            </a:r>
            <a:r>
              <a:rPr lang="en-US" dirty="0" smtClean="0">
                <a:latin typeface="Times New Roman" panose="02020603050405020304" pitchFamily="18" charset="0"/>
                <a:cs typeface="Times New Roman" panose="02020603050405020304" pitchFamily="18" charset="0"/>
              </a:rPr>
              <a:t>coverage</a:t>
            </a:r>
          </a:p>
          <a:p>
            <a:pPr algn="just"/>
            <a:endParaRPr lang="en-US" dirty="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Code Coverage= 900/1000*100= 90%</a:t>
            </a:r>
          </a:p>
          <a:p>
            <a:pPr algn="just"/>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500/1000=50%</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77966192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statement </a:t>
            </a:r>
            <a:r>
              <a:rPr lang="en-US" dirty="0" smtClean="0"/>
              <a:t>coverage/Line Coverage</a:t>
            </a:r>
            <a:endParaRPr lang="en-US" dirty="0"/>
          </a:p>
        </p:txBody>
      </p:sp>
      <p:sp>
        <p:nvSpPr>
          <p:cNvPr id="3" name="Content Placeholder 2"/>
          <p:cNvSpPr>
            <a:spLocks noGrp="1"/>
          </p:cNvSpPr>
          <p:nvPr>
            <p:ph idx="1"/>
          </p:nvPr>
        </p:nvSpPr>
        <p:spPr/>
        <p:txBody>
          <a:bodyPr/>
          <a:lstStyle/>
          <a:p>
            <a:pPr algn="just"/>
            <a:r>
              <a:rPr lang="en-US" dirty="0"/>
              <a:t>The statement coverage is also known as line </a:t>
            </a:r>
            <a:r>
              <a:rPr lang="en-US" dirty="0" smtClean="0"/>
              <a:t>coverage.</a:t>
            </a:r>
            <a:endParaRPr lang="en-US" dirty="0"/>
          </a:p>
          <a:p>
            <a:pPr algn="just"/>
            <a:r>
              <a:rPr lang="en-US" dirty="0"/>
              <a:t>It </a:t>
            </a:r>
            <a:r>
              <a:rPr lang="en-US" dirty="0">
                <a:solidFill>
                  <a:srgbClr val="FF0000"/>
                </a:solidFill>
              </a:rPr>
              <a:t>verifies what the written code</a:t>
            </a:r>
            <a:r>
              <a:rPr lang="en-US" dirty="0"/>
              <a:t> is expected to do and not to do</a:t>
            </a:r>
          </a:p>
          <a:p>
            <a:pPr algn="just"/>
            <a:r>
              <a:rPr lang="en-US" dirty="0"/>
              <a:t>It measures </a:t>
            </a:r>
            <a:r>
              <a:rPr lang="en-US" dirty="0">
                <a:solidFill>
                  <a:srgbClr val="FF0000"/>
                </a:solidFill>
              </a:rPr>
              <a:t>the quality of code written</a:t>
            </a:r>
          </a:p>
          <a:p>
            <a:pPr algn="just"/>
            <a:r>
              <a:rPr lang="en-US" dirty="0"/>
              <a:t>It checks the </a:t>
            </a:r>
            <a:r>
              <a:rPr lang="en-US" dirty="0">
                <a:solidFill>
                  <a:srgbClr val="FF0000"/>
                </a:solidFill>
              </a:rPr>
              <a:t>flow of different paths </a:t>
            </a:r>
            <a:r>
              <a:rPr lang="en-US" dirty="0"/>
              <a:t>in the program and it also ensure that whether those path are tested or not.</a:t>
            </a:r>
          </a:p>
          <a:p>
            <a:pPr algn="just"/>
            <a:endParaRPr lang="en-US" dirty="0"/>
          </a:p>
        </p:txBody>
      </p:sp>
    </p:spTree>
    <p:extLst>
      <p:ext uri="{BB962C8B-B14F-4D97-AF65-F5344CB8AC3E}">
        <p14:creationId xmlns="" xmlns:p14="http://schemas.microsoft.com/office/powerpoint/2010/main" val="3576007335"/>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525963"/>
          </a:xfrm>
        </p:spPr>
        <p:txBody>
          <a:bodyPr>
            <a:normAutofit fontScale="62500" lnSpcReduction="20000"/>
          </a:bodyPr>
          <a:lstStyle/>
          <a:p>
            <a:pPr marL="0" indent="0" algn="just">
              <a:buNone/>
            </a:pPr>
            <a:endParaRPr lang="en-US" sz="3500" b="1" dirty="0">
              <a:latin typeface="Times New Roman" panose="02020603050405020304" pitchFamily="18" charset="0"/>
              <a:cs typeface="Times New Roman" panose="02020603050405020304" pitchFamily="18" charset="0"/>
            </a:endParaRPr>
          </a:p>
          <a:p>
            <a:pPr algn="just"/>
            <a:r>
              <a:rPr lang="en-US" sz="4600" dirty="0">
                <a:latin typeface="Times New Roman" panose="02020603050405020304" pitchFamily="18" charset="0"/>
                <a:cs typeface="Times New Roman" panose="02020603050405020304" pitchFamily="18" charset="0"/>
              </a:rPr>
              <a:t>This step is also known as programming phase. The implementation of software design starts in terms of writing program code in the suitable programming language and developing error-free executable programs efficiently</a:t>
            </a:r>
            <a:r>
              <a:rPr lang="en-US" sz="4600" dirty="0" smtClean="0">
                <a:latin typeface="Times New Roman" panose="02020603050405020304" pitchFamily="18" charset="0"/>
                <a:cs typeface="Times New Roman" panose="02020603050405020304" pitchFamily="18" charset="0"/>
              </a:rPr>
              <a:t>.</a:t>
            </a:r>
          </a:p>
          <a:p>
            <a:pPr algn="just"/>
            <a:r>
              <a:rPr lang="en-US" sz="4600" dirty="0" smtClean="0">
                <a:latin typeface="Times New Roman" panose="02020603050405020304" pitchFamily="18" charset="0"/>
                <a:cs typeface="Times New Roman" panose="02020603050405020304" pitchFamily="18" charset="0"/>
              </a:rPr>
              <a:t>The coding phase of software life-cycle is concerned  with development of code that will implement the design.</a:t>
            </a:r>
          </a:p>
          <a:p>
            <a:pPr algn="just"/>
            <a:r>
              <a:rPr lang="en-US" sz="4600" dirty="0" smtClean="0">
                <a:latin typeface="Times New Roman" panose="02020603050405020304" pitchFamily="18" charset="0"/>
                <a:cs typeface="Times New Roman" panose="02020603050405020304" pitchFamily="18" charset="0"/>
              </a:rPr>
              <a:t>The code is written is a formal language called a programming language.</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457200" y="274638"/>
            <a:ext cx="8229600" cy="1143000"/>
          </a:xfrm>
        </p:spPr>
        <p:txBody>
          <a:bodyPr/>
          <a:lstStyle/>
          <a:p>
            <a:pPr algn="just"/>
            <a:r>
              <a:rPr lang="en-US" sz="3600" b="1" dirty="0" smtClean="0">
                <a:latin typeface="Times New Roman" panose="02020603050405020304" pitchFamily="18" charset="0"/>
                <a:cs typeface="Times New Roman" panose="02020603050405020304" pitchFamily="18" charset="0"/>
              </a:rPr>
              <a:t>6.Coding</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05153760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statement coverage can be calculated as shown below</a:t>
            </a:r>
            <a:r>
              <a:rPr lang="en-US" dirty="0" smtClean="0"/>
              <a:t>:</a:t>
            </a:r>
          </a:p>
          <a:p>
            <a:endParaRPr lang="en-US" dirty="0"/>
          </a:p>
        </p:txBody>
      </p:sp>
      <p:pic>
        <p:nvPicPr>
          <p:cNvPr id="1026" name="Picture 2"/>
          <p:cNvPicPr>
            <a:picLocks noChangeAspect="1" noChangeArrowheads="1"/>
          </p:cNvPicPr>
          <p:nvPr/>
        </p:nvPicPr>
        <p:blipFill>
          <a:blip r:embed="rId2">
            <a:extLst>
              <a:ext uri="{BEBA8EAE-BF5A-486C-A8C5-ECC9F3942E4B}">
                <a14:imgProps xmlns="" xmlns:a14="http://schemas.microsoft.com/office/drawing/2010/main">
                  <a14:imgLayer r:embed="rId3">
                    <a14:imgEffect>
                      <a14:brightnessContrast bright="-40000" contrast="40000"/>
                    </a14:imgEffect>
                  </a14:imgLayer>
                </a14:imgProps>
              </a:ext>
              <a:ext uri="{28A0092B-C50C-407E-A947-70E740481C1C}">
                <a14:useLocalDpi xmlns="" xmlns:a14="http://schemas.microsoft.com/office/drawing/2010/main" val="0"/>
              </a:ext>
            </a:extLst>
          </a:blip>
          <a:srcRect/>
          <a:stretch>
            <a:fillRect/>
          </a:stretch>
        </p:blipFill>
        <p:spPr bwMode="auto">
          <a:xfrm>
            <a:off x="1219200" y="2743200"/>
            <a:ext cx="6057900" cy="25146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69531995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a:t>source </a:t>
            </a:r>
            <a:r>
              <a:rPr lang="en-US" b="1" dirty="0"/>
              <a:t>code complexity</a:t>
            </a:r>
            <a:r>
              <a:rPr lang="en-US" dirty="0"/>
              <a:t> </a:t>
            </a:r>
          </a:p>
        </p:txBody>
      </p:sp>
      <p:sp>
        <p:nvSpPr>
          <p:cNvPr id="3" name="Content Placeholder 2"/>
          <p:cNvSpPr>
            <a:spLocks noGrp="1"/>
          </p:cNvSpPr>
          <p:nvPr>
            <p:ph idx="1"/>
          </p:nvPr>
        </p:nvSpPr>
        <p:spPr>
          <a:xfrm>
            <a:off x="0" y="1219200"/>
            <a:ext cx="8686800" cy="5638800"/>
          </a:xfrm>
        </p:spPr>
        <p:txBody>
          <a:bodyPr>
            <a:normAutofit fontScale="92500" lnSpcReduction="10000"/>
          </a:bodyPr>
          <a:lstStyle/>
          <a:p>
            <a:pPr algn="just"/>
            <a:r>
              <a:rPr lang="en-US" b="1" dirty="0" err="1"/>
              <a:t>Cyclomatic</a:t>
            </a:r>
            <a:r>
              <a:rPr lang="en-US" b="1" dirty="0"/>
              <a:t> complexity</a:t>
            </a:r>
            <a:r>
              <a:rPr lang="en-US" dirty="0"/>
              <a:t> is a software metric (measurement), used to indicate the </a:t>
            </a:r>
            <a:r>
              <a:rPr lang="en-US" b="1" dirty="0"/>
              <a:t>complexity</a:t>
            </a:r>
            <a:r>
              <a:rPr lang="en-US" dirty="0"/>
              <a:t> of a program. It is a quantitative measure of the number of linearly independent paths through a program's source code</a:t>
            </a:r>
            <a:r>
              <a:rPr lang="en-US" dirty="0" smtClean="0"/>
              <a:t>.</a:t>
            </a:r>
          </a:p>
          <a:p>
            <a:pPr marL="0" indent="0" algn="just">
              <a:buNone/>
            </a:pPr>
            <a:r>
              <a:rPr lang="en-US" b="1" dirty="0" smtClean="0"/>
              <a:t>                                             or</a:t>
            </a:r>
          </a:p>
          <a:p>
            <a:pPr algn="just"/>
            <a:r>
              <a:rPr lang="en-US" b="1" dirty="0" err="1" smtClean="0"/>
              <a:t>Cyclomatic</a:t>
            </a:r>
            <a:r>
              <a:rPr lang="en-US" b="1" dirty="0" smtClean="0"/>
              <a:t> </a:t>
            </a:r>
            <a:r>
              <a:rPr lang="en-US" b="1" dirty="0"/>
              <a:t>complexity</a:t>
            </a:r>
            <a:r>
              <a:rPr lang="en-US" dirty="0"/>
              <a:t> is a source </a:t>
            </a:r>
            <a:r>
              <a:rPr lang="en-US" b="1" dirty="0"/>
              <a:t>code complexity</a:t>
            </a:r>
            <a:r>
              <a:rPr lang="en-US" dirty="0"/>
              <a:t> measurement that is being correlated to a number of coding errors. It is calculated by developing a Control Flow Graph of the </a:t>
            </a:r>
            <a:r>
              <a:rPr lang="en-US" b="1" dirty="0"/>
              <a:t>code</a:t>
            </a:r>
            <a:r>
              <a:rPr lang="en-US" dirty="0"/>
              <a:t> that measures the number of linearly-independent paths through a program module.</a:t>
            </a:r>
          </a:p>
        </p:txBody>
      </p:sp>
    </p:spTree>
    <p:extLst>
      <p:ext uri="{BB962C8B-B14F-4D97-AF65-F5344CB8AC3E}">
        <p14:creationId xmlns="" xmlns:p14="http://schemas.microsoft.com/office/powerpoint/2010/main" val="194769256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It is observed that complex code is difficult to maintain.</a:t>
            </a:r>
          </a:p>
          <a:p>
            <a:r>
              <a:rPr lang="en-US" dirty="0" smtClean="0"/>
              <a:t>It introduce new /complex defects in the program.</a:t>
            </a:r>
          </a:p>
        </p:txBody>
      </p:sp>
    </p:spTree>
    <p:extLst>
      <p:ext uri="{BB962C8B-B14F-4D97-AF65-F5344CB8AC3E}">
        <p14:creationId xmlns="" xmlns:p14="http://schemas.microsoft.com/office/powerpoint/2010/main" val="276158797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Role of Testing</a:t>
            </a:r>
            <a:endParaRPr lang="en-US" dirty="0"/>
          </a:p>
        </p:txBody>
      </p:sp>
      <p:sp>
        <p:nvSpPr>
          <p:cNvPr id="3" name="Content Placeholder 2"/>
          <p:cNvSpPr>
            <a:spLocks noGrp="1"/>
          </p:cNvSpPr>
          <p:nvPr>
            <p:ph idx="1"/>
          </p:nvPr>
        </p:nvSpPr>
        <p:spPr>
          <a:xfrm>
            <a:off x="533400" y="914400"/>
            <a:ext cx="8229600" cy="5715000"/>
          </a:xfrm>
        </p:spPr>
        <p:txBody>
          <a:bodyPr>
            <a:normAutofit/>
          </a:bodyPr>
          <a:lstStyle/>
          <a:p>
            <a:pPr lvl="1"/>
            <a:r>
              <a:rPr lang="en-US" sz="2400" b="1" dirty="0" smtClean="0">
                <a:latin typeface="Times New Roman" panose="02020603050405020304" pitchFamily="18" charset="0"/>
                <a:cs typeface="Times New Roman" panose="02020603050405020304" pitchFamily="18" charset="0"/>
              </a:rPr>
              <a:t>Reduce </a:t>
            </a:r>
            <a:r>
              <a:rPr lang="en-US" sz="2400" b="1" dirty="0">
                <a:latin typeface="Times New Roman" panose="02020603050405020304" pitchFamily="18" charset="0"/>
                <a:cs typeface="Times New Roman" panose="02020603050405020304" pitchFamily="18" charset="0"/>
              </a:rPr>
              <a:t>the risk of problems</a:t>
            </a:r>
            <a:endParaRPr lang="en-US" sz="2400" dirty="0">
              <a:latin typeface="Times New Roman" panose="02020603050405020304" pitchFamily="18" charset="0"/>
              <a:cs typeface="Times New Roman" panose="02020603050405020304" pitchFamily="18" charset="0"/>
            </a:endParaRPr>
          </a:p>
          <a:p>
            <a:pPr lvl="1"/>
            <a:r>
              <a:rPr lang="en-US" sz="2400" b="1" dirty="0">
                <a:latin typeface="Times New Roman" panose="02020603050405020304" pitchFamily="18" charset="0"/>
                <a:cs typeface="Times New Roman" panose="02020603050405020304" pitchFamily="18" charset="0"/>
              </a:rPr>
              <a:t>Reduce long-term defect-related costs</a:t>
            </a:r>
            <a:endParaRPr lang="en-US" sz="2400" dirty="0">
              <a:latin typeface="Times New Roman" panose="02020603050405020304" pitchFamily="18" charset="0"/>
              <a:cs typeface="Times New Roman" panose="02020603050405020304" pitchFamily="18" charset="0"/>
            </a:endParaRPr>
          </a:p>
          <a:p>
            <a:pPr lvl="1"/>
            <a:r>
              <a:rPr lang="en-US" sz="2400" b="1" dirty="0">
                <a:latin typeface="Times New Roman" panose="02020603050405020304" pitchFamily="18" charset="0"/>
                <a:cs typeface="Times New Roman" panose="02020603050405020304" pitchFamily="18" charset="0"/>
              </a:rPr>
              <a:t>Contribute to the quality of the software</a:t>
            </a:r>
            <a:endParaRPr lang="en-US" sz="2400" dirty="0">
              <a:latin typeface="Times New Roman" panose="02020603050405020304" pitchFamily="18" charset="0"/>
              <a:cs typeface="Times New Roman" panose="02020603050405020304" pitchFamily="18" charset="0"/>
            </a:endParaRPr>
          </a:p>
          <a:p>
            <a:pPr lvl="1"/>
            <a:r>
              <a:rPr lang="en-US" sz="2400" b="1" dirty="0">
                <a:latin typeface="Times New Roman" panose="02020603050405020304" pitchFamily="18" charset="0"/>
                <a:cs typeface="Times New Roman" panose="02020603050405020304" pitchFamily="18" charset="0"/>
              </a:rPr>
              <a:t>Help meeting standards:</a:t>
            </a:r>
            <a:endParaRPr lang="en-US" sz="2400" dirty="0">
              <a:latin typeface="Times New Roman" panose="02020603050405020304" pitchFamily="18" charset="0"/>
              <a:cs typeface="Times New Roman" panose="02020603050405020304" pitchFamily="18" charset="0"/>
            </a:endParaRPr>
          </a:p>
          <a:p>
            <a:pPr lvl="2"/>
            <a:r>
              <a:rPr lang="en-US" dirty="0">
                <a:latin typeface="Times New Roman" panose="02020603050405020304" pitchFamily="18" charset="0"/>
                <a:cs typeface="Times New Roman" panose="02020603050405020304" pitchFamily="18" charset="0"/>
              </a:rPr>
              <a:t>Contractual or legal requirements</a:t>
            </a:r>
          </a:p>
          <a:p>
            <a:pPr lvl="2"/>
            <a:r>
              <a:rPr lang="en-US" dirty="0">
                <a:latin typeface="Times New Roman" panose="02020603050405020304" pitchFamily="18" charset="0"/>
                <a:cs typeface="Times New Roman" panose="02020603050405020304" pitchFamily="18" charset="0"/>
              </a:rPr>
              <a:t>Industry-specific </a:t>
            </a:r>
            <a:r>
              <a:rPr lang="en-US" dirty="0" smtClean="0">
                <a:latin typeface="Times New Roman" panose="02020603050405020304" pitchFamily="18" charset="0"/>
                <a:cs typeface="Times New Roman" panose="02020603050405020304" pitchFamily="18" charset="0"/>
              </a:rPr>
              <a:t>standards</a:t>
            </a:r>
          </a:p>
          <a:p>
            <a:r>
              <a:rPr lang="en-US" sz="2400" b="1" dirty="0" smtClean="0">
                <a:latin typeface="Times New Roman" panose="02020603050405020304" pitchFamily="18" charset="0"/>
                <a:cs typeface="Times New Roman" panose="02020603050405020304" pitchFamily="18" charset="0"/>
              </a:rPr>
              <a:t>Testing </a:t>
            </a:r>
            <a:r>
              <a:rPr lang="en-US" sz="2400" b="1" dirty="0">
                <a:latin typeface="Times New Roman" panose="02020603050405020304" pitchFamily="18" charset="0"/>
                <a:cs typeface="Times New Roman" panose="02020603050405020304" pitchFamily="18" charset="0"/>
              </a:rPr>
              <a:t>can give confidence in the quality of the software if it finds few or no defects</a:t>
            </a: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If defects are found, the quality increases when </a:t>
            </a:r>
            <a:r>
              <a:rPr lang="en-US" sz="2400" b="1" dirty="0" smtClean="0">
                <a:latin typeface="Times New Roman" panose="02020603050405020304" pitchFamily="18" charset="0"/>
                <a:cs typeface="Times New Roman" panose="02020603050405020304" pitchFamily="18" charset="0"/>
              </a:rPr>
              <a:t>those defects </a:t>
            </a:r>
            <a:r>
              <a:rPr lang="en-US" sz="2400" b="1" dirty="0">
                <a:latin typeface="Times New Roman" panose="02020603050405020304" pitchFamily="18" charset="0"/>
                <a:cs typeface="Times New Roman" panose="02020603050405020304" pitchFamily="18" charset="0"/>
              </a:rPr>
              <a:t>are fixed</a:t>
            </a:r>
            <a:endParaRPr lang="en-US"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Lessons learnt from previous mistakes improve future performance</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397235613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Why Do Bug Occurs?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800" dirty="0" smtClean="0">
                <a:latin typeface="Times New Roman" panose="02020603050405020304" pitchFamily="18" charset="0"/>
                <a:cs typeface="Times New Roman" panose="02020603050405020304" pitchFamily="18" charset="0"/>
              </a:rPr>
              <a:t>Number one cause of software bug is </a:t>
            </a:r>
            <a:r>
              <a:rPr lang="en-US" sz="2800" b="1" dirty="0" smtClean="0">
                <a:latin typeface="Times New Roman" panose="02020603050405020304" pitchFamily="18" charset="0"/>
                <a:cs typeface="Times New Roman" panose="02020603050405020304" pitchFamily="18" charset="0"/>
              </a:rPr>
              <a:t>Specification.</a:t>
            </a:r>
          </a:p>
          <a:p>
            <a:pPr lvl="1">
              <a:buFont typeface="Wingdings" pitchFamily="2" charset="2"/>
              <a:buChar char="Ø"/>
            </a:pPr>
            <a:r>
              <a:rPr lang="en-US" sz="2400" dirty="0" smtClean="0">
                <a:latin typeface="Times New Roman" panose="02020603050405020304" pitchFamily="18" charset="0"/>
                <a:cs typeface="Times New Roman" panose="02020603050405020304" pitchFamily="18" charset="0"/>
              </a:rPr>
              <a:t>Spec. Simply isn’t written.</a:t>
            </a:r>
          </a:p>
          <a:p>
            <a:pPr lvl="1">
              <a:buFont typeface="Wingdings" pitchFamily="2" charset="2"/>
              <a:buChar char="Ø"/>
            </a:pPr>
            <a:r>
              <a:rPr lang="en-US" sz="2400" dirty="0" smtClean="0">
                <a:latin typeface="Times New Roman" panose="02020603050405020304" pitchFamily="18" charset="0"/>
                <a:cs typeface="Times New Roman" panose="02020603050405020304" pitchFamily="18" charset="0"/>
              </a:rPr>
              <a:t>It’s Constantly changing nature.</a:t>
            </a:r>
          </a:p>
          <a:p>
            <a:pPr lvl="1">
              <a:buFont typeface="Wingdings" pitchFamily="2" charset="2"/>
              <a:buChar char="Ø"/>
            </a:pPr>
            <a:r>
              <a:rPr lang="en-US" sz="2400" dirty="0" smtClean="0">
                <a:latin typeface="Times New Roman" panose="02020603050405020304" pitchFamily="18" charset="0"/>
                <a:cs typeface="Times New Roman" panose="02020603050405020304" pitchFamily="18" charset="0"/>
              </a:rPr>
              <a:t>Not communicated to entire development team.</a:t>
            </a:r>
          </a:p>
          <a:p>
            <a:pPr lvl="1">
              <a:buFont typeface="Wingdings" pitchFamily="2" charset="2"/>
              <a:buChar char="Ø"/>
            </a:pPr>
            <a:r>
              <a:rPr lang="en-US" sz="2400" dirty="0" smtClean="0">
                <a:latin typeface="Times New Roman" panose="02020603050405020304" pitchFamily="18" charset="0"/>
                <a:cs typeface="Times New Roman" panose="02020603050405020304" pitchFamily="18" charset="0"/>
              </a:rPr>
              <a:t>Planning.</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401766892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Why Do Bug Occurs?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800" dirty="0" smtClean="0">
                <a:latin typeface="Times New Roman" panose="02020603050405020304" pitchFamily="18" charset="0"/>
                <a:cs typeface="Times New Roman" panose="02020603050405020304" pitchFamily="18" charset="0"/>
              </a:rPr>
              <a:t>Next largest source of bug is </a:t>
            </a:r>
            <a:r>
              <a:rPr lang="en-US" sz="2800" b="1" dirty="0" smtClean="0">
                <a:latin typeface="Times New Roman" panose="02020603050405020304" pitchFamily="18" charset="0"/>
                <a:cs typeface="Times New Roman" panose="02020603050405020304" pitchFamily="18" charset="0"/>
              </a:rPr>
              <a:t>Design.</a:t>
            </a:r>
          </a:p>
          <a:p>
            <a:r>
              <a:rPr lang="en-US" sz="2400" dirty="0" smtClean="0">
                <a:latin typeface="Times New Roman" panose="02020603050405020304" pitchFamily="18" charset="0"/>
                <a:cs typeface="Times New Roman" panose="02020603050405020304" pitchFamily="18" charset="0"/>
              </a:rPr>
              <a:t>Same reason as Specification.</a:t>
            </a:r>
          </a:p>
          <a:p>
            <a:pPr>
              <a:buFont typeface="Wingdings" pitchFamily="2" charset="2"/>
              <a:buChar char="Ø"/>
            </a:pPr>
            <a:r>
              <a:rPr lang="en-US" sz="2400" b="1" dirty="0" smtClean="0">
                <a:latin typeface="Times New Roman" panose="02020603050405020304" pitchFamily="18" charset="0"/>
                <a:cs typeface="Times New Roman" panose="02020603050405020304" pitchFamily="18" charset="0"/>
              </a:rPr>
              <a:t>Coding </a:t>
            </a:r>
          </a:p>
          <a:p>
            <a:pPr lvl="1">
              <a:buFont typeface="Wingdings" pitchFamily="2" charset="2"/>
              <a:buChar char="Ø"/>
            </a:pPr>
            <a:r>
              <a:rPr lang="en-US" sz="2400" dirty="0" smtClean="0">
                <a:latin typeface="Times New Roman" panose="02020603050405020304" pitchFamily="18" charset="0"/>
                <a:cs typeface="Times New Roman" panose="02020603050405020304" pitchFamily="18" charset="0"/>
              </a:rPr>
              <a:t>Software complexity.</a:t>
            </a:r>
          </a:p>
          <a:p>
            <a:pPr lvl="1">
              <a:buFont typeface="Wingdings" pitchFamily="2" charset="2"/>
              <a:buChar char="Ø"/>
            </a:pP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Poor Documentation.</a:t>
            </a:r>
          </a:p>
          <a:p>
            <a:pPr lvl="1">
              <a:buFont typeface="Wingdings" pitchFamily="2" charset="2"/>
              <a:buChar char="Ø"/>
            </a:pPr>
            <a:r>
              <a:rPr lang="en-US" sz="2400" dirty="0" smtClean="0">
                <a:latin typeface="Times New Roman" panose="02020603050405020304" pitchFamily="18" charset="0"/>
                <a:cs typeface="Times New Roman" panose="02020603050405020304" pitchFamily="18" charset="0"/>
              </a:rPr>
              <a:t>Schedule pressure.</a:t>
            </a:r>
          </a:p>
          <a:p>
            <a:pPr lvl="1">
              <a:buFont typeface="Wingdings" pitchFamily="2" charset="2"/>
              <a:buChar char="Ø"/>
            </a:pPr>
            <a:r>
              <a:rPr lang="en-US" sz="2400" dirty="0" smtClean="0">
                <a:latin typeface="Times New Roman" panose="02020603050405020304" pitchFamily="18" charset="0"/>
                <a:cs typeface="Times New Roman" panose="02020603050405020304" pitchFamily="18" charset="0"/>
              </a:rPr>
              <a:t>Plain dumb mistake.</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12564986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fontScale="90000"/>
          </a:bodyPr>
          <a:lstStyle/>
          <a:p>
            <a:r>
              <a:rPr lang="en-US" b="1" dirty="0">
                <a:latin typeface="Times New Roman" panose="02020603050405020304" pitchFamily="18" charset="0"/>
                <a:cs typeface="Times New Roman" panose="02020603050405020304" pitchFamily="18" charset="0"/>
              </a:rPr>
              <a:t>Skills of SW Tester</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066800"/>
            <a:ext cx="8229600" cy="5287963"/>
          </a:xfrm>
        </p:spPr>
        <p:txBody>
          <a:bodyPr>
            <a:noAutofit/>
          </a:bodyPr>
          <a:lstStyle/>
          <a:p>
            <a:pPr lvl="0" algn="just"/>
            <a:r>
              <a:rPr lang="en-US" sz="2400" b="1" dirty="0">
                <a:latin typeface="Times New Roman" panose="02020603050405020304" pitchFamily="18" charset="0"/>
                <a:cs typeface="Times New Roman" panose="02020603050405020304" pitchFamily="18" charset="0"/>
              </a:rPr>
              <a:t>Explorer: </a:t>
            </a:r>
            <a:r>
              <a:rPr lang="en-US" sz="2400" dirty="0">
                <a:latin typeface="Times New Roman" panose="02020603050405020304" pitchFamily="18" charset="0"/>
                <a:cs typeface="Times New Roman" panose="02020603050405020304" pitchFamily="18" charset="0"/>
              </a:rPr>
              <a:t>Don’t afraid of getting into unknown situation.</a:t>
            </a:r>
          </a:p>
          <a:p>
            <a:pPr lvl="0" algn="just"/>
            <a:r>
              <a:rPr lang="en-US" sz="2400" b="1" dirty="0">
                <a:latin typeface="Times New Roman" panose="02020603050405020304" pitchFamily="18" charset="0"/>
                <a:cs typeface="Times New Roman" panose="02020603050405020304" pitchFamily="18" charset="0"/>
              </a:rPr>
              <a:t>Troubleshooter:</a:t>
            </a:r>
            <a:r>
              <a:rPr lang="en-US" sz="2400" dirty="0">
                <a:latin typeface="Times New Roman" panose="02020603050405020304" pitchFamily="18" charset="0"/>
                <a:cs typeface="Times New Roman" panose="02020603050405020304" pitchFamily="18" charset="0"/>
              </a:rPr>
              <a:t> Figuring out why something doesn`t work</a:t>
            </a:r>
          </a:p>
          <a:p>
            <a:pPr lvl="0" algn="just"/>
            <a:r>
              <a:rPr lang="en-US" sz="2400" b="1" dirty="0">
                <a:latin typeface="Times New Roman" panose="02020603050405020304" pitchFamily="18" charset="0"/>
                <a:cs typeface="Times New Roman" panose="02020603050405020304" pitchFamily="18" charset="0"/>
              </a:rPr>
              <a:t>Relentlessness:</a:t>
            </a:r>
            <a:r>
              <a:rPr lang="en-US" sz="2400" dirty="0">
                <a:latin typeface="Times New Roman" panose="02020603050405020304" pitchFamily="18" charset="0"/>
                <a:cs typeface="Times New Roman" panose="02020603050405020304" pitchFamily="18" charset="0"/>
              </a:rPr>
              <a:t> They keep on trying. Try everyway possible.</a:t>
            </a:r>
          </a:p>
          <a:p>
            <a:pPr lvl="0" algn="just"/>
            <a:r>
              <a:rPr lang="en-US" sz="2400" b="1" dirty="0" smtClean="0">
                <a:latin typeface="Times New Roman" panose="02020603050405020304" pitchFamily="18" charset="0"/>
                <a:cs typeface="Times New Roman" panose="02020603050405020304" pitchFamily="18" charset="0"/>
              </a:rPr>
              <a:t>Creative: </a:t>
            </a:r>
            <a:r>
              <a:rPr lang="en-US" sz="2400" dirty="0" smtClean="0">
                <a:latin typeface="Times New Roman" panose="02020603050405020304" pitchFamily="18" charset="0"/>
                <a:cs typeface="Times New Roman" panose="02020603050405020304" pitchFamily="18" charset="0"/>
              </a:rPr>
              <a:t>Creative thinking. Not only testing but have to think about all the points.</a:t>
            </a:r>
          </a:p>
          <a:p>
            <a:pPr lvl="0" algn="just"/>
            <a:r>
              <a:rPr lang="en-US" sz="2400" b="1" dirty="0" smtClean="0">
                <a:latin typeface="Times New Roman" panose="02020603050405020304" pitchFamily="18" charset="0"/>
                <a:cs typeface="Times New Roman" panose="02020603050405020304" pitchFamily="18" charset="0"/>
              </a:rPr>
              <a:t>Perfectionist</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Refer Perfection in any case.</a:t>
            </a:r>
          </a:p>
          <a:p>
            <a:pPr lvl="0" algn="just"/>
            <a:r>
              <a:rPr lang="en-US" sz="2400" b="1" dirty="0">
                <a:latin typeface="Times New Roman" panose="02020603050405020304" pitchFamily="18" charset="0"/>
                <a:cs typeface="Times New Roman" panose="02020603050405020304" pitchFamily="18" charset="0"/>
              </a:rPr>
              <a:t>Good Judgment: </a:t>
            </a:r>
            <a:r>
              <a:rPr lang="en-US" sz="2400" dirty="0">
                <a:latin typeface="Times New Roman" panose="02020603050405020304" pitchFamily="18" charset="0"/>
                <a:cs typeface="Times New Roman" panose="02020603050405020304" pitchFamily="18" charset="0"/>
              </a:rPr>
              <a:t>Decision making of when to start when to stop etc.</a:t>
            </a:r>
          </a:p>
          <a:p>
            <a:pPr lvl="0" algn="just"/>
            <a:r>
              <a:rPr lang="en-US" sz="2400" b="1" dirty="0">
                <a:latin typeface="Times New Roman" panose="02020603050405020304" pitchFamily="18" charset="0"/>
                <a:cs typeface="Times New Roman" panose="02020603050405020304" pitchFamily="18" charset="0"/>
              </a:rPr>
              <a:t>Tactful &amp; Diplomatic: </a:t>
            </a:r>
            <a:r>
              <a:rPr lang="en-US" sz="2400" dirty="0">
                <a:latin typeface="Times New Roman" panose="02020603050405020304" pitchFamily="18" charset="0"/>
                <a:cs typeface="Times New Roman" panose="02020603050405020304" pitchFamily="18" charset="0"/>
              </a:rPr>
              <a:t>Tester should be tactful and diplomat to convey their message to programmer about the their fault\Bug.</a:t>
            </a:r>
          </a:p>
          <a:p>
            <a:pPr lvl="0" algn="just"/>
            <a:r>
              <a:rPr lang="en-US" sz="2400" b="1" dirty="0">
                <a:latin typeface="Times New Roman" panose="02020603050405020304" pitchFamily="18" charset="0"/>
                <a:cs typeface="Times New Roman" panose="02020603050405020304" pitchFamily="18" charset="0"/>
              </a:rPr>
              <a:t>Persuasive:</a:t>
            </a:r>
            <a:r>
              <a:rPr lang="en-US" sz="2400" dirty="0">
                <a:latin typeface="Times New Roman" panose="02020603050405020304" pitchFamily="18" charset="0"/>
                <a:cs typeface="Times New Roman" panose="02020603050405020304" pitchFamily="18" charset="0"/>
              </a:rPr>
              <a:t> Need to be good to make their point clear to programmer/developer</a:t>
            </a:r>
            <a:r>
              <a:rPr lang="en-US" sz="24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 xmlns:p14="http://schemas.microsoft.com/office/powerpoint/2010/main" val="1672465245"/>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r>
              <a:rPr lang="en-US" b="1" dirty="0">
                <a:latin typeface="Times New Roman" panose="02020603050405020304" pitchFamily="18" charset="0"/>
                <a:cs typeface="Times New Roman" panose="02020603050405020304" pitchFamily="18" charset="0"/>
              </a:rPr>
              <a:t>Skills of SW Tester</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036637"/>
            <a:ext cx="8229600" cy="5287963"/>
          </a:xfrm>
        </p:spPr>
        <p:txBody>
          <a:bodyPr>
            <a:noAutofit/>
          </a:bodyPr>
          <a:lstStyle/>
          <a:p>
            <a:pPr lvl="0" algn="just"/>
            <a:r>
              <a:rPr lang="en-US" sz="2400" b="1" dirty="0" smtClean="0">
                <a:latin typeface="Times New Roman" panose="02020603050405020304" pitchFamily="18" charset="0"/>
                <a:cs typeface="Times New Roman" panose="02020603050405020304" pitchFamily="18" charset="0"/>
              </a:rPr>
              <a:t>Communication Skills:-</a:t>
            </a:r>
            <a:r>
              <a:rPr lang="en-US" sz="2400" dirty="0" smtClean="0">
                <a:latin typeface="Times New Roman" panose="02020603050405020304" pitchFamily="18" charset="0"/>
                <a:cs typeface="Times New Roman" panose="02020603050405020304" pitchFamily="18" charset="0"/>
              </a:rPr>
              <a:t> Must have strong verbal and written skills.  To be Good listener</a:t>
            </a:r>
          </a:p>
          <a:p>
            <a:pPr lvl="0" algn="just"/>
            <a:r>
              <a:rPr lang="en-US" sz="2400" b="1" dirty="0" smtClean="0">
                <a:latin typeface="Times New Roman" panose="02020603050405020304" pitchFamily="18" charset="0"/>
                <a:cs typeface="Times New Roman" panose="02020603050405020304" pitchFamily="18" charset="0"/>
              </a:rPr>
              <a:t>Domain Knowledge:- </a:t>
            </a:r>
            <a:r>
              <a:rPr lang="en-US" sz="2400" dirty="0" smtClean="0">
                <a:latin typeface="Times New Roman" panose="02020603050405020304" pitchFamily="18" charset="0"/>
                <a:cs typeface="Times New Roman" panose="02020603050405020304" pitchFamily="18" charset="0"/>
              </a:rPr>
              <a:t>Detailed Knowledge about the Software or application to help them to find errors.</a:t>
            </a:r>
          </a:p>
          <a:p>
            <a:pPr lvl="0" algn="just"/>
            <a:r>
              <a:rPr lang="en-US" sz="2400" b="1" dirty="0" smtClean="0">
                <a:latin typeface="Times New Roman" panose="02020603050405020304" pitchFamily="18" charset="0"/>
                <a:cs typeface="Times New Roman" panose="02020603050405020304" pitchFamily="18" charset="0"/>
              </a:rPr>
              <a:t>Desire to learn:- </a:t>
            </a:r>
            <a:r>
              <a:rPr lang="en-US" sz="2400" dirty="0" smtClean="0">
                <a:latin typeface="Times New Roman" panose="02020603050405020304" pitchFamily="18" charset="0"/>
                <a:cs typeface="Times New Roman" panose="02020603050405020304" pitchFamily="18" charset="0"/>
              </a:rPr>
              <a:t>Ready to learn latest technologies, tools etc.</a:t>
            </a:r>
          </a:p>
          <a:p>
            <a:pPr lvl="0" algn="just"/>
            <a:r>
              <a:rPr lang="en-US" sz="2400" b="1" dirty="0" smtClean="0">
                <a:latin typeface="Times New Roman" panose="02020603050405020304" pitchFamily="18" charset="0"/>
                <a:cs typeface="Times New Roman" panose="02020603050405020304" pitchFamily="18" charset="0"/>
              </a:rPr>
              <a:t>Technical skills:-  </a:t>
            </a:r>
            <a:r>
              <a:rPr lang="en-US" sz="2400" dirty="0" smtClean="0">
                <a:latin typeface="Times New Roman" panose="02020603050405020304" pitchFamily="18" charset="0"/>
                <a:cs typeface="Times New Roman" panose="02020603050405020304" pitchFamily="18" charset="0"/>
              </a:rPr>
              <a:t>Good Software tester must have Strong technical skills like MS office ,Testing Tools etc.</a:t>
            </a:r>
          </a:p>
          <a:p>
            <a:pPr lvl="0" algn="just"/>
            <a:r>
              <a:rPr lang="en-US" sz="2400" b="1" dirty="0" smtClean="0">
                <a:latin typeface="Times New Roman" panose="02020603050405020304" pitchFamily="18" charset="0"/>
                <a:cs typeface="Times New Roman" panose="02020603050405020304" pitchFamily="18" charset="0"/>
              </a:rPr>
              <a:t>Think from users perspective:- </a:t>
            </a:r>
            <a:r>
              <a:rPr lang="en-US" sz="2400" dirty="0" smtClean="0">
                <a:latin typeface="Times New Roman" panose="02020603050405020304" pitchFamily="18" charset="0"/>
                <a:cs typeface="Times New Roman" panose="02020603050405020304" pitchFamily="18" charset="0"/>
              </a:rPr>
              <a:t>Software is developed for customers,  and customers may not having all technical skills. If tester fail to keep in mind then he can miss many important bugs.</a:t>
            </a:r>
          </a:p>
          <a:p>
            <a:pPr lvl="0" algn="just"/>
            <a:endParaRPr lang="en-US" sz="2400" dirty="0" smtClean="0">
              <a:latin typeface="Times New Roman" panose="02020603050405020304" pitchFamily="18" charset="0"/>
              <a:cs typeface="Times New Roman" panose="02020603050405020304" pitchFamily="18" charset="0"/>
            </a:endParaRPr>
          </a:p>
          <a:p>
            <a:pPr lvl="0" algn="just"/>
            <a:endParaRPr lang="en-US" sz="2400" dirty="0" smtClean="0">
              <a:latin typeface="Times New Roman" panose="02020603050405020304" pitchFamily="18" charset="0"/>
              <a:cs typeface="Times New Roman" panose="02020603050405020304" pitchFamily="18" charset="0"/>
            </a:endParaRPr>
          </a:p>
          <a:p>
            <a:pPr lvl="0"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1922986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pPr algn="just"/>
            <a:r>
              <a:rPr lang="en-US" sz="2600" dirty="0" smtClean="0">
                <a:latin typeface="Times New Roman" panose="02020603050405020304" pitchFamily="18" charset="0"/>
                <a:cs typeface="Times New Roman" panose="02020603050405020304" pitchFamily="18" charset="0"/>
              </a:rPr>
              <a:t>An </a:t>
            </a:r>
            <a:r>
              <a:rPr lang="en-US" sz="2600" dirty="0">
                <a:latin typeface="Times New Roman" panose="02020603050405020304" pitchFamily="18" charset="0"/>
                <a:cs typeface="Times New Roman" panose="02020603050405020304" pitchFamily="18" charset="0"/>
              </a:rPr>
              <a:t>estimate says that 50% of whole software development process should be tested. Errors may ruin the software from critical level to its own removal. </a:t>
            </a:r>
            <a:endParaRPr lang="en-US" sz="2600" dirty="0" smtClean="0">
              <a:latin typeface="Times New Roman" panose="02020603050405020304" pitchFamily="18" charset="0"/>
              <a:cs typeface="Times New Roman" panose="02020603050405020304" pitchFamily="18" charset="0"/>
            </a:endParaRPr>
          </a:p>
          <a:p>
            <a:pPr algn="just"/>
            <a:r>
              <a:rPr lang="en-US" sz="2600" dirty="0" smtClean="0">
                <a:latin typeface="Times New Roman" panose="02020603050405020304" pitchFamily="18" charset="0"/>
                <a:cs typeface="Times New Roman" panose="02020603050405020304" pitchFamily="18" charset="0"/>
              </a:rPr>
              <a:t>Software </a:t>
            </a:r>
            <a:r>
              <a:rPr lang="en-US" sz="2600" dirty="0">
                <a:latin typeface="Times New Roman" panose="02020603050405020304" pitchFamily="18" charset="0"/>
                <a:cs typeface="Times New Roman" panose="02020603050405020304" pitchFamily="18" charset="0"/>
              </a:rPr>
              <a:t>testing is done while coding by the developers and thorough testing is conducted by testing experts at various levels of code such as module testing, program testing, product testing, in-house testing and testing the product at user’s end. </a:t>
            </a:r>
            <a:endParaRPr lang="en-US" sz="2600" dirty="0" smtClean="0">
              <a:latin typeface="Times New Roman" panose="02020603050405020304" pitchFamily="18" charset="0"/>
              <a:cs typeface="Times New Roman" panose="02020603050405020304" pitchFamily="18" charset="0"/>
            </a:endParaRPr>
          </a:p>
          <a:p>
            <a:pPr algn="just"/>
            <a:r>
              <a:rPr lang="en-US" sz="2600" dirty="0" smtClean="0">
                <a:latin typeface="Times New Roman" panose="02020603050405020304" pitchFamily="18" charset="0"/>
                <a:cs typeface="Times New Roman" panose="02020603050405020304" pitchFamily="18" charset="0"/>
              </a:rPr>
              <a:t>Early </a:t>
            </a:r>
            <a:r>
              <a:rPr lang="en-US" sz="2600" dirty="0">
                <a:latin typeface="Times New Roman" panose="02020603050405020304" pitchFamily="18" charset="0"/>
                <a:cs typeface="Times New Roman" panose="02020603050405020304" pitchFamily="18" charset="0"/>
              </a:rPr>
              <a:t>discovery of errors and their remedy is the key to reliable software.</a:t>
            </a:r>
          </a:p>
          <a:p>
            <a:pPr marL="0" indent="0" algn="just">
              <a:buNone/>
            </a:pPr>
            <a:endParaRPr lang="en-US" sz="2600"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457200" y="274638"/>
            <a:ext cx="8229600" cy="1143000"/>
          </a:xfrm>
        </p:spPr>
        <p:txBody>
          <a:bodyPr/>
          <a:lstStyle/>
          <a:p>
            <a:pPr algn="just"/>
            <a:r>
              <a:rPr lang="en-US" sz="3600" b="1" dirty="0" smtClean="0">
                <a:latin typeface="Times New Roman" panose="02020603050405020304" pitchFamily="18" charset="0"/>
                <a:cs typeface="Times New Roman" panose="02020603050405020304" pitchFamily="18" charset="0"/>
              </a:rPr>
              <a:t>7.Testing</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32940367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1305</TotalTime>
  <Words>4667</Words>
  <Application>Microsoft Office PowerPoint</Application>
  <PresentationFormat>On-screen Show (4:3)</PresentationFormat>
  <Paragraphs>586</Paragraphs>
  <Slides>87</Slides>
  <Notes>4</Notes>
  <HiddenSlides>3</HiddenSlides>
  <MMClips>0</MMClips>
  <ScaleCrop>false</ScaleCrop>
  <HeadingPairs>
    <vt:vector size="4" baseType="variant">
      <vt:variant>
        <vt:lpstr>Theme</vt:lpstr>
      </vt:variant>
      <vt:variant>
        <vt:i4>1</vt:i4>
      </vt:variant>
      <vt:variant>
        <vt:lpstr>Slide Titles</vt:lpstr>
      </vt:variant>
      <vt:variant>
        <vt:i4>87</vt:i4>
      </vt:variant>
    </vt:vector>
  </HeadingPairs>
  <TitlesOfParts>
    <vt:vector size="88" baseType="lpstr">
      <vt:lpstr>Office Theme</vt:lpstr>
      <vt:lpstr>Unit 1</vt:lpstr>
      <vt:lpstr>SDLC Activities</vt:lpstr>
      <vt:lpstr>SDLC Phases.</vt:lpstr>
      <vt:lpstr>Slide 4</vt:lpstr>
      <vt:lpstr>Slide 5</vt:lpstr>
      <vt:lpstr>Slide 6</vt:lpstr>
      <vt:lpstr>Slide 7</vt:lpstr>
      <vt:lpstr>6.Coding</vt:lpstr>
      <vt:lpstr>7.Testing</vt:lpstr>
      <vt:lpstr>Software Testing</vt:lpstr>
      <vt:lpstr>Software Testing</vt:lpstr>
      <vt:lpstr>Role of Testing</vt:lpstr>
      <vt:lpstr>Objectives:</vt:lpstr>
      <vt:lpstr>Terms for Software Failures </vt:lpstr>
      <vt:lpstr>Defect</vt:lpstr>
      <vt:lpstr>Slide 16</vt:lpstr>
      <vt:lpstr>Failures</vt:lpstr>
      <vt:lpstr>Software bug</vt:lpstr>
      <vt:lpstr>A software bug occurs when one or more of the following five rules is true: </vt:lpstr>
      <vt:lpstr>Entry and Exit Criteria</vt:lpstr>
      <vt:lpstr>Entry and Exit Criteria</vt:lpstr>
      <vt:lpstr>Why Do Bug Occurs?</vt:lpstr>
      <vt:lpstr>When are defects introduced?</vt:lpstr>
      <vt:lpstr>Why Do Bug Occurs?</vt:lpstr>
      <vt:lpstr>When are defects introduced?</vt:lpstr>
      <vt:lpstr>Cost of Bugs</vt:lpstr>
      <vt:lpstr>Test Case</vt:lpstr>
      <vt:lpstr>Test case attributes</vt:lpstr>
      <vt:lpstr>Slide 29</vt:lpstr>
      <vt:lpstr>Software Testing terms and definition:-</vt:lpstr>
      <vt:lpstr>Slide 31</vt:lpstr>
      <vt:lpstr>THE V-MODEL OF SOFTWARE TESTING  </vt:lpstr>
      <vt:lpstr>Slide 33</vt:lpstr>
      <vt:lpstr>Slide 34</vt:lpstr>
      <vt:lpstr>Quality Assurance and Quality Control</vt:lpstr>
      <vt:lpstr>Quality control</vt:lpstr>
      <vt:lpstr>Slide 37</vt:lpstr>
      <vt:lpstr>Slide 38</vt:lpstr>
      <vt:lpstr>Slide 39</vt:lpstr>
      <vt:lpstr>Slide 40</vt:lpstr>
      <vt:lpstr>Techniques for Black Box Testing</vt:lpstr>
      <vt:lpstr>Boundary Value Analysis (BVA):</vt:lpstr>
      <vt:lpstr>Slide 43</vt:lpstr>
      <vt:lpstr>Example</vt:lpstr>
      <vt:lpstr>Range from 1 to 1000</vt:lpstr>
      <vt:lpstr>Equivalences Partitioning</vt:lpstr>
      <vt:lpstr>Slide 47</vt:lpstr>
      <vt:lpstr>Calculator</vt:lpstr>
      <vt:lpstr>Slide 49</vt:lpstr>
      <vt:lpstr>Slide 50</vt:lpstr>
      <vt:lpstr>Slide 51</vt:lpstr>
      <vt:lpstr>Positive Testing (Test to Pass)</vt:lpstr>
      <vt:lpstr>Slide 53</vt:lpstr>
      <vt:lpstr>Negative testing (Test to Fail)</vt:lpstr>
      <vt:lpstr>Slide 55</vt:lpstr>
      <vt:lpstr>Slide 56</vt:lpstr>
      <vt:lpstr>Requirements-based testing</vt:lpstr>
      <vt:lpstr>Stages in Requirements based Testing: </vt:lpstr>
      <vt:lpstr>Slide 59</vt:lpstr>
      <vt:lpstr> White Box Testing </vt:lpstr>
      <vt:lpstr>Slide 61</vt:lpstr>
      <vt:lpstr>Slide 62</vt:lpstr>
      <vt:lpstr>Static Testing</vt:lpstr>
      <vt:lpstr>Static testing</vt:lpstr>
      <vt:lpstr>Static Testing Methods</vt:lpstr>
      <vt:lpstr>Documents</vt:lpstr>
      <vt:lpstr>Formal Review</vt:lpstr>
      <vt:lpstr>Roles and Responsibilities in a Formal Review </vt:lpstr>
      <vt:lpstr>Roles and Responsibilities in a Formal Review </vt:lpstr>
      <vt:lpstr>Slide 70</vt:lpstr>
      <vt:lpstr>Inspection</vt:lpstr>
      <vt:lpstr>Walkthrough</vt:lpstr>
      <vt:lpstr>Slide 73</vt:lpstr>
      <vt:lpstr>Technical review</vt:lpstr>
      <vt:lpstr>Structural testing</vt:lpstr>
      <vt:lpstr>Code functional testing</vt:lpstr>
      <vt:lpstr>Code Coverage testing</vt:lpstr>
      <vt:lpstr>Following are the types of code coverage Analysis: </vt:lpstr>
      <vt:lpstr>statement coverage/Line Coverage</vt:lpstr>
      <vt:lpstr>Slide 80</vt:lpstr>
      <vt:lpstr>source code complexity </vt:lpstr>
      <vt:lpstr>Slide 82</vt:lpstr>
      <vt:lpstr>Role of Testing</vt:lpstr>
      <vt:lpstr>Why Do Bug Occurs?</vt:lpstr>
      <vt:lpstr>Why Do Bug Occurs?</vt:lpstr>
      <vt:lpstr>Skills of SW Tester </vt:lpstr>
      <vt:lpstr>Skills of SW Tester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student</dc:creator>
  <cp:lastModifiedBy>kkwwp_pc17</cp:lastModifiedBy>
  <cp:revision>86</cp:revision>
  <dcterms:created xsi:type="dcterms:W3CDTF">2015-12-18T02:49:49Z</dcterms:created>
  <dcterms:modified xsi:type="dcterms:W3CDTF">2023-08-03T06:28:08Z</dcterms:modified>
</cp:coreProperties>
</file>