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77"/>
  </p:handoutMasterIdLst>
  <p:sldIdLst>
    <p:sldId id="321" r:id="rId2"/>
    <p:sldId id="322" r:id="rId3"/>
    <p:sldId id="325" r:id="rId4"/>
    <p:sldId id="257" r:id="rId5"/>
    <p:sldId id="258" r:id="rId6"/>
    <p:sldId id="259" r:id="rId7"/>
    <p:sldId id="324" r:id="rId8"/>
    <p:sldId id="323" r:id="rId9"/>
    <p:sldId id="260" r:id="rId10"/>
    <p:sldId id="263" r:id="rId11"/>
    <p:sldId id="268" r:id="rId12"/>
    <p:sldId id="269" r:id="rId13"/>
    <p:sldId id="270" r:id="rId14"/>
    <p:sldId id="261" r:id="rId15"/>
    <p:sldId id="266" r:id="rId16"/>
    <p:sldId id="265" r:id="rId17"/>
    <p:sldId id="267" r:id="rId18"/>
    <p:sldId id="272" r:id="rId19"/>
    <p:sldId id="326" r:id="rId20"/>
    <p:sldId id="273" r:id="rId21"/>
    <p:sldId id="327" r:id="rId22"/>
    <p:sldId id="274" r:id="rId23"/>
    <p:sldId id="275" r:id="rId24"/>
    <p:sldId id="328" r:id="rId25"/>
    <p:sldId id="279" r:id="rId26"/>
    <p:sldId id="276" r:id="rId27"/>
    <p:sldId id="329" r:id="rId28"/>
    <p:sldId id="278" r:id="rId29"/>
    <p:sldId id="277" r:id="rId30"/>
    <p:sldId id="280" r:id="rId31"/>
    <p:sldId id="330" r:id="rId32"/>
    <p:sldId id="281" r:id="rId33"/>
    <p:sldId id="284" r:id="rId34"/>
    <p:sldId id="282" r:id="rId35"/>
    <p:sldId id="283" r:id="rId36"/>
    <p:sldId id="285" r:id="rId37"/>
    <p:sldId id="286" r:id="rId38"/>
    <p:sldId id="287" r:id="rId39"/>
    <p:sldId id="288" r:id="rId40"/>
    <p:sldId id="291" r:id="rId41"/>
    <p:sldId id="289" r:id="rId42"/>
    <p:sldId id="292" r:id="rId43"/>
    <p:sldId id="295" r:id="rId44"/>
    <p:sldId id="296" r:id="rId45"/>
    <p:sldId id="297" r:id="rId46"/>
    <p:sldId id="298" r:id="rId47"/>
    <p:sldId id="299" r:id="rId48"/>
    <p:sldId id="300" r:id="rId49"/>
    <p:sldId id="293" r:id="rId50"/>
    <p:sldId id="301" r:id="rId51"/>
    <p:sldId id="302" r:id="rId52"/>
    <p:sldId id="303" r:id="rId53"/>
    <p:sldId id="304" r:id="rId54"/>
    <p:sldId id="305" r:id="rId55"/>
    <p:sldId id="306" r:id="rId56"/>
    <p:sldId id="307" r:id="rId57"/>
    <p:sldId id="308" r:id="rId58"/>
    <p:sldId id="309" r:id="rId59"/>
    <p:sldId id="310" r:id="rId60"/>
    <p:sldId id="311" r:id="rId61"/>
    <p:sldId id="313" r:id="rId62"/>
    <p:sldId id="314" r:id="rId63"/>
    <p:sldId id="316" r:id="rId64"/>
    <p:sldId id="315" r:id="rId65"/>
    <p:sldId id="317" r:id="rId66"/>
    <p:sldId id="318" r:id="rId67"/>
    <p:sldId id="319" r:id="rId68"/>
    <p:sldId id="332" r:id="rId69"/>
    <p:sldId id="331" r:id="rId70"/>
    <p:sldId id="333" r:id="rId71"/>
    <p:sldId id="336" r:id="rId72"/>
    <p:sldId id="335" r:id="rId73"/>
    <p:sldId id="334" r:id="rId74"/>
    <p:sldId id="337" r:id="rId75"/>
    <p:sldId id="338"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p:cViewPr varScale="1">
        <p:scale>
          <a:sx n="68" d="100"/>
          <a:sy n="68" d="100"/>
        </p:scale>
        <p:origin x="-1422"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E3ADC0-B502-462F-A10E-4681AD562A41}" type="datetimeFigureOut">
              <a:rPr lang="en-US" smtClean="0"/>
              <a:pPr/>
              <a:t>9/7/2023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719ABB-6D5E-4951-BCCD-4B9BF91FA669}"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A22C16-12CC-48F9-B32F-EC21FFD5F0DA}"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334648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22C16-12CC-48F9-B32F-EC21FFD5F0DA}"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98684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22C16-12CC-48F9-B32F-EC21FFD5F0DA}"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200056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22C16-12CC-48F9-B32F-EC21FFD5F0DA}"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164040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A22C16-12CC-48F9-B32F-EC21FFD5F0DA}"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152227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A22C16-12CC-48F9-B32F-EC21FFD5F0DA}"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35178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A22C16-12CC-48F9-B32F-EC21FFD5F0DA}" type="datetimeFigureOut">
              <a:rPr lang="en-US" smtClean="0"/>
              <a:pPr/>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234829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A22C16-12CC-48F9-B32F-EC21FFD5F0DA}" type="datetimeFigureOut">
              <a:rPr lang="en-US" smtClean="0"/>
              <a:pPr/>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307925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22C16-12CC-48F9-B32F-EC21FFD5F0DA}" type="datetimeFigureOut">
              <a:rPr lang="en-US" smtClean="0"/>
              <a:pPr/>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166531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A22C16-12CC-48F9-B32F-EC21FFD5F0DA}"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87086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A22C16-12CC-48F9-B32F-EC21FFD5F0DA}"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336982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22C16-12CC-48F9-B32F-EC21FFD5F0DA}" type="datetimeFigureOut">
              <a:rPr lang="en-US" smtClean="0"/>
              <a:pPr/>
              <a:t>9/7/2023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EE088-07E3-4E8D-A3A9-149977F85171}" type="slidenum">
              <a:rPr lang="en-US" smtClean="0"/>
              <a:pPr/>
              <a:t>‹#›</a:t>
            </a:fld>
            <a:endParaRPr lang="en-US"/>
          </a:p>
        </p:txBody>
      </p:sp>
    </p:spTree>
    <p:extLst>
      <p:ext uri="{BB962C8B-B14F-4D97-AF65-F5344CB8AC3E}">
        <p14:creationId xmlns:p14="http://schemas.microsoft.com/office/powerpoint/2010/main" xmlns="" val="1143120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istqbexamcertification.com/what-is-a-software-test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istqbexamcertification.com/what-is-performance-testing-in-softwar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istqbexamcertification.com/what-is-a-software-testing/" TargetMode="External"/><Relationship Id="rId2" Type="http://schemas.openxmlformats.org/officeDocument/2006/relationships/hyperlink" Target="http://istqbexamcertification.com/what-is-non-functional-testing-testing-of-software-product-characteristics/" TargetMode="External"/><Relationship Id="rId1" Type="http://schemas.openxmlformats.org/officeDocument/2006/relationships/slideLayout" Target="../slideLayouts/slideLayout2.xml"/><Relationship Id="rId4" Type="http://schemas.openxmlformats.org/officeDocument/2006/relationships/hyperlink" Target="http://istqbexamcertification.com/what-is-stress-testing-in-software/"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istqbexamcertification.com/what-is-a-software-testing/" TargetMode="External"/><Relationship Id="rId2" Type="http://schemas.openxmlformats.org/officeDocument/2006/relationships/hyperlink" Target="http://istqbexamcertification.com/what-is-non-functional-testing-testing-of-software-product-character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istqbexamcertification.com/what-is-a-software-testin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softwaretestinghelp.com/software-compatibility-testing/"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smtClean="0"/>
              <a:t>Chapter-02</a:t>
            </a:r>
            <a:r>
              <a:rPr lang="en-US" sz="5400" dirty="0" smtClean="0"/>
              <a:t/>
            </a:r>
            <a:br>
              <a:rPr lang="en-US" sz="5400" dirty="0" smtClean="0"/>
            </a:br>
            <a:r>
              <a:rPr lang="en-IN" sz="5400" dirty="0" smtClean="0"/>
              <a:t>Types &amp; Levels of Testing</a:t>
            </a:r>
            <a:endParaRPr lang="en-US" sz="5400" dirty="0"/>
          </a:p>
        </p:txBody>
      </p:sp>
      <p:sp>
        <p:nvSpPr>
          <p:cNvPr id="3" name="TextBox 2"/>
          <p:cNvSpPr txBox="1"/>
          <p:nvPr/>
        </p:nvSpPr>
        <p:spPr>
          <a:xfrm>
            <a:off x="5143504" y="4214818"/>
            <a:ext cx="3071834" cy="646331"/>
          </a:xfrm>
          <a:prstGeom prst="rect">
            <a:avLst/>
          </a:prstGeom>
          <a:noFill/>
        </p:spPr>
        <p:txBody>
          <a:bodyPr wrap="square" rtlCol="0">
            <a:spAutoFit/>
          </a:bodyPr>
          <a:lstStyle/>
          <a:p>
            <a:r>
              <a:rPr lang="en-IN" dirty="0" smtClean="0"/>
              <a:t>Prepared By,</a:t>
            </a:r>
          </a:p>
          <a:p>
            <a:r>
              <a:rPr lang="en-IN" dirty="0" err="1" smtClean="0"/>
              <a:t>Mr.S.H.Sangale</a:t>
            </a:r>
            <a:endParaRPr lang="en-IN" dirty="0"/>
          </a:p>
        </p:txBody>
      </p:sp>
    </p:spTree>
    <p:extLst>
      <p:ext uri="{BB962C8B-B14F-4D97-AF65-F5344CB8AC3E}">
        <p14:creationId xmlns:p14="http://schemas.microsoft.com/office/powerpoint/2010/main" xmlns="" val="231174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5400" b="1" dirty="0" smtClean="0"/>
              <a:t>Driver</a:t>
            </a:r>
            <a:endParaRPr lang="en-US" sz="5400" dirty="0"/>
          </a:p>
        </p:txBody>
      </p:sp>
      <p:sp>
        <p:nvSpPr>
          <p:cNvPr id="3" name="Content Placeholder 2"/>
          <p:cNvSpPr>
            <a:spLocks noGrp="1"/>
          </p:cNvSpPr>
          <p:nvPr>
            <p:ph idx="1"/>
          </p:nvPr>
        </p:nvSpPr>
        <p:spPr>
          <a:xfrm>
            <a:off x="228600" y="838200"/>
            <a:ext cx="8686800" cy="6019800"/>
          </a:xfrm>
        </p:spPr>
        <p:txBody>
          <a:bodyPr>
            <a:normAutofit lnSpcReduction="10000"/>
          </a:bodyPr>
          <a:lstStyle/>
          <a:p>
            <a:pPr algn="just"/>
            <a:r>
              <a:rPr lang="en-US" dirty="0" smtClean="0"/>
              <a:t>Drivers are </a:t>
            </a:r>
            <a:r>
              <a:rPr lang="en-US" dirty="0" smtClean="0">
                <a:solidFill>
                  <a:srgbClr val="FF0000"/>
                </a:solidFill>
              </a:rPr>
              <a:t>testing tool </a:t>
            </a:r>
            <a:r>
              <a:rPr lang="en-US" dirty="0" smtClean="0"/>
              <a:t>used to control and operate the software being used.</a:t>
            </a:r>
          </a:p>
          <a:p>
            <a:pPr algn="just"/>
            <a:r>
              <a:rPr lang="en-US" dirty="0" smtClean="0"/>
              <a:t>For </a:t>
            </a:r>
            <a:r>
              <a:rPr lang="en-US" dirty="0"/>
              <a:t>Testing modules, it may require some inputs are to be received from another module, this module </a:t>
            </a:r>
            <a:r>
              <a:rPr lang="en-US" dirty="0">
                <a:solidFill>
                  <a:srgbClr val="FF0000"/>
                </a:solidFill>
              </a:rPr>
              <a:t>passes inputs to the module to be tested </a:t>
            </a:r>
            <a:r>
              <a:rPr lang="en-US" dirty="0"/>
              <a:t>is not ready and under development</a:t>
            </a:r>
            <a:r>
              <a:rPr lang="en-US" dirty="0" smtClean="0"/>
              <a:t>.</a:t>
            </a:r>
          </a:p>
          <a:p>
            <a:pPr algn="just"/>
            <a:r>
              <a:rPr lang="en-US" dirty="0" smtClean="0"/>
              <a:t>Suppose you are testing the software that requires large amount of data to enter for execution.</a:t>
            </a:r>
          </a:p>
          <a:p>
            <a:pPr algn="just"/>
            <a:r>
              <a:rPr lang="en-US" dirty="0" smtClean="0"/>
              <a:t> you could replace the keyboard and mouse of system being tested with additional computer acts as a test driver.  </a:t>
            </a:r>
          </a:p>
        </p:txBody>
      </p:sp>
    </p:spTree>
    <p:extLst>
      <p:ext uri="{BB962C8B-B14F-4D97-AF65-F5344CB8AC3E}">
        <p14:creationId xmlns:p14="http://schemas.microsoft.com/office/powerpoint/2010/main" xmlns="" val="3570780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5897563"/>
          </a:xfrm>
        </p:spPr>
        <p:txBody>
          <a:bodyPr>
            <a:normAutofit/>
          </a:bodyPr>
          <a:lstStyle/>
          <a:p>
            <a:pPr algn="just"/>
            <a:r>
              <a:rPr lang="en-US" dirty="0" smtClean="0"/>
              <a:t>‘Driver’ is a piece of software that drives the Unit being tested. I.e. A piece of code that passes test cases to another piece of code</a:t>
            </a:r>
          </a:p>
          <a:p>
            <a:pPr algn="just"/>
            <a:r>
              <a:rPr lang="en-US" dirty="0" smtClean="0"/>
              <a:t>A driver </a:t>
            </a:r>
            <a:r>
              <a:rPr lang="en-US" dirty="0" smtClean="0">
                <a:solidFill>
                  <a:srgbClr val="FF0000"/>
                </a:solidFill>
              </a:rPr>
              <a:t>creates necessary ‘Inputs’ </a:t>
            </a:r>
            <a:r>
              <a:rPr lang="en-US" dirty="0" smtClean="0"/>
              <a:t>required for the Unit and then invokes the Unit</a:t>
            </a:r>
          </a:p>
          <a:p>
            <a:pPr algn="just"/>
            <a:r>
              <a:rPr lang="en-US" dirty="0" smtClean="0"/>
              <a:t>Driver is </a:t>
            </a:r>
            <a:r>
              <a:rPr lang="en-US" dirty="0" smtClean="0">
                <a:solidFill>
                  <a:srgbClr val="FF0000"/>
                </a:solidFill>
              </a:rPr>
              <a:t>called</a:t>
            </a:r>
            <a:r>
              <a:rPr lang="en-US" dirty="0" smtClean="0"/>
              <a:t> component</a:t>
            </a:r>
          </a:p>
          <a:p>
            <a:pPr algn="just"/>
            <a:r>
              <a:rPr lang="en-US" dirty="0" smtClean="0"/>
              <a:t>They control or operate the software being tested</a:t>
            </a:r>
          </a:p>
          <a:p>
            <a:pPr algn="just"/>
            <a:r>
              <a:rPr lang="en-US" dirty="0" smtClean="0"/>
              <a:t>Used in the Bottom –Up Test strategy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sz="5400" dirty="0" smtClean="0"/>
              <a:t>stub</a:t>
            </a:r>
            <a:endParaRPr lang="en-US" sz="5400" dirty="0"/>
          </a:p>
        </p:txBody>
      </p:sp>
      <p:sp>
        <p:nvSpPr>
          <p:cNvPr id="5" name="Content Placeholder 4"/>
          <p:cNvSpPr>
            <a:spLocks noGrp="1"/>
          </p:cNvSpPr>
          <p:nvPr>
            <p:ph idx="1"/>
          </p:nvPr>
        </p:nvSpPr>
        <p:spPr>
          <a:xfrm>
            <a:off x="0" y="1066800"/>
            <a:ext cx="9144000" cy="5562600"/>
          </a:xfrm>
        </p:spPr>
        <p:txBody>
          <a:bodyPr>
            <a:normAutofit/>
          </a:bodyPr>
          <a:lstStyle/>
          <a:p>
            <a:r>
              <a:rPr lang="en-US" dirty="0" smtClean="0"/>
              <a:t>Stubs are </a:t>
            </a:r>
            <a:r>
              <a:rPr lang="en-US" dirty="0" smtClean="0">
                <a:solidFill>
                  <a:srgbClr val="FF0000"/>
                </a:solidFill>
              </a:rPr>
              <a:t>opposite of driver.</a:t>
            </a:r>
          </a:p>
          <a:p>
            <a:r>
              <a:rPr lang="en-US" dirty="0" smtClean="0"/>
              <a:t>They </a:t>
            </a:r>
            <a:r>
              <a:rPr lang="en-US" dirty="0" smtClean="0">
                <a:solidFill>
                  <a:srgbClr val="FF0000"/>
                </a:solidFill>
              </a:rPr>
              <a:t>don’t control or operate </a:t>
            </a:r>
            <a:r>
              <a:rPr lang="en-US" dirty="0" smtClean="0"/>
              <a:t>the software being tested.</a:t>
            </a:r>
          </a:p>
          <a:p>
            <a:r>
              <a:rPr lang="en-US" dirty="0" smtClean="0"/>
              <a:t>They instead </a:t>
            </a:r>
            <a:r>
              <a:rPr lang="en-US" dirty="0" smtClean="0">
                <a:solidFill>
                  <a:srgbClr val="FF0000"/>
                </a:solidFill>
              </a:rPr>
              <a:t>receive or respond </a:t>
            </a:r>
            <a:r>
              <a:rPr lang="en-US" dirty="0" smtClean="0"/>
              <a:t>to data that the software sends.</a:t>
            </a:r>
          </a:p>
          <a:p>
            <a:r>
              <a:rPr lang="en-US" dirty="0" smtClean="0"/>
              <a:t>Suppose you are testing software that sends data to a printer. To test  we can enter data , print it and look at resulting paper but it is inefficient method.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5821363"/>
          </a:xfrm>
        </p:spPr>
        <p:txBody>
          <a:bodyPr>
            <a:normAutofit/>
          </a:bodyPr>
          <a:lstStyle/>
          <a:p>
            <a:r>
              <a:rPr lang="en-US" dirty="0" smtClean="0"/>
              <a:t>But if you replace printer with another computer that running stub software that could read and interpret the data.</a:t>
            </a:r>
          </a:p>
          <a:p>
            <a:r>
              <a:rPr lang="en-US" dirty="0" smtClean="0"/>
              <a:t>It is much more feasible and quick to test software.</a:t>
            </a:r>
          </a:p>
          <a:p>
            <a:r>
              <a:rPr lang="en-US" b="1" dirty="0" smtClean="0"/>
              <a:t>stubs</a:t>
            </a:r>
            <a:r>
              <a:rPr lang="en-US" dirty="0" smtClean="0"/>
              <a:t> are programs that simulate the behaviors of software components (or modules) that a module undergoing </a:t>
            </a:r>
            <a:r>
              <a:rPr lang="en-US" b="1" dirty="0" smtClean="0"/>
              <a:t>tests</a:t>
            </a:r>
            <a:r>
              <a:rPr lang="en-US" dirty="0" smtClean="0"/>
              <a:t> depends 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8915400" cy="5287963"/>
          </a:xfrm>
        </p:spPr>
        <p:txBody>
          <a:bodyPr>
            <a:normAutofit/>
          </a:bodyPr>
          <a:lstStyle/>
          <a:p>
            <a:r>
              <a:rPr lang="en-US" dirty="0" smtClean="0"/>
              <a:t>‘</a:t>
            </a:r>
            <a:r>
              <a:rPr lang="en-US" dirty="0"/>
              <a:t>Stub’ is a piece of software that works similar to a unit which is referenced by the Unit being tested, but it is much simpler that the actual </a:t>
            </a:r>
            <a:r>
              <a:rPr lang="en-US" dirty="0" smtClean="0"/>
              <a:t>unit</a:t>
            </a:r>
          </a:p>
          <a:p>
            <a:r>
              <a:rPr lang="en-US" dirty="0" smtClean="0">
                <a:solidFill>
                  <a:srgbClr val="FF0000"/>
                </a:solidFill>
              </a:rPr>
              <a:t>dummy </a:t>
            </a:r>
            <a:r>
              <a:rPr lang="en-US" dirty="0">
                <a:solidFill>
                  <a:srgbClr val="FF0000"/>
                </a:solidFill>
              </a:rPr>
              <a:t>modules </a:t>
            </a:r>
            <a:r>
              <a:rPr lang="en-US" dirty="0"/>
              <a:t>required to simulate for testing, instead of actual modules. These are called </a:t>
            </a:r>
            <a:r>
              <a:rPr lang="en-US" b="1" dirty="0"/>
              <a:t>stubs.</a:t>
            </a:r>
            <a:endParaRPr lang="en-US" dirty="0"/>
          </a:p>
          <a:p>
            <a:endParaRPr lang="en-US" dirty="0"/>
          </a:p>
          <a:p>
            <a:r>
              <a:rPr lang="en-US" dirty="0"/>
              <a:t>i.e. A piece of code that simulates the activity of missing components</a:t>
            </a:r>
          </a:p>
          <a:p>
            <a:endParaRPr lang="en-US" dirty="0"/>
          </a:p>
        </p:txBody>
      </p:sp>
    </p:spTree>
    <p:extLst>
      <p:ext uri="{BB962C8B-B14F-4D97-AF65-F5344CB8AC3E}">
        <p14:creationId xmlns:p14="http://schemas.microsoft.com/office/powerpoint/2010/main" xmlns="" val="3009470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991600" cy="5516563"/>
          </a:xfrm>
        </p:spPr>
        <p:txBody>
          <a:bodyPr/>
          <a:lstStyle/>
          <a:p>
            <a:r>
              <a:rPr lang="en-US" dirty="0"/>
              <a:t>A Stub works as a ‘Stand-in’ for the subordinate unit and provides the minimum required behavior for that </a:t>
            </a:r>
            <a:r>
              <a:rPr lang="en-US" dirty="0" smtClean="0"/>
              <a:t>unit</a:t>
            </a:r>
          </a:p>
          <a:p>
            <a:r>
              <a:rPr lang="en-US" dirty="0" smtClean="0"/>
              <a:t>Stub </a:t>
            </a:r>
            <a:r>
              <a:rPr lang="en-US" dirty="0"/>
              <a:t>is </a:t>
            </a:r>
            <a:r>
              <a:rPr lang="en-US" dirty="0">
                <a:solidFill>
                  <a:srgbClr val="FF0000"/>
                </a:solidFill>
              </a:rPr>
              <a:t>calling</a:t>
            </a:r>
            <a:r>
              <a:rPr lang="en-US" dirty="0"/>
              <a:t> </a:t>
            </a:r>
            <a:r>
              <a:rPr lang="en-US" dirty="0" smtClean="0"/>
              <a:t>Component</a:t>
            </a:r>
          </a:p>
          <a:p>
            <a:r>
              <a:rPr lang="en-US" dirty="0"/>
              <a:t>Used in the Top – Down Testing Strategy</a:t>
            </a:r>
          </a:p>
        </p:txBody>
      </p:sp>
    </p:spTree>
    <p:extLst>
      <p:ext uri="{BB962C8B-B14F-4D97-AF65-F5344CB8AC3E}">
        <p14:creationId xmlns:p14="http://schemas.microsoft.com/office/powerpoint/2010/main" xmlns="" val="2151453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248400"/>
          </a:xfrm>
        </p:spPr>
        <p:txBody>
          <a:bodyPr/>
          <a:lstStyle/>
          <a:p>
            <a:r>
              <a:rPr lang="en-US" dirty="0"/>
              <a:t>Stubs and drivers are used to replace the missing software and simulate the interface between the software components in a simple manner</a:t>
            </a:r>
            <a:r>
              <a:rPr lang="en-US" dirty="0" smtClean="0"/>
              <a:t>.</a:t>
            </a:r>
          </a:p>
          <a:p>
            <a:r>
              <a:rPr lang="en-US" dirty="0" smtClean="0"/>
              <a:t>For testing module independently we require stub and driver.</a:t>
            </a:r>
          </a:p>
          <a:p>
            <a:r>
              <a:rPr lang="en-US" dirty="0" smtClean="0"/>
              <a:t>Both are temporary program written for testing purpose.</a:t>
            </a:r>
            <a:endParaRPr lang="en-US" dirty="0"/>
          </a:p>
        </p:txBody>
      </p:sp>
    </p:spTree>
    <p:extLst>
      <p:ext uri="{BB962C8B-B14F-4D97-AF65-F5344CB8AC3E}">
        <p14:creationId xmlns:p14="http://schemas.microsoft.com/office/powerpoint/2010/main" xmlns="" val="846115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smtClean="0"/>
              <a:t>Integration Testing</a:t>
            </a:r>
            <a:endParaRPr lang="en-US" b="1" dirty="0"/>
          </a:p>
        </p:txBody>
      </p:sp>
      <p:sp>
        <p:nvSpPr>
          <p:cNvPr id="3" name="Content Placeholder 2"/>
          <p:cNvSpPr>
            <a:spLocks noGrp="1"/>
          </p:cNvSpPr>
          <p:nvPr>
            <p:ph idx="1"/>
          </p:nvPr>
        </p:nvSpPr>
        <p:spPr>
          <a:xfrm>
            <a:off x="457200" y="1285861"/>
            <a:ext cx="8329642" cy="2857520"/>
          </a:xfrm>
        </p:spPr>
        <p:txBody>
          <a:bodyPr>
            <a:noAutofit/>
          </a:bodyPr>
          <a:lstStyle/>
          <a:p>
            <a:pPr algn="just"/>
            <a:r>
              <a:rPr lang="en-US" sz="2400" dirty="0" smtClean="0"/>
              <a:t>It is logical </a:t>
            </a:r>
            <a:r>
              <a:rPr lang="en-US" sz="2400" u="sng" dirty="0" smtClean="0">
                <a:solidFill>
                  <a:srgbClr val="FF0000"/>
                </a:solidFill>
              </a:rPr>
              <a:t>extension</a:t>
            </a:r>
            <a:r>
              <a:rPr lang="en-US" sz="2400" dirty="0" smtClean="0"/>
              <a:t> of unit testing.</a:t>
            </a:r>
          </a:p>
          <a:p>
            <a:pPr algn="just"/>
            <a:r>
              <a:rPr lang="en-US" sz="2400" dirty="0" smtClean="0"/>
              <a:t>Two units already have been tested are combined and test.</a:t>
            </a:r>
          </a:p>
          <a:p>
            <a:pPr algn="just"/>
            <a:r>
              <a:rPr lang="en-US" sz="2400" dirty="0" smtClean="0"/>
              <a:t>Integrate more than one unit up to whole system.</a:t>
            </a:r>
          </a:p>
          <a:p>
            <a:pPr algn="just"/>
            <a:r>
              <a:rPr lang="en-US" sz="2400" dirty="0" smtClean="0"/>
              <a:t>Idea is to test small pieces and eventually expand the process to test your module with other group.</a:t>
            </a:r>
          </a:p>
          <a:p>
            <a:pPr algn="just"/>
            <a:r>
              <a:rPr lang="en-US" sz="2400" dirty="0" smtClean="0"/>
              <a:t>Integration testing identifies the problem that occur when units are combined. </a:t>
            </a:r>
          </a:p>
        </p:txBody>
      </p:sp>
      <p:pic>
        <p:nvPicPr>
          <p:cNvPr id="48132" name="Picture 4" descr="Related image"/>
          <p:cNvPicPr>
            <a:picLocks noChangeAspect="1" noChangeArrowheads="1"/>
          </p:cNvPicPr>
          <p:nvPr/>
        </p:nvPicPr>
        <p:blipFill>
          <a:blip r:embed="rId2"/>
          <a:srcRect/>
          <a:stretch>
            <a:fillRect/>
          </a:stretch>
        </p:blipFill>
        <p:spPr bwMode="auto">
          <a:xfrm>
            <a:off x="3714744" y="3857628"/>
            <a:ext cx="4400550" cy="2805106"/>
          </a:xfrm>
          <a:prstGeom prst="rect">
            <a:avLst/>
          </a:prstGeom>
          <a:noFill/>
        </p:spPr>
      </p:pic>
    </p:spTree>
    <p:extLst>
      <p:ext uri="{BB962C8B-B14F-4D97-AF65-F5344CB8AC3E}">
        <p14:creationId xmlns:p14="http://schemas.microsoft.com/office/powerpoint/2010/main" xmlns="" val="3257745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Decomposition based Testing</a:t>
            </a:r>
            <a:br>
              <a:rPr lang="en-US" b="1" dirty="0" smtClean="0"/>
            </a:br>
            <a:endParaRPr lang="en-US" b="1" dirty="0"/>
          </a:p>
        </p:txBody>
      </p:sp>
      <p:sp>
        <p:nvSpPr>
          <p:cNvPr id="3" name="Content Placeholder 2"/>
          <p:cNvSpPr>
            <a:spLocks noGrp="1"/>
          </p:cNvSpPr>
          <p:nvPr>
            <p:ph idx="1"/>
          </p:nvPr>
        </p:nvSpPr>
        <p:spPr/>
        <p:txBody>
          <a:bodyPr/>
          <a:lstStyle/>
          <a:p>
            <a:r>
              <a:rPr lang="en-US" dirty="0" smtClean="0"/>
              <a:t>There are following strategies </a:t>
            </a:r>
          </a:p>
          <a:p>
            <a:r>
              <a:rPr lang="en-US" dirty="0" smtClean="0"/>
              <a:t>Top Down Integration</a:t>
            </a:r>
          </a:p>
          <a:p>
            <a:r>
              <a:rPr lang="en-US" dirty="0" smtClean="0"/>
              <a:t>Bottom Up Integration</a:t>
            </a:r>
          </a:p>
          <a:p>
            <a:r>
              <a:rPr lang="en-US" dirty="0" smtClean="0"/>
              <a:t>Bi-Directional Integration</a:t>
            </a:r>
          </a:p>
          <a:p>
            <a:r>
              <a:rPr lang="en-US" dirty="0" smtClean="0"/>
              <a:t>Incremental Integration</a:t>
            </a:r>
          </a:p>
          <a:p>
            <a:r>
              <a:rPr lang="en-US" dirty="0" smtClean="0"/>
              <a:t>Non- Incremental Integration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Image result for Incremental Integration Testing"/>
          <p:cNvPicPr>
            <a:picLocks noChangeAspect="1" noChangeArrowheads="1"/>
          </p:cNvPicPr>
          <p:nvPr/>
        </p:nvPicPr>
        <p:blipFill>
          <a:blip r:embed="rId2"/>
          <a:srcRect/>
          <a:stretch>
            <a:fillRect/>
          </a:stretch>
        </p:blipFill>
        <p:spPr bwMode="auto">
          <a:xfrm>
            <a:off x="1571604" y="1428736"/>
            <a:ext cx="6362702" cy="4777014"/>
          </a:xfrm>
          <a:prstGeom prst="rect">
            <a:avLst/>
          </a:prstGeom>
          <a:noFill/>
        </p:spPr>
      </p:pic>
      <p:sp>
        <p:nvSpPr>
          <p:cNvPr id="5" name="Title 1"/>
          <p:cNvSpPr>
            <a:spLocks noGrp="1"/>
          </p:cNvSpPr>
          <p:nvPr>
            <p:ph type="title"/>
          </p:nvPr>
        </p:nvSpPr>
        <p:spPr>
          <a:xfrm>
            <a:off x="457200" y="274638"/>
            <a:ext cx="8229600" cy="1143000"/>
          </a:xfrm>
        </p:spPr>
        <p:txBody>
          <a:bodyPr/>
          <a:lstStyle/>
          <a:p>
            <a:r>
              <a:rPr lang="en-US" b="1" dirty="0" smtClean="0"/>
              <a:t>Non-incremental </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Levels of Testing</a:t>
            </a:r>
            <a:endParaRPr lang="en-IN" dirty="0"/>
          </a:p>
        </p:txBody>
      </p:sp>
      <p:pic>
        <p:nvPicPr>
          <p:cNvPr id="1026" name="Picture 2" descr="Image result for levels of testing"/>
          <p:cNvPicPr>
            <a:picLocks noChangeAspect="1" noChangeArrowheads="1"/>
          </p:cNvPicPr>
          <p:nvPr/>
        </p:nvPicPr>
        <p:blipFill>
          <a:blip r:embed="rId2"/>
          <a:srcRect/>
          <a:stretch>
            <a:fillRect/>
          </a:stretch>
        </p:blipFill>
        <p:spPr bwMode="auto">
          <a:xfrm>
            <a:off x="1500166" y="1428736"/>
            <a:ext cx="5834060" cy="4648219"/>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Non-incremental </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All the software units are assembled into the entire program.</a:t>
            </a:r>
          </a:p>
          <a:p>
            <a:pPr algn="just"/>
            <a:r>
              <a:rPr lang="en-US" dirty="0" smtClean="0"/>
              <a:t>This assembly is then tested as a whole from the beginning.</a:t>
            </a:r>
          </a:p>
          <a:p>
            <a:pPr algn="just"/>
            <a:r>
              <a:rPr lang="en-US" dirty="0" smtClean="0"/>
              <a:t>Cause of defects are not easily isolated and corrected.</a:t>
            </a:r>
          </a:p>
          <a:p>
            <a:pPr algn="just"/>
            <a:r>
              <a:rPr lang="en-US" dirty="0" smtClean="0"/>
              <a:t>The non incremental approach is also known as </a:t>
            </a:r>
            <a:r>
              <a:rPr lang="en-US" b="1" dirty="0" smtClean="0">
                <a:solidFill>
                  <a:srgbClr val="FF0000"/>
                </a:solidFill>
              </a:rPr>
              <a:t>“Big-Bang” </a:t>
            </a:r>
            <a:r>
              <a:rPr lang="en-US" dirty="0" smtClean="0"/>
              <a:t>testing. This approach is very unfashionable due to the level of risk that one takes in hoping that the system will perform as expected.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Image result for Incremental Integration Testing"/>
          <p:cNvPicPr>
            <a:picLocks noChangeAspect="1" noChangeArrowheads="1"/>
          </p:cNvPicPr>
          <p:nvPr/>
        </p:nvPicPr>
        <p:blipFill>
          <a:blip r:embed="rId2"/>
          <a:srcRect/>
          <a:stretch>
            <a:fillRect/>
          </a:stretch>
        </p:blipFill>
        <p:spPr bwMode="auto">
          <a:xfrm>
            <a:off x="1071538" y="1214422"/>
            <a:ext cx="7329496" cy="4929222"/>
          </a:xfrm>
          <a:prstGeom prst="rect">
            <a:avLst/>
          </a:prstGeom>
          <a:noFill/>
        </p:spPr>
      </p:pic>
      <p:sp>
        <p:nvSpPr>
          <p:cNvPr id="5" name="Title 1"/>
          <p:cNvSpPr>
            <a:spLocks noGrp="1"/>
          </p:cNvSpPr>
          <p:nvPr>
            <p:ph type="title"/>
          </p:nvPr>
        </p:nvSpPr>
        <p:spPr>
          <a:xfrm>
            <a:off x="457200" y="274638"/>
            <a:ext cx="8229600" cy="1143000"/>
          </a:xfrm>
        </p:spPr>
        <p:txBody>
          <a:bodyPr>
            <a:normAutofit fontScale="90000"/>
          </a:bodyPr>
          <a:lstStyle/>
          <a:p>
            <a:r>
              <a:rPr lang="en-US" b="1" dirty="0" smtClean="0"/>
              <a:t>Incremental Integration</a:t>
            </a:r>
            <a:br>
              <a:rPr lang="en-US" b="1" dirty="0" smtClean="0"/>
            </a:b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Incremental Integration</a:t>
            </a:r>
            <a:br>
              <a:rPr lang="en-US" b="1" dirty="0" smtClean="0"/>
            </a:br>
            <a:endParaRPr lang="en-US" b="1" dirty="0"/>
          </a:p>
        </p:txBody>
      </p:sp>
      <p:sp>
        <p:nvSpPr>
          <p:cNvPr id="3" name="Content Placeholder 2"/>
          <p:cNvSpPr>
            <a:spLocks noGrp="1"/>
          </p:cNvSpPr>
          <p:nvPr>
            <p:ph idx="1"/>
          </p:nvPr>
        </p:nvSpPr>
        <p:spPr/>
        <p:txBody>
          <a:bodyPr/>
          <a:lstStyle/>
          <a:p>
            <a:pPr algn="just"/>
            <a:r>
              <a:rPr lang="en-US" dirty="0" smtClean="0"/>
              <a:t>The program is constructed and tested in small increments by adding a minimum number of components at each interval.</a:t>
            </a:r>
          </a:p>
          <a:p>
            <a:pPr algn="just"/>
            <a:r>
              <a:rPr lang="en-US" dirty="0" smtClean="0"/>
              <a:t>Therefore errors are easier to isolate and correct.</a:t>
            </a:r>
          </a:p>
          <a:p>
            <a:pPr algn="just"/>
            <a:r>
              <a:rPr lang="en-US" dirty="0" smtClean="0"/>
              <a:t>Interfaces are tested completely</a:t>
            </a:r>
          </a:p>
          <a:p>
            <a:pPr algn="just">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Top-down Testing</a:t>
            </a:r>
            <a:endParaRPr lang="en-US" b="1" dirty="0"/>
          </a:p>
        </p:txBody>
      </p:sp>
      <p:sp>
        <p:nvSpPr>
          <p:cNvPr id="3" name="Content Placeholder 2"/>
          <p:cNvSpPr>
            <a:spLocks noGrp="1"/>
          </p:cNvSpPr>
          <p:nvPr>
            <p:ph idx="1"/>
          </p:nvPr>
        </p:nvSpPr>
        <p:spPr/>
        <p:txBody>
          <a:bodyPr/>
          <a:lstStyle/>
          <a:p>
            <a:pPr algn="just"/>
            <a:r>
              <a:rPr lang="en-US" dirty="0" smtClean="0"/>
              <a:t>The top down testing requires highest level module to test and integrated first.</a:t>
            </a:r>
          </a:p>
          <a:p>
            <a:pPr algn="just"/>
            <a:r>
              <a:rPr lang="en-US" dirty="0" smtClean="0"/>
              <a:t>Modules are integrated from the main module to subordinate module.</a:t>
            </a:r>
          </a:p>
          <a:p>
            <a:pPr algn="just"/>
            <a:r>
              <a:rPr lang="en-US" dirty="0" smtClean="0"/>
              <a:t>In Top-down Testing, higher level modules are tested. If lower modules required to make up the system are not yet available then, stubs are used to simulate their activity.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Image result for Top-down Testing Integration Testing"/>
          <p:cNvPicPr>
            <a:picLocks noChangeAspect="1" noChangeArrowheads="1"/>
          </p:cNvPicPr>
          <p:nvPr/>
        </p:nvPicPr>
        <p:blipFill>
          <a:blip r:embed="rId2"/>
          <a:srcRect/>
          <a:stretch>
            <a:fillRect/>
          </a:stretch>
        </p:blipFill>
        <p:spPr bwMode="auto">
          <a:xfrm>
            <a:off x="428596" y="785794"/>
            <a:ext cx="8143932" cy="528641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lum bright="-20000" contrast="20000"/>
            <a:extLst>
              <a:ext uri="{28A0092B-C50C-407E-A947-70E740481C1C}">
                <a14:useLocalDpi xmlns:a14="http://schemas.microsoft.com/office/drawing/2010/main" xmlns="" val="0"/>
              </a:ext>
            </a:extLst>
          </a:blip>
          <a:srcRect/>
          <a:stretch>
            <a:fillRect/>
          </a:stretch>
        </p:blipFill>
        <p:spPr bwMode="auto">
          <a:xfrm>
            <a:off x="838200" y="152400"/>
            <a:ext cx="7620000"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lum bright="-20000" contrast="40000"/>
            <a:extLst>
              <a:ext uri="{28A0092B-C50C-407E-A947-70E740481C1C}">
                <a14:useLocalDpi xmlns:a14="http://schemas.microsoft.com/office/drawing/2010/main" xmlns="" val="0"/>
              </a:ext>
            </a:extLst>
          </a:blip>
          <a:srcRect/>
          <a:stretch>
            <a:fillRect/>
          </a:stretch>
        </p:blipFill>
        <p:spPr bwMode="auto">
          <a:xfrm>
            <a:off x="152400" y="2971800"/>
            <a:ext cx="8686800" cy="365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95285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Bottom-up testing</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The bottom- up testing requires the lowest level units to be tested and integrated first.</a:t>
            </a:r>
          </a:p>
          <a:p>
            <a:pPr algn="just"/>
            <a:r>
              <a:rPr lang="en-US" dirty="0" smtClean="0"/>
              <a:t>Lowest level sub-module are integrated and test then successively upper level components are added and tested.</a:t>
            </a:r>
          </a:p>
          <a:p>
            <a:pPr algn="just"/>
            <a:r>
              <a:rPr lang="en-US" dirty="0" smtClean="0"/>
              <a:t>In Bottom-up testing, lower level modules are tested. If the higher level modules required to make up the </a:t>
            </a:r>
            <a:r>
              <a:rPr lang="en-US" dirty="0" err="1" smtClean="0"/>
              <a:t>sysused</a:t>
            </a:r>
            <a:r>
              <a:rPr lang="en-US" dirty="0" smtClean="0"/>
              <a:t> to simulate their tem are not yet available then, drivers are activity.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Image result for Bottom-up testing Integration Testing"/>
          <p:cNvPicPr>
            <a:picLocks noChangeAspect="1" noChangeArrowheads="1"/>
          </p:cNvPicPr>
          <p:nvPr/>
        </p:nvPicPr>
        <p:blipFill>
          <a:blip r:embed="rId2"/>
          <a:srcRect/>
          <a:stretch>
            <a:fillRect/>
          </a:stretch>
        </p:blipFill>
        <p:spPr bwMode="auto">
          <a:xfrm>
            <a:off x="642910" y="857232"/>
            <a:ext cx="8072494" cy="5048257"/>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14400" y="-4549"/>
            <a:ext cx="7010399" cy="32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lum bright="-20000" contrast="40000"/>
            <a:extLst>
              <a:ext uri="{28A0092B-C50C-407E-A947-70E740481C1C}">
                <a14:useLocalDpi xmlns:a14="http://schemas.microsoft.com/office/drawing/2010/main" xmlns="" val="0"/>
              </a:ext>
            </a:extLst>
          </a:blip>
          <a:srcRect/>
          <a:stretch>
            <a:fillRect/>
          </a:stretch>
        </p:blipFill>
        <p:spPr bwMode="auto">
          <a:xfrm>
            <a:off x="0" y="3276600"/>
            <a:ext cx="9144000"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04323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Bi-directional Testing</a:t>
            </a:r>
            <a:endParaRPr lang="en-US" b="1" dirty="0"/>
          </a:p>
        </p:txBody>
      </p:sp>
      <p:sp>
        <p:nvSpPr>
          <p:cNvPr id="3" name="Content Placeholder 2"/>
          <p:cNvSpPr>
            <a:spLocks noGrp="1"/>
          </p:cNvSpPr>
          <p:nvPr>
            <p:ph idx="1"/>
          </p:nvPr>
        </p:nvSpPr>
        <p:spPr/>
        <p:txBody>
          <a:bodyPr>
            <a:normAutofit/>
          </a:bodyPr>
          <a:lstStyle/>
          <a:p>
            <a:pPr algn="just"/>
            <a:r>
              <a:rPr lang="en-US" dirty="0" smtClean="0"/>
              <a:t>It is combination of Top down and Bottom up integration testing</a:t>
            </a:r>
          </a:p>
          <a:p>
            <a:pPr algn="just"/>
            <a:r>
              <a:rPr lang="en-US" dirty="0" smtClean="0"/>
              <a:t>Known as sandwich testing.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8850" name="Picture 2" descr="Image result for unit testing in software testing"/>
          <p:cNvPicPr>
            <a:picLocks noChangeAspect="1" noChangeArrowheads="1"/>
          </p:cNvPicPr>
          <p:nvPr/>
        </p:nvPicPr>
        <p:blipFill>
          <a:blip r:embed="rId2"/>
          <a:srcRect/>
          <a:stretch>
            <a:fillRect/>
          </a:stretch>
        </p:blipFill>
        <p:spPr bwMode="auto">
          <a:xfrm>
            <a:off x="0" y="0"/>
            <a:ext cx="9144000" cy="685800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lum bright="-20000" contrast="40000"/>
            <a:extLst>
              <a:ext uri="{28A0092B-C50C-407E-A947-70E740481C1C}">
                <a14:useLocalDpi xmlns:a14="http://schemas.microsoft.com/office/drawing/2010/main" xmlns="" val="0"/>
              </a:ext>
            </a:extLst>
          </a:blip>
          <a:srcRect/>
          <a:stretch>
            <a:fillRect/>
          </a:stretch>
        </p:blipFill>
        <p:spPr bwMode="auto">
          <a:xfrm>
            <a:off x="304800" y="0"/>
            <a:ext cx="8305800"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lum bright="-24000" contrast="48000"/>
            <a:extLst>
              <a:ext uri="{28A0092B-C50C-407E-A947-70E740481C1C}">
                <a14:useLocalDpi xmlns:a14="http://schemas.microsoft.com/office/drawing/2010/main" xmlns="" val="0"/>
              </a:ext>
            </a:extLst>
          </a:blip>
          <a:srcRect/>
          <a:stretch>
            <a:fillRect/>
          </a:stretch>
        </p:blipFill>
        <p:spPr bwMode="auto">
          <a:xfrm>
            <a:off x="304800" y="3429000"/>
            <a:ext cx="8305800"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57126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Testing</a:t>
            </a:r>
            <a:endParaRPr lang="en-IN" dirty="0"/>
          </a:p>
        </p:txBody>
      </p:sp>
      <p:pic>
        <p:nvPicPr>
          <p:cNvPr id="82946" name="Picture 2" descr="Image result for System Testing"/>
          <p:cNvPicPr>
            <a:picLocks noChangeAspect="1" noChangeArrowheads="1"/>
          </p:cNvPicPr>
          <p:nvPr/>
        </p:nvPicPr>
        <p:blipFill>
          <a:blip r:embed="rId2"/>
          <a:srcRect/>
          <a:stretch>
            <a:fillRect/>
          </a:stretch>
        </p:blipFill>
        <p:spPr bwMode="auto">
          <a:xfrm>
            <a:off x="428596" y="1285860"/>
            <a:ext cx="4786346" cy="4714908"/>
          </a:xfrm>
          <a:prstGeom prst="rect">
            <a:avLst/>
          </a:prstGeom>
          <a:noFill/>
        </p:spPr>
      </p:pic>
      <p:pic>
        <p:nvPicPr>
          <p:cNvPr id="82948" name="Picture 4" descr="Image result for System Testing"/>
          <p:cNvPicPr>
            <a:picLocks noChangeAspect="1" noChangeArrowheads="1"/>
          </p:cNvPicPr>
          <p:nvPr/>
        </p:nvPicPr>
        <p:blipFill>
          <a:blip r:embed="rId3"/>
          <a:srcRect/>
          <a:stretch>
            <a:fillRect/>
          </a:stretch>
        </p:blipFill>
        <p:spPr bwMode="auto">
          <a:xfrm>
            <a:off x="5000628" y="1857364"/>
            <a:ext cx="4000527" cy="428628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785818"/>
          </a:xfrm>
        </p:spPr>
        <p:txBody>
          <a:bodyPr>
            <a:normAutofit/>
          </a:bodyPr>
          <a:lstStyle/>
          <a:p>
            <a:r>
              <a:rPr lang="en-US" b="1" dirty="0" smtClean="0"/>
              <a:t>System Testing</a:t>
            </a:r>
            <a:endParaRPr lang="en-US" b="1" dirty="0"/>
          </a:p>
        </p:txBody>
      </p:sp>
      <p:sp>
        <p:nvSpPr>
          <p:cNvPr id="3" name="Content Placeholder 2"/>
          <p:cNvSpPr>
            <a:spLocks noGrp="1"/>
          </p:cNvSpPr>
          <p:nvPr>
            <p:ph idx="1"/>
          </p:nvPr>
        </p:nvSpPr>
        <p:spPr>
          <a:xfrm>
            <a:off x="142844" y="1071546"/>
            <a:ext cx="8786874" cy="5557854"/>
          </a:xfrm>
        </p:spPr>
        <p:txBody>
          <a:bodyPr>
            <a:noAutofit/>
          </a:bodyPr>
          <a:lstStyle/>
          <a:p>
            <a:pPr algn="just"/>
            <a:r>
              <a:rPr lang="en-US" sz="2800" b="1" dirty="0" smtClean="0"/>
              <a:t>System Testing</a:t>
            </a:r>
            <a:r>
              <a:rPr lang="en-US" sz="2800" dirty="0" smtClean="0"/>
              <a:t> (ST) is a black box </a:t>
            </a:r>
            <a:r>
              <a:rPr lang="en-US" sz="2800" b="1" dirty="0" smtClean="0"/>
              <a:t>testing</a:t>
            </a:r>
            <a:r>
              <a:rPr lang="en-US" sz="2800" dirty="0" smtClean="0"/>
              <a:t> technique performed to evaluate the complete  </a:t>
            </a:r>
            <a:r>
              <a:rPr lang="en-US" sz="2800" b="1" dirty="0" smtClean="0"/>
              <a:t>system</a:t>
            </a:r>
            <a:r>
              <a:rPr lang="en-US" sz="2800" dirty="0" smtClean="0"/>
              <a:t> against specified requirements.</a:t>
            </a:r>
          </a:p>
          <a:p>
            <a:pPr algn="just"/>
            <a:r>
              <a:rPr lang="en-US" sz="2800" dirty="0" smtClean="0"/>
              <a:t> In </a:t>
            </a:r>
            <a:r>
              <a:rPr lang="en-US" sz="2800" b="1" dirty="0" smtClean="0"/>
              <a:t>System testing</a:t>
            </a:r>
            <a:r>
              <a:rPr lang="en-US" sz="2800" dirty="0" smtClean="0"/>
              <a:t>, the functionalities of the </a:t>
            </a:r>
            <a:r>
              <a:rPr lang="en-US" sz="2800" b="1" dirty="0" smtClean="0"/>
              <a:t>system</a:t>
            </a:r>
            <a:r>
              <a:rPr lang="en-US" sz="2800" dirty="0" smtClean="0"/>
              <a:t> are tested.</a:t>
            </a:r>
          </a:p>
          <a:p>
            <a:pPr algn="just"/>
            <a:r>
              <a:rPr lang="en-US" sz="2800" dirty="0" smtClean="0"/>
              <a:t>It concentrates on testing the complete system.</a:t>
            </a:r>
          </a:p>
          <a:p>
            <a:pPr algn="just"/>
            <a:r>
              <a:rPr lang="en-US" sz="2800" dirty="0" smtClean="0"/>
              <a:t>Against objectives of the system</a:t>
            </a:r>
          </a:p>
          <a:p>
            <a:pPr algn="just"/>
            <a:r>
              <a:rPr lang="en-US" sz="2800" dirty="0" smtClean="0"/>
              <a:t>In many different environment with various versions and operating systems.</a:t>
            </a:r>
          </a:p>
          <a:p>
            <a:pPr algn="just"/>
            <a:r>
              <a:rPr lang="en-US" sz="2800" dirty="0" smtClean="0"/>
              <a:t>System testing test all components of the system.</a:t>
            </a:r>
          </a:p>
          <a:p>
            <a:pPr algn="just"/>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4983179"/>
          </a:xfrm>
        </p:spPr>
        <p:txBody>
          <a:bodyPr>
            <a:normAutofit/>
          </a:bodyPr>
          <a:lstStyle/>
          <a:p>
            <a:pPr algn="just"/>
            <a:r>
              <a:rPr lang="en-US" sz="2800" dirty="0" smtClean="0"/>
              <a:t>Testing the interaction with other parts of the  system to validate and verify functional specifications.</a:t>
            </a:r>
          </a:p>
          <a:p>
            <a:pPr algn="just"/>
            <a:endParaRPr lang="en-US" sz="2800" dirty="0" smtClean="0"/>
          </a:p>
          <a:p>
            <a:pPr algn="just"/>
            <a:r>
              <a:rPr lang="en-US" sz="2800" dirty="0" smtClean="0"/>
              <a:t>Usability testing , Functional testing , performance testing , security testing ,regression testing are used.</a:t>
            </a:r>
          </a:p>
          <a:p>
            <a:pPr algn="just"/>
            <a:endParaRPr lang="en-US" sz="2800" dirty="0" smtClean="0"/>
          </a:p>
          <a:p>
            <a:r>
              <a:rPr lang="en-US" sz="2800" dirty="0" smtClean="0"/>
              <a:t>System testing should investigate both functional and non-functional requirements of the testing.</a:t>
            </a:r>
          </a:p>
          <a:p>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639762"/>
          </a:xfrm>
        </p:spPr>
        <p:txBody>
          <a:bodyPr>
            <a:normAutofit fontScale="90000"/>
          </a:bodyPr>
          <a:lstStyle/>
          <a:p>
            <a:r>
              <a:rPr lang="en-US" b="1" dirty="0" smtClean="0"/>
              <a:t>Recovery Testing</a:t>
            </a:r>
            <a:endParaRPr lang="en-US" b="1" dirty="0"/>
          </a:p>
        </p:txBody>
      </p:sp>
      <p:sp>
        <p:nvSpPr>
          <p:cNvPr id="3" name="Content Placeholder 2"/>
          <p:cNvSpPr>
            <a:spLocks noGrp="1"/>
          </p:cNvSpPr>
          <p:nvPr>
            <p:ph idx="1"/>
          </p:nvPr>
        </p:nvSpPr>
        <p:spPr>
          <a:xfrm>
            <a:off x="152400" y="1071546"/>
            <a:ext cx="8763000" cy="5786454"/>
          </a:xfrm>
        </p:spPr>
        <p:txBody>
          <a:bodyPr>
            <a:normAutofit fontScale="92500" lnSpcReduction="20000"/>
          </a:bodyPr>
          <a:lstStyle/>
          <a:p>
            <a:pPr algn="just"/>
            <a:r>
              <a:rPr lang="en-US" dirty="0" smtClean="0"/>
              <a:t>In software </a:t>
            </a:r>
            <a:r>
              <a:rPr lang="en-US" b="1" dirty="0" smtClean="0"/>
              <a:t>testing</a:t>
            </a:r>
            <a:r>
              <a:rPr lang="en-US" dirty="0" smtClean="0"/>
              <a:t>, </a:t>
            </a:r>
            <a:r>
              <a:rPr lang="en-US" b="1" dirty="0" smtClean="0"/>
              <a:t>recovery testing</a:t>
            </a:r>
            <a:r>
              <a:rPr lang="en-US" dirty="0" smtClean="0"/>
              <a:t> is the activity of </a:t>
            </a:r>
            <a:r>
              <a:rPr lang="en-US" b="1" dirty="0" smtClean="0"/>
              <a:t>testing</a:t>
            </a:r>
            <a:r>
              <a:rPr lang="en-US" dirty="0" smtClean="0"/>
              <a:t> how well an application is able to </a:t>
            </a:r>
            <a:r>
              <a:rPr lang="en-US" b="1" dirty="0" smtClean="0"/>
              <a:t>recover</a:t>
            </a:r>
            <a:r>
              <a:rPr lang="en-US" dirty="0" smtClean="0"/>
              <a:t> from crashes, hardware failures and other similar problems. </a:t>
            </a:r>
          </a:p>
          <a:p>
            <a:pPr algn="just"/>
            <a:r>
              <a:rPr lang="en-US" dirty="0" smtClean="0"/>
              <a:t>It is done to check how fast and better the application can recover against any type of crash.</a:t>
            </a:r>
          </a:p>
          <a:p>
            <a:pPr algn="just"/>
            <a:r>
              <a:rPr lang="en-US" dirty="0" smtClean="0"/>
              <a:t>Recovery testing is an extension to Error handling testing.</a:t>
            </a:r>
          </a:p>
          <a:p>
            <a:pPr algn="just"/>
            <a:r>
              <a:rPr lang="en-US" dirty="0" smtClean="0"/>
              <a:t>It is also known as reliability testing where test engineer can test whether application can recover from abnormal situation</a:t>
            </a:r>
          </a:p>
          <a:p>
            <a:pPr algn="just"/>
            <a:r>
              <a:rPr lang="en-US" dirty="0" smtClean="0"/>
              <a:t>Ex. During power failure, network disconnect, server down, database disconnect</a:t>
            </a:r>
          </a:p>
          <a:p>
            <a:pPr algn="just"/>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126055"/>
          </a:xfrm>
        </p:spPr>
        <p:txBody>
          <a:bodyPr>
            <a:normAutofit fontScale="85000" lnSpcReduction="20000"/>
          </a:bodyPr>
          <a:lstStyle/>
          <a:p>
            <a:pPr algn="just"/>
            <a:r>
              <a:rPr lang="en-US" dirty="0" smtClean="0"/>
              <a:t>It is a type of non-functional testing.</a:t>
            </a:r>
          </a:p>
          <a:p>
            <a:pPr algn="just"/>
            <a:r>
              <a:rPr lang="en-US" dirty="0" smtClean="0"/>
              <a:t>Recovery testing is done in order to check how fast and better the application can recover after it has gone through any type of crash or hardware failure etc.</a:t>
            </a:r>
          </a:p>
          <a:p>
            <a:pPr algn="just"/>
            <a:r>
              <a:rPr lang="en-US" dirty="0" smtClean="0"/>
              <a:t>Recovery testing is the forced failure of the software in a variety of ways to verify that recovery is properly performed. For example, when an application is receiving data from a network, unplug the connecting cable. After some time, plug the cable back in and analyze the application’s ability to continue receiving data from the point at which the network connection was broken. Restart the system while a browser has a definite number of sessions and check whether the browser is able to recover all of them or not.</a:t>
            </a:r>
          </a:p>
          <a:p>
            <a:pPr algn="just"/>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a:t>
            </a:r>
            <a:endParaRPr lang="en-US" dirty="0"/>
          </a:p>
        </p:txBody>
      </p:sp>
      <p:sp>
        <p:nvSpPr>
          <p:cNvPr id="3" name="Content Placeholder 2"/>
          <p:cNvSpPr>
            <a:spLocks noGrp="1"/>
          </p:cNvSpPr>
          <p:nvPr>
            <p:ph idx="1"/>
          </p:nvPr>
        </p:nvSpPr>
        <p:spPr>
          <a:xfrm>
            <a:off x="457200" y="1285860"/>
            <a:ext cx="8472518" cy="4840303"/>
          </a:xfrm>
        </p:spPr>
        <p:txBody>
          <a:bodyPr>
            <a:normAutofit fontScale="70000" lnSpcReduction="20000"/>
          </a:bodyPr>
          <a:lstStyle/>
          <a:p>
            <a:pPr algn="just"/>
            <a:r>
              <a:rPr lang="en-US" dirty="0" smtClean="0"/>
              <a:t>It is a type of non-functional testing.</a:t>
            </a:r>
          </a:p>
          <a:p>
            <a:pPr algn="just"/>
            <a:r>
              <a:rPr lang="en-US" dirty="0" smtClean="0"/>
              <a:t>Security testing is basically a type of </a:t>
            </a:r>
            <a:r>
              <a:rPr lang="en-US" dirty="0" smtClean="0">
                <a:hlinkClick r:id="rId2" tooltip="what is software testing"/>
              </a:rPr>
              <a:t>software testing</a:t>
            </a:r>
            <a:r>
              <a:rPr lang="en-US" dirty="0" smtClean="0"/>
              <a:t> that’s done to check whether the application or the product is secured or not. It checks to see if the application is vulnerable to attacks, if anyone hack the system or login to the application without any authorization.</a:t>
            </a:r>
          </a:p>
          <a:p>
            <a:pPr algn="just"/>
            <a:r>
              <a:rPr lang="en-US" dirty="0" smtClean="0"/>
              <a:t>It is a process to determine that an information system protects data and maintains functionality as intended.</a:t>
            </a:r>
          </a:p>
          <a:p>
            <a:pPr algn="just"/>
            <a:r>
              <a:rPr lang="en-US" dirty="0" smtClean="0"/>
              <a:t>The security testing is performed to check whether there is any information leakage in the sense by encrypting the application or using wide range of software’s and hardware’s and firewall etc.</a:t>
            </a:r>
          </a:p>
          <a:p>
            <a:pPr algn="just"/>
            <a:r>
              <a:rPr lang="en-US" dirty="0" smtClean="0"/>
              <a:t>Software security is about making software behave in the presence of a malicious attack.</a:t>
            </a:r>
          </a:p>
          <a:p>
            <a:pPr algn="just"/>
            <a:r>
              <a:rPr lang="en-US" dirty="0" smtClean="0"/>
              <a:t>The six basic security concepts that need to be covered by security testing are: confidentiality, integrity, authentication, availability, authorization and non-repudiation.</a:t>
            </a:r>
          </a:p>
          <a:p>
            <a:pPr algn="just"/>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642918"/>
          </a:xfrm>
        </p:spPr>
        <p:txBody>
          <a:bodyPr>
            <a:normAutofit fontScale="90000"/>
          </a:bodyPr>
          <a:lstStyle/>
          <a:p>
            <a:r>
              <a:rPr lang="en-US" dirty="0" smtClean="0"/>
              <a:t>Performance testing</a:t>
            </a:r>
            <a:endParaRPr lang="en-US" dirty="0"/>
          </a:p>
        </p:txBody>
      </p:sp>
      <p:sp>
        <p:nvSpPr>
          <p:cNvPr id="3" name="Content Placeholder 2"/>
          <p:cNvSpPr>
            <a:spLocks noGrp="1"/>
          </p:cNvSpPr>
          <p:nvPr>
            <p:ph idx="1"/>
          </p:nvPr>
        </p:nvSpPr>
        <p:spPr>
          <a:xfrm>
            <a:off x="214282" y="785794"/>
            <a:ext cx="8715436" cy="5786478"/>
          </a:xfrm>
        </p:spPr>
        <p:txBody>
          <a:bodyPr>
            <a:noAutofit/>
          </a:bodyPr>
          <a:lstStyle/>
          <a:p>
            <a:pPr algn="just"/>
            <a:r>
              <a:rPr lang="en-US" sz="1800" dirty="0" smtClean="0"/>
              <a:t>It is  a type of non-functional testing.</a:t>
            </a:r>
          </a:p>
          <a:p>
            <a:pPr algn="just"/>
            <a:r>
              <a:rPr lang="en-US" sz="1800" dirty="0" smtClean="0"/>
              <a:t>Performance testing is testing that is performed, to determine how fast some aspect of a system performs under a particular workload.</a:t>
            </a:r>
          </a:p>
          <a:p>
            <a:pPr algn="just"/>
            <a:r>
              <a:rPr lang="en-US" sz="1800" dirty="0" smtClean="0"/>
              <a:t>It can serve different purposes like it can demonstrate that the system meets performance criteria.</a:t>
            </a:r>
          </a:p>
          <a:p>
            <a:pPr algn="just"/>
            <a:r>
              <a:rPr lang="en-US" sz="1800" dirty="0" smtClean="0"/>
              <a:t>It can compare two systems to find which performs better. Or it can measure what part of the system or workload causes the system to perform badly.</a:t>
            </a:r>
          </a:p>
          <a:p>
            <a:pPr algn="just"/>
            <a:r>
              <a:rPr lang="en-US" sz="1800" dirty="0" smtClean="0"/>
              <a:t>This process can involve quantitative tests done in a lab, such as measuring the response time or the number of MIPS (millions of instructions per second) at which a system functions.</a:t>
            </a:r>
          </a:p>
          <a:p>
            <a:pPr algn="just"/>
            <a:r>
              <a:rPr lang="en-US" sz="1800" dirty="0" smtClean="0"/>
              <a:t>Why to do </a:t>
            </a:r>
            <a:r>
              <a:rPr lang="en-US" sz="1800" dirty="0" smtClean="0">
                <a:hlinkClick r:id="rId2" tooltip="What is performance testing?"/>
              </a:rPr>
              <a:t>performance testing</a:t>
            </a:r>
            <a:r>
              <a:rPr lang="en-US" sz="1800" dirty="0" smtClean="0"/>
              <a:t>:</a:t>
            </a:r>
          </a:p>
          <a:p>
            <a:pPr algn="just"/>
            <a:r>
              <a:rPr lang="en-US" sz="1800" dirty="0" smtClean="0"/>
              <a:t>Improve user experience on sites and web apps</a:t>
            </a:r>
          </a:p>
          <a:p>
            <a:pPr algn="just"/>
            <a:r>
              <a:rPr lang="en-US" sz="1800" dirty="0" smtClean="0"/>
              <a:t>Increase revenue generated from websites</a:t>
            </a:r>
          </a:p>
          <a:p>
            <a:pPr algn="just"/>
            <a:r>
              <a:rPr lang="en-US" sz="1800" dirty="0" smtClean="0"/>
              <a:t>Gather metrics useful for tuning the system</a:t>
            </a:r>
          </a:p>
          <a:p>
            <a:pPr algn="just"/>
            <a:r>
              <a:rPr lang="en-US" sz="1800" dirty="0" smtClean="0"/>
              <a:t>Identify bottlenecks such as database configuration</a:t>
            </a:r>
          </a:p>
          <a:p>
            <a:pPr algn="just"/>
            <a:r>
              <a:rPr lang="en-US" sz="1800" dirty="0" smtClean="0"/>
              <a:t>Determine if a new release is ready for production</a:t>
            </a:r>
          </a:p>
          <a:p>
            <a:pPr algn="just"/>
            <a:r>
              <a:rPr lang="en-US" sz="1800" dirty="0" smtClean="0"/>
              <a:t>Provide reporting to business stakeholders regarding performance against expectations</a:t>
            </a:r>
          </a:p>
          <a:p>
            <a:pPr algn="just"/>
            <a:endParaRPr lang="en-US"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563562"/>
          </a:xfrm>
        </p:spPr>
        <p:txBody>
          <a:bodyPr>
            <a:normAutofit fontScale="90000"/>
          </a:bodyPr>
          <a:lstStyle/>
          <a:p>
            <a:r>
              <a:rPr lang="en-US" dirty="0" smtClean="0"/>
              <a:t>Load testing</a:t>
            </a:r>
            <a:endParaRPr lang="en-US" dirty="0"/>
          </a:p>
        </p:txBody>
      </p:sp>
      <p:sp>
        <p:nvSpPr>
          <p:cNvPr id="3" name="Content Placeholder 2"/>
          <p:cNvSpPr>
            <a:spLocks noGrp="1"/>
          </p:cNvSpPr>
          <p:nvPr>
            <p:ph idx="1"/>
          </p:nvPr>
        </p:nvSpPr>
        <p:spPr>
          <a:xfrm>
            <a:off x="285720" y="571480"/>
            <a:ext cx="8572560" cy="6286520"/>
          </a:xfrm>
        </p:spPr>
        <p:txBody>
          <a:bodyPr>
            <a:normAutofit/>
          </a:bodyPr>
          <a:lstStyle/>
          <a:p>
            <a:pPr algn="just"/>
            <a:r>
              <a:rPr lang="en-US" sz="1500" dirty="0" smtClean="0"/>
              <a:t>Load testing is a type of </a:t>
            </a:r>
            <a:r>
              <a:rPr lang="en-US" sz="1500" dirty="0" smtClean="0">
                <a:hlinkClick r:id="rId2" tooltip="What is Non-functional testing (Testing of software product characteristics)?"/>
              </a:rPr>
              <a:t>non-functional testing</a:t>
            </a:r>
            <a:r>
              <a:rPr lang="en-US" sz="1500" dirty="0" smtClean="0"/>
              <a:t>.</a:t>
            </a:r>
          </a:p>
          <a:p>
            <a:pPr algn="just"/>
            <a:r>
              <a:rPr lang="en-US" sz="1500" dirty="0" smtClean="0"/>
              <a:t>A load test is type of </a:t>
            </a:r>
            <a:r>
              <a:rPr lang="en-US" sz="1500" dirty="0" smtClean="0">
                <a:hlinkClick r:id="rId3" tooltip="Software Testing"/>
              </a:rPr>
              <a:t>software testing</a:t>
            </a:r>
            <a:r>
              <a:rPr lang="en-US" sz="1500" dirty="0" smtClean="0"/>
              <a:t> which is conducted to understand the behavior of the application under a specific expected load.</a:t>
            </a:r>
          </a:p>
          <a:p>
            <a:pPr algn="just"/>
            <a:r>
              <a:rPr lang="en-US" sz="1500" dirty="0" smtClean="0"/>
              <a:t>Load testing is performed to determine a system’s behavior under both normal and at peak conditions.</a:t>
            </a:r>
          </a:p>
          <a:p>
            <a:pPr algn="just"/>
            <a:r>
              <a:rPr lang="en-US" sz="1500" dirty="0" smtClean="0"/>
              <a:t>It helps to identify the maximum operating capacity of an application as well as any bottlenecks and determine which element is causing degradation. E.g. If the number of users are increased then how much CPU, memory will be consumed, what is the network and bandwidth response time.</a:t>
            </a:r>
          </a:p>
          <a:p>
            <a:pPr algn="just"/>
            <a:r>
              <a:rPr lang="en-US" sz="1500" dirty="0" smtClean="0"/>
              <a:t>Load testing can be done under controlled lab conditions to compare the capabilities of different systems or to accurately measure the capabilities of a single system.</a:t>
            </a:r>
          </a:p>
          <a:p>
            <a:pPr algn="just"/>
            <a:r>
              <a:rPr lang="en-US" sz="1500" dirty="0" smtClean="0"/>
              <a:t>Load testing involves simulating real-life user load for the target application. It helps you determine how your application behaves when multiple users hits it simultaneously.</a:t>
            </a:r>
          </a:p>
          <a:p>
            <a:pPr algn="just"/>
            <a:r>
              <a:rPr lang="en-US" sz="1500" dirty="0" smtClean="0"/>
              <a:t>Load testing differs from </a:t>
            </a:r>
            <a:r>
              <a:rPr lang="en-US" sz="1500" dirty="0" smtClean="0">
                <a:hlinkClick r:id="rId4" tooltip="What is Stress testing in software?"/>
              </a:rPr>
              <a:t>stress testing</a:t>
            </a:r>
            <a:r>
              <a:rPr lang="en-US" sz="1500" dirty="0" smtClean="0"/>
              <a:t>, which evaluates the extent to which a system keeps working when subjected to extreme work loads or when some of its hardware or software has been compromised.</a:t>
            </a:r>
          </a:p>
          <a:p>
            <a:pPr algn="just"/>
            <a:r>
              <a:rPr lang="en-US" sz="1500" dirty="0" smtClean="0"/>
              <a:t>The primary goal of load testing is to define the maximum amount of work a system can handle without significant performance degradation.</a:t>
            </a:r>
          </a:p>
          <a:p>
            <a:pPr algn="just"/>
            <a:r>
              <a:rPr lang="en-US" sz="1500" dirty="0" smtClean="0"/>
              <a:t>Examples of load testing include:</a:t>
            </a:r>
          </a:p>
          <a:p>
            <a:pPr lvl="1" algn="just"/>
            <a:r>
              <a:rPr lang="en-US" sz="1500" dirty="0" smtClean="0"/>
              <a:t>Downloading a series of large files from the internet.</a:t>
            </a:r>
          </a:p>
          <a:p>
            <a:pPr lvl="1" algn="just"/>
            <a:r>
              <a:rPr lang="en-US" sz="1500" dirty="0" smtClean="0"/>
              <a:t>Running multiple applications on a computer or server simultaneously.</a:t>
            </a:r>
          </a:p>
          <a:p>
            <a:pPr lvl="1" algn="just"/>
            <a:r>
              <a:rPr lang="en-US" sz="1500" dirty="0" smtClean="0"/>
              <a:t>Assigning many jobs to a printer in a queue.</a:t>
            </a:r>
          </a:p>
          <a:p>
            <a:pPr lvl="1" algn="just"/>
            <a:r>
              <a:rPr lang="en-US" sz="1500" dirty="0" smtClean="0"/>
              <a:t>Subjecting a server to a large amount of traffic.</a:t>
            </a:r>
          </a:p>
          <a:p>
            <a:pPr lvl="1" algn="just"/>
            <a:r>
              <a:rPr lang="en-US" sz="1500" dirty="0" smtClean="0"/>
              <a:t>Writing and reading data to and from a hard disk continuously.</a:t>
            </a:r>
          </a:p>
          <a:p>
            <a:pPr algn="just"/>
            <a:endParaRPr lang="en-US" sz="15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It is a type of </a:t>
            </a:r>
            <a:r>
              <a:rPr lang="en-US" dirty="0" smtClean="0">
                <a:hlinkClick r:id="rId2" tooltip="What is non functional testing"/>
              </a:rPr>
              <a:t>non-functional testing</a:t>
            </a:r>
            <a:r>
              <a:rPr lang="en-US" dirty="0" smtClean="0"/>
              <a:t>.</a:t>
            </a:r>
          </a:p>
          <a:p>
            <a:r>
              <a:rPr lang="en-US" dirty="0" smtClean="0"/>
              <a:t>It involves testing beyond normal operational capacity, often to a breaking point, in order to observe the results.</a:t>
            </a:r>
          </a:p>
          <a:p>
            <a:r>
              <a:rPr lang="en-US" dirty="0" smtClean="0"/>
              <a:t>It is a form of </a:t>
            </a:r>
            <a:r>
              <a:rPr lang="en-US" dirty="0" smtClean="0">
                <a:hlinkClick r:id="rId3" tooltip="Software Testing"/>
              </a:rPr>
              <a:t>software testing</a:t>
            </a:r>
            <a:r>
              <a:rPr lang="en-US" dirty="0" smtClean="0"/>
              <a:t> that is used to determine the stability of a given system.</a:t>
            </a:r>
          </a:p>
          <a:p>
            <a:r>
              <a:rPr lang="en-US" dirty="0" smtClean="0"/>
              <a:t>It  put  greater emphasis on robustness, availability, and error handling under a heavy load, rather than on what would be considered correct behavior under normal circumstances.</a:t>
            </a:r>
          </a:p>
          <a:p>
            <a:r>
              <a:rPr lang="en-US" dirty="0" smtClean="0"/>
              <a:t>The goals of such tests may be to ensure the software does not crash in conditions of insufficient computational resources (such as memory or disk space).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Unit testing</a:t>
            </a:r>
            <a:endParaRPr lang="en-US" dirty="0"/>
          </a:p>
        </p:txBody>
      </p:sp>
      <p:sp>
        <p:nvSpPr>
          <p:cNvPr id="5" name="Content Placeholder 4"/>
          <p:cNvSpPr>
            <a:spLocks noGrp="1"/>
          </p:cNvSpPr>
          <p:nvPr>
            <p:ph idx="1"/>
          </p:nvPr>
        </p:nvSpPr>
        <p:spPr/>
        <p:txBody>
          <a:bodyPr/>
          <a:lstStyle/>
          <a:p>
            <a:pPr algn="just"/>
            <a:r>
              <a:rPr lang="en-US" b="1" dirty="0"/>
              <a:t>Unit testing </a:t>
            </a:r>
            <a:r>
              <a:rPr lang="en-US" dirty="0"/>
              <a:t>involves </a:t>
            </a:r>
            <a:r>
              <a:rPr lang="en-US" dirty="0">
                <a:solidFill>
                  <a:srgbClr val="FF0000"/>
                </a:solidFill>
              </a:rPr>
              <a:t>individually testing </a:t>
            </a:r>
            <a:r>
              <a:rPr lang="en-US" dirty="0"/>
              <a:t>unit of code separately to make sure that it works on its own, </a:t>
            </a:r>
            <a:r>
              <a:rPr lang="en-US" dirty="0">
                <a:solidFill>
                  <a:srgbClr val="FF0000"/>
                </a:solidFill>
              </a:rPr>
              <a:t>independent</a:t>
            </a:r>
            <a:r>
              <a:rPr lang="en-US" dirty="0"/>
              <a:t> of the other units. </a:t>
            </a:r>
            <a:endParaRPr lang="en-US" dirty="0" smtClean="0"/>
          </a:p>
          <a:p>
            <a:pPr algn="just"/>
            <a:r>
              <a:rPr lang="en-US" b="1" dirty="0"/>
              <a:t>Unit testing</a:t>
            </a:r>
            <a:r>
              <a:rPr lang="en-US" dirty="0"/>
              <a:t> is a software development process in which the </a:t>
            </a:r>
            <a:r>
              <a:rPr lang="en-US" dirty="0">
                <a:solidFill>
                  <a:srgbClr val="FF0000"/>
                </a:solidFill>
              </a:rPr>
              <a:t>smallest testable parts </a:t>
            </a:r>
            <a:r>
              <a:rPr lang="en-US" dirty="0"/>
              <a:t>of an application, called </a:t>
            </a:r>
            <a:r>
              <a:rPr lang="en-US" dirty="0">
                <a:solidFill>
                  <a:srgbClr val="FF0000"/>
                </a:solidFill>
              </a:rPr>
              <a:t>units</a:t>
            </a:r>
            <a:r>
              <a:rPr lang="en-US" dirty="0"/>
              <a:t>, are individually and independently </a:t>
            </a:r>
            <a:r>
              <a:rPr lang="en-US" dirty="0" smtClean="0">
                <a:solidFill>
                  <a:srgbClr val="FF0000"/>
                </a:solidFill>
              </a:rPr>
              <a:t>exercised</a:t>
            </a:r>
            <a:r>
              <a:rPr lang="en-US" dirty="0" smtClean="0"/>
              <a:t> for </a:t>
            </a:r>
            <a:r>
              <a:rPr lang="en-US" dirty="0"/>
              <a:t>proper operation. </a:t>
            </a:r>
          </a:p>
          <a:p>
            <a:pPr algn="just"/>
            <a:endParaRPr lang="en-US" dirty="0"/>
          </a:p>
          <a:p>
            <a:pPr algn="just"/>
            <a:endParaRPr lang="en-US" dirty="0"/>
          </a:p>
        </p:txBody>
      </p:sp>
    </p:spTree>
    <p:extLst>
      <p:ext uri="{BB962C8B-B14F-4D97-AF65-F5344CB8AC3E}">
        <p14:creationId xmlns:p14="http://schemas.microsoft.com/office/powerpoint/2010/main" xmlns="" val="89506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testing</a:t>
            </a:r>
            <a:endParaRPr lang="en-US" dirty="0"/>
          </a:p>
        </p:txBody>
      </p:sp>
      <p:sp>
        <p:nvSpPr>
          <p:cNvPr id="3" name="Content Placeholder 2"/>
          <p:cNvSpPr>
            <a:spLocks noGrp="1"/>
          </p:cNvSpPr>
          <p:nvPr>
            <p:ph idx="1"/>
          </p:nvPr>
        </p:nvSpPr>
        <p:spPr>
          <a:xfrm>
            <a:off x="457200" y="1214422"/>
            <a:ext cx="8472518" cy="4911741"/>
          </a:xfrm>
        </p:spPr>
        <p:txBody>
          <a:bodyPr>
            <a:normAutofit fontScale="77500" lnSpcReduction="20000"/>
          </a:bodyPr>
          <a:lstStyle/>
          <a:p>
            <a:pPr algn="just"/>
            <a:r>
              <a:rPr lang="en-US" dirty="0" smtClean="0"/>
              <a:t>It is a type of non-functional testing.</a:t>
            </a:r>
          </a:p>
          <a:p>
            <a:pPr algn="just"/>
            <a:r>
              <a:rPr lang="en-US" dirty="0" smtClean="0"/>
              <a:t>Volume testing refers to testing a software application or the product with a certain amount of data. E.g., if we want to volume test our application with a specific database size, we need to expand our database to that size and then test the application’s performance on it.</a:t>
            </a:r>
          </a:p>
          <a:p>
            <a:pPr algn="just"/>
            <a:r>
              <a:rPr lang="en-US" dirty="0" smtClean="0"/>
              <a:t>“Volume testing” is a term given and described in </a:t>
            </a:r>
            <a:r>
              <a:rPr lang="en-US" dirty="0" err="1" smtClean="0"/>
              <a:t>Glenford</a:t>
            </a:r>
            <a:r>
              <a:rPr lang="en-US" dirty="0" smtClean="0"/>
              <a:t> Myers’ </a:t>
            </a:r>
            <a:r>
              <a:rPr lang="en-US" i="1" dirty="0" smtClean="0"/>
              <a:t>The Art of </a:t>
            </a:r>
            <a:r>
              <a:rPr lang="en-US" i="1" dirty="0" smtClean="0">
                <a:hlinkClick r:id="rId2" tooltip="what is software testing"/>
              </a:rPr>
              <a:t>Software Testing</a:t>
            </a:r>
            <a:r>
              <a:rPr lang="en-US" dirty="0" smtClean="0"/>
              <a:t>, 1979. Here’s his definition: </a:t>
            </a:r>
            <a:r>
              <a:rPr lang="en-US" b="1" dirty="0" smtClean="0"/>
              <a:t>“Subjecting the program to heavy volumes of data. The purpose of volume testing is to show that the program cannot handle the volume of data specified in its objectives”</a:t>
            </a:r>
            <a:r>
              <a:rPr lang="en-US" dirty="0" smtClean="0"/>
              <a:t> – p. 113.</a:t>
            </a:r>
          </a:p>
          <a:p>
            <a:pPr algn="just"/>
            <a:r>
              <a:rPr lang="en-US" dirty="0" smtClean="0"/>
              <a:t>The purpose of </a:t>
            </a:r>
            <a:r>
              <a:rPr lang="en-US" b="1" dirty="0" smtClean="0"/>
              <a:t>volume testing</a:t>
            </a:r>
            <a:r>
              <a:rPr lang="en-US" dirty="0" smtClean="0"/>
              <a:t> is to determine system performance with increasing volumes of data in the database.</a:t>
            </a:r>
          </a:p>
          <a:p>
            <a:pPr algn="just"/>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Volume Testing = Large amounts of data</a:t>
            </a:r>
            <a:br>
              <a:rPr lang="en-US" dirty="0" smtClean="0"/>
            </a:br>
            <a:r>
              <a:rPr lang="en-US" dirty="0" smtClean="0"/>
              <a:t>Load Testing = Large amount of users</a:t>
            </a:r>
            <a:br>
              <a:rPr lang="en-US" dirty="0" smtClean="0"/>
            </a:br>
            <a:r>
              <a:rPr lang="en-US" dirty="0" smtClean="0"/>
              <a:t>Stress Testing = Too many users, too much data, too little time and too little room</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testing</a:t>
            </a:r>
            <a:endParaRPr lang="en-US" dirty="0"/>
          </a:p>
        </p:txBody>
      </p:sp>
      <p:sp>
        <p:nvSpPr>
          <p:cNvPr id="3" name="Content Placeholder 2"/>
          <p:cNvSpPr>
            <a:spLocks noGrp="1"/>
          </p:cNvSpPr>
          <p:nvPr>
            <p:ph idx="1"/>
          </p:nvPr>
        </p:nvSpPr>
        <p:spPr>
          <a:xfrm>
            <a:off x="457200" y="1285860"/>
            <a:ext cx="8472518" cy="5214974"/>
          </a:xfrm>
        </p:spPr>
        <p:txBody>
          <a:bodyPr>
            <a:normAutofit fontScale="70000" lnSpcReduction="20000"/>
          </a:bodyPr>
          <a:lstStyle/>
          <a:p>
            <a:pPr algn="just"/>
            <a:r>
              <a:rPr lang="en-US" dirty="0" smtClean="0"/>
              <a:t>What is Regression testing in software?</a:t>
            </a:r>
          </a:p>
          <a:p>
            <a:pPr algn="just"/>
            <a:r>
              <a:rPr lang="en-US" b="1" dirty="0" smtClean="0"/>
              <a:t>Regression testing:</a:t>
            </a:r>
            <a:r>
              <a:rPr lang="en-US" dirty="0" smtClean="0"/>
              <a:t> During confirmation testing the defect got fixed and that part of the application started working as intended. </a:t>
            </a:r>
          </a:p>
          <a:p>
            <a:pPr algn="just"/>
            <a:r>
              <a:rPr lang="en-US" dirty="0" smtClean="0"/>
              <a:t>But there might be a possibility that the fix may have introduced or uncovered a different defect elsewhere in the software. </a:t>
            </a:r>
          </a:p>
          <a:p>
            <a:pPr algn="just"/>
            <a:r>
              <a:rPr lang="en-US" dirty="0" smtClean="0"/>
              <a:t>The way to detect these ‘</a:t>
            </a:r>
            <a:r>
              <a:rPr lang="en-US" b="1" dirty="0" smtClean="0"/>
              <a:t>unexpected side-effects</a:t>
            </a:r>
            <a:r>
              <a:rPr lang="en-US" dirty="0" smtClean="0"/>
              <a:t>’ of fixes is to do regression testing. </a:t>
            </a:r>
          </a:p>
          <a:p>
            <a:pPr algn="just"/>
            <a:r>
              <a:rPr lang="en-US" dirty="0" smtClean="0"/>
              <a:t>The purpose of a regression testing is to verify that modifications in the software or the environment have not caused any unintended adverse side effects and that the system still meets its requirements. </a:t>
            </a:r>
          </a:p>
          <a:p>
            <a:pPr algn="just"/>
            <a:r>
              <a:rPr lang="en-US" dirty="0" smtClean="0"/>
              <a:t>Regression testing are mostly automated because in order to fix the defect the same test is carried out again and again</a:t>
            </a:r>
          </a:p>
          <a:p>
            <a:pPr algn="just"/>
            <a:r>
              <a:rPr lang="en-US" dirty="0" smtClean="0"/>
              <a:t>it will be very tedious to do it manually. </a:t>
            </a:r>
          </a:p>
          <a:p>
            <a:pPr algn="just"/>
            <a:r>
              <a:rPr lang="en-US" dirty="0" smtClean="0"/>
              <a:t>Regression tests are executed whenever the software changes, either as a result of fixes or new or changed functionality.</a:t>
            </a:r>
          </a:p>
          <a:p>
            <a:pPr algn="just"/>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9067800" cy="685800"/>
          </a:xfrm>
        </p:spPr>
        <p:txBody>
          <a:bodyPr>
            <a:normAutofit fontScale="90000"/>
          </a:bodyPr>
          <a:lstStyle/>
          <a:p>
            <a:r>
              <a:rPr lang="en-US" b="1" dirty="0"/>
              <a:t>C</a:t>
            </a:r>
            <a:r>
              <a:rPr lang="en-US" b="1" dirty="0" smtClean="0"/>
              <a:t>ompatibility </a:t>
            </a:r>
            <a:r>
              <a:rPr lang="en-US" b="1" dirty="0"/>
              <a:t>testing</a:t>
            </a:r>
          </a:p>
        </p:txBody>
      </p:sp>
      <p:sp>
        <p:nvSpPr>
          <p:cNvPr id="3" name="Content Placeholder 2"/>
          <p:cNvSpPr>
            <a:spLocks noGrp="1"/>
          </p:cNvSpPr>
          <p:nvPr>
            <p:ph idx="1"/>
          </p:nvPr>
        </p:nvSpPr>
        <p:spPr>
          <a:xfrm>
            <a:off x="152400" y="762000"/>
            <a:ext cx="8777318" cy="5364163"/>
          </a:xfrm>
        </p:spPr>
        <p:txBody>
          <a:bodyPr>
            <a:normAutofit lnSpcReduction="10000"/>
          </a:bodyPr>
          <a:lstStyle/>
          <a:p>
            <a:pPr algn="just"/>
            <a:r>
              <a:rPr lang="en-US" sz="3000" i="1" dirty="0"/>
              <a:t>Software compatibility testing </a:t>
            </a:r>
            <a:r>
              <a:rPr lang="en-US" sz="3000" dirty="0"/>
              <a:t>means checking that your software interacts with and </a:t>
            </a:r>
            <a:r>
              <a:rPr lang="en-US" sz="3000" dirty="0" smtClean="0"/>
              <a:t>shares information </a:t>
            </a:r>
            <a:r>
              <a:rPr lang="en-US" sz="3000" dirty="0"/>
              <a:t>correctly with other software</a:t>
            </a:r>
            <a:r>
              <a:rPr lang="en-US" sz="3000" dirty="0" smtClean="0"/>
              <a:t>.</a:t>
            </a:r>
          </a:p>
          <a:p>
            <a:pPr marL="0" indent="0" algn="just">
              <a:buNone/>
            </a:pPr>
            <a:r>
              <a:rPr lang="en-US" sz="3000" b="1" dirty="0"/>
              <a:t>Compatibility Testing </a:t>
            </a:r>
            <a:r>
              <a:rPr lang="en-US" sz="3000" dirty="0"/>
              <a:t>means checking whether software interacts and shares information correctly with different operating systems, hardware and software configurations available.</a:t>
            </a:r>
            <a:endParaRPr lang="en-US" sz="3000" dirty="0" smtClean="0"/>
          </a:p>
          <a:p>
            <a:pPr algn="just"/>
            <a:r>
              <a:rPr lang="en-US" sz="3000" dirty="0"/>
              <a:t>This interaction could occur between two programs</a:t>
            </a:r>
          </a:p>
          <a:p>
            <a:pPr algn="just"/>
            <a:r>
              <a:rPr lang="en-US" sz="3000" dirty="0"/>
              <a:t>simultaneously running on the same computer or even on different computers connected</a:t>
            </a:r>
          </a:p>
          <a:p>
            <a:pPr algn="just"/>
            <a:r>
              <a:rPr lang="en-US" sz="3000" dirty="0"/>
              <a:t>through the Internet thousands of miles </a:t>
            </a:r>
            <a:r>
              <a:rPr lang="en-US" sz="3000" dirty="0" smtClean="0"/>
              <a:t>apart</a:t>
            </a:r>
          </a:p>
          <a:p>
            <a:pPr algn="just"/>
            <a:endParaRPr lang="en-US" dirty="0"/>
          </a:p>
        </p:txBody>
      </p:sp>
    </p:spTree>
    <p:extLst>
      <p:ext uri="{BB962C8B-B14F-4D97-AF65-F5344CB8AC3E}">
        <p14:creationId xmlns:p14="http://schemas.microsoft.com/office/powerpoint/2010/main" xmlns="" val="4212498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472518" cy="5340369"/>
          </a:xfrm>
        </p:spPr>
        <p:txBody>
          <a:bodyPr>
            <a:normAutofit/>
          </a:bodyPr>
          <a:lstStyle/>
          <a:p>
            <a:pPr algn="just"/>
            <a:r>
              <a:rPr lang="en-US" b="1" dirty="0"/>
              <a:t>Examples of compatible software are</a:t>
            </a:r>
          </a:p>
          <a:p>
            <a:pPr algn="just">
              <a:buNone/>
            </a:pPr>
            <a:r>
              <a:rPr lang="en-US" dirty="0"/>
              <a:t>• Cutting text from a Web page and pasting it into a document opened in your </a:t>
            </a:r>
            <a:r>
              <a:rPr lang="en-US" dirty="0" smtClean="0"/>
              <a:t>word processor</a:t>
            </a:r>
            <a:endParaRPr lang="en-US" dirty="0"/>
          </a:p>
          <a:p>
            <a:pPr algn="just">
              <a:buNone/>
            </a:pPr>
            <a:r>
              <a:rPr lang="en-US" dirty="0"/>
              <a:t>• Saving accounting data from one spreadsheet program and then loading it into a </a:t>
            </a:r>
            <a:r>
              <a:rPr lang="en-US" dirty="0" smtClean="0"/>
              <a:t>completely different </a:t>
            </a:r>
            <a:r>
              <a:rPr lang="en-US" dirty="0"/>
              <a:t>spreadsheet program</a:t>
            </a:r>
          </a:p>
          <a:p>
            <a:pPr algn="just">
              <a:buNone/>
            </a:pPr>
            <a:r>
              <a:rPr lang="en-US" dirty="0"/>
              <a:t>• Having photograph touchup software work correctly on different versions of the </a:t>
            </a:r>
            <a:r>
              <a:rPr lang="en-US" dirty="0" smtClean="0"/>
              <a:t>same operating </a:t>
            </a:r>
            <a:r>
              <a:rPr lang="en-US" dirty="0"/>
              <a:t>system</a:t>
            </a:r>
          </a:p>
        </p:txBody>
      </p:sp>
    </p:spTree>
    <p:extLst>
      <p:ext uri="{BB962C8B-B14F-4D97-AF65-F5344CB8AC3E}">
        <p14:creationId xmlns:p14="http://schemas.microsoft.com/office/powerpoint/2010/main" xmlns="" val="626904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2400" y="228600"/>
            <a:ext cx="8839200" cy="647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40742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01080" cy="4525963"/>
          </a:xfrm>
        </p:spPr>
        <p:txBody>
          <a:bodyPr/>
          <a:lstStyle/>
          <a:p>
            <a:r>
              <a:rPr lang="en-US" dirty="0"/>
              <a:t>There are two types of compatibility:</a:t>
            </a:r>
          </a:p>
          <a:p>
            <a:r>
              <a:rPr lang="en-US" dirty="0"/>
              <a:t>1. </a:t>
            </a:r>
            <a:r>
              <a:rPr lang="en-US" b="1" dirty="0"/>
              <a:t>Backward compatibility testing: </a:t>
            </a:r>
            <a:r>
              <a:rPr lang="en-US" dirty="0"/>
              <a:t>it will work with previous versions of the software.</a:t>
            </a:r>
          </a:p>
          <a:p>
            <a:pPr algn="just"/>
            <a:r>
              <a:rPr lang="en-US" dirty="0"/>
              <a:t>2. </a:t>
            </a:r>
            <a:r>
              <a:rPr lang="en-US" b="1" dirty="0"/>
              <a:t>Forward compatibility testing: </a:t>
            </a:r>
            <a:r>
              <a:rPr lang="en-US" dirty="0"/>
              <a:t>it will work with Future invented versions of the software.</a:t>
            </a:r>
          </a:p>
          <a:p>
            <a:endParaRPr lang="en-US" dirty="0"/>
          </a:p>
        </p:txBody>
      </p:sp>
    </p:spTree>
    <p:extLst>
      <p:ext uri="{BB962C8B-B14F-4D97-AF65-F5344CB8AC3E}">
        <p14:creationId xmlns:p14="http://schemas.microsoft.com/office/powerpoint/2010/main" xmlns="" val="3654368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09600" y="1600200"/>
            <a:ext cx="77724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65400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Data Sharing Compatibility</a:t>
            </a:r>
            <a:endParaRPr lang="en-US" dirty="0"/>
          </a:p>
        </p:txBody>
      </p:sp>
      <p:sp>
        <p:nvSpPr>
          <p:cNvPr id="3" name="Content Placeholder 2"/>
          <p:cNvSpPr>
            <a:spLocks noGrp="1"/>
          </p:cNvSpPr>
          <p:nvPr>
            <p:ph idx="1"/>
          </p:nvPr>
        </p:nvSpPr>
        <p:spPr>
          <a:xfrm>
            <a:off x="76200" y="1143000"/>
            <a:ext cx="9067800" cy="5715000"/>
          </a:xfrm>
        </p:spPr>
        <p:txBody>
          <a:bodyPr>
            <a:normAutofit/>
          </a:bodyPr>
          <a:lstStyle/>
          <a:p>
            <a:pPr marL="514350" indent="-514350">
              <a:buFont typeface="+mj-lt"/>
              <a:buAutoNum type="arabicPeriod"/>
            </a:pPr>
            <a:r>
              <a:rPr lang="en-US" sz="3500" b="1" i="1" dirty="0"/>
              <a:t>File save and file load </a:t>
            </a:r>
          </a:p>
          <a:p>
            <a:pPr marL="514350" indent="-514350">
              <a:buFont typeface="+mj-lt"/>
              <a:buAutoNum type="arabicPeriod"/>
            </a:pPr>
            <a:r>
              <a:rPr lang="en-US" sz="3500" b="1" i="1" dirty="0"/>
              <a:t>File export and file import </a:t>
            </a:r>
          </a:p>
          <a:p>
            <a:pPr marL="514350" indent="-514350">
              <a:buFont typeface="+mj-lt"/>
              <a:buAutoNum type="arabicPeriod"/>
            </a:pPr>
            <a:r>
              <a:rPr lang="en-US" sz="3500" b="1" i="1" dirty="0" smtClean="0"/>
              <a:t>Cut</a:t>
            </a:r>
            <a:r>
              <a:rPr lang="en-US" sz="3500" b="1" dirty="0"/>
              <a:t>, </a:t>
            </a:r>
            <a:r>
              <a:rPr lang="en-US" sz="3500" b="1" i="1" dirty="0"/>
              <a:t>copy</a:t>
            </a:r>
            <a:r>
              <a:rPr lang="en-US" sz="3500" b="1" dirty="0"/>
              <a:t>, and </a:t>
            </a:r>
            <a:r>
              <a:rPr lang="en-US" sz="3500" b="1" i="1" dirty="0"/>
              <a:t>paste </a:t>
            </a:r>
            <a:endParaRPr lang="en-US" sz="3500" b="1" i="1" dirty="0" smtClean="0"/>
          </a:p>
        </p:txBody>
      </p:sp>
    </p:spTree>
    <p:extLst>
      <p:ext uri="{BB962C8B-B14F-4D97-AF65-F5344CB8AC3E}">
        <p14:creationId xmlns:p14="http://schemas.microsoft.com/office/powerpoint/2010/main" xmlns="" val="3101985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a:t>Usability Testing:</a:t>
            </a:r>
            <a:r>
              <a:rPr lang="en-US" dirty="0"/>
              <a:t/>
            </a:r>
            <a:br>
              <a:rPr lang="en-US" dirty="0"/>
            </a:br>
            <a:endParaRPr lang="en-US" dirty="0"/>
          </a:p>
        </p:txBody>
      </p:sp>
      <p:sp>
        <p:nvSpPr>
          <p:cNvPr id="3" name="Content Placeholder 2"/>
          <p:cNvSpPr>
            <a:spLocks noGrp="1"/>
          </p:cNvSpPr>
          <p:nvPr>
            <p:ph idx="1"/>
          </p:nvPr>
        </p:nvSpPr>
        <p:spPr>
          <a:xfrm>
            <a:off x="142844" y="500042"/>
            <a:ext cx="9001156" cy="6357958"/>
          </a:xfrm>
        </p:spPr>
        <p:txBody>
          <a:bodyPr>
            <a:noAutofit/>
          </a:bodyPr>
          <a:lstStyle/>
          <a:p>
            <a:pPr algn="just"/>
            <a:r>
              <a:rPr lang="en-US" sz="1900" dirty="0"/>
              <a:t>The means that you use to interact with a software program is called its </a:t>
            </a:r>
            <a:r>
              <a:rPr lang="en-US" sz="1900" i="1" dirty="0"/>
              <a:t>user </a:t>
            </a:r>
            <a:r>
              <a:rPr lang="en-US" sz="1900" i="1" dirty="0" smtClean="0"/>
              <a:t>interface</a:t>
            </a:r>
          </a:p>
          <a:p>
            <a:pPr marL="0" indent="0" algn="just">
              <a:buNone/>
            </a:pPr>
            <a:r>
              <a:rPr lang="en-US" sz="1900" b="1" dirty="0" smtClean="0"/>
              <a:t>seven </a:t>
            </a:r>
            <a:r>
              <a:rPr lang="en-US" sz="1900" b="1" dirty="0"/>
              <a:t>important traits common to a good UI. </a:t>
            </a:r>
            <a:endParaRPr lang="en-US" sz="1900" b="1" dirty="0" smtClean="0"/>
          </a:p>
          <a:p>
            <a:pPr marL="0" indent="0" algn="just">
              <a:buNone/>
            </a:pPr>
            <a:r>
              <a:rPr lang="en-US" sz="1900" b="1" dirty="0" smtClean="0"/>
              <a:t>• </a:t>
            </a:r>
            <a:r>
              <a:rPr lang="en-US" sz="1900" b="1" dirty="0"/>
              <a:t>Follows standards and </a:t>
            </a:r>
            <a:r>
              <a:rPr lang="en-US" sz="1900" b="1" dirty="0" smtClean="0"/>
              <a:t>guidelines</a:t>
            </a:r>
          </a:p>
          <a:p>
            <a:pPr marL="0" indent="0" algn="just">
              <a:buNone/>
            </a:pPr>
            <a:r>
              <a:rPr lang="en-US" sz="1900" dirty="0"/>
              <a:t>your software follows existing </a:t>
            </a:r>
            <a:r>
              <a:rPr lang="en-US" sz="1900" dirty="0" smtClean="0"/>
              <a:t>standards and </a:t>
            </a:r>
            <a:r>
              <a:rPr lang="en-US" sz="1900" dirty="0"/>
              <a:t>guidelines</a:t>
            </a:r>
          </a:p>
          <a:p>
            <a:pPr marL="0" indent="0" algn="just">
              <a:buNone/>
            </a:pPr>
            <a:r>
              <a:rPr lang="en-US" sz="1900" b="1" dirty="0"/>
              <a:t>• </a:t>
            </a:r>
            <a:r>
              <a:rPr lang="en-US" sz="1900" b="1" dirty="0" smtClean="0"/>
              <a:t>Intuitive</a:t>
            </a:r>
          </a:p>
          <a:p>
            <a:pPr marL="0" indent="0" algn="just">
              <a:buNone/>
            </a:pPr>
            <a:r>
              <a:rPr lang="en-US" sz="1900" dirty="0"/>
              <a:t>Is the user interface clean, unobtrusive, not busy</a:t>
            </a:r>
            <a:r>
              <a:rPr lang="en-US" sz="1900" dirty="0" smtClean="0"/>
              <a:t>?</a:t>
            </a:r>
          </a:p>
          <a:p>
            <a:pPr marL="0" indent="0" algn="just">
              <a:buNone/>
            </a:pPr>
            <a:r>
              <a:rPr lang="en-US" sz="1900" dirty="0"/>
              <a:t>Is the UI </a:t>
            </a:r>
            <a:r>
              <a:rPr lang="en-US" sz="1900" dirty="0" smtClean="0"/>
              <a:t>organized</a:t>
            </a:r>
          </a:p>
          <a:p>
            <a:pPr marL="0" indent="0" algn="just">
              <a:buNone/>
            </a:pPr>
            <a:r>
              <a:rPr lang="en-US" sz="1900" dirty="0"/>
              <a:t>Is there excessive functionality?</a:t>
            </a:r>
          </a:p>
          <a:p>
            <a:pPr marL="0" indent="0" algn="just">
              <a:buNone/>
            </a:pPr>
            <a:r>
              <a:rPr lang="en-US" sz="1900" b="1" dirty="0"/>
              <a:t>• </a:t>
            </a:r>
            <a:r>
              <a:rPr lang="en-US" sz="1900" b="1" dirty="0" smtClean="0"/>
              <a:t>Consistent</a:t>
            </a:r>
          </a:p>
          <a:p>
            <a:pPr marL="0" indent="0" algn="just">
              <a:buNone/>
            </a:pPr>
            <a:r>
              <a:rPr lang="en-US" sz="1900" b="1" dirty="0"/>
              <a:t>Shortcut keys and menu selections</a:t>
            </a:r>
            <a:r>
              <a:rPr lang="en-US" sz="1900" b="1" dirty="0" smtClean="0"/>
              <a:t>.</a:t>
            </a:r>
          </a:p>
          <a:p>
            <a:pPr marL="0" indent="0" algn="just">
              <a:buNone/>
            </a:pPr>
            <a:r>
              <a:rPr lang="en-US" sz="1900" b="1" dirty="0"/>
              <a:t>Terminology and naming</a:t>
            </a:r>
            <a:endParaRPr lang="en-US" sz="1900" dirty="0"/>
          </a:p>
          <a:p>
            <a:pPr marL="0" indent="0" algn="just">
              <a:buNone/>
            </a:pPr>
            <a:r>
              <a:rPr lang="en-US" sz="1900" b="1" dirty="0"/>
              <a:t>• </a:t>
            </a:r>
            <a:r>
              <a:rPr lang="en-US" sz="1900" b="1" dirty="0" smtClean="0"/>
              <a:t>Flexible</a:t>
            </a:r>
          </a:p>
          <a:p>
            <a:pPr marL="0" indent="0" algn="just">
              <a:buNone/>
            </a:pPr>
            <a:r>
              <a:rPr lang="en-US" sz="1900" dirty="0"/>
              <a:t>Flexible software provides more options and more ways to accomplish</a:t>
            </a:r>
          </a:p>
          <a:p>
            <a:pPr marL="0" indent="0" algn="just">
              <a:buNone/>
            </a:pPr>
            <a:r>
              <a:rPr lang="en-US" sz="1900" dirty="0"/>
              <a:t>the same task</a:t>
            </a:r>
          </a:p>
          <a:p>
            <a:pPr marL="0" indent="0" algn="just">
              <a:buNone/>
            </a:pPr>
            <a:r>
              <a:rPr lang="en-US" sz="1900" b="1" dirty="0"/>
              <a:t>• </a:t>
            </a:r>
            <a:r>
              <a:rPr lang="en-US" sz="1900" b="1" dirty="0" smtClean="0"/>
              <a:t>Comfortable</a:t>
            </a:r>
          </a:p>
          <a:p>
            <a:pPr marL="0" indent="0" algn="just">
              <a:buNone/>
            </a:pPr>
            <a:r>
              <a:rPr lang="en-US" sz="1900" dirty="0"/>
              <a:t>Software should look and feel </a:t>
            </a:r>
            <a:r>
              <a:rPr lang="en-US" sz="1900" dirty="0" smtClean="0"/>
              <a:t>proper</a:t>
            </a:r>
          </a:p>
          <a:p>
            <a:pPr marL="0" indent="0" algn="just">
              <a:buNone/>
            </a:pPr>
            <a:r>
              <a:rPr lang="en-US" sz="1900" dirty="0"/>
              <a:t>A program should warn users before a critical </a:t>
            </a:r>
            <a:r>
              <a:rPr lang="en-US" sz="1900" dirty="0" smtClean="0"/>
              <a:t>operation</a:t>
            </a:r>
          </a:p>
          <a:p>
            <a:pPr marL="0" indent="0" algn="just">
              <a:buNone/>
            </a:pPr>
            <a:endParaRPr lang="en-US" sz="1900" dirty="0" smtClean="0"/>
          </a:p>
          <a:p>
            <a:pPr algn="just"/>
            <a:endParaRPr lang="en-US" sz="1900" dirty="0"/>
          </a:p>
        </p:txBody>
      </p:sp>
    </p:spTree>
    <p:extLst>
      <p:ext uri="{BB962C8B-B14F-4D97-AF65-F5344CB8AC3E}">
        <p14:creationId xmlns:p14="http://schemas.microsoft.com/office/powerpoint/2010/main" xmlns="" val="106464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p:spPr>
        <p:txBody>
          <a:bodyPr>
            <a:normAutofit/>
          </a:bodyPr>
          <a:lstStyle/>
          <a:p>
            <a:pPr algn="just"/>
            <a:r>
              <a:rPr lang="en-US" dirty="0">
                <a:solidFill>
                  <a:srgbClr val="FF0000"/>
                </a:solidFill>
              </a:rPr>
              <a:t>without affecting  </a:t>
            </a:r>
            <a:r>
              <a:rPr lang="en-US" dirty="0"/>
              <a:t>the functioning of </a:t>
            </a:r>
            <a:r>
              <a:rPr lang="en-US" dirty="0">
                <a:solidFill>
                  <a:srgbClr val="FF0000"/>
                </a:solidFill>
              </a:rPr>
              <a:t>other units </a:t>
            </a:r>
            <a:r>
              <a:rPr lang="en-US" dirty="0"/>
              <a:t>or the program as a whole</a:t>
            </a:r>
          </a:p>
          <a:p>
            <a:pPr algn="just"/>
            <a:r>
              <a:rPr lang="en-US" b="1" dirty="0"/>
              <a:t>Unit testing</a:t>
            </a:r>
            <a:r>
              <a:rPr lang="en-US" dirty="0"/>
              <a:t> is an action used to validate that separate units of source </a:t>
            </a:r>
            <a:r>
              <a:rPr lang="en-US" dirty="0" smtClean="0"/>
              <a:t>code.</a:t>
            </a:r>
          </a:p>
          <a:p>
            <a:pPr algn="just"/>
            <a:r>
              <a:rPr lang="en-US" dirty="0" smtClean="0"/>
              <a:t>It is also called as </a:t>
            </a:r>
            <a:r>
              <a:rPr lang="en-US" dirty="0" smtClean="0">
                <a:solidFill>
                  <a:srgbClr val="FF0000"/>
                </a:solidFill>
              </a:rPr>
              <a:t>module test</a:t>
            </a:r>
            <a:r>
              <a:rPr lang="en-US" dirty="0" smtClean="0"/>
              <a:t>.</a:t>
            </a:r>
          </a:p>
          <a:p>
            <a:pPr algn="just"/>
            <a:r>
              <a:rPr lang="en-US" dirty="0" smtClean="0"/>
              <a:t>It focuses on </a:t>
            </a:r>
            <a:r>
              <a:rPr lang="en-US" dirty="0" smtClean="0">
                <a:solidFill>
                  <a:srgbClr val="FF0000"/>
                </a:solidFill>
              </a:rPr>
              <a:t>functionality</a:t>
            </a:r>
            <a:r>
              <a:rPr lang="en-US" dirty="0" smtClean="0"/>
              <a:t>.</a:t>
            </a:r>
          </a:p>
          <a:p>
            <a:pPr algn="just"/>
            <a:r>
              <a:rPr lang="en-US" dirty="0" smtClean="0"/>
              <a:t>It is done </a:t>
            </a:r>
            <a:r>
              <a:rPr lang="en-US" dirty="0" smtClean="0">
                <a:solidFill>
                  <a:srgbClr val="FF0000"/>
                </a:solidFill>
              </a:rPr>
              <a:t>before system integration</a:t>
            </a:r>
            <a:r>
              <a:rPr lang="en-US" dirty="0" smtClean="0"/>
              <a:t>.</a:t>
            </a:r>
          </a:p>
          <a:p>
            <a:pPr algn="just"/>
            <a:r>
              <a:rPr lang="en-US" dirty="0" smtClean="0"/>
              <a:t>Main </a:t>
            </a:r>
            <a:r>
              <a:rPr lang="en-US" dirty="0" smtClean="0">
                <a:solidFill>
                  <a:srgbClr val="FF0000"/>
                </a:solidFill>
              </a:rPr>
              <a:t>goal is to isolate the smallest unit </a:t>
            </a:r>
            <a:r>
              <a:rPr lang="en-US" dirty="0" smtClean="0"/>
              <a:t>to check whether </a:t>
            </a:r>
            <a:r>
              <a:rPr lang="en-US" dirty="0" smtClean="0">
                <a:solidFill>
                  <a:srgbClr val="FF0000"/>
                </a:solidFill>
              </a:rPr>
              <a:t>behave as expected</a:t>
            </a:r>
            <a:r>
              <a:rPr lang="en-US" dirty="0" smtClean="0"/>
              <a:t>.</a:t>
            </a:r>
          </a:p>
          <a:p>
            <a:pPr algn="just"/>
            <a:r>
              <a:rPr lang="en-US" dirty="0" smtClean="0"/>
              <a:t>It </a:t>
            </a:r>
            <a:r>
              <a:rPr lang="en-US" dirty="0"/>
              <a:t>is executed by the </a:t>
            </a:r>
            <a:r>
              <a:rPr lang="en-US" dirty="0">
                <a:solidFill>
                  <a:srgbClr val="FF0000"/>
                </a:solidFill>
              </a:rPr>
              <a:t>Developer</a:t>
            </a:r>
            <a:r>
              <a:rPr lang="en-US" dirty="0"/>
              <a:t>. </a:t>
            </a:r>
          </a:p>
          <a:p>
            <a:pPr algn="just"/>
            <a:r>
              <a:rPr lang="en-US" dirty="0" smtClean="0">
                <a:solidFill>
                  <a:srgbClr val="FF0000"/>
                </a:solidFill>
              </a:rPr>
              <a:t>Before integration </a:t>
            </a:r>
            <a:r>
              <a:rPr lang="en-US" dirty="0" smtClean="0"/>
              <a:t>each unit is tested separately.</a:t>
            </a:r>
            <a:endParaRPr lang="en-US" dirty="0"/>
          </a:p>
        </p:txBody>
      </p:sp>
    </p:spTree>
    <p:extLst>
      <p:ext uri="{BB962C8B-B14F-4D97-AF65-F5344CB8AC3E}">
        <p14:creationId xmlns:p14="http://schemas.microsoft.com/office/powerpoint/2010/main" xmlns="" val="33463896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04800"/>
            <a:ext cx="8643998" cy="6338910"/>
          </a:xfrm>
        </p:spPr>
        <p:txBody>
          <a:bodyPr>
            <a:normAutofit fontScale="85000" lnSpcReduction="10000"/>
          </a:bodyPr>
          <a:lstStyle/>
          <a:p>
            <a:pPr marL="0" indent="0" algn="just">
              <a:buNone/>
            </a:pPr>
            <a:r>
              <a:rPr lang="en-US" b="1" dirty="0"/>
              <a:t>• Correct</a:t>
            </a:r>
          </a:p>
          <a:p>
            <a:pPr marL="0" indent="0" algn="just">
              <a:buNone/>
            </a:pPr>
            <a:r>
              <a:rPr lang="en-US" b="1" dirty="0"/>
              <a:t>WYSIWYG (what you see is what you get).</a:t>
            </a:r>
            <a:endParaRPr lang="en-US" dirty="0"/>
          </a:p>
          <a:p>
            <a:pPr marL="0" indent="0" algn="just">
              <a:buNone/>
            </a:pPr>
            <a:r>
              <a:rPr lang="en-US" dirty="0"/>
              <a:t>• </a:t>
            </a:r>
            <a:r>
              <a:rPr lang="en-US" b="1" dirty="0"/>
              <a:t>Useful</a:t>
            </a:r>
          </a:p>
          <a:p>
            <a:pPr marL="0" indent="0" algn="just">
              <a:buNone/>
            </a:pPr>
            <a:r>
              <a:rPr lang="en-US" dirty="0"/>
              <a:t>whether it’s useful</a:t>
            </a:r>
            <a:endParaRPr lang="en-US" i="1" dirty="0"/>
          </a:p>
          <a:p>
            <a:pPr marL="0" indent="0" algn="just">
              <a:buNone/>
            </a:pPr>
            <a:endParaRPr lang="en-US" dirty="0"/>
          </a:p>
          <a:p>
            <a:pPr algn="just"/>
            <a:r>
              <a:rPr lang="en-US" dirty="0" smtClean="0"/>
              <a:t>This </a:t>
            </a:r>
            <a:r>
              <a:rPr lang="en-US" dirty="0"/>
              <a:t>testing is related to a system’s presentation rather than its functionality. It helps to find human factors or usability problems on the system. To adapt according to the actual work styles rather than forcing the user to adapt according to the </a:t>
            </a:r>
            <a:r>
              <a:rPr lang="en-US" dirty="0" smtClean="0"/>
              <a:t>software</a:t>
            </a:r>
            <a:endParaRPr lang="en-US" dirty="0"/>
          </a:p>
          <a:p>
            <a:pPr algn="just"/>
            <a:r>
              <a:rPr lang="en-US" b="1" dirty="0"/>
              <a:t>Usability testing identifies discrepancies between the user interfaces of a product and the human engineering requirements of its potential users.</a:t>
            </a:r>
            <a:endParaRPr lang="en-US" dirty="0"/>
          </a:p>
          <a:p>
            <a:pPr algn="just"/>
            <a:r>
              <a:rPr lang="en-US" dirty="0"/>
              <a:t>It tests how easy software easy to us/learn and convenient to the end use.</a:t>
            </a:r>
          </a:p>
          <a:p>
            <a:pPr algn="just"/>
            <a:endParaRPr lang="en-US" dirty="0"/>
          </a:p>
        </p:txBody>
      </p:sp>
    </p:spTree>
    <p:extLst>
      <p:ext uri="{BB962C8B-B14F-4D97-AF65-F5344CB8AC3E}">
        <p14:creationId xmlns:p14="http://schemas.microsoft.com/office/powerpoint/2010/main" xmlns="" val="2053407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Acceptance </a:t>
            </a:r>
            <a:r>
              <a:rPr lang="en-US" b="1" dirty="0"/>
              <a:t>testing</a:t>
            </a:r>
            <a:endParaRPr lang="en-US" dirty="0"/>
          </a:p>
        </p:txBody>
      </p:sp>
      <p:sp>
        <p:nvSpPr>
          <p:cNvPr id="5" name="Content Placeholder 4"/>
          <p:cNvSpPr>
            <a:spLocks noGrp="1"/>
          </p:cNvSpPr>
          <p:nvPr>
            <p:ph idx="1"/>
          </p:nvPr>
        </p:nvSpPr>
        <p:spPr/>
        <p:txBody>
          <a:bodyPr>
            <a:normAutofit fontScale="92500" lnSpcReduction="10000"/>
          </a:bodyPr>
          <a:lstStyle/>
          <a:p>
            <a:pPr algn="just"/>
            <a:r>
              <a:rPr lang="en-US" b="1" dirty="0"/>
              <a:t>A</a:t>
            </a:r>
            <a:r>
              <a:rPr lang="en-US" b="1" dirty="0" smtClean="0"/>
              <a:t>cceptance </a:t>
            </a:r>
            <a:r>
              <a:rPr lang="en-US" b="1" dirty="0"/>
              <a:t>testing</a:t>
            </a:r>
            <a:r>
              <a:rPr lang="en-US" dirty="0"/>
              <a:t> is </a:t>
            </a:r>
            <a:r>
              <a:rPr lang="en-US" dirty="0" smtClean="0"/>
              <a:t>a </a:t>
            </a:r>
            <a:r>
              <a:rPr lang="en-US" b="1" dirty="0" smtClean="0"/>
              <a:t>test</a:t>
            </a:r>
            <a:r>
              <a:rPr lang="en-US" dirty="0"/>
              <a:t> conducted to determine if the requirements of a specification or contract are met. </a:t>
            </a:r>
            <a:endParaRPr lang="en-US" dirty="0" smtClean="0"/>
          </a:p>
          <a:p>
            <a:pPr algn="just"/>
            <a:r>
              <a:rPr lang="en-US" dirty="0"/>
              <a:t>The goal of acceptance testing is to establish confidence in the system.</a:t>
            </a:r>
          </a:p>
          <a:p>
            <a:pPr algn="just"/>
            <a:r>
              <a:rPr lang="en-US" dirty="0"/>
              <a:t>Acceptance testing is most often focused on a validation type testing</a:t>
            </a:r>
            <a:r>
              <a:rPr lang="en-US" dirty="0" smtClean="0"/>
              <a:t>.</a:t>
            </a:r>
          </a:p>
          <a:p>
            <a:pPr algn="just"/>
            <a:r>
              <a:rPr lang="en-US" dirty="0"/>
              <a:t>enable the user, customers or other authorized entity to determine whether or not to accept the system.</a:t>
            </a:r>
          </a:p>
          <a:p>
            <a:pPr algn="just"/>
            <a:endParaRPr lang="en-US" dirty="0"/>
          </a:p>
        </p:txBody>
      </p:sp>
    </p:spTree>
    <p:extLst>
      <p:ext uri="{BB962C8B-B14F-4D97-AF65-F5344CB8AC3E}">
        <p14:creationId xmlns:p14="http://schemas.microsoft.com/office/powerpoint/2010/main" xmlns="" val="270736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487362"/>
          </a:xfrm>
        </p:spPr>
        <p:txBody>
          <a:bodyPr>
            <a:normAutofit fontScale="90000"/>
          </a:bodyPr>
          <a:lstStyle/>
          <a:p>
            <a:r>
              <a:rPr lang="en-US" dirty="0" smtClean="0"/>
              <a:t>Types of Acceptance testing</a:t>
            </a:r>
            <a:endParaRPr lang="en-US"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pPr marL="0" indent="0">
              <a:buNone/>
            </a:pPr>
            <a:r>
              <a:rPr lang="en-US" sz="4200" b="1" dirty="0"/>
              <a:t>User acceptance </a:t>
            </a:r>
            <a:r>
              <a:rPr lang="en-US" sz="4200" b="1" dirty="0" smtClean="0"/>
              <a:t>testing</a:t>
            </a:r>
          </a:p>
          <a:p>
            <a:pPr algn="just"/>
            <a:r>
              <a:rPr lang="en-US" dirty="0" smtClean="0"/>
              <a:t>This </a:t>
            </a:r>
            <a:r>
              <a:rPr lang="en-US" dirty="0"/>
              <a:t>may include factory acceptance testing, i.e. the testing done by factory users </a:t>
            </a:r>
            <a:r>
              <a:rPr lang="en-US" b="1" u="sng" dirty="0">
                <a:solidFill>
                  <a:schemeClr val="accent2"/>
                </a:solidFill>
              </a:rPr>
              <a:t>before the product or system is moved to its destination site</a:t>
            </a:r>
            <a:r>
              <a:rPr lang="en-US" dirty="0"/>
              <a:t>, after which site acceptance testing may be performed by the users at the site</a:t>
            </a:r>
            <a:r>
              <a:rPr lang="en-US" dirty="0" smtClean="0"/>
              <a:t>.</a:t>
            </a:r>
          </a:p>
          <a:p>
            <a:pPr marL="0" indent="0">
              <a:buNone/>
            </a:pPr>
            <a:r>
              <a:rPr lang="en-US" sz="4200" b="1" dirty="0"/>
              <a:t>Operational acceptance testing</a:t>
            </a:r>
          </a:p>
          <a:p>
            <a:pPr algn="just"/>
            <a:r>
              <a:rPr lang="en-US" dirty="0" smtClean="0"/>
              <a:t>Also </a:t>
            </a:r>
            <a:r>
              <a:rPr lang="en-US" dirty="0"/>
              <a:t>known as operational readiness testing, this refers to the checking done to a system to ensure that </a:t>
            </a:r>
            <a:r>
              <a:rPr lang="en-US" b="1" u="sng" dirty="0">
                <a:solidFill>
                  <a:schemeClr val="accent2"/>
                </a:solidFill>
              </a:rPr>
              <a:t>processes and procedures </a:t>
            </a:r>
            <a:r>
              <a:rPr lang="en-US" dirty="0"/>
              <a:t>are in place to allow the system to be used and maintained. This may include checks done to back-up facilities, procedures for disaster recovery, training for end users, maintenance procedures, and security procedures</a:t>
            </a:r>
            <a:r>
              <a:rPr lang="en-US" dirty="0" smtClean="0"/>
              <a:t>.</a:t>
            </a:r>
          </a:p>
        </p:txBody>
      </p:sp>
    </p:spTree>
    <p:extLst>
      <p:ext uri="{BB962C8B-B14F-4D97-AF65-F5344CB8AC3E}">
        <p14:creationId xmlns:p14="http://schemas.microsoft.com/office/powerpoint/2010/main" xmlns="" val="3337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85000" lnSpcReduction="10000"/>
          </a:bodyPr>
          <a:lstStyle/>
          <a:p>
            <a:pPr marL="0" indent="0" algn="just">
              <a:buNone/>
            </a:pPr>
            <a:r>
              <a:rPr lang="en-US" sz="3800" b="1" dirty="0"/>
              <a:t>Contract and regulation acceptance testing</a:t>
            </a:r>
          </a:p>
          <a:p>
            <a:pPr algn="just"/>
            <a:r>
              <a:rPr lang="en-US" dirty="0"/>
              <a:t>In </a:t>
            </a:r>
            <a:r>
              <a:rPr lang="en-US" b="1" u="sng" dirty="0">
                <a:solidFill>
                  <a:schemeClr val="accent2"/>
                </a:solidFill>
              </a:rPr>
              <a:t>contract acceptance </a:t>
            </a:r>
            <a:r>
              <a:rPr lang="en-US" dirty="0"/>
              <a:t>testing, a system is tested </a:t>
            </a:r>
            <a:r>
              <a:rPr lang="en-US" b="1" u="sng" dirty="0">
                <a:solidFill>
                  <a:schemeClr val="accent2"/>
                </a:solidFill>
              </a:rPr>
              <a:t>against acceptance criteria as documented in a contract</a:t>
            </a:r>
            <a:r>
              <a:rPr lang="en-US" dirty="0"/>
              <a:t>, before the system is accepted. In </a:t>
            </a:r>
            <a:r>
              <a:rPr lang="en-US" b="1" u="sng" dirty="0">
                <a:solidFill>
                  <a:schemeClr val="accent1"/>
                </a:solidFill>
              </a:rPr>
              <a:t>regulation acceptance testing</a:t>
            </a:r>
            <a:r>
              <a:rPr lang="en-US" dirty="0"/>
              <a:t>, a system is tested to </a:t>
            </a:r>
            <a:r>
              <a:rPr lang="en-US" b="1" u="sng" dirty="0">
                <a:solidFill>
                  <a:schemeClr val="accent1"/>
                </a:solidFill>
              </a:rPr>
              <a:t>ensure it meets governmental, legal and safety standards.</a:t>
            </a:r>
          </a:p>
          <a:p>
            <a:pPr marL="0" indent="0" algn="just">
              <a:buNone/>
            </a:pPr>
            <a:r>
              <a:rPr lang="en-US" sz="3800" b="1" dirty="0"/>
              <a:t>Alpha and </a:t>
            </a:r>
            <a:r>
              <a:rPr lang="en-US" sz="3800" b="1" dirty="0" smtClean="0"/>
              <a:t>Beta </a:t>
            </a:r>
            <a:r>
              <a:rPr lang="en-US" sz="3800" b="1" dirty="0"/>
              <a:t>testing</a:t>
            </a:r>
          </a:p>
          <a:p>
            <a:pPr algn="just"/>
            <a:r>
              <a:rPr lang="en-US" b="1" u="sng" dirty="0">
                <a:solidFill>
                  <a:schemeClr val="accent2"/>
                </a:solidFill>
              </a:rPr>
              <a:t>Alpha testing </a:t>
            </a:r>
            <a:r>
              <a:rPr lang="en-US" dirty="0"/>
              <a:t>takes place at </a:t>
            </a:r>
            <a:r>
              <a:rPr lang="en-US" b="1" u="sng" dirty="0">
                <a:solidFill>
                  <a:schemeClr val="accent2"/>
                </a:solidFill>
              </a:rPr>
              <a:t>developers' sites</a:t>
            </a:r>
            <a:r>
              <a:rPr lang="en-US" dirty="0"/>
              <a:t>, and involves testing of the operational system </a:t>
            </a:r>
            <a:r>
              <a:rPr lang="en-US" b="1" u="sng" dirty="0">
                <a:solidFill>
                  <a:schemeClr val="accent2"/>
                </a:solidFill>
              </a:rPr>
              <a:t>by internal staff, before it is released to external customers</a:t>
            </a:r>
            <a:r>
              <a:rPr lang="en-US" dirty="0"/>
              <a:t>. </a:t>
            </a:r>
            <a:r>
              <a:rPr lang="en-US" b="1" u="sng" dirty="0">
                <a:solidFill>
                  <a:schemeClr val="accent1"/>
                </a:solidFill>
              </a:rPr>
              <a:t>Beta testing </a:t>
            </a:r>
            <a:r>
              <a:rPr lang="en-US" dirty="0"/>
              <a:t>takes place at </a:t>
            </a:r>
            <a:r>
              <a:rPr lang="en-US" b="1" u="sng" dirty="0">
                <a:solidFill>
                  <a:schemeClr val="accent1"/>
                </a:solidFill>
              </a:rPr>
              <a:t>customers' sites</a:t>
            </a:r>
            <a:r>
              <a:rPr lang="en-US" dirty="0"/>
              <a:t>, and involves testing by a group of </a:t>
            </a:r>
            <a:r>
              <a:rPr lang="en-US" b="1" u="sng" dirty="0">
                <a:solidFill>
                  <a:schemeClr val="accent1"/>
                </a:solidFill>
              </a:rPr>
              <a:t>customers who use the system at their own locations and provide feedback</a:t>
            </a:r>
            <a:r>
              <a:rPr lang="en-US" dirty="0"/>
              <a:t>, </a:t>
            </a:r>
            <a:r>
              <a:rPr lang="en-US" b="1" u="sng" dirty="0">
                <a:solidFill>
                  <a:schemeClr val="accent1"/>
                </a:solidFill>
              </a:rPr>
              <a:t>before the system is released </a:t>
            </a:r>
            <a:r>
              <a:rPr lang="en-US" dirty="0"/>
              <a:t>to other customers. The latter is often called “field testing”.</a:t>
            </a:r>
          </a:p>
          <a:p>
            <a:pPr algn="just"/>
            <a:endParaRPr lang="en-US" dirty="0"/>
          </a:p>
        </p:txBody>
      </p:sp>
    </p:spTree>
    <p:extLst>
      <p:ext uri="{BB962C8B-B14F-4D97-AF65-F5344CB8AC3E}">
        <p14:creationId xmlns:p14="http://schemas.microsoft.com/office/powerpoint/2010/main" xmlns="" val="17646279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09600" y="304800"/>
            <a:ext cx="8458200" cy="63245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72681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a:t>
            </a:r>
            <a:r>
              <a:rPr lang="en-US" dirty="0"/>
              <a:t>testing</a:t>
            </a:r>
          </a:p>
        </p:txBody>
      </p:sp>
      <p:sp>
        <p:nvSpPr>
          <p:cNvPr id="3" name="Content Placeholder 2"/>
          <p:cNvSpPr>
            <a:spLocks noGrp="1"/>
          </p:cNvSpPr>
          <p:nvPr>
            <p:ph idx="1"/>
          </p:nvPr>
        </p:nvSpPr>
        <p:spPr>
          <a:xfrm>
            <a:off x="76200" y="1295400"/>
            <a:ext cx="8839200" cy="5105400"/>
          </a:xfrm>
        </p:spPr>
        <p:txBody>
          <a:bodyPr>
            <a:normAutofit/>
          </a:bodyPr>
          <a:lstStyle/>
          <a:p>
            <a:pPr algn="just"/>
            <a:r>
              <a:rPr lang="en-US" dirty="0"/>
              <a:t>A</a:t>
            </a:r>
            <a:r>
              <a:rPr lang="en-US" dirty="0" smtClean="0"/>
              <a:t>lpha </a:t>
            </a:r>
            <a:r>
              <a:rPr lang="en-US" dirty="0"/>
              <a:t>testing, the software is tested by in-house developers during which the goal is to catch bugs quickly.</a:t>
            </a:r>
          </a:p>
          <a:p>
            <a:pPr algn="just"/>
            <a:r>
              <a:rPr lang="en-US" dirty="0"/>
              <a:t>In the second phase of alpha testing, the software is given to the software QA team for additional testing.</a:t>
            </a:r>
          </a:p>
          <a:p>
            <a:pPr algn="just"/>
            <a:r>
              <a:rPr lang="en-US" dirty="0"/>
              <a:t>Alpha testing is </a:t>
            </a:r>
            <a:r>
              <a:rPr lang="en-US" dirty="0" smtClean="0"/>
              <a:t>a form </a:t>
            </a:r>
            <a:r>
              <a:rPr lang="en-US" dirty="0"/>
              <a:t>of internal acceptance testing, before the beta testing is performed.</a:t>
            </a:r>
          </a:p>
          <a:p>
            <a:pPr algn="just"/>
            <a:endParaRPr lang="en-US" dirty="0"/>
          </a:p>
        </p:txBody>
      </p:sp>
    </p:spTree>
    <p:extLst>
      <p:ext uri="{BB962C8B-B14F-4D97-AF65-F5344CB8AC3E}">
        <p14:creationId xmlns:p14="http://schemas.microsoft.com/office/powerpoint/2010/main" xmlns="" val="10641517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2861"/>
            <a:ext cx="8229600" cy="4754563"/>
          </a:xfrm>
        </p:spPr>
        <p:txBody>
          <a:bodyPr/>
          <a:lstStyle/>
          <a:p>
            <a:r>
              <a:rPr lang="en-US" dirty="0"/>
              <a:t>performed to identify all possible issues/bugs before releasing the product to everyday users or </a:t>
            </a:r>
            <a:r>
              <a:rPr lang="en-US" dirty="0" smtClean="0"/>
              <a:t>public</a:t>
            </a:r>
          </a:p>
          <a:p>
            <a:r>
              <a:rPr lang="en-US" dirty="0"/>
              <a:t>The focus of this testing is to simulate real users by using </a:t>
            </a:r>
            <a:r>
              <a:rPr lang="en-US" dirty="0" err="1"/>
              <a:t>blackbox</a:t>
            </a:r>
            <a:r>
              <a:rPr lang="en-US" dirty="0"/>
              <a:t> and </a:t>
            </a:r>
            <a:r>
              <a:rPr lang="en-US" dirty="0" err="1"/>
              <a:t>whitebox</a:t>
            </a:r>
            <a:r>
              <a:rPr lang="en-US" dirty="0"/>
              <a:t> techniques.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429000"/>
            <a:ext cx="8610600" cy="3429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39848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14356"/>
          </a:xfrm>
        </p:spPr>
        <p:txBody>
          <a:bodyPr>
            <a:normAutofit fontScale="90000"/>
          </a:bodyPr>
          <a:lstStyle/>
          <a:p>
            <a:r>
              <a:rPr lang="en-US" dirty="0"/>
              <a:t>Beta Testing</a:t>
            </a:r>
          </a:p>
        </p:txBody>
      </p:sp>
      <p:sp>
        <p:nvSpPr>
          <p:cNvPr id="3" name="Content Placeholder 2"/>
          <p:cNvSpPr>
            <a:spLocks noGrp="1"/>
          </p:cNvSpPr>
          <p:nvPr>
            <p:ph idx="1"/>
          </p:nvPr>
        </p:nvSpPr>
        <p:spPr>
          <a:xfrm>
            <a:off x="0" y="785794"/>
            <a:ext cx="9144000" cy="5815018"/>
          </a:xfrm>
        </p:spPr>
        <p:txBody>
          <a:bodyPr>
            <a:normAutofit/>
          </a:bodyPr>
          <a:lstStyle/>
          <a:p>
            <a:pPr algn="just"/>
            <a:r>
              <a:rPr lang="en-US" dirty="0"/>
              <a:t>Beta Testing of a product is performed by "real users" of the software application in a "real environment" and can be considered as a form </a:t>
            </a:r>
            <a:r>
              <a:rPr lang="en-US" dirty="0" smtClean="0"/>
              <a:t>of </a:t>
            </a:r>
            <a:r>
              <a:rPr lang="en-US" dirty="0"/>
              <a:t>external user acceptance testing</a:t>
            </a:r>
            <a:r>
              <a:rPr lang="en-US" dirty="0" smtClean="0"/>
              <a:t>.</a:t>
            </a:r>
          </a:p>
          <a:p>
            <a:pPr algn="just"/>
            <a:endParaRPr lang="en-US" dirty="0" smtClean="0"/>
          </a:p>
          <a:p>
            <a:pPr algn="just"/>
            <a:r>
              <a:rPr lang="en-US" dirty="0"/>
              <a:t>Beta version of the software is released to a limited number of end-users of the product to obtain feedback on the product quality. Beta testing reduces product failure risks and provides increased quality of the product through customer validation.</a:t>
            </a:r>
          </a:p>
        </p:txBody>
      </p:sp>
    </p:spTree>
    <p:extLst>
      <p:ext uri="{BB962C8B-B14F-4D97-AF65-F5344CB8AC3E}">
        <p14:creationId xmlns:p14="http://schemas.microsoft.com/office/powerpoint/2010/main" xmlns="" val="993611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It is the final test before shipping a product to the customers. </a:t>
            </a:r>
            <a:endParaRPr lang="en-US" dirty="0" smtClean="0"/>
          </a:p>
          <a:p>
            <a:r>
              <a:rPr lang="en-US" dirty="0" smtClean="0"/>
              <a:t>Direct </a:t>
            </a:r>
            <a:r>
              <a:rPr lang="en-US" dirty="0"/>
              <a:t>feedback from customers is a major advantage of Beta Testing. </a:t>
            </a:r>
            <a:endParaRPr lang="en-US" dirty="0" smtClean="0"/>
          </a:p>
          <a:p>
            <a:r>
              <a:rPr lang="en-US" dirty="0" smtClean="0"/>
              <a:t>This </a:t>
            </a:r>
            <a:r>
              <a:rPr lang="en-US" dirty="0"/>
              <a:t>testing helps to tests the product in real time environment.</a:t>
            </a:r>
          </a:p>
        </p:txBody>
      </p:sp>
    </p:spTree>
    <p:extLst>
      <p:ext uri="{BB962C8B-B14F-4D97-AF65-F5344CB8AC3E}">
        <p14:creationId xmlns:p14="http://schemas.microsoft.com/office/powerpoint/2010/main" xmlns="" val="3828221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978865801"/>
              </p:ext>
            </p:extLst>
          </p:nvPr>
        </p:nvGraphicFramePr>
        <p:xfrm>
          <a:off x="428596" y="170715"/>
          <a:ext cx="8501122" cy="6544433"/>
        </p:xfrm>
        <a:graphic>
          <a:graphicData uri="http://schemas.openxmlformats.org/drawingml/2006/table">
            <a:tbl>
              <a:tblPr>
                <a:tableStyleId>{616DA210-FB5B-4158-B5E0-FEB733F419BA}</a:tableStyleId>
              </a:tblPr>
              <a:tblGrid>
                <a:gridCol w="4321403"/>
                <a:gridCol w="4179719"/>
              </a:tblGrid>
              <a:tr h="386059">
                <a:tc>
                  <a:txBody>
                    <a:bodyPr/>
                    <a:lstStyle/>
                    <a:p>
                      <a:pPr algn="ctr" fontAlgn="t"/>
                      <a:r>
                        <a:rPr lang="en-US" sz="2000" b="1" dirty="0">
                          <a:effectLst/>
                        </a:rPr>
                        <a:t>Alpha Testing</a:t>
                      </a:r>
                      <a:endParaRPr lang="en-US" sz="2000" b="1" dirty="0">
                        <a:solidFill>
                          <a:schemeClr val="tx2"/>
                        </a:solidFill>
                        <a:effectLst/>
                      </a:endParaRPr>
                    </a:p>
                  </a:txBody>
                  <a:tcPr marL="35920" marR="35920" marT="35920" marB="35920"/>
                </a:tc>
                <a:tc>
                  <a:txBody>
                    <a:bodyPr/>
                    <a:lstStyle/>
                    <a:p>
                      <a:pPr algn="ctr" fontAlgn="t"/>
                      <a:r>
                        <a:rPr lang="en-US" sz="2000" b="1" dirty="0">
                          <a:effectLst/>
                        </a:rPr>
                        <a:t>Beta Testing</a:t>
                      </a:r>
                      <a:endParaRPr lang="en-US" sz="2000" b="1" dirty="0">
                        <a:solidFill>
                          <a:schemeClr val="tx2"/>
                        </a:solidFill>
                        <a:effectLst/>
                      </a:endParaRPr>
                    </a:p>
                  </a:txBody>
                  <a:tcPr marL="35920" marR="35920" marT="35920" marB="35920"/>
                </a:tc>
              </a:tr>
              <a:tr h="1010902">
                <a:tc>
                  <a:txBody>
                    <a:bodyPr/>
                    <a:lstStyle/>
                    <a:p>
                      <a:pPr algn="just" fontAlgn="t"/>
                      <a:r>
                        <a:rPr lang="en-US" sz="2000" dirty="0">
                          <a:effectLst/>
                        </a:rPr>
                        <a:t>Alpha testing performed by Testers  who are usually internal employees of the organization</a:t>
                      </a:r>
                      <a:endParaRPr lang="en-US" sz="2000" b="0" dirty="0">
                        <a:effectLst/>
                      </a:endParaRPr>
                    </a:p>
                  </a:txBody>
                  <a:tcPr marL="35920" marR="35920" marT="35920" marB="35920"/>
                </a:tc>
                <a:tc>
                  <a:txBody>
                    <a:bodyPr/>
                    <a:lstStyle/>
                    <a:p>
                      <a:pPr algn="just" fontAlgn="t"/>
                      <a:r>
                        <a:rPr lang="en-US" sz="2000" dirty="0">
                          <a:effectLst/>
                        </a:rPr>
                        <a:t>Beta testing is performed by Clients or End Users who are not employees of the organization</a:t>
                      </a:r>
                      <a:endParaRPr lang="en-US" sz="2000" b="0" dirty="0">
                        <a:effectLst/>
                      </a:endParaRPr>
                    </a:p>
                  </a:txBody>
                  <a:tcPr marL="35920" marR="35920" marT="35920" marB="35920"/>
                </a:tc>
              </a:tr>
              <a:tr h="1010902">
                <a:tc>
                  <a:txBody>
                    <a:bodyPr/>
                    <a:lstStyle/>
                    <a:p>
                      <a:pPr algn="just" fontAlgn="t"/>
                      <a:r>
                        <a:rPr lang="en-US" sz="2000" dirty="0">
                          <a:effectLst/>
                        </a:rPr>
                        <a:t>Alpha Testing performed at developer's site</a:t>
                      </a:r>
                    </a:p>
                    <a:p>
                      <a:pPr algn="just" fontAlgn="t"/>
                      <a:r>
                        <a:rPr lang="en-US" sz="2000" dirty="0">
                          <a:effectLst/>
                        </a:rPr>
                        <a:t> </a:t>
                      </a:r>
                      <a:endParaRPr lang="en-US" sz="2000" b="0" dirty="0">
                        <a:effectLst/>
                      </a:endParaRPr>
                    </a:p>
                  </a:txBody>
                  <a:tcPr marL="35920" marR="35920" marT="35920" marB="35920"/>
                </a:tc>
                <a:tc>
                  <a:txBody>
                    <a:bodyPr/>
                    <a:lstStyle/>
                    <a:p>
                      <a:pPr algn="just" fontAlgn="t"/>
                      <a:r>
                        <a:rPr lang="en-US" sz="2000" dirty="0">
                          <a:effectLst/>
                        </a:rPr>
                        <a:t>Beta testing is performed at client location or end user of the product</a:t>
                      </a:r>
                    </a:p>
                    <a:p>
                      <a:pPr algn="just" fontAlgn="t"/>
                      <a:r>
                        <a:rPr lang="en-US" sz="2000" dirty="0">
                          <a:effectLst/>
                        </a:rPr>
                        <a:t> </a:t>
                      </a:r>
                      <a:endParaRPr lang="en-US" sz="2000" b="0" dirty="0">
                        <a:effectLst/>
                      </a:endParaRPr>
                    </a:p>
                  </a:txBody>
                  <a:tcPr marL="35920" marR="35920" marT="35920" marB="35920"/>
                </a:tc>
              </a:tr>
              <a:tr h="1177500">
                <a:tc>
                  <a:txBody>
                    <a:bodyPr/>
                    <a:lstStyle/>
                    <a:p>
                      <a:pPr algn="just" fontAlgn="t"/>
                      <a:r>
                        <a:rPr lang="en-US" sz="2000" dirty="0">
                          <a:effectLst/>
                        </a:rPr>
                        <a:t>Reliability and security testing are not performed  in-depth Alpha Testing</a:t>
                      </a:r>
                    </a:p>
                    <a:p>
                      <a:pPr algn="just" fontAlgn="t"/>
                      <a:r>
                        <a:rPr lang="en-US" sz="2000" dirty="0">
                          <a:effectLst/>
                        </a:rPr>
                        <a:t> </a:t>
                      </a:r>
                      <a:endParaRPr lang="en-US" sz="2000" b="0" dirty="0">
                        <a:effectLst/>
                      </a:endParaRPr>
                    </a:p>
                  </a:txBody>
                  <a:tcPr marL="35920" marR="35920" marT="35920" marB="35920"/>
                </a:tc>
                <a:tc>
                  <a:txBody>
                    <a:bodyPr/>
                    <a:lstStyle/>
                    <a:p>
                      <a:pPr algn="just" fontAlgn="t"/>
                      <a:r>
                        <a:rPr lang="en-US" sz="2000" dirty="0">
                          <a:effectLst/>
                        </a:rPr>
                        <a:t>Reliability, Security, Robustness are checked during Beta Testing</a:t>
                      </a:r>
                    </a:p>
                    <a:p>
                      <a:pPr algn="just" fontAlgn="t"/>
                      <a:r>
                        <a:rPr lang="en-US" sz="2000" dirty="0">
                          <a:effectLst/>
                        </a:rPr>
                        <a:t> </a:t>
                      </a:r>
                      <a:endParaRPr lang="en-US" sz="2000" b="0" dirty="0">
                        <a:effectLst/>
                      </a:endParaRPr>
                    </a:p>
                  </a:txBody>
                  <a:tcPr marL="35920" marR="35920" marT="35920" marB="35920"/>
                </a:tc>
              </a:tr>
              <a:tr h="1010902">
                <a:tc>
                  <a:txBody>
                    <a:bodyPr/>
                    <a:lstStyle/>
                    <a:p>
                      <a:pPr algn="just" fontAlgn="t"/>
                      <a:r>
                        <a:rPr lang="en-US" sz="2000" dirty="0">
                          <a:effectLst/>
                        </a:rPr>
                        <a:t>Alpha testing involves both the white box and black box techniques</a:t>
                      </a:r>
                      <a:endParaRPr lang="en-US" sz="2000" b="0" dirty="0">
                        <a:solidFill>
                          <a:schemeClr val="tx2"/>
                        </a:solidFill>
                        <a:effectLst/>
                      </a:endParaRPr>
                    </a:p>
                  </a:txBody>
                  <a:tcPr marL="35920" marR="35920" marT="35920" marB="35920"/>
                </a:tc>
                <a:tc>
                  <a:txBody>
                    <a:bodyPr/>
                    <a:lstStyle/>
                    <a:p>
                      <a:pPr algn="just" fontAlgn="t"/>
                      <a:r>
                        <a:rPr lang="en-US" sz="2000" dirty="0">
                          <a:effectLst/>
                        </a:rPr>
                        <a:t>Beta Testing typically uses black box testing</a:t>
                      </a:r>
                    </a:p>
                    <a:p>
                      <a:pPr algn="just" fontAlgn="t"/>
                      <a:r>
                        <a:rPr lang="en-US" sz="2000" dirty="0">
                          <a:effectLst/>
                        </a:rPr>
                        <a:t> </a:t>
                      </a:r>
                      <a:endParaRPr lang="en-US" sz="2000" b="0" dirty="0">
                        <a:effectLst/>
                      </a:endParaRPr>
                    </a:p>
                  </a:txBody>
                  <a:tcPr marL="35920" marR="35920" marT="35920" marB="35920"/>
                </a:tc>
              </a:tr>
              <a:tr h="1948168">
                <a:tc>
                  <a:txBody>
                    <a:bodyPr/>
                    <a:lstStyle/>
                    <a:p>
                      <a:pPr algn="just" fontAlgn="t"/>
                      <a:r>
                        <a:rPr lang="en-US" sz="2000" dirty="0">
                          <a:effectLst/>
                        </a:rPr>
                        <a:t>Alpha testing requires lab environment or testing environment</a:t>
                      </a:r>
                    </a:p>
                    <a:p>
                      <a:pPr algn="just" fontAlgn="t"/>
                      <a:r>
                        <a:rPr lang="en-US" sz="2000" dirty="0">
                          <a:effectLst/>
                        </a:rPr>
                        <a:t> </a:t>
                      </a:r>
                      <a:endParaRPr lang="en-US" sz="2000" b="0" dirty="0">
                        <a:effectLst/>
                      </a:endParaRPr>
                    </a:p>
                  </a:txBody>
                  <a:tcPr marL="35920" marR="35920" marT="35920" marB="35920"/>
                </a:tc>
                <a:tc>
                  <a:txBody>
                    <a:bodyPr/>
                    <a:lstStyle/>
                    <a:p>
                      <a:pPr algn="just" fontAlgn="t"/>
                      <a:r>
                        <a:rPr lang="en-US" sz="2000" dirty="0">
                          <a:effectLst/>
                        </a:rPr>
                        <a:t>Beta testing doesn't require any lab environment or testing environment. Software is made available to the public and  is said to be real time environment</a:t>
                      </a:r>
                    </a:p>
                    <a:p>
                      <a:pPr algn="just" fontAlgn="t"/>
                      <a:r>
                        <a:rPr lang="en-US" sz="2000" dirty="0">
                          <a:effectLst/>
                        </a:rPr>
                        <a:t> </a:t>
                      </a:r>
                      <a:endParaRPr lang="en-US" sz="2000" b="0" dirty="0">
                        <a:effectLst/>
                      </a:endParaRPr>
                    </a:p>
                  </a:txBody>
                  <a:tcPr marL="35920" marR="35920" marT="35920" marB="35920"/>
                </a:tc>
              </a:tr>
            </a:tbl>
          </a:graphicData>
        </a:graphic>
      </p:graphicFrame>
    </p:spTree>
    <p:extLst>
      <p:ext uri="{BB962C8B-B14F-4D97-AF65-F5344CB8AC3E}">
        <p14:creationId xmlns:p14="http://schemas.microsoft.com/office/powerpoint/2010/main" xmlns="" val="325757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0" y="152400"/>
            <a:ext cx="8991600" cy="6705600"/>
          </a:xfrm>
        </p:spPr>
        <p:txBody>
          <a:bodyPr>
            <a:normAutofit/>
          </a:bodyPr>
          <a:lstStyle/>
          <a:p>
            <a:pPr algn="just"/>
            <a:r>
              <a:rPr lang="en-US" dirty="0" smtClean="0"/>
              <a:t>Example: - A function, method, Loop or statement in program is working fine.</a:t>
            </a:r>
          </a:p>
          <a:p>
            <a:pPr lvl="0" algn="just"/>
            <a:r>
              <a:rPr lang="en-US" dirty="0" smtClean="0"/>
              <a:t>Concentrates </a:t>
            </a:r>
            <a:r>
              <a:rPr lang="en-US" dirty="0"/>
              <a:t>on the </a:t>
            </a:r>
            <a:r>
              <a:rPr lang="en-US" dirty="0">
                <a:solidFill>
                  <a:srgbClr val="FF0000"/>
                </a:solidFill>
              </a:rPr>
              <a:t>internal processing logic </a:t>
            </a:r>
            <a:r>
              <a:rPr lang="en-US" dirty="0"/>
              <a:t>and data structures</a:t>
            </a:r>
          </a:p>
          <a:p>
            <a:pPr algn="just"/>
            <a:r>
              <a:rPr lang="en-US" dirty="0"/>
              <a:t>Allows </a:t>
            </a:r>
            <a:r>
              <a:rPr lang="en-US" dirty="0">
                <a:solidFill>
                  <a:srgbClr val="FF0000"/>
                </a:solidFill>
              </a:rPr>
              <a:t>errors to be more easily predicted </a:t>
            </a:r>
            <a:endParaRPr lang="en-US" dirty="0" smtClean="0">
              <a:solidFill>
                <a:srgbClr val="FF0000"/>
              </a:solidFill>
            </a:endParaRPr>
          </a:p>
          <a:p>
            <a:pPr algn="just"/>
            <a:r>
              <a:rPr lang="en-US" dirty="0">
                <a:solidFill>
                  <a:srgbClr val="FF0000"/>
                </a:solidFill>
              </a:rPr>
              <a:t>Concentrates on critical modules </a:t>
            </a:r>
            <a:r>
              <a:rPr lang="en-US" dirty="0"/>
              <a:t>and those with </a:t>
            </a:r>
            <a:r>
              <a:rPr lang="en-US" b="1" dirty="0"/>
              <a:t>high </a:t>
            </a:r>
            <a:r>
              <a:rPr lang="en-US" b="1" dirty="0" err="1"/>
              <a:t>cyclomatic</a:t>
            </a:r>
            <a:r>
              <a:rPr lang="en-US" b="1" dirty="0"/>
              <a:t> complexity</a:t>
            </a:r>
            <a:r>
              <a:rPr lang="en-US" dirty="0"/>
              <a:t> </a:t>
            </a:r>
            <a:endParaRPr lang="en-US" dirty="0" smtClean="0"/>
          </a:p>
          <a:p>
            <a:pPr lvl="0" algn="just"/>
            <a:r>
              <a:rPr lang="en-US" dirty="0"/>
              <a:t>Unit testing can be </a:t>
            </a:r>
            <a:r>
              <a:rPr lang="en-US" dirty="0">
                <a:solidFill>
                  <a:srgbClr val="FF0000"/>
                </a:solidFill>
              </a:rPr>
              <a:t>time-consuming</a:t>
            </a:r>
            <a:r>
              <a:rPr lang="en-US" dirty="0"/>
              <a:t> and tedious</a:t>
            </a:r>
            <a:r>
              <a:rPr lang="en-US" dirty="0" smtClean="0"/>
              <a:t>.</a:t>
            </a:r>
          </a:p>
          <a:p>
            <a:pPr lvl="0" algn="just"/>
            <a:r>
              <a:rPr lang="en-US" dirty="0" smtClean="0"/>
              <a:t>It helps to produce high quality code</a:t>
            </a:r>
            <a:endParaRPr lang="en-US" dirty="0"/>
          </a:p>
          <a:p>
            <a:pPr algn="just"/>
            <a:endParaRPr lang="en-US" dirty="0"/>
          </a:p>
        </p:txBody>
      </p:sp>
    </p:spTree>
    <p:extLst>
      <p:ext uri="{BB962C8B-B14F-4D97-AF65-F5344CB8AC3E}">
        <p14:creationId xmlns:p14="http://schemas.microsoft.com/office/powerpoint/2010/main" xmlns="" val="31210153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4156308219"/>
              </p:ext>
            </p:extLst>
          </p:nvPr>
        </p:nvGraphicFramePr>
        <p:xfrm>
          <a:off x="0" y="-30480"/>
          <a:ext cx="9144000" cy="6888480"/>
        </p:xfrm>
        <a:graphic>
          <a:graphicData uri="http://schemas.openxmlformats.org/drawingml/2006/table">
            <a:tbl>
              <a:tblPr firstRow="1" bandRow="1">
                <a:tableStyleId>{5940675A-B579-460E-94D1-54222C63F5DA}</a:tableStyleId>
              </a:tblPr>
              <a:tblGrid>
                <a:gridCol w="4572000"/>
                <a:gridCol w="4572000"/>
              </a:tblGrid>
              <a:tr h="17478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effectLst/>
                        </a:rPr>
                        <a:t>Long execution cycle may be required for Alpha testing</a:t>
                      </a:r>
                    </a:p>
                    <a:p>
                      <a:endParaRPr lang="en-US" sz="2000" b="0" kern="1200" dirty="0">
                        <a:solidFill>
                          <a:schemeClr val="tx1"/>
                        </a:solidFill>
                        <a:effectLst/>
                        <a:latin typeface="+mn-lt"/>
                        <a:ea typeface="+mn-ea"/>
                        <a:cs typeface="+mn-cs"/>
                      </a:endParaRPr>
                    </a:p>
                  </a:txBody>
                  <a:tcPr/>
                </a:tc>
                <a:tc>
                  <a:txBody>
                    <a:bodyPr/>
                    <a:lstStyle/>
                    <a:p>
                      <a:pPr algn="just" fontAlgn="t"/>
                      <a:r>
                        <a:rPr lang="en-US" sz="2000" kern="1200" dirty="0" smtClean="0">
                          <a:effectLst/>
                        </a:rPr>
                        <a:t>Only few weeks of execution are required for Beta testing</a:t>
                      </a:r>
                    </a:p>
                    <a:p>
                      <a:pPr algn="just" fontAlgn="t"/>
                      <a:r>
                        <a:rPr lang="en-US" sz="2000" kern="1200" dirty="0" smtClean="0">
                          <a:effectLst/>
                        </a:rPr>
                        <a:t> </a:t>
                      </a:r>
                      <a:endParaRPr lang="en-US" sz="2000" b="0" kern="1200" dirty="0">
                        <a:solidFill>
                          <a:schemeClr val="tx1"/>
                        </a:solidFill>
                        <a:effectLst/>
                        <a:latin typeface="+mn-lt"/>
                        <a:ea typeface="+mn-ea"/>
                        <a:cs typeface="+mn-cs"/>
                      </a:endParaRPr>
                    </a:p>
                  </a:txBody>
                  <a:tcPr/>
                </a:tc>
              </a:tr>
              <a:tr h="21590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effectLst/>
                        </a:rPr>
                        <a:t>Critical issues or fixes can be addressed by developers immediately in Alpha testing</a:t>
                      </a:r>
                    </a:p>
                    <a:p>
                      <a:endParaRPr lang="en-US" sz="1800" b="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effectLst/>
                        </a:rPr>
                        <a:t>Most of the issues or feedback is collected from Beta testing will be implemented in future versions of the product</a:t>
                      </a:r>
                    </a:p>
                    <a:p>
                      <a:endParaRPr lang="en-US" sz="2000" b="0" kern="1200" dirty="0">
                        <a:solidFill>
                          <a:schemeClr val="tx1"/>
                        </a:solidFill>
                        <a:effectLst/>
                        <a:latin typeface="+mn-lt"/>
                        <a:ea typeface="+mn-ea"/>
                        <a:cs typeface="+mn-cs"/>
                      </a:endParaRPr>
                    </a:p>
                  </a:txBody>
                  <a:tcPr/>
                </a:tc>
              </a:tr>
              <a:tr h="2981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effectLst/>
                        </a:rPr>
                        <a:t>Alpha testing is to ensure the quality of the product before moving to Beta testing</a:t>
                      </a:r>
                    </a:p>
                    <a:p>
                      <a:endParaRPr lang="en-US" sz="2000" b="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effectLst/>
                        </a:rPr>
                        <a:t>Beta testing also concentrates on quality of the product, but gathers users input on the product and ensures that the product is ready for real time users.</a:t>
                      </a:r>
                    </a:p>
                    <a:p>
                      <a:endParaRPr lang="en-US" sz="2000" b="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xmlns="" val="981980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929718" cy="6858000"/>
          </a:xfrm>
        </p:spPr>
        <p:txBody>
          <a:bodyPr vert="horz" lIns="91440" tIns="45720" rIns="91440" bIns="45720" rtlCol="0">
            <a:normAutofit fontScale="70000" lnSpcReduction="20000"/>
          </a:bodyPr>
          <a:lstStyle/>
          <a:p>
            <a:pPr algn="just"/>
            <a:r>
              <a:rPr lang="en-US" sz="2800" b="1" dirty="0"/>
              <a:t>Advantages Beta Testing</a:t>
            </a:r>
          </a:p>
          <a:p>
            <a:pPr algn="just"/>
            <a:r>
              <a:rPr lang="en-US" sz="2800" dirty="0"/>
              <a:t>Reduces product failure risk via customer validation.</a:t>
            </a:r>
          </a:p>
          <a:p>
            <a:pPr algn="just"/>
            <a:r>
              <a:rPr lang="en-US" sz="2800" dirty="0"/>
              <a:t>Beta Testing allows a company to test post-launch infrastructure.</a:t>
            </a:r>
          </a:p>
          <a:p>
            <a:pPr algn="just"/>
            <a:r>
              <a:rPr lang="en-US" sz="2800" dirty="0"/>
              <a:t>Improves product quality via customer feedback</a:t>
            </a:r>
          </a:p>
          <a:p>
            <a:pPr algn="just"/>
            <a:r>
              <a:rPr lang="en-US" sz="2800" dirty="0"/>
              <a:t>Cost effective compared to similar data gathering methods</a:t>
            </a:r>
          </a:p>
          <a:p>
            <a:pPr algn="just"/>
            <a:r>
              <a:rPr lang="en-US" sz="2800" dirty="0"/>
              <a:t>Creates goodwill with customers and increases customer satisfaction</a:t>
            </a:r>
          </a:p>
          <a:p>
            <a:pPr algn="just"/>
            <a:r>
              <a:rPr lang="en-US" sz="2800" b="1" dirty="0"/>
              <a:t>Disadvantages Beta Testing</a:t>
            </a:r>
          </a:p>
          <a:p>
            <a:pPr algn="just"/>
            <a:r>
              <a:rPr lang="en-US" sz="2800" dirty="0"/>
              <a:t>Test Management is an issue. As compared to other testing types which are usually executed inside a company in a controlled environment, beta testing is executed out in the real world where you seldom have control.</a:t>
            </a:r>
          </a:p>
          <a:p>
            <a:pPr algn="just"/>
            <a:r>
              <a:rPr lang="en-US" sz="2800" dirty="0"/>
              <a:t>Finding the right beta users and maintaining their participation could be a </a:t>
            </a:r>
            <a:r>
              <a:rPr lang="en-US" sz="2800" dirty="0" smtClean="0"/>
              <a:t>challenge</a:t>
            </a:r>
          </a:p>
          <a:p>
            <a:pPr algn="just"/>
            <a:endParaRPr lang="en-US" sz="2800" b="1" dirty="0"/>
          </a:p>
          <a:p>
            <a:pPr algn="just"/>
            <a:r>
              <a:rPr lang="en-US" sz="2800" b="1" dirty="0"/>
              <a:t>Advantages of Alpha Testing:</a:t>
            </a:r>
          </a:p>
          <a:p>
            <a:pPr algn="just"/>
            <a:r>
              <a:rPr lang="en-US" sz="2800" dirty="0"/>
              <a:t>Provides better view about the reliability of the software at an early stage</a:t>
            </a:r>
          </a:p>
          <a:p>
            <a:pPr algn="just"/>
            <a:r>
              <a:rPr lang="en-US" sz="2800" dirty="0"/>
              <a:t>Helps simulate real time user behavior and environment.</a:t>
            </a:r>
          </a:p>
          <a:p>
            <a:pPr algn="just"/>
            <a:r>
              <a:rPr lang="en-US" sz="2800" dirty="0"/>
              <a:t>Detect many showstopper or serious errors</a:t>
            </a:r>
          </a:p>
          <a:p>
            <a:pPr algn="just"/>
            <a:r>
              <a:rPr lang="en-US" sz="2800" dirty="0"/>
              <a:t>Ability to provide early detection of errors with respect to design and functionality</a:t>
            </a:r>
          </a:p>
          <a:p>
            <a:pPr algn="just"/>
            <a:r>
              <a:rPr lang="en-US" sz="2800" b="1" dirty="0"/>
              <a:t>Disadvantages of Alpha Testing:</a:t>
            </a:r>
          </a:p>
          <a:p>
            <a:pPr algn="just"/>
            <a:r>
              <a:rPr lang="en-US" sz="2800" dirty="0"/>
              <a:t>In depth functionality cannot be tested as software is still under development stage Sometimes developers and testers are dissatisfied with the results of alpha testing</a:t>
            </a:r>
          </a:p>
          <a:p>
            <a:pPr algn="just"/>
            <a:endParaRPr lang="en-US" sz="2800" dirty="0"/>
          </a:p>
        </p:txBody>
      </p:sp>
    </p:spTree>
    <p:extLst>
      <p:ext uri="{BB962C8B-B14F-4D97-AF65-F5344CB8AC3E}">
        <p14:creationId xmlns:p14="http://schemas.microsoft.com/office/powerpoint/2010/main" xmlns="" val="24391174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fontScale="77500" lnSpcReduction="20000"/>
          </a:bodyPr>
          <a:lstStyle/>
          <a:p>
            <a:pPr marL="0" indent="0" algn="ctr">
              <a:buNone/>
            </a:pPr>
            <a:r>
              <a:rPr lang="en-US" sz="3600" b="1" dirty="0" smtClean="0"/>
              <a:t>Smoke Testing</a:t>
            </a:r>
          </a:p>
          <a:p>
            <a:pPr marL="0" indent="0" algn="just">
              <a:buNone/>
            </a:pPr>
            <a:endParaRPr lang="en-US" b="1" dirty="0"/>
          </a:p>
          <a:p>
            <a:pPr algn="just"/>
            <a:r>
              <a:rPr lang="en-US" sz="3600" dirty="0" smtClean="0"/>
              <a:t>Smoke </a:t>
            </a:r>
            <a:r>
              <a:rPr lang="en-US" sz="3600" dirty="0"/>
              <a:t>Testing is performed after software build to </a:t>
            </a:r>
            <a:r>
              <a:rPr lang="en-US" sz="3600" b="1" dirty="0" smtClean="0"/>
              <a:t>as certain </a:t>
            </a:r>
            <a:r>
              <a:rPr lang="en-US" sz="3600" b="1" dirty="0"/>
              <a:t>that the critical functionalities of the program is working fine</a:t>
            </a:r>
            <a:r>
              <a:rPr lang="en-US" sz="3600" dirty="0" smtClean="0"/>
              <a:t>.</a:t>
            </a:r>
          </a:p>
          <a:p>
            <a:pPr algn="just"/>
            <a:r>
              <a:rPr lang="en-US" sz="3600" dirty="0" smtClean="0"/>
              <a:t>It </a:t>
            </a:r>
            <a:r>
              <a:rPr lang="en-US" sz="3600" dirty="0"/>
              <a:t>is executed </a:t>
            </a:r>
            <a:r>
              <a:rPr lang="en-US" sz="3600" b="1" dirty="0"/>
              <a:t>"before"</a:t>
            </a:r>
            <a:r>
              <a:rPr lang="en-US" sz="3600" dirty="0"/>
              <a:t> any detailed functional or regression tests are executed on the software build</a:t>
            </a:r>
            <a:r>
              <a:rPr lang="en-US" sz="3600" dirty="0" smtClean="0"/>
              <a:t>. The</a:t>
            </a:r>
            <a:r>
              <a:rPr lang="en-US" sz="3600" dirty="0"/>
              <a:t> </a:t>
            </a:r>
            <a:r>
              <a:rPr lang="en-US" sz="3600" b="1" dirty="0"/>
              <a:t>purpose is to reject a badly broken application</a:t>
            </a:r>
            <a:r>
              <a:rPr lang="en-US" sz="3600" dirty="0"/>
              <a:t>, so that the QA team does not waste time installing and testing the software application.</a:t>
            </a:r>
          </a:p>
          <a:p>
            <a:pPr algn="just"/>
            <a:r>
              <a:rPr lang="en-US" sz="3600" dirty="0" smtClean="0"/>
              <a:t>In </a:t>
            </a:r>
            <a:r>
              <a:rPr lang="en-US" sz="3600" dirty="0"/>
              <a:t>Smoke Testing, the </a:t>
            </a:r>
            <a:r>
              <a:rPr lang="en-US" sz="3600" b="1" dirty="0"/>
              <a:t>test cases chosen cover the most important functionality</a:t>
            </a:r>
            <a:r>
              <a:rPr lang="en-US" sz="3600" dirty="0"/>
              <a:t> or component of the system. The objective is not to perform exhaustive testing, but to verify that the critical functionalities of the system is working fine.</a:t>
            </a:r>
            <a:br>
              <a:rPr lang="en-US" sz="3600" dirty="0"/>
            </a:br>
            <a:r>
              <a:rPr lang="en-US" sz="3600" dirty="0"/>
              <a:t>For Example a typical smoke test would be - Verify that the application launches successfully, Check that the GUI is responsive ... etc</a:t>
            </a:r>
            <a:r>
              <a:rPr lang="en-US" sz="3600" dirty="0" smtClean="0"/>
              <a:t>.</a:t>
            </a:r>
            <a:endParaRPr lang="en-US" sz="3600" dirty="0"/>
          </a:p>
        </p:txBody>
      </p:sp>
    </p:spTree>
    <p:extLst>
      <p:ext uri="{BB962C8B-B14F-4D97-AF65-F5344CB8AC3E}">
        <p14:creationId xmlns:p14="http://schemas.microsoft.com/office/powerpoint/2010/main" xmlns="" val="3249910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marL="0" indent="0" algn="just">
              <a:buNone/>
            </a:pPr>
            <a:r>
              <a:rPr lang="en-US" b="1" dirty="0"/>
              <a:t>what is Sanity Testing?</a:t>
            </a:r>
          </a:p>
          <a:p>
            <a:pPr marL="0" indent="0" algn="just">
              <a:buNone/>
            </a:pPr>
            <a:r>
              <a:rPr lang="en-US" dirty="0"/>
              <a:t/>
            </a:r>
            <a:br>
              <a:rPr lang="en-US" dirty="0"/>
            </a:br>
            <a:r>
              <a:rPr lang="en-US" dirty="0"/>
              <a:t>After receiving a </a:t>
            </a:r>
            <a:r>
              <a:rPr lang="en-US" b="1" dirty="0"/>
              <a:t>software build, with minor changes in code, or functionality, Sanity testing is performed to ascertain that the bugs have been fixed and no further issues are introduced due to these changes</a:t>
            </a:r>
            <a:r>
              <a:rPr lang="en-US" dirty="0" smtClean="0"/>
              <a:t>. The </a:t>
            </a:r>
            <a:r>
              <a:rPr lang="en-US" dirty="0"/>
              <a:t>goal is to determine that the proposed functionality works roughly as expected. </a:t>
            </a:r>
            <a:r>
              <a:rPr lang="en-US" b="1" dirty="0"/>
              <a:t>If sanity test fails, the build is rejected to save the time and costs involved in a more rigorous testing</a:t>
            </a:r>
            <a:r>
              <a:rPr lang="en-US" dirty="0"/>
              <a:t>.</a:t>
            </a:r>
          </a:p>
          <a:p>
            <a:pPr marL="0" indent="0" algn="just">
              <a:buNone/>
            </a:pPr>
            <a:r>
              <a:rPr lang="en-US" dirty="0"/>
              <a:t/>
            </a:r>
            <a:br>
              <a:rPr lang="en-US" dirty="0"/>
            </a:br>
            <a:r>
              <a:rPr lang="en-US" dirty="0"/>
              <a:t>The </a:t>
            </a:r>
            <a:r>
              <a:rPr lang="en-US" b="1" dirty="0"/>
              <a:t>objective is "not" to verify thoroughly the new functionality</a:t>
            </a:r>
            <a:r>
              <a:rPr lang="en-US" dirty="0"/>
              <a:t>, but to determine that the developer has applied some rationality (sanity) while producing the software. For instance, if your scientific calculator gives the result of 2 + 2 =5! Then, there is no point testing the advanced functionalities like sin 30 + cos 50.</a:t>
            </a:r>
          </a:p>
          <a:p>
            <a:pPr algn="just"/>
            <a:endParaRPr lang="en-US" dirty="0"/>
          </a:p>
          <a:p>
            <a:pPr algn="just"/>
            <a:endParaRPr lang="en-US" dirty="0"/>
          </a:p>
        </p:txBody>
      </p:sp>
    </p:spTree>
    <p:extLst>
      <p:ext uri="{BB962C8B-B14F-4D97-AF65-F5344CB8AC3E}">
        <p14:creationId xmlns:p14="http://schemas.microsoft.com/office/powerpoint/2010/main" xmlns="" val="39057076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8600" y="228600"/>
            <a:ext cx="8686800" cy="6400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23078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2"/>
            <a:ext cx="8643998" cy="6000792"/>
          </a:xfrm>
        </p:spPr>
        <p:txBody>
          <a:bodyPr>
            <a:normAutofit fontScale="62500" lnSpcReduction="20000"/>
          </a:bodyPr>
          <a:lstStyle/>
          <a:p>
            <a:r>
              <a:rPr lang="en-US" dirty="0"/>
              <a:t>Projects are broadly divided into two types of:</a:t>
            </a:r>
          </a:p>
          <a:p>
            <a:r>
              <a:rPr lang="en-US" dirty="0"/>
              <a:t>2 tier applications</a:t>
            </a:r>
          </a:p>
          <a:p>
            <a:r>
              <a:rPr lang="en-US" dirty="0"/>
              <a:t>3 tier applications</a:t>
            </a:r>
          </a:p>
          <a:p>
            <a:r>
              <a:rPr lang="en-US" b="1" dirty="0"/>
              <a:t>CLIENT / SERVER TESTING</a:t>
            </a:r>
            <a:r>
              <a:rPr lang="en-US" dirty="0"/>
              <a:t/>
            </a:r>
            <a:br>
              <a:rPr lang="en-US" dirty="0"/>
            </a:br>
            <a:r>
              <a:rPr lang="en-US" dirty="0"/>
              <a:t>This type of testing usually done for 2 tier applications (usually developed for LAN)</a:t>
            </a:r>
            <a:br>
              <a:rPr lang="en-US" dirty="0"/>
            </a:br>
            <a:r>
              <a:rPr lang="en-US" dirty="0"/>
              <a:t>Here we will be having front-end and backend.</a:t>
            </a:r>
          </a:p>
          <a:p>
            <a:r>
              <a:rPr lang="en-US" dirty="0"/>
              <a:t>The application launched on front-end will be having forms and reports which will be monitoring and manipulating data</a:t>
            </a:r>
          </a:p>
          <a:p>
            <a:r>
              <a:rPr lang="en-US" b="1" dirty="0" err="1"/>
              <a:t>E.g</a:t>
            </a:r>
            <a:r>
              <a:rPr lang="en-US" b="1" dirty="0"/>
              <a:t>:</a:t>
            </a:r>
            <a:r>
              <a:rPr lang="en-US" dirty="0"/>
              <a:t> applications developed in VB, VC++, Core Java, C, C++, D2K, PowerBuilder etc.,</a:t>
            </a:r>
            <a:br>
              <a:rPr lang="en-US" dirty="0"/>
            </a:br>
            <a:r>
              <a:rPr lang="en-US" dirty="0"/>
              <a:t>The backend for these applications would be MS Access, SQL Server, Oracle, Sybase, </a:t>
            </a:r>
            <a:r>
              <a:rPr lang="en-US" dirty="0" err="1"/>
              <a:t>Mysql</a:t>
            </a:r>
            <a:r>
              <a:rPr lang="en-US" dirty="0"/>
              <a:t>, </a:t>
            </a:r>
            <a:r>
              <a:rPr lang="en-US" dirty="0" err="1"/>
              <a:t>Quadbase</a:t>
            </a:r>
            <a:endParaRPr lang="en-US" dirty="0"/>
          </a:p>
          <a:p>
            <a:r>
              <a:rPr lang="en-US" b="1" dirty="0"/>
              <a:t>The tests performed on these types of applications would be</a:t>
            </a:r>
            <a:r>
              <a:rPr lang="en-US" dirty="0"/>
              <a:t/>
            </a:r>
            <a:br>
              <a:rPr lang="en-US" dirty="0"/>
            </a:br>
            <a:r>
              <a:rPr lang="en-US" dirty="0"/>
              <a:t>– User interface testing</a:t>
            </a:r>
            <a:br>
              <a:rPr lang="en-US" dirty="0"/>
            </a:br>
            <a:r>
              <a:rPr lang="en-US" dirty="0"/>
              <a:t>– Manual support testing</a:t>
            </a:r>
            <a:br>
              <a:rPr lang="en-US" dirty="0"/>
            </a:br>
            <a:r>
              <a:rPr lang="en-US" dirty="0"/>
              <a:t>– Functionality testing</a:t>
            </a:r>
            <a:br>
              <a:rPr lang="en-US" dirty="0"/>
            </a:br>
            <a:r>
              <a:rPr lang="en-US" dirty="0"/>
              <a:t>– </a:t>
            </a:r>
            <a:r>
              <a:rPr lang="en-US" dirty="0">
                <a:hlinkClick r:id="rId2" tooltip="software compatibility testing"/>
              </a:rPr>
              <a:t>Compatibility testing</a:t>
            </a:r>
            <a:r>
              <a:rPr lang="en-US" dirty="0"/>
              <a:t> &amp; configuration testing</a:t>
            </a:r>
            <a:br>
              <a:rPr lang="en-US" dirty="0"/>
            </a:br>
            <a:r>
              <a:rPr lang="en-US" dirty="0"/>
              <a:t>– Intersystem testing</a:t>
            </a:r>
          </a:p>
          <a:p>
            <a:r>
              <a:rPr lang="en-US" b="1" dirty="0"/>
              <a:t>WEB TESTING</a:t>
            </a:r>
            <a:r>
              <a:rPr lang="en-US" dirty="0"/>
              <a:t/>
            </a:r>
            <a:br>
              <a:rPr lang="en-US" dirty="0"/>
            </a:br>
            <a:endParaRPr lang="en-US" dirty="0"/>
          </a:p>
        </p:txBody>
      </p:sp>
    </p:spTree>
    <p:extLst>
      <p:ext uri="{BB962C8B-B14F-4D97-AF65-F5344CB8AC3E}">
        <p14:creationId xmlns:p14="http://schemas.microsoft.com/office/powerpoint/2010/main" xmlns="" val="3174121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86874" cy="6357958"/>
          </a:xfrm>
        </p:spPr>
        <p:txBody>
          <a:bodyPr>
            <a:normAutofit fontScale="62500" lnSpcReduction="20000"/>
          </a:bodyPr>
          <a:lstStyle/>
          <a:p>
            <a:r>
              <a:rPr lang="en-US" dirty="0"/>
              <a:t>This is done for 3 tier applications (developed for Internet / intranet / </a:t>
            </a:r>
            <a:r>
              <a:rPr lang="en-US" dirty="0" err="1"/>
              <a:t>xtranet</a:t>
            </a:r>
            <a:r>
              <a:rPr lang="en-US" dirty="0"/>
              <a:t>)</a:t>
            </a:r>
            <a:br>
              <a:rPr lang="en-US" dirty="0"/>
            </a:br>
            <a:r>
              <a:rPr lang="en-US" dirty="0"/>
              <a:t>Here we will be having Browser, web server and DB server.</a:t>
            </a:r>
          </a:p>
          <a:p>
            <a:r>
              <a:rPr lang="en-US" dirty="0"/>
              <a:t>The applications accessible in browser would be developed in HTML, DHTML, XML, JavaScript etc. (We can monitor through these applications)</a:t>
            </a:r>
          </a:p>
          <a:p>
            <a:r>
              <a:rPr lang="en-US" dirty="0"/>
              <a:t>Applications for the web server would be developed in Java, ASP, JSP, VBScript, JavaScript, Perl, Cold Fusion, PHP etc. (All the manipulations are done on the web server with the help of these programs developed)</a:t>
            </a:r>
          </a:p>
          <a:p>
            <a:r>
              <a:rPr lang="en-US" dirty="0"/>
              <a:t>The </a:t>
            </a:r>
            <a:r>
              <a:rPr lang="en-US" dirty="0" err="1"/>
              <a:t>DBserver</a:t>
            </a:r>
            <a:r>
              <a:rPr lang="en-US" dirty="0"/>
              <a:t> would be having oracle, </a:t>
            </a:r>
            <a:r>
              <a:rPr lang="en-US" dirty="0" err="1"/>
              <a:t>sql</a:t>
            </a:r>
            <a:r>
              <a:rPr lang="en-US" dirty="0"/>
              <a:t> server, </a:t>
            </a:r>
            <a:r>
              <a:rPr lang="en-US" dirty="0" err="1"/>
              <a:t>sybase</a:t>
            </a:r>
            <a:r>
              <a:rPr lang="en-US" dirty="0"/>
              <a:t>, </a:t>
            </a:r>
            <a:r>
              <a:rPr lang="en-US" dirty="0" err="1"/>
              <a:t>mysql</a:t>
            </a:r>
            <a:r>
              <a:rPr lang="en-US" dirty="0"/>
              <a:t> etc. (All data is stored in the database available on the DB server)</a:t>
            </a:r>
          </a:p>
          <a:p>
            <a:r>
              <a:rPr lang="en-US" b="1" dirty="0"/>
              <a:t>The tests performed on these types of applications would be</a:t>
            </a:r>
            <a:r>
              <a:rPr lang="en-US" dirty="0"/>
              <a:t/>
            </a:r>
            <a:br>
              <a:rPr lang="en-US" dirty="0"/>
            </a:br>
            <a:r>
              <a:rPr lang="en-US" dirty="0"/>
              <a:t>– User interface testing</a:t>
            </a:r>
            <a:br>
              <a:rPr lang="en-US" dirty="0"/>
            </a:br>
            <a:r>
              <a:rPr lang="en-US" dirty="0"/>
              <a:t>– Functionality testing</a:t>
            </a:r>
            <a:br>
              <a:rPr lang="en-US" dirty="0"/>
            </a:br>
            <a:r>
              <a:rPr lang="en-US" dirty="0"/>
              <a:t>– Security testing</a:t>
            </a:r>
            <a:br>
              <a:rPr lang="en-US" dirty="0"/>
            </a:br>
            <a:r>
              <a:rPr lang="en-US" dirty="0"/>
              <a:t>– Browser compatibility testing</a:t>
            </a:r>
            <a:br>
              <a:rPr lang="en-US" dirty="0"/>
            </a:br>
            <a:r>
              <a:rPr lang="en-US" dirty="0"/>
              <a:t>– Load / stress testing</a:t>
            </a:r>
            <a:br>
              <a:rPr lang="en-US" dirty="0"/>
            </a:br>
            <a:r>
              <a:rPr lang="en-US" dirty="0"/>
              <a:t>– Interoperability testing/intersystem testing</a:t>
            </a:r>
            <a:br>
              <a:rPr lang="en-US" dirty="0"/>
            </a:br>
            <a:r>
              <a:rPr lang="en-US" dirty="0"/>
              <a:t>– Storage and data volume testing</a:t>
            </a:r>
          </a:p>
          <a:p>
            <a:r>
              <a:rPr lang="en-US" b="1" dirty="0"/>
              <a:t>A web-application is a three-tier application.</a:t>
            </a:r>
            <a:r>
              <a:rPr lang="en-US" dirty="0"/>
              <a:t/>
            </a:r>
            <a:br>
              <a:rPr lang="en-US" dirty="0"/>
            </a:br>
            <a:r>
              <a:rPr lang="en-US" dirty="0"/>
              <a:t>This has a browser (monitors data) [monitoring is done using html, </a:t>
            </a:r>
            <a:r>
              <a:rPr lang="en-US" dirty="0" err="1"/>
              <a:t>dhtml</a:t>
            </a:r>
            <a:r>
              <a:rPr lang="en-US" dirty="0"/>
              <a:t>, xml, </a:t>
            </a:r>
            <a:r>
              <a:rPr lang="en-US" dirty="0" err="1"/>
              <a:t>javascript</a:t>
            </a:r>
            <a:r>
              <a:rPr lang="en-US" dirty="0"/>
              <a:t>]-&gt; webserver (manipulates data) [manipulations are done using programming languages or scripts like </a:t>
            </a:r>
            <a:r>
              <a:rPr lang="en-US" dirty="0" err="1"/>
              <a:t>adv</a:t>
            </a:r>
            <a:r>
              <a:rPr lang="en-US" dirty="0"/>
              <a:t> java, asp, </a:t>
            </a:r>
            <a:r>
              <a:rPr lang="en-US" dirty="0" err="1"/>
              <a:t>jsp</a:t>
            </a:r>
            <a:r>
              <a:rPr lang="en-US" dirty="0"/>
              <a:t>, </a:t>
            </a:r>
            <a:r>
              <a:rPr lang="en-US" dirty="0" err="1"/>
              <a:t>vbscript</a:t>
            </a:r>
            <a:r>
              <a:rPr lang="en-US" dirty="0"/>
              <a:t>, </a:t>
            </a:r>
            <a:r>
              <a:rPr lang="en-US" dirty="0" err="1"/>
              <a:t>javascript</a:t>
            </a:r>
            <a:r>
              <a:rPr lang="en-US" dirty="0"/>
              <a:t>, </a:t>
            </a:r>
            <a:r>
              <a:rPr lang="en-US" dirty="0" err="1"/>
              <a:t>perl</a:t>
            </a:r>
            <a:r>
              <a:rPr lang="en-US" dirty="0"/>
              <a:t>, </a:t>
            </a:r>
            <a:r>
              <a:rPr lang="en-US" dirty="0" err="1"/>
              <a:t>coldfusion</a:t>
            </a:r>
            <a:r>
              <a:rPr lang="en-US" dirty="0"/>
              <a:t>, </a:t>
            </a:r>
            <a:r>
              <a:rPr lang="en-US" dirty="0" err="1"/>
              <a:t>php</a:t>
            </a:r>
            <a:r>
              <a:rPr lang="en-US" dirty="0"/>
              <a:t>] -&gt; database server (stores data) [data storage and retrieval is done using databases like oracle, </a:t>
            </a:r>
            <a:r>
              <a:rPr lang="en-US" dirty="0" err="1"/>
              <a:t>sql</a:t>
            </a:r>
            <a:r>
              <a:rPr lang="en-US" dirty="0"/>
              <a:t> server, </a:t>
            </a:r>
            <a:r>
              <a:rPr lang="en-US" dirty="0" err="1"/>
              <a:t>sybase</a:t>
            </a:r>
            <a:r>
              <a:rPr lang="en-US" dirty="0"/>
              <a:t>, </a:t>
            </a:r>
            <a:r>
              <a:rPr lang="en-US" dirty="0" err="1"/>
              <a:t>mysql</a:t>
            </a:r>
            <a:r>
              <a:rPr lang="en-US" dirty="0" smtClean="0"/>
              <a:t>].</a:t>
            </a:r>
            <a:endParaRPr lang="en-US" dirty="0"/>
          </a:p>
        </p:txBody>
      </p:sp>
    </p:spTree>
    <p:extLst>
      <p:ext uri="{BB962C8B-B14F-4D97-AF65-F5344CB8AC3E}">
        <p14:creationId xmlns:p14="http://schemas.microsoft.com/office/powerpoint/2010/main" xmlns="" val="3955438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85728"/>
            <a:ext cx="8786874" cy="6357982"/>
          </a:xfrm>
        </p:spPr>
        <p:txBody>
          <a:bodyPr>
            <a:normAutofit fontScale="55000" lnSpcReduction="20000"/>
          </a:bodyPr>
          <a:lstStyle/>
          <a:p>
            <a:r>
              <a:rPr lang="en-US" b="1" dirty="0"/>
              <a:t>The types of tests, which can be applied on this type of applications, are:</a:t>
            </a:r>
            <a:r>
              <a:rPr lang="en-US" dirty="0"/>
              <a:t/>
            </a:r>
            <a:br>
              <a:rPr lang="en-US" dirty="0"/>
            </a:br>
            <a:r>
              <a:rPr lang="en-US" dirty="0"/>
              <a:t>1. User interface testing for validation &amp; user friendliness</a:t>
            </a:r>
            <a:br>
              <a:rPr lang="en-US" dirty="0"/>
            </a:br>
            <a:r>
              <a:rPr lang="en-US" dirty="0"/>
              <a:t>2. Functionality testing to validate behaviors, </a:t>
            </a:r>
            <a:r>
              <a:rPr lang="en-US" dirty="0" err="1"/>
              <a:t>i</a:t>
            </a:r>
            <a:r>
              <a:rPr lang="en-US" dirty="0"/>
              <a:t>/p, error handling, o/p, manipulations, services levels, order of functionality, links, content of web page &amp; backend coverage’s</a:t>
            </a:r>
            <a:br>
              <a:rPr lang="en-US" dirty="0"/>
            </a:br>
            <a:r>
              <a:rPr lang="en-US" dirty="0"/>
              <a:t>3. Security testing</a:t>
            </a:r>
            <a:br>
              <a:rPr lang="en-US" dirty="0"/>
            </a:br>
            <a:r>
              <a:rPr lang="en-US" dirty="0"/>
              <a:t>4. Browser compatibility</a:t>
            </a:r>
            <a:br>
              <a:rPr lang="en-US" dirty="0"/>
            </a:br>
            <a:r>
              <a:rPr lang="en-US" dirty="0"/>
              <a:t>5. Load / stress testing</a:t>
            </a:r>
            <a:br>
              <a:rPr lang="en-US" dirty="0"/>
            </a:br>
            <a:r>
              <a:rPr lang="en-US" dirty="0"/>
              <a:t>6. Interoperability testing</a:t>
            </a:r>
            <a:br>
              <a:rPr lang="en-US" dirty="0"/>
            </a:br>
            <a:r>
              <a:rPr lang="en-US" dirty="0"/>
              <a:t>7. Storage &amp; data volume testing</a:t>
            </a:r>
          </a:p>
          <a:p>
            <a:r>
              <a:rPr lang="en-US" b="1" dirty="0"/>
              <a:t>A client-server application is a two tier application.</a:t>
            </a:r>
            <a:r>
              <a:rPr lang="en-US" dirty="0"/>
              <a:t/>
            </a:r>
            <a:br>
              <a:rPr lang="en-US" dirty="0"/>
            </a:br>
            <a:r>
              <a:rPr lang="en-US" dirty="0"/>
              <a:t>This has forms &amp; reporting at front-end (monitoring &amp; manipulations are done) [using </a:t>
            </a:r>
            <a:r>
              <a:rPr lang="en-US" dirty="0" err="1"/>
              <a:t>vb</a:t>
            </a:r>
            <a:r>
              <a:rPr lang="en-US" dirty="0"/>
              <a:t>, </a:t>
            </a:r>
            <a:r>
              <a:rPr lang="en-US" dirty="0" err="1"/>
              <a:t>vc</a:t>
            </a:r>
            <a:r>
              <a:rPr lang="en-US" dirty="0"/>
              <a:t>++, core java, c, </a:t>
            </a:r>
            <a:r>
              <a:rPr lang="en-US" dirty="0" err="1"/>
              <a:t>c++</a:t>
            </a:r>
            <a:r>
              <a:rPr lang="en-US" dirty="0"/>
              <a:t>, d2k, power builder etc.,] -&gt; database server at the backend [data storage &amp; retrieval) [using </a:t>
            </a:r>
            <a:r>
              <a:rPr lang="en-US" dirty="0" err="1"/>
              <a:t>ms</a:t>
            </a:r>
            <a:r>
              <a:rPr lang="en-US" dirty="0"/>
              <a:t> access, </a:t>
            </a:r>
            <a:r>
              <a:rPr lang="en-US" dirty="0" err="1"/>
              <a:t>sql</a:t>
            </a:r>
            <a:r>
              <a:rPr lang="en-US" dirty="0"/>
              <a:t> server, oracle, </a:t>
            </a:r>
            <a:r>
              <a:rPr lang="en-US" dirty="0" err="1"/>
              <a:t>sybase</a:t>
            </a:r>
            <a:r>
              <a:rPr lang="en-US" dirty="0"/>
              <a:t>, </a:t>
            </a:r>
            <a:r>
              <a:rPr lang="en-US" dirty="0" err="1"/>
              <a:t>mysql</a:t>
            </a:r>
            <a:r>
              <a:rPr lang="en-US" dirty="0"/>
              <a:t>, </a:t>
            </a:r>
            <a:r>
              <a:rPr lang="en-US" dirty="0" err="1"/>
              <a:t>quadbase</a:t>
            </a:r>
            <a:r>
              <a:rPr lang="en-US" dirty="0"/>
              <a:t> etc.,]</a:t>
            </a:r>
          </a:p>
          <a:p>
            <a:r>
              <a:rPr lang="en-US" b="1" dirty="0"/>
              <a:t>The tests performed on these applications would be</a:t>
            </a:r>
            <a:r>
              <a:rPr lang="en-US" dirty="0"/>
              <a:t/>
            </a:r>
            <a:br>
              <a:rPr lang="en-US" dirty="0"/>
            </a:br>
            <a:r>
              <a:rPr lang="en-US" dirty="0"/>
              <a:t>1. User interface testing</a:t>
            </a:r>
            <a:br>
              <a:rPr lang="en-US" dirty="0"/>
            </a:br>
            <a:r>
              <a:rPr lang="en-US" dirty="0"/>
              <a:t>2. Manual support testing</a:t>
            </a:r>
            <a:br>
              <a:rPr lang="en-US" dirty="0"/>
            </a:br>
            <a:r>
              <a:rPr lang="en-US" dirty="0"/>
              <a:t>3. Functionality testing</a:t>
            </a:r>
            <a:br>
              <a:rPr lang="en-US" dirty="0"/>
            </a:br>
            <a:r>
              <a:rPr lang="en-US" dirty="0"/>
              <a:t>4. Compatibility testing</a:t>
            </a:r>
            <a:br>
              <a:rPr lang="en-US" dirty="0"/>
            </a:br>
            <a:r>
              <a:rPr lang="en-US" dirty="0"/>
              <a:t>5. Intersystem testing</a:t>
            </a:r>
            <a:br>
              <a:rPr lang="en-US" dirty="0"/>
            </a:br>
            <a:r>
              <a:rPr lang="en-US" b="1" dirty="0"/>
              <a:t>Some more points to clear the difference between client server, web and desktop applications:</a:t>
            </a:r>
            <a:endParaRPr lang="en-US" dirty="0"/>
          </a:p>
          <a:p>
            <a:r>
              <a:rPr lang="en-US" b="1" dirty="0"/>
              <a:t>Desktop application:</a:t>
            </a:r>
            <a:r>
              <a:rPr lang="en-US" dirty="0"/>
              <a:t/>
            </a:r>
            <a:br>
              <a:rPr lang="en-US" dirty="0"/>
            </a:br>
            <a:r>
              <a:rPr lang="en-US" dirty="0"/>
              <a:t>1. Application runs in single memory (Front end and Back end in one place)</a:t>
            </a:r>
            <a:br>
              <a:rPr lang="en-US" dirty="0"/>
            </a:br>
            <a:r>
              <a:rPr lang="en-US" dirty="0"/>
              <a:t>2. Single user only</a:t>
            </a:r>
          </a:p>
          <a:p>
            <a:endParaRPr lang="en-US" dirty="0"/>
          </a:p>
          <a:p>
            <a:endParaRPr lang="en-US" dirty="0"/>
          </a:p>
        </p:txBody>
      </p:sp>
    </p:spTree>
    <p:extLst>
      <p:ext uri="{BB962C8B-B14F-4D97-AF65-F5344CB8AC3E}">
        <p14:creationId xmlns:p14="http://schemas.microsoft.com/office/powerpoint/2010/main" xmlns="" val="2410178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2"/>
          <p:cNvSpPr>
            <a:spLocks/>
          </p:cNvSpPr>
          <p:nvPr/>
        </p:nvSpPr>
        <p:spPr bwMode="auto">
          <a:xfrm>
            <a:off x="3810000" y="3543300"/>
            <a:ext cx="1792288" cy="1392238"/>
          </a:xfrm>
          <a:custGeom>
            <a:avLst/>
            <a:gdLst/>
            <a:ahLst/>
            <a:cxnLst>
              <a:cxn ang="0">
                <a:pos x="48" y="156"/>
              </a:cxn>
              <a:cxn ang="0">
                <a:pos x="72" y="84"/>
              </a:cxn>
              <a:cxn ang="0">
                <a:pos x="144" y="36"/>
              </a:cxn>
              <a:cxn ang="0">
                <a:pos x="216" y="24"/>
              </a:cxn>
              <a:cxn ang="0">
                <a:pos x="300" y="12"/>
              </a:cxn>
              <a:cxn ang="0">
                <a:pos x="384" y="12"/>
              </a:cxn>
              <a:cxn ang="0">
                <a:pos x="456" y="0"/>
              </a:cxn>
              <a:cxn ang="0">
                <a:pos x="516" y="36"/>
              </a:cxn>
              <a:cxn ang="0">
                <a:pos x="588" y="72"/>
              </a:cxn>
              <a:cxn ang="0">
                <a:pos x="660" y="84"/>
              </a:cxn>
              <a:cxn ang="0">
                <a:pos x="732" y="96"/>
              </a:cxn>
              <a:cxn ang="0">
                <a:pos x="804" y="120"/>
              </a:cxn>
              <a:cxn ang="0">
                <a:pos x="864" y="180"/>
              </a:cxn>
              <a:cxn ang="0">
                <a:pos x="936" y="192"/>
              </a:cxn>
              <a:cxn ang="0">
                <a:pos x="1020" y="204"/>
              </a:cxn>
              <a:cxn ang="0">
                <a:pos x="1080" y="252"/>
              </a:cxn>
              <a:cxn ang="0">
                <a:pos x="1116" y="324"/>
              </a:cxn>
              <a:cxn ang="0">
                <a:pos x="1128" y="396"/>
              </a:cxn>
              <a:cxn ang="0">
                <a:pos x="1128" y="468"/>
              </a:cxn>
              <a:cxn ang="0">
                <a:pos x="1128" y="540"/>
              </a:cxn>
              <a:cxn ang="0">
                <a:pos x="1104" y="612"/>
              </a:cxn>
              <a:cxn ang="0">
                <a:pos x="1080" y="684"/>
              </a:cxn>
              <a:cxn ang="0">
                <a:pos x="1032" y="756"/>
              </a:cxn>
              <a:cxn ang="0">
                <a:pos x="984" y="816"/>
              </a:cxn>
              <a:cxn ang="0">
                <a:pos x="912" y="864"/>
              </a:cxn>
              <a:cxn ang="0">
                <a:pos x="804" y="876"/>
              </a:cxn>
              <a:cxn ang="0">
                <a:pos x="720" y="876"/>
              </a:cxn>
              <a:cxn ang="0">
                <a:pos x="588" y="876"/>
              </a:cxn>
              <a:cxn ang="0">
                <a:pos x="516" y="864"/>
              </a:cxn>
              <a:cxn ang="0">
                <a:pos x="444" y="840"/>
              </a:cxn>
              <a:cxn ang="0">
                <a:pos x="360" y="804"/>
              </a:cxn>
              <a:cxn ang="0">
                <a:pos x="288" y="768"/>
              </a:cxn>
              <a:cxn ang="0">
                <a:pos x="216" y="720"/>
              </a:cxn>
              <a:cxn ang="0">
                <a:pos x="144" y="672"/>
              </a:cxn>
              <a:cxn ang="0">
                <a:pos x="72" y="600"/>
              </a:cxn>
              <a:cxn ang="0">
                <a:pos x="36" y="528"/>
              </a:cxn>
              <a:cxn ang="0">
                <a:pos x="12" y="456"/>
              </a:cxn>
              <a:cxn ang="0">
                <a:pos x="12" y="384"/>
              </a:cxn>
              <a:cxn ang="0">
                <a:pos x="0" y="312"/>
              </a:cxn>
              <a:cxn ang="0">
                <a:pos x="12" y="240"/>
              </a:cxn>
            </a:cxnLst>
            <a:rect l="0" t="0" r="r" b="b"/>
            <a:pathLst>
              <a:path w="1129" h="877">
                <a:moveTo>
                  <a:pt x="36" y="192"/>
                </a:moveTo>
                <a:lnTo>
                  <a:pt x="48" y="156"/>
                </a:lnTo>
                <a:lnTo>
                  <a:pt x="60" y="120"/>
                </a:lnTo>
                <a:lnTo>
                  <a:pt x="72" y="84"/>
                </a:lnTo>
                <a:lnTo>
                  <a:pt x="108" y="60"/>
                </a:lnTo>
                <a:lnTo>
                  <a:pt x="144" y="36"/>
                </a:lnTo>
                <a:lnTo>
                  <a:pt x="180" y="24"/>
                </a:lnTo>
                <a:lnTo>
                  <a:pt x="216" y="24"/>
                </a:lnTo>
                <a:lnTo>
                  <a:pt x="264" y="12"/>
                </a:lnTo>
                <a:lnTo>
                  <a:pt x="300" y="12"/>
                </a:lnTo>
                <a:lnTo>
                  <a:pt x="336" y="12"/>
                </a:lnTo>
                <a:lnTo>
                  <a:pt x="384" y="12"/>
                </a:lnTo>
                <a:lnTo>
                  <a:pt x="420" y="0"/>
                </a:lnTo>
                <a:lnTo>
                  <a:pt x="456" y="0"/>
                </a:lnTo>
                <a:lnTo>
                  <a:pt x="492" y="0"/>
                </a:lnTo>
                <a:lnTo>
                  <a:pt x="516" y="36"/>
                </a:lnTo>
                <a:lnTo>
                  <a:pt x="552" y="48"/>
                </a:lnTo>
                <a:lnTo>
                  <a:pt x="588" y="72"/>
                </a:lnTo>
                <a:lnTo>
                  <a:pt x="624" y="72"/>
                </a:lnTo>
                <a:lnTo>
                  <a:pt x="660" y="84"/>
                </a:lnTo>
                <a:lnTo>
                  <a:pt x="696" y="84"/>
                </a:lnTo>
                <a:lnTo>
                  <a:pt x="732" y="96"/>
                </a:lnTo>
                <a:lnTo>
                  <a:pt x="768" y="96"/>
                </a:lnTo>
                <a:lnTo>
                  <a:pt x="804" y="120"/>
                </a:lnTo>
                <a:lnTo>
                  <a:pt x="828" y="156"/>
                </a:lnTo>
                <a:lnTo>
                  <a:pt x="864" y="180"/>
                </a:lnTo>
                <a:lnTo>
                  <a:pt x="900" y="192"/>
                </a:lnTo>
                <a:lnTo>
                  <a:pt x="936" y="192"/>
                </a:lnTo>
                <a:lnTo>
                  <a:pt x="984" y="192"/>
                </a:lnTo>
                <a:lnTo>
                  <a:pt x="1020" y="204"/>
                </a:lnTo>
                <a:lnTo>
                  <a:pt x="1056" y="216"/>
                </a:lnTo>
                <a:lnTo>
                  <a:pt x="1080" y="252"/>
                </a:lnTo>
                <a:lnTo>
                  <a:pt x="1104" y="288"/>
                </a:lnTo>
                <a:lnTo>
                  <a:pt x="1116" y="324"/>
                </a:lnTo>
                <a:lnTo>
                  <a:pt x="1128" y="360"/>
                </a:lnTo>
                <a:lnTo>
                  <a:pt x="1128" y="396"/>
                </a:lnTo>
                <a:lnTo>
                  <a:pt x="1128" y="432"/>
                </a:lnTo>
                <a:lnTo>
                  <a:pt x="1128" y="468"/>
                </a:lnTo>
                <a:lnTo>
                  <a:pt x="1128" y="504"/>
                </a:lnTo>
                <a:lnTo>
                  <a:pt x="1128" y="540"/>
                </a:lnTo>
                <a:lnTo>
                  <a:pt x="1116" y="576"/>
                </a:lnTo>
                <a:lnTo>
                  <a:pt x="1104" y="612"/>
                </a:lnTo>
                <a:lnTo>
                  <a:pt x="1092" y="648"/>
                </a:lnTo>
                <a:lnTo>
                  <a:pt x="1080" y="684"/>
                </a:lnTo>
                <a:lnTo>
                  <a:pt x="1056" y="720"/>
                </a:lnTo>
                <a:lnTo>
                  <a:pt x="1032" y="756"/>
                </a:lnTo>
                <a:lnTo>
                  <a:pt x="996" y="780"/>
                </a:lnTo>
                <a:lnTo>
                  <a:pt x="984" y="816"/>
                </a:lnTo>
                <a:lnTo>
                  <a:pt x="948" y="840"/>
                </a:lnTo>
                <a:lnTo>
                  <a:pt x="912" y="864"/>
                </a:lnTo>
                <a:lnTo>
                  <a:pt x="876" y="864"/>
                </a:lnTo>
                <a:lnTo>
                  <a:pt x="804" y="876"/>
                </a:lnTo>
                <a:lnTo>
                  <a:pt x="756" y="876"/>
                </a:lnTo>
                <a:lnTo>
                  <a:pt x="720" y="876"/>
                </a:lnTo>
                <a:lnTo>
                  <a:pt x="672" y="876"/>
                </a:lnTo>
                <a:lnTo>
                  <a:pt x="588" y="876"/>
                </a:lnTo>
                <a:lnTo>
                  <a:pt x="552" y="864"/>
                </a:lnTo>
                <a:lnTo>
                  <a:pt x="516" y="864"/>
                </a:lnTo>
                <a:lnTo>
                  <a:pt x="480" y="852"/>
                </a:lnTo>
                <a:lnTo>
                  <a:pt x="444" y="840"/>
                </a:lnTo>
                <a:lnTo>
                  <a:pt x="408" y="828"/>
                </a:lnTo>
                <a:lnTo>
                  <a:pt x="360" y="804"/>
                </a:lnTo>
                <a:lnTo>
                  <a:pt x="324" y="780"/>
                </a:lnTo>
                <a:lnTo>
                  <a:pt x="288" y="768"/>
                </a:lnTo>
                <a:lnTo>
                  <a:pt x="252" y="744"/>
                </a:lnTo>
                <a:lnTo>
                  <a:pt x="216" y="720"/>
                </a:lnTo>
                <a:lnTo>
                  <a:pt x="180" y="696"/>
                </a:lnTo>
                <a:lnTo>
                  <a:pt x="144" y="672"/>
                </a:lnTo>
                <a:lnTo>
                  <a:pt x="108" y="636"/>
                </a:lnTo>
                <a:lnTo>
                  <a:pt x="72" y="600"/>
                </a:lnTo>
                <a:lnTo>
                  <a:pt x="48" y="564"/>
                </a:lnTo>
                <a:lnTo>
                  <a:pt x="36" y="528"/>
                </a:lnTo>
                <a:lnTo>
                  <a:pt x="24" y="492"/>
                </a:lnTo>
                <a:lnTo>
                  <a:pt x="12" y="456"/>
                </a:lnTo>
                <a:lnTo>
                  <a:pt x="12" y="420"/>
                </a:lnTo>
                <a:lnTo>
                  <a:pt x="12" y="384"/>
                </a:lnTo>
                <a:lnTo>
                  <a:pt x="0" y="348"/>
                </a:lnTo>
                <a:lnTo>
                  <a:pt x="0" y="312"/>
                </a:lnTo>
                <a:lnTo>
                  <a:pt x="0" y="276"/>
                </a:lnTo>
                <a:lnTo>
                  <a:pt x="12" y="240"/>
                </a:lnTo>
                <a:lnTo>
                  <a:pt x="36" y="204"/>
                </a:lnTo>
              </a:path>
            </a:pathLst>
          </a:custGeom>
          <a:gradFill rotWithShape="0">
            <a:gsLst>
              <a:gs pos="0">
                <a:srgbClr val="FFFFFF"/>
              </a:gs>
              <a:gs pos="100000">
                <a:srgbClr val="FFFFFF">
                  <a:gamma/>
                  <a:shade val="29804"/>
                  <a:invGamma/>
                </a:srgbClr>
              </a:gs>
            </a:gsLst>
            <a:path path="rect">
              <a:fillToRect r="100000" b="100000"/>
            </a:path>
          </a:gradFill>
          <a:ln w="12700" cap="rnd" cmpd="sng">
            <a:solidFill>
              <a:schemeClr val="tx1"/>
            </a:solidFill>
            <a:prstDash val="solid"/>
            <a:round/>
            <a:headEnd type="none" w="med" len="med"/>
            <a:tailEnd type="none" w="med" len="med"/>
          </a:ln>
          <a:effectLst/>
        </p:spPr>
        <p:txBody>
          <a:bodyPr/>
          <a:lstStyle/>
          <a:p>
            <a:endParaRPr lang="en-IN"/>
          </a:p>
        </p:txBody>
      </p:sp>
      <p:sp>
        <p:nvSpPr>
          <p:cNvPr id="6147" name="Line 3"/>
          <p:cNvSpPr>
            <a:spLocks noChangeShapeType="1"/>
          </p:cNvSpPr>
          <p:nvPr/>
        </p:nvSpPr>
        <p:spPr bwMode="auto">
          <a:xfrm flipV="1">
            <a:off x="2120900" y="3822700"/>
            <a:ext cx="1758950" cy="603250"/>
          </a:xfrm>
          <a:prstGeom prst="line">
            <a:avLst/>
          </a:prstGeom>
          <a:noFill/>
          <a:ln w="50800">
            <a:solidFill>
              <a:schemeClr val="tx1"/>
            </a:solidFill>
            <a:round/>
            <a:headEnd/>
            <a:tailEnd type="triangle" w="med" len="med"/>
          </a:ln>
          <a:effectLst/>
        </p:spPr>
        <p:txBody>
          <a:bodyPr wrap="none" anchor="ctr"/>
          <a:lstStyle/>
          <a:p>
            <a:endParaRPr lang="en-IN"/>
          </a:p>
        </p:txBody>
      </p:sp>
      <p:sp>
        <p:nvSpPr>
          <p:cNvPr id="6148" name="Line 4"/>
          <p:cNvSpPr>
            <a:spLocks noChangeShapeType="1"/>
          </p:cNvSpPr>
          <p:nvPr/>
        </p:nvSpPr>
        <p:spPr bwMode="auto">
          <a:xfrm flipH="1">
            <a:off x="2108200" y="4273550"/>
            <a:ext cx="1746250" cy="273050"/>
          </a:xfrm>
          <a:prstGeom prst="line">
            <a:avLst/>
          </a:prstGeom>
          <a:noFill/>
          <a:ln w="50800">
            <a:solidFill>
              <a:schemeClr val="tx1"/>
            </a:solidFill>
            <a:round/>
            <a:headEnd/>
            <a:tailEnd type="triangle" w="med" len="med"/>
          </a:ln>
          <a:effectLst/>
        </p:spPr>
        <p:txBody>
          <a:bodyPr wrap="none" anchor="ctr"/>
          <a:lstStyle/>
          <a:p>
            <a:endParaRPr lang="en-IN"/>
          </a:p>
        </p:txBody>
      </p:sp>
      <p:sp>
        <p:nvSpPr>
          <p:cNvPr id="6149" name="Line 5"/>
          <p:cNvSpPr>
            <a:spLocks noChangeShapeType="1"/>
          </p:cNvSpPr>
          <p:nvPr/>
        </p:nvSpPr>
        <p:spPr bwMode="auto">
          <a:xfrm>
            <a:off x="5626100" y="4044950"/>
            <a:ext cx="882650" cy="463550"/>
          </a:xfrm>
          <a:prstGeom prst="line">
            <a:avLst/>
          </a:prstGeom>
          <a:noFill/>
          <a:ln w="50800">
            <a:solidFill>
              <a:schemeClr val="tx1"/>
            </a:solidFill>
            <a:round/>
            <a:headEnd/>
            <a:tailEnd type="triangle" w="med" len="med"/>
          </a:ln>
          <a:effectLst/>
        </p:spPr>
        <p:txBody>
          <a:bodyPr wrap="none" anchor="ctr"/>
          <a:lstStyle/>
          <a:p>
            <a:endParaRPr lang="en-IN"/>
          </a:p>
        </p:txBody>
      </p:sp>
      <p:sp>
        <p:nvSpPr>
          <p:cNvPr id="6150" name="Line 6"/>
          <p:cNvSpPr>
            <a:spLocks noChangeShapeType="1"/>
          </p:cNvSpPr>
          <p:nvPr/>
        </p:nvSpPr>
        <p:spPr bwMode="auto">
          <a:xfrm flipH="1" flipV="1">
            <a:off x="5556250" y="4413250"/>
            <a:ext cx="984250" cy="279400"/>
          </a:xfrm>
          <a:prstGeom prst="line">
            <a:avLst/>
          </a:prstGeom>
          <a:noFill/>
          <a:ln w="50800">
            <a:solidFill>
              <a:schemeClr val="tx1"/>
            </a:solidFill>
            <a:round/>
            <a:headEnd/>
            <a:tailEnd type="triangle" w="med" len="med"/>
          </a:ln>
          <a:effectLst/>
        </p:spPr>
        <p:txBody>
          <a:bodyPr wrap="none" anchor="ctr"/>
          <a:lstStyle/>
          <a:p>
            <a:endParaRPr lang="en-IN"/>
          </a:p>
        </p:txBody>
      </p:sp>
      <p:sp>
        <p:nvSpPr>
          <p:cNvPr id="6151" name="Rectangle 7"/>
          <p:cNvSpPr>
            <a:spLocks noChangeArrowheads="1"/>
          </p:cNvSpPr>
          <p:nvPr/>
        </p:nvSpPr>
        <p:spPr bwMode="auto">
          <a:xfrm>
            <a:off x="4037013" y="4017963"/>
            <a:ext cx="1260475" cy="466725"/>
          </a:xfrm>
          <a:prstGeom prst="rect">
            <a:avLst/>
          </a:prstGeom>
          <a:noFill/>
          <a:ln w="12700">
            <a:noFill/>
            <a:miter lim="800000"/>
            <a:headEnd/>
            <a:tailEnd/>
          </a:ln>
          <a:effectLst/>
        </p:spPr>
        <p:txBody>
          <a:bodyPr wrap="none" lIns="90488" tIns="44450" rIns="90488" bIns="44450">
            <a:spAutoFit/>
          </a:bodyPr>
          <a:lstStyle/>
          <a:p>
            <a:r>
              <a:rPr lang="en-US" b="1" i="1" dirty="0"/>
              <a:t>Network</a:t>
            </a:r>
          </a:p>
        </p:txBody>
      </p:sp>
      <p:sp>
        <p:nvSpPr>
          <p:cNvPr id="6152" name="Rectangle 8"/>
          <p:cNvSpPr>
            <a:spLocks noChangeArrowheads="1"/>
          </p:cNvSpPr>
          <p:nvPr/>
        </p:nvSpPr>
        <p:spPr bwMode="auto">
          <a:xfrm rot="18840000">
            <a:off x="2977356" y="2942432"/>
            <a:ext cx="998537" cy="393700"/>
          </a:xfrm>
          <a:prstGeom prst="rect">
            <a:avLst/>
          </a:prstGeom>
          <a:noFill/>
          <a:ln w="12700">
            <a:noFill/>
            <a:miter lim="800000"/>
            <a:headEnd/>
            <a:tailEnd/>
          </a:ln>
          <a:effectLst/>
        </p:spPr>
        <p:txBody>
          <a:bodyPr wrap="none" lIns="90488" tIns="44450" rIns="90488" bIns="44450">
            <a:spAutoFit/>
          </a:bodyPr>
          <a:lstStyle/>
          <a:p>
            <a:r>
              <a:rPr lang="en-US" sz="2000"/>
              <a:t>Request</a:t>
            </a:r>
          </a:p>
        </p:txBody>
      </p:sp>
      <p:sp>
        <p:nvSpPr>
          <p:cNvPr id="6153" name="Rectangle 9"/>
          <p:cNvSpPr>
            <a:spLocks noChangeArrowheads="1"/>
          </p:cNvSpPr>
          <p:nvPr/>
        </p:nvSpPr>
        <p:spPr bwMode="auto">
          <a:xfrm rot="2580000">
            <a:off x="3128963" y="4565650"/>
            <a:ext cx="828675" cy="393700"/>
          </a:xfrm>
          <a:prstGeom prst="rect">
            <a:avLst/>
          </a:prstGeom>
          <a:noFill/>
          <a:ln w="12700">
            <a:noFill/>
            <a:miter lim="800000"/>
            <a:headEnd/>
            <a:tailEnd/>
          </a:ln>
          <a:effectLst/>
        </p:spPr>
        <p:txBody>
          <a:bodyPr wrap="none" lIns="90488" tIns="44450" rIns="90488" bIns="44450">
            <a:spAutoFit/>
          </a:bodyPr>
          <a:lstStyle/>
          <a:p>
            <a:r>
              <a:rPr lang="en-US" sz="2000"/>
              <a:t>Result</a:t>
            </a:r>
          </a:p>
        </p:txBody>
      </p:sp>
      <p:sp>
        <p:nvSpPr>
          <p:cNvPr id="6154" name="Rectangle 10"/>
          <p:cNvSpPr>
            <a:spLocks noChangeArrowheads="1"/>
          </p:cNvSpPr>
          <p:nvPr/>
        </p:nvSpPr>
        <p:spPr bwMode="auto">
          <a:xfrm>
            <a:off x="500034" y="428604"/>
            <a:ext cx="7715304" cy="1112837"/>
          </a:xfrm>
          <a:prstGeom prst="rect">
            <a:avLst/>
          </a:prstGeom>
          <a:noFill/>
          <a:ln w="12700">
            <a:noFill/>
            <a:miter lim="800000"/>
            <a:headEnd/>
            <a:tailEnd/>
          </a:ln>
          <a:effectLst/>
        </p:spPr>
        <p:txBody>
          <a:bodyPr lIns="90488" tIns="44450" rIns="90488" bIns="44450" anchor="ctr"/>
          <a:lstStyle/>
          <a:p>
            <a:pPr algn="ctr">
              <a:lnSpc>
                <a:spcPct val="90000"/>
              </a:lnSpc>
            </a:pPr>
            <a:r>
              <a:rPr lang="en-US" sz="3600" b="1" dirty="0" smtClean="0">
                <a:solidFill>
                  <a:srgbClr val="FF0000"/>
                </a:solidFill>
                <a:latin typeface="Arial" pitchFamily="34" charset="0"/>
              </a:rPr>
              <a:t>Client- Server Testing</a:t>
            </a:r>
            <a:endParaRPr lang="en-US" sz="3600" b="1" dirty="0">
              <a:solidFill>
                <a:srgbClr val="FF0000"/>
              </a:solidFill>
              <a:latin typeface="Arial" pitchFamily="34" charset="0"/>
            </a:endParaRPr>
          </a:p>
        </p:txBody>
      </p:sp>
      <p:sp>
        <p:nvSpPr>
          <p:cNvPr id="6155" name="Rectangle 11"/>
          <p:cNvSpPr>
            <a:spLocks noChangeArrowheads="1"/>
          </p:cNvSpPr>
          <p:nvPr/>
        </p:nvSpPr>
        <p:spPr bwMode="auto">
          <a:xfrm>
            <a:off x="2284413" y="1876425"/>
            <a:ext cx="4464050" cy="528638"/>
          </a:xfrm>
          <a:prstGeom prst="rect">
            <a:avLst/>
          </a:prstGeom>
          <a:noFill/>
          <a:ln w="12700">
            <a:noFill/>
            <a:miter lim="800000"/>
            <a:headEnd/>
            <a:tailEnd/>
          </a:ln>
          <a:effectLst/>
        </p:spPr>
        <p:txBody>
          <a:bodyPr wrap="none" lIns="90488" tIns="44450" rIns="90488" bIns="44450">
            <a:spAutoFit/>
          </a:bodyPr>
          <a:lstStyle/>
          <a:p>
            <a:r>
              <a:rPr lang="en-US" sz="2800" dirty="0">
                <a:solidFill>
                  <a:schemeClr val="accent2"/>
                </a:solidFill>
              </a:rPr>
              <a:t>a client, a server, and network</a:t>
            </a:r>
          </a:p>
        </p:txBody>
      </p:sp>
      <p:graphicFrame>
        <p:nvGraphicFramePr>
          <p:cNvPr id="6156" name="Object 12">
            <a:hlinkClick r:id="" action="ppaction://ole?verb=0"/>
          </p:cNvPr>
          <p:cNvGraphicFramePr>
            <a:graphicFrameLocks/>
          </p:cNvGraphicFramePr>
          <p:nvPr/>
        </p:nvGraphicFramePr>
        <p:xfrm>
          <a:off x="6305550" y="3336925"/>
          <a:ext cx="2538413" cy="1951038"/>
        </p:xfrm>
        <a:graphic>
          <a:graphicData uri="http://schemas.openxmlformats.org/presentationml/2006/ole">
            <p:oleObj spid="_x0000_s2050" name="Microsoft ClipArt Gallery" r:id="rId3" imgW="4181400" imgH="3214440" progId="">
              <p:embed/>
            </p:oleObj>
          </a:graphicData>
        </a:graphic>
      </p:graphicFrame>
      <p:graphicFrame>
        <p:nvGraphicFramePr>
          <p:cNvPr id="6157" name="Object 13">
            <a:hlinkClick r:id="" action="ppaction://ole?verb=0"/>
          </p:cNvPr>
          <p:cNvGraphicFramePr>
            <a:graphicFrameLocks/>
          </p:cNvGraphicFramePr>
          <p:nvPr/>
        </p:nvGraphicFramePr>
        <p:xfrm>
          <a:off x="171450" y="3124200"/>
          <a:ext cx="2317750" cy="1847850"/>
        </p:xfrm>
        <a:graphic>
          <a:graphicData uri="http://schemas.openxmlformats.org/presentationml/2006/ole">
            <p:oleObj spid="_x0000_s2051" name="Microsoft ClipArt Gallery" r:id="rId4" imgW="4005000" imgH="3190680" progId="">
              <p:embed/>
            </p:oleObj>
          </a:graphicData>
        </a:graphic>
      </p:graphicFrame>
      <p:sp>
        <p:nvSpPr>
          <p:cNvPr id="6158" name="Rectangle 14"/>
          <p:cNvSpPr>
            <a:spLocks noChangeArrowheads="1"/>
          </p:cNvSpPr>
          <p:nvPr/>
        </p:nvSpPr>
        <p:spPr bwMode="auto">
          <a:xfrm>
            <a:off x="893763" y="3370263"/>
            <a:ext cx="936625" cy="466725"/>
          </a:xfrm>
          <a:prstGeom prst="rect">
            <a:avLst/>
          </a:prstGeom>
          <a:noFill/>
          <a:ln w="12700">
            <a:noFill/>
            <a:miter lim="800000"/>
            <a:headEnd/>
            <a:tailEnd/>
          </a:ln>
          <a:effectLst/>
        </p:spPr>
        <p:txBody>
          <a:bodyPr wrap="none" lIns="90488" tIns="44450" rIns="90488" bIns="44450">
            <a:spAutoFit/>
          </a:bodyPr>
          <a:lstStyle/>
          <a:p>
            <a:r>
              <a:rPr lang="en-US">
                <a:solidFill>
                  <a:schemeClr val="accent2"/>
                </a:solidFill>
              </a:rPr>
              <a:t>Client</a:t>
            </a:r>
          </a:p>
        </p:txBody>
      </p:sp>
      <p:sp>
        <p:nvSpPr>
          <p:cNvPr id="6159" name="Rectangle 15"/>
          <p:cNvSpPr>
            <a:spLocks noChangeArrowheads="1"/>
          </p:cNvSpPr>
          <p:nvPr/>
        </p:nvSpPr>
        <p:spPr bwMode="auto">
          <a:xfrm>
            <a:off x="7065963" y="3656013"/>
            <a:ext cx="989012" cy="466725"/>
          </a:xfrm>
          <a:prstGeom prst="rect">
            <a:avLst/>
          </a:prstGeom>
          <a:noFill/>
          <a:ln w="12700">
            <a:noFill/>
            <a:miter lim="800000"/>
            <a:headEnd/>
            <a:tailEnd/>
          </a:ln>
          <a:effectLst/>
        </p:spPr>
        <p:txBody>
          <a:bodyPr wrap="none" lIns="90488" tIns="44450" rIns="90488" bIns="44450">
            <a:spAutoFit/>
          </a:bodyPr>
          <a:lstStyle/>
          <a:p>
            <a:r>
              <a:rPr lang="en-US">
                <a:solidFill>
                  <a:schemeClr val="accent2"/>
                </a:solidFill>
              </a:rPr>
              <a:t>Server</a:t>
            </a:r>
          </a:p>
        </p:txBody>
      </p:sp>
      <p:sp>
        <p:nvSpPr>
          <p:cNvPr id="6160" name="Rectangle 16"/>
          <p:cNvSpPr>
            <a:spLocks noChangeArrowheads="1"/>
          </p:cNvSpPr>
          <p:nvPr/>
        </p:nvSpPr>
        <p:spPr bwMode="auto">
          <a:xfrm>
            <a:off x="417513" y="5141913"/>
            <a:ext cx="2165350" cy="466725"/>
          </a:xfrm>
          <a:prstGeom prst="rect">
            <a:avLst/>
          </a:prstGeom>
          <a:noFill/>
          <a:ln w="12700">
            <a:noFill/>
            <a:miter lim="800000"/>
            <a:headEnd/>
            <a:tailEnd/>
          </a:ln>
          <a:effectLst/>
        </p:spPr>
        <p:txBody>
          <a:bodyPr wrap="none" lIns="90488" tIns="44450" rIns="90488" bIns="44450">
            <a:spAutoFit/>
          </a:bodyPr>
          <a:lstStyle/>
          <a:p>
            <a:r>
              <a:rPr lang="en-US" b="1">
                <a:solidFill>
                  <a:schemeClr val="accent2"/>
                </a:solidFill>
              </a:rPr>
              <a:t>Client machine</a:t>
            </a:r>
          </a:p>
        </p:txBody>
      </p:sp>
      <p:sp>
        <p:nvSpPr>
          <p:cNvPr id="6161" name="Rectangle 17"/>
          <p:cNvSpPr>
            <a:spLocks noChangeArrowheads="1"/>
          </p:cNvSpPr>
          <p:nvPr/>
        </p:nvSpPr>
        <p:spPr bwMode="auto">
          <a:xfrm>
            <a:off x="6246813" y="5465763"/>
            <a:ext cx="2232025" cy="466725"/>
          </a:xfrm>
          <a:prstGeom prst="rect">
            <a:avLst/>
          </a:prstGeom>
          <a:noFill/>
          <a:ln w="12700">
            <a:noFill/>
            <a:miter lim="800000"/>
            <a:headEnd/>
            <a:tailEnd/>
          </a:ln>
          <a:effectLst/>
        </p:spPr>
        <p:txBody>
          <a:bodyPr wrap="none" lIns="90488" tIns="44450" rIns="90488" bIns="44450">
            <a:spAutoFit/>
          </a:bodyPr>
          <a:lstStyle/>
          <a:p>
            <a:r>
              <a:rPr lang="en-US" b="1">
                <a:solidFill>
                  <a:schemeClr val="accent2"/>
                </a:solidFill>
              </a:rPr>
              <a:t>Server machine</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Client-Server Testing</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Client-server software requires specific forms of testing to prevent or predict fatal errors. Servers go down, records lock, I/O (</a:t>
            </a:r>
            <a:r>
              <a:rPr lang="en-IN" dirty="0" err="1" smtClean="0"/>
              <a:t>Input/Output</a:t>
            </a:r>
            <a:r>
              <a:rPr lang="en-IN" dirty="0" smtClean="0"/>
              <a:t>) errors and lost messages can really cut into the benefits of adopting this network technology. </a:t>
            </a:r>
          </a:p>
          <a:p>
            <a:pPr algn="just"/>
            <a:r>
              <a:rPr lang="en-IN" dirty="0" smtClean="0"/>
              <a:t>Testing addresses system performance and scalability by understanding how systems respond to increased workloads and what causes them to fail.</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pic>
        <p:nvPicPr>
          <p:cNvPr id="77826" name="Picture 2" descr="Image result for unit testing in software testing"/>
          <p:cNvPicPr>
            <a:picLocks noChangeAspect="1" noChangeArrowheads="1"/>
          </p:cNvPicPr>
          <p:nvPr/>
        </p:nvPicPr>
        <p:blipFill>
          <a:blip r:embed="rId2"/>
          <a:srcRect/>
          <a:stretch>
            <a:fillRect/>
          </a:stretch>
        </p:blipFill>
        <p:spPr bwMode="auto">
          <a:xfrm>
            <a:off x="1428728" y="1714488"/>
            <a:ext cx="6076950" cy="4562476"/>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868346"/>
          </a:xfrm>
        </p:spPr>
        <p:txBody>
          <a:bodyPr>
            <a:noAutofit/>
          </a:bodyPr>
          <a:lstStyle/>
          <a:p>
            <a:r>
              <a:rPr lang="en-IN" sz="2800" b="1" dirty="0" smtClean="0"/>
              <a:t>Types of architecture in client –Server computing</a:t>
            </a:r>
            <a:endParaRPr lang="en-IN" sz="2800" b="1" dirty="0"/>
          </a:p>
        </p:txBody>
      </p:sp>
      <p:sp>
        <p:nvSpPr>
          <p:cNvPr id="3" name="Content Placeholder 2"/>
          <p:cNvSpPr>
            <a:spLocks noGrp="1"/>
          </p:cNvSpPr>
          <p:nvPr>
            <p:ph idx="1"/>
          </p:nvPr>
        </p:nvSpPr>
        <p:spPr>
          <a:xfrm>
            <a:off x="457200" y="1357298"/>
            <a:ext cx="8472518" cy="4768865"/>
          </a:xfrm>
        </p:spPr>
        <p:txBody>
          <a:bodyPr>
            <a:normAutofit/>
          </a:bodyPr>
          <a:lstStyle/>
          <a:p>
            <a:pPr algn="just"/>
            <a:r>
              <a:rPr lang="en-IN" b="1" dirty="0" smtClean="0"/>
              <a:t>1-tier architecture. </a:t>
            </a:r>
          </a:p>
          <a:p>
            <a:pPr lvl="1" algn="just"/>
            <a:endParaRPr lang="en-IN" dirty="0" smtClean="0"/>
          </a:p>
          <a:p>
            <a:pPr algn="just"/>
            <a:r>
              <a:rPr lang="en-IN" b="1" dirty="0" smtClean="0"/>
              <a:t>2-tier architecture.</a:t>
            </a:r>
          </a:p>
          <a:p>
            <a:pPr algn="just">
              <a:buNone/>
            </a:pPr>
            <a:r>
              <a:rPr lang="en-IN" b="1" dirty="0" smtClean="0"/>
              <a:t> </a:t>
            </a:r>
          </a:p>
          <a:p>
            <a:pPr algn="just"/>
            <a:r>
              <a:rPr lang="en-IN" b="1" dirty="0" smtClean="0"/>
              <a:t>3-tier architecture.</a:t>
            </a:r>
          </a:p>
          <a:p>
            <a:pPr lvl="1" algn="just"/>
            <a:endParaRPr lang="en-IN" dirty="0" smtClean="0"/>
          </a:p>
          <a:p>
            <a:pPr lvl="1" algn="just"/>
            <a:endParaRPr lang="en-IN"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1-tier architecture. </a:t>
            </a:r>
            <a:br>
              <a:rPr lang="en-IN" b="1" dirty="0" smtClean="0"/>
            </a:br>
            <a:endParaRPr lang="en-IN" dirty="0"/>
          </a:p>
        </p:txBody>
      </p:sp>
      <p:sp>
        <p:nvSpPr>
          <p:cNvPr id="3" name="Content Placeholder 2"/>
          <p:cNvSpPr>
            <a:spLocks noGrp="1"/>
          </p:cNvSpPr>
          <p:nvPr>
            <p:ph idx="1"/>
          </p:nvPr>
        </p:nvSpPr>
        <p:spPr>
          <a:xfrm>
            <a:off x="428596" y="1214422"/>
            <a:ext cx="8229600" cy="4525963"/>
          </a:xfrm>
        </p:spPr>
        <p:txBody>
          <a:bodyPr/>
          <a:lstStyle/>
          <a:p>
            <a:pPr marL="342900" lvl="1" indent="-342900">
              <a:buFont typeface="Arial" panose="020B0604020202020204" pitchFamily="34" charset="0"/>
              <a:buChar char="•"/>
            </a:pPr>
            <a:r>
              <a:rPr lang="en-IN" dirty="0" smtClean="0"/>
              <a:t>In this category of </a:t>
            </a:r>
            <a:r>
              <a:rPr lang="en-IN" b="1" dirty="0" smtClean="0"/>
              <a:t>client</a:t>
            </a:r>
            <a:r>
              <a:rPr lang="en-IN" dirty="0" smtClean="0"/>
              <a:t>-</a:t>
            </a:r>
            <a:r>
              <a:rPr lang="en-IN" b="1" dirty="0" smtClean="0"/>
              <a:t>server</a:t>
            </a:r>
            <a:r>
              <a:rPr lang="en-IN" dirty="0" smtClean="0"/>
              <a:t> setting, the user interface, marketing logic and data logic are present in the same system. </a:t>
            </a:r>
          </a:p>
          <a:p>
            <a:endParaRPr lang="en-IN" dirty="0"/>
          </a:p>
        </p:txBody>
      </p:sp>
      <p:pic>
        <p:nvPicPr>
          <p:cNvPr id="87042" name="Picture 2" descr="Image result for 1-tierÂ architecture."/>
          <p:cNvPicPr>
            <a:picLocks noChangeAspect="1" noChangeArrowheads="1"/>
          </p:cNvPicPr>
          <p:nvPr/>
        </p:nvPicPr>
        <p:blipFill>
          <a:blip r:embed="rId2"/>
          <a:srcRect/>
          <a:stretch>
            <a:fillRect/>
          </a:stretch>
        </p:blipFill>
        <p:spPr bwMode="auto">
          <a:xfrm>
            <a:off x="2571736" y="3000372"/>
            <a:ext cx="4237568" cy="35719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2-tier architecture. </a:t>
            </a:r>
            <a:br>
              <a:rPr lang="en-IN" b="1" dirty="0" smtClean="0"/>
            </a:br>
            <a:endParaRPr lang="en-IN" dirty="0"/>
          </a:p>
        </p:txBody>
      </p:sp>
      <p:sp>
        <p:nvSpPr>
          <p:cNvPr id="3" name="Content Placeholder 2"/>
          <p:cNvSpPr>
            <a:spLocks noGrp="1"/>
          </p:cNvSpPr>
          <p:nvPr>
            <p:ph idx="1"/>
          </p:nvPr>
        </p:nvSpPr>
        <p:spPr>
          <a:xfrm>
            <a:off x="500034" y="1214423"/>
            <a:ext cx="8401080" cy="2714644"/>
          </a:xfrm>
        </p:spPr>
        <p:txBody>
          <a:bodyPr>
            <a:normAutofit/>
          </a:bodyPr>
          <a:lstStyle/>
          <a:p>
            <a:pPr marL="342900" lvl="1" indent="-342900" algn="just">
              <a:buFont typeface="Arial" panose="020B0604020202020204" pitchFamily="34" charset="0"/>
              <a:buChar char="•"/>
            </a:pPr>
            <a:r>
              <a:rPr lang="en-IN" sz="2400" dirty="0" smtClean="0"/>
              <a:t>A </a:t>
            </a:r>
            <a:r>
              <a:rPr lang="en-IN" sz="2400" b="1" dirty="0" smtClean="0"/>
              <a:t>two</a:t>
            </a:r>
            <a:r>
              <a:rPr lang="en-IN" sz="2400" dirty="0" smtClean="0"/>
              <a:t>-</a:t>
            </a:r>
            <a:r>
              <a:rPr lang="en-IN" sz="2400" b="1" dirty="0" smtClean="0"/>
              <a:t>tier architecture</a:t>
            </a:r>
            <a:r>
              <a:rPr lang="en-IN" sz="2400" dirty="0" smtClean="0"/>
              <a:t> is a software </a:t>
            </a:r>
            <a:r>
              <a:rPr lang="en-IN" sz="2400" b="1" dirty="0" smtClean="0"/>
              <a:t>architecture</a:t>
            </a:r>
            <a:r>
              <a:rPr lang="en-IN" sz="2400" dirty="0" smtClean="0"/>
              <a:t> in which a presentation layer or interface runs on a client, and a data layer or data structure gets stored on a server. Separating these </a:t>
            </a:r>
            <a:r>
              <a:rPr lang="en-IN" sz="2400" b="1" dirty="0" smtClean="0"/>
              <a:t>two</a:t>
            </a:r>
            <a:r>
              <a:rPr lang="en-IN" sz="2400" dirty="0" smtClean="0"/>
              <a:t> components into different locations represents a </a:t>
            </a:r>
            <a:r>
              <a:rPr lang="en-IN" sz="2400" b="1" dirty="0" smtClean="0"/>
              <a:t>two</a:t>
            </a:r>
            <a:r>
              <a:rPr lang="en-IN" sz="2400" dirty="0" smtClean="0"/>
              <a:t>-</a:t>
            </a:r>
            <a:r>
              <a:rPr lang="en-IN" sz="2400" b="1" dirty="0" smtClean="0"/>
              <a:t>tier architecture</a:t>
            </a:r>
            <a:r>
              <a:rPr lang="en-IN" sz="2400" dirty="0" smtClean="0"/>
              <a:t>, as opposed to a single-</a:t>
            </a:r>
            <a:r>
              <a:rPr lang="en-IN" sz="2400" b="1" dirty="0" smtClean="0"/>
              <a:t>tier architecture</a:t>
            </a:r>
            <a:r>
              <a:rPr lang="en-IN" sz="2400" dirty="0" smtClean="0"/>
              <a:t>.</a:t>
            </a:r>
          </a:p>
          <a:p>
            <a:endParaRPr lang="en-IN" sz="2800" dirty="0"/>
          </a:p>
        </p:txBody>
      </p:sp>
      <p:pic>
        <p:nvPicPr>
          <p:cNvPr id="88066" name="Picture 2" descr="Image result for 2-tierÂ architecture."/>
          <p:cNvPicPr>
            <a:picLocks noChangeAspect="1" noChangeArrowheads="1"/>
          </p:cNvPicPr>
          <p:nvPr/>
        </p:nvPicPr>
        <p:blipFill>
          <a:blip r:embed="rId2"/>
          <a:srcRect/>
          <a:stretch>
            <a:fillRect/>
          </a:stretch>
        </p:blipFill>
        <p:spPr bwMode="auto">
          <a:xfrm>
            <a:off x="1571604" y="3714752"/>
            <a:ext cx="6257925" cy="2857520"/>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3-tier architecture.</a:t>
            </a:r>
            <a:br>
              <a:rPr lang="en-IN" b="1" dirty="0" smtClean="0"/>
            </a:br>
            <a:endParaRPr lang="en-IN" dirty="0"/>
          </a:p>
        </p:txBody>
      </p:sp>
      <p:sp>
        <p:nvSpPr>
          <p:cNvPr id="3" name="Content Placeholder 2"/>
          <p:cNvSpPr>
            <a:spLocks noGrp="1"/>
          </p:cNvSpPr>
          <p:nvPr>
            <p:ph idx="1"/>
          </p:nvPr>
        </p:nvSpPr>
        <p:spPr>
          <a:xfrm>
            <a:off x="428596" y="1071546"/>
            <a:ext cx="8229600" cy="4525963"/>
          </a:xfrm>
        </p:spPr>
        <p:txBody>
          <a:bodyPr/>
          <a:lstStyle/>
          <a:p>
            <a:pPr lvl="1" algn="just"/>
            <a:r>
              <a:rPr lang="en-IN" dirty="0" smtClean="0"/>
              <a:t>A three-</a:t>
            </a:r>
            <a:r>
              <a:rPr lang="en-IN" b="1" dirty="0" smtClean="0"/>
              <a:t>tier architecture</a:t>
            </a:r>
            <a:r>
              <a:rPr lang="en-IN" dirty="0" smtClean="0"/>
              <a:t> is a client-server </a:t>
            </a:r>
            <a:r>
              <a:rPr lang="en-IN" b="1" dirty="0" smtClean="0"/>
              <a:t>architecture</a:t>
            </a:r>
            <a:r>
              <a:rPr lang="en-IN" dirty="0" smtClean="0"/>
              <a:t> in which the functional process logic, data </a:t>
            </a:r>
            <a:r>
              <a:rPr lang="en-IN" sz="2400" dirty="0" smtClean="0"/>
              <a:t>access</a:t>
            </a:r>
            <a:r>
              <a:rPr lang="en-IN" dirty="0" smtClean="0"/>
              <a:t>, computer data storage and user interface are developed and maintained as independent modules on separate platforms.</a:t>
            </a:r>
          </a:p>
          <a:p>
            <a:endParaRPr lang="en-IN" dirty="0"/>
          </a:p>
        </p:txBody>
      </p:sp>
      <p:pic>
        <p:nvPicPr>
          <p:cNvPr id="3074" name="Picture 2" descr="Image result for 3-tierÂ architecture."/>
          <p:cNvPicPr>
            <a:picLocks noChangeAspect="1" noChangeArrowheads="1"/>
          </p:cNvPicPr>
          <p:nvPr/>
        </p:nvPicPr>
        <p:blipFill>
          <a:blip r:embed="rId2"/>
          <a:srcRect/>
          <a:stretch>
            <a:fillRect/>
          </a:stretch>
        </p:blipFill>
        <p:spPr bwMode="auto">
          <a:xfrm>
            <a:off x="1142976" y="3500438"/>
            <a:ext cx="7134225" cy="2876551"/>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 Side testing</a:t>
            </a:r>
            <a:endParaRPr lang="en-IN" dirty="0"/>
          </a:p>
        </p:txBody>
      </p:sp>
      <p:sp>
        <p:nvSpPr>
          <p:cNvPr id="3" name="Content Placeholder 2"/>
          <p:cNvSpPr>
            <a:spLocks noGrp="1"/>
          </p:cNvSpPr>
          <p:nvPr>
            <p:ph idx="1"/>
          </p:nvPr>
        </p:nvSpPr>
        <p:spPr/>
        <p:txBody>
          <a:bodyPr/>
          <a:lstStyle/>
          <a:p>
            <a:r>
              <a:rPr lang="en-IN" dirty="0" smtClean="0"/>
              <a:t>GUI Testing</a:t>
            </a:r>
          </a:p>
          <a:p>
            <a:pPr lvl="1"/>
            <a:r>
              <a:rPr lang="en-IN" dirty="0" smtClean="0"/>
              <a:t>Cross-Platform nature</a:t>
            </a:r>
          </a:p>
          <a:p>
            <a:pPr lvl="1"/>
            <a:r>
              <a:rPr lang="en-IN" dirty="0" smtClean="0"/>
              <a:t>Event-driven nature</a:t>
            </a:r>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Server side Testing.</a:t>
            </a:r>
            <a:endParaRPr lang="en-IN" dirty="0"/>
          </a:p>
        </p:txBody>
      </p:sp>
      <p:sp>
        <p:nvSpPr>
          <p:cNvPr id="3" name="Content Placeholder 2"/>
          <p:cNvSpPr>
            <a:spLocks noGrp="1"/>
          </p:cNvSpPr>
          <p:nvPr>
            <p:ph idx="1"/>
          </p:nvPr>
        </p:nvSpPr>
        <p:spPr/>
        <p:txBody>
          <a:bodyPr/>
          <a:lstStyle/>
          <a:p>
            <a:r>
              <a:rPr lang="en-IN" dirty="0" smtClean="0"/>
              <a:t>Volume testing</a:t>
            </a:r>
          </a:p>
          <a:p>
            <a:r>
              <a:rPr lang="en-IN" dirty="0" smtClean="0"/>
              <a:t>Stress testing</a:t>
            </a:r>
          </a:p>
          <a:p>
            <a:r>
              <a:rPr lang="en-IN" dirty="0" smtClean="0"/>
              <a:t>Performance testing</a:t>
            </a:r>
          </a:p>
          <a:p>
            <a:r>
              <a:rPr lang="en-IN" dirty="0" smtClean="0"/>
              <a:t>Data testing</a:t>
            </a:r>
          </a:p>
          <a:p>
            <a:r>
              <a:rPr lang="en-IN" dirty="0" smtClean="0"/>
              <a:t>Security testing</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Testing</a:t>
            </a:r>
            <a:endParaRPr lang="en-IN" dirty="0"/>
          </a:p>
        </p:txBody>
      </p:sp>
      <p:pic>
        <p:nvPicPr>
          <p:cNvPr id="1026" name="Picture 2" descr="Image result for unit testing in software testing"/>
          <p:cNvPicPr>
            <a:picLocks noChangeAspect="1" noChangeArrowheads="1"/>
          </p:cNvPicPr>
          <p:nvPr/>
        </p:nvPicPr>
        <p:blipFill>
          <a:blip r:embed="rId2"/>
          <a:srcRect/>
          <a:stretch>
            <a:fillRect/>
          </a:stretch>
        </p:blipFill>
        <p:spPr bwMode="auto">
          <a:xfrm>
            <a:off x="1357290" y="1500174"/>
            <a:ext cx="6572296" cy="493437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563562"/>
          </a:xfrm>
        </p:spPr>
        <p:txBody>
          <a:bodyPr>
            <a:normAutofit fontScale="90000"/>
          </a:bodyPr>
          <a:lstStyle/>
          <a:p>
            <a:r>
              <a:rPr lang="en-US" b="1" dirty="0" smtClean="0"/>
              <a:t/>
            </a:r>
            <a:br>
              <a:rPr lang="en-US" b="1" dirty="0" smtClean="0"/>
            </a:br>
            <a:r>
              <a:rPr lang="en-US" b="1" dirty="0" smtClean="0"/>
              <a:t>Targets </a:t>
            </a:r>
            <a:r>
              <a:rPr lang="en-US" b="1" dirty="0"/>
              <a:t>for Unit Test Cases</a:t>
            </a:r>
            <a:br>
              <a:rPr lang="en-US" b="1" dirty="0"/>
            </a:br>
            <a:endParaRPr lang="en-US" b="1" dirty="0"/>
          </a:p>
        </p:txBody>
      </p:sp>
      <p:sp>
        <p:nvSpPr>
          <p:cNvPr id="3" name="Content Placeholder 2"/>
          <p:cNvSpPr>
            <a:spLocks noGrp="1"/>
          </p:cNvSpPr>
          <p:nvPr>
            <p:ph idx="1"/>
          </p:nvPr>
        </p:nvSpPr>
        <p:spPr>
          <a:xfrm>
            <a:off x="0" y="1071546"/>
            <a:ext cx="9067800" cy="5557854"/>
          </a:xfrm>
        </p:spPr>
        <p:txBody>
          <a:bodyPr>
            <a:normAutofit fontScale="85000" lnSpcReduction="20000"/>
          </a:bodyPr>
          <a:lstStyle/>
          <a:p>
            <a:pPr lvl="0"/>
            <a:r>
              <a:rPr lang="en-US" b="1" dirty="0"/>
              <a:t>Module interface</a:t>
            </a:r>
          </a:p>
          <a:p>
            <a:pPr lvl="1"/>
            <a:r>
              <a:rPr lang="en-US" dirty="0"/>
              <a:t>Ensure that information flows properly into and out of the module</a:t>
            </a:r>
          </a:p>
          <a:p>
            <a:pPr lvl="0"/>
            <a:r>
              <a:rPr lang="en-US" b="1" dirty="0"/>
              <a:t>Local data structures</a:t>
            </a:r>
          </a:p>
          <a:p>
            <a:pPr lvl="1"/>
            <a:r>
              <a:rPr lang="en-US" dirty="0"/>
              <a:t>Ensure that data stored temporarily maintains its integrity during all steps in an algorithm execution</a:t>
            </a:r>
          </a:p>
          <a:p>
            <a:pPr lvl="0"/>
            <a:r>
              <a:rPr lang="en-US" b="1" dirty="0"/>
              <a:t>Boundary conditions</a:t>
            </a:r>
          </a:p>
          <a:p>
            <a:pPr lvl="1"/>
            <a:r>
              <a:rPr lang="en-US" dirty="0"/>
              <a:t>Ensure that the module operates properly at boundary values established to limit or restrict processing</a:t>
            </a:r>
          </a:p>
          <a:p>
            <a:pPr lvl="0"/>
            <a:r>
              <a:rPr lang="en-US" b="1" dirty="0"/>
              <a:t>Independent paths (basis paths)</a:t>
            </a:r>
          </a:p>
          <a:p>
            <a:pPr lvl="1"/>
            <a:r>
              <a:rPr lang="en-US" dirty="0"/>
              <a:t>Paths are exercised to ensure that all statements in a module have been executed at least once</a:t>
            </a:r>
          </a:p>
          <a:p>
            <a:pPr lvl="0"/>
            <a:r>
              <a:rPr lang="en-US" b="1" dirty="0"/>
              <a:t>Error handling paths</a:t>
            </a:r>
          </a:p>
          <a:p>
            <a:pPr lvl="1"/>
            <a:r>
              <a:rPr lang="en-US" dirty="0"/>
              <a:t>Ensure that the algorithms respond correctly to specific error conditions</a:t>
            </a:r>
          </a:p>
          <a:p>
            <a:endParaRPr lang="en-US" dirty="0"/>
          </a:p>
        </p:txBody>
      </p:sp>
    </p:spTree>
    <p:extLst>
      <p:ext uri="{BB962C8B-B14F-4D97-AF65-F5344CB8AC3E}">
        <p14:creationId xmlns:p14="http://schemas.microsoft.com/office/powerpoint/2010/main" xmlns="" val="263865528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TotalTime>
  <Words>2623</Words>
  <Application>Microsoft Office PowerPoint</Application>
  <PresentationFormat>On-screen Show (4:3)</PresentationFormat>
  <Paragraphs>347</Paragraphs>
  <Slides>75</Slides>
  <Notes>0</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77" baseType="lpstr">
      <vt:lpstr>Office Theme</vt:lpstr>
      <vt:lpstr>Microsoft ClipArt Gallery</vt:lpstr>
      <vt:lpstr>Chapter-02 Types &amp; Levels of Testing</vt:lpstr>
      <vt:lpstr>Levels of Testing</vt:lpstr>
      <vt:lpstr>Slide 3</vt:lpstr>
      <vt:lpstr>Unit testing</vt:lpstr>
      <vt:lpstr>Slide 5</vt:lpstr>
      <vt:lpstr>Slide 6</vt:lpstr>
      <vt:lpstr>Unit Testing</vt:lpstr>
      <vt:lpstr>Unit Testing</vt:lpstr>
      <vt:lpstr> Targets for Unit Test Cases </vt:lpstr>
      <vt:lpstr>Driver</vt:lpstr>
      <vt:lpstr>Slide 11</vt:lpstr>
      <vt:lpstr>stub</vt:lpstr>
      <vt:lpstr>Slide 13</vt:lpstr>
      <vt:lpstr>Slide 14</vt:lpstr>
      <vt:lpstr>Slide 15</vt:lpstr>
      <vt:lpstr>Slide 16</vt:lpstr>
      <vt:lpstr>Integration Testing</vt:lpstr>
      <vt:lpstr>Decomposition based Testing </vt:lpstr>
      <vt:lpstr>Non-incremental </vt:lpstr>
      <vt:lpstr>Non-incremental </vt:lpstr>
      <vt:lpstr>Incremental Integration </vt:lpstr>
      <vt:lpstr>Incremental Integration </vt:lpstr>
      <vt:lpstr>Top-down Testing</vt:lpstr>
      <vt:lpstr>Slide 24</vt:lpstr>
      <vt:lpstr>Slide 25</vt:lpstr>
      <vt:lpstr>Bottom-up testing</vt:lpstr>
      <vt:lpstr>Slide 27</vt:lpstr>
      <vt:lpstr>Slide 28</vt:lpstr>
      <vt:lpstr>Bi-directional Testing</vt:lpstr>
      <vt:lpstr>Slide 30</vt:lpstr>
      <vt:lpstr>System Testing</vt:lpstr>
      <vt:lpstr>System Testing</vt:lpstr>
      <vt:lpstr>Slide 33</vt:lpstr>
      <vt:lpstr>Recovery Testing</vt:lpstr>
      <vt:lpstr>Slide 35</vt:lpstr>
      <vt:lpstr>Security testing</vt:lpstr>
      <vt:lpstr>Performance testing</vt:lpstr>
      <vt:lpstr>Load testing</vt:lpstr>
      <vt:lpstr>Slide 39</vt:lpstr>
      <vt:lpstr>Volume testing</vt:lpstr>
      <vt:lpstr>Slide 41</vt:lpstr>
      <vt:lpstr>Regression testing</vt:lpstr>
      <vt:lpstr>Compatibility testing</vt:lpstr>
      <vt:lpstr>Slide 44</vt:lpstr>
      <vt:lpstr>Slide 45</vt:lpstr>
      <vt:lpstr>Slide 46</vt:lpstr>
      <vt:lpstr>Slide 47</vt:lpstr>
      <vt:lpstr>Data Sharing Compatibility</vt:lpstr>
      <vt:lpstr>Usability Testing: </vt:lpstr>
      <vt:lpstr>Slide 50</vt:lpstr>
      <vt:lpstr>Acceptance testing</vt:lpstr>
      <vt:lpstr>Types of Acceptance testing</vt:lpstr>
      <vt:lpstr>Slide 53</vt:lpstr>
      <vt:lpstr>Slide 54</vt:lpstr>
      <vt:lpstr>Alpha testing</vt:lpstr>
      <vt:lpstr>Slide 56</vt:lpstr>
      <vt:lpstr>Beta Testing</vt:lpstr>
      <vt:lpstr>Slide 58</vt:lpstr>
      <vt:lpstr>Slide 59</vt:lpstr>
      <vt:lpstr>Slide 60</vt:lpstr>
      <vt:lpstr>Slide 61</vt:lpstr>
      <vt:lpstr>Slide 62</vt:lpstr>
      <vt:lpstr>Slide 63</vt:lpstr>
      <vt:lpstr>Slide 64</vt:lpstr>
      <vt:lpstr>Slide 65</vt:lpstr>
      <vt:lpstr>Slide 66</vt:lpstr>
      <vt:lpstr>Slide 67</vt:lpstr>
      <vt:lpstr>Slide 68</vt:lpstr>
      <vt:lpstr>Client-Server Testing</vt:lpstr>
      <vt:lpstr>Types of architecture in client –Server computing</vt:lpstr>
      <vt:lpstr>1-tier architecture.  </vt:lpstr>
      <vt:lpstr>2-tier architecture.  </vt:lpstr>
      <vt:lpstr>3-tier architecture. </vt:lpstr>
      <vt:lpstr>Client Side testing</vt:lpstr>
      <vt:lpstr>Server side 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hp</dc:creator>
  <cp:lastModifiedBy>kkwwp_pc17</cp:lastModifiedBy>
  <cp:revision>134</cp:revision>
  <dcterms:created xsi:type="dcterms:W3CDTF">2016-02-13T05:06:00Z</dcterms:created>
  <dcterms:modified xsi:type="dcterms:W3CDTF">2023-09-07T06:00:50Z</dcterms:modified>
</cp:coreProperties>
</file>