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snapToGrid="0">
      <p:cViewPr>
        <p:scale>
          <a:sx n="99" d="100"/>
          <a:sy n="99" d="100"/>
        </p:scale>
        <p:origin x="994" y="144"/>
      </p:cViewPr>
      <p:guideLst>
        <p:guide orient="horz" pos="588"/>
        <p:guide pos="144"/>
        <p:guide orient="horz" pos="85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00404A6-CA5D-529F-E841-B3080AD8BC10}"/>
    <pc:docChg chg="delSld">
      <pc:chgData name="" userId="" providerId="" clId="Web-{A00404A6-CA5D-529F-E841-B3080AD8BC10}" dt="2024-03-18T13:45:15.593" v="0"/>
      <pc:docMkLst>
        <pc:docMk/>
      </pc:docMkLst>
      <pc:sldChg chg="del">
        <pc:chgData name="" userId="" providerId="" clId="Web-{A00404A6-CA5D-529F-E841-B3080AD8BC10}" dt="2024-03-18T13:45:15.593" v="0"/>
        <pc:sldMkLst>
          <pc:docMk/>
          <pc:sldMk cId="3987024532" sldId="1249"/>
        </pc:sldMkLst>
      </pc:sldChg>
    </pc:docChg>
  </pc:docChgLst>
  <pc:docChgLst>
    <pc:chgData name="Vikrant Nath Nagar" userId="S::vikrant@edunetfoundation.org::4271d355-f673-482e-abc9-b8b4b8546a7e" providerId="AD" clId="Web-{25384B79-7360-5AB9-DD75-8A808655C326}"/>
    <pc:docChg chg="modSld">
      <pc:chgData name="Vikrant Nath Nagar" userId="S::vikrant@edunetfoundation.org::4271d355-f673-482e-abc9-b8b4b8546a7e" providerId="AD" clId="Web-{25384B79-7360-5AB9-DD75-8A808655C326}" dt="2024-03-18T09:31:49.711" v="2" actId="1076"/>
      <pc:docMkLst>
        <pc:docMk/>
      </pc:docMkLst>
      <pc:sldChg chg="modSp">
        <pc:chgData name="Vikrant Nath Nagar" userId="S::vikrant@edunetfoundation.org::4271d355-f673-482e-abc9-b8b4b8546a7e" providerId="AD" clId="Web-{25384B79-7360-5AB9-DD75-8A808655C326}" dt="2024-03-18T09:31:21.976" v="1" actId="1076"/>
        <pc:sldMkLst>
          <pc:docMk/>
          <pc:sldMk cId="2621200212" sldId="1293"/>
        </pc:sldMkLst>
        <pc:spChg chg="mod">
          <ac:chgData name="Vikrant Nath Nagar" userId="S::vikrant@edunetfoundation.org::4271d355-f673-482e-abc9-b8b4b8546a7e" providerId="AD" clId="Web-{25384B79-7360-5AB9-DD75-8A808655C326}" dt="2024-03-18T09:31:21.976" v="1" actId="1076"/>
          <ac:spMkLst>
            <pc:docMk/>
            <pc:sldMk cId="2621200212" sldId="1293"/>
            <ac:spMk id="3" creationId="{796BFA82-8AB0-23BA-909F-C886C3F7A669}"/>
          </ac:spMkLst>
        </pc:spChg>
      </pc:sldChg>
      <pc:sldChg chg="modSp">
        <pc:chgData name="Vikrant Nath Nagar" userId="S::vikrant@edunetfoundation.org::4271d355-f673-482e-abc9-b8b4b8546a7e" providerId="AD" clId="Web-{25384B79-7360-5AB9-DD75-8A808655C326}" dt="2024-03-18T09:31:49.711" v="2" actId="1076"/>
        <pc:sldMkLst>
          <pc:docMk/>
          <pc:sldMk cId="4017130557" sldId="1294"/>
        </pc:sldMkLst>
        <pc:spChg chg="mod">
          <ac:chgData name="Vikrant Nath Nagar" userId="S::vikrant@edunetfoundation.org::4271d355-f673-482e-abc9-b8b4b8546a7e" providerId="AD" clId="Web-{25384B79-7360-5AB9-DD75-8A808655C326}" dt="2024-03-18T09:31:49.711" v="2" actId="1076"/>
          <ac:spMkLst>
            <pc:docMk/>
            <pc:sldMk cId="4017130557" sldId="1294"/>
            <ac:spMk id="3" creationId="{A111D00F-E3D6-896E-4001-492D6D1DC85F}"/>
          </ac:spMkLst>
        </pc:spChg>
      </pc:sldChg>
    </pc:docChg>
  </pc:docChgLst>
  <pc:docChgLst>
    <pc:chgData name="Shashank Shekhar" userId="S::shashank@edunetfoundation.org::0008d1ff-90e7-469a-9966-0dcad996503d" providerId="AD" clId="Web-{99C44797-0E56-F5AF-678D-7848B61E9AF5}"/>
    <pc:docChg chg="modSld">
      <pc:chgData name="Shashank Shekhar" userId="S::shashank@edunetfoundation.org::0008d1ff-90e7-469a-9966-0dcad996503d" providerId="AD" clId="Web-{99C44797-0E56-F5AF-678D-7848B61E9AF5}" dt="2024-03-19T08:12:55.126" v="7" actId="1076"/>
      <pc:docMkLst>
        <pc:docMk/>
      </pc:docMkLst>
      <pc:sldChg chg="modSp">
        <pc:chgData name="Shashank Shekhar" userId="S::shashank@edunetfoundation.org::0008d1ff-90e7-469a-9966-0dcad996503d" providerId="AD" clId="Web-{99C44797-0E56-F5AF-678D-7848B61E9AF5}" dt="2024-03-19T08:09:28.422" v="3" actId="1076"/>
        <pc:sldMkLst>
          <pc:docMk/>
          <pc:sldMk cId="2746043547" sldId="1291"/>
        </pc:sldMkLst>
        <pc:spChg chg="mod">
          <ac:chgData name="Shashank Shekhar" userId="S::shashank@edunetfoundation.org::0008d1ff-90e7-469a-9966-0dcad996503d" providerId="AD" clId="Web-{99C44797-0E56-F5AF-678D-7848B61E9AF5}" dt="2024-03-19T08:09:28.422" v="3" actId="1076"/>
          <ac:spMkLst>
            <pc:docMk/>
            <pc:sldMk cId="2746043547" sldId="1291"/>
            <ac:spMk id="9" creationId="{091B843F-6928-3290-2287-5FA1F531B685}"/>
          </ac:spMkLst>
        </pc:spChg>
        <pc:grpChg chg="mod">
          <ac:chgData name="Shashank Shekhar" userId="S::shashank@edunetfoundation.org::0008d1ff-90e7-469a-9966-0dcad996503d" providerId="AD" clId="Web-{99C44797-0E56-F5AF-678D-7848B61E9AF5}" dt="2024-03-19T08:09:23.484" v="1" actId="1076"/>
          <ac:grpSpMkLst>
            <pc:docMk/>
            <pc:sldMk cId="2746043547" sldId="1291"/>
            <ac:grpSpMk id="3" creationId="{328E85CD-DF89-87DD-6181-DCDD73B5625F}"/>
          </ac:grpSpMkLst>
        </pc:grpChg>
      </pc:sldChg>
      <pc:sldChg chg="modSp">
        <pc:chgData name="Shashank Shekhar" userId="S::shashank@edunetfoundation.org::0008d1ff-90e7-469a-9966-0dcad996503d" providerId="AD" clId="Web-{99C44797-0E56-F5AF-678D-7848B61E9AF5}" dt="2024-03-19T08:09:33.969" v="5" actId="14100"/>
        <pc:sldMkLst>
          <pc:docMk/>
          <pc:sldMk cId="2975191714" sldId="1292"/>
        </pc:sldMkLst>
        <pc:spChg chg="mod">
          <ac:chgData name="Shashank Shekhar" userId="S::shashank@edunetfoundation.org::0008d1ff-90e7-469a-9966-0dcad996503d" providerId="AD" clId="Web-{99C44797-0E56-F5AF-678D-7848B61E9AF5}" dt="2024-03-19T08:09:33.969" v="5" actId="14100"/>
          <ac:spMkLst>
            <pc:docMk/>
            <pc:sldMk cId="2975191714" sldId="1292"/>
            <ac:spMk id="3" creationId="{0C511917-B5EE-88C1-A75B-AC3ADE14BEB8}"/>
          </ac:spMkLst>
        </pc:spChg>
        <pc:picChg chg="mod">
          <ac:chgData name="Shashank Shekhar" userId="S::shashank@edunetfoundation.org::0008d1ff-90e7-469a-9966-0dcad996503d" providerId="AD" clId="Web-{99C44797-0E56-F5AF-678D-7848B61E9AF5}" dt="2024-03-19T08:09:32.234" v="4" actId="14100"/>
          <ac:picMkLst>
            <pc:docMk/>
            <pc:sldMk cId="2975191714" sldId="1292"/>
            <ac:picMk id="5" creationId="{6858EAD1-D312-BBBA-4C50-43B9E76BB53F}"/>
          </ac:picMkLst>
        </pc:picChg>
      </pc:sldChg>
      <pc:sldChg chg="modSp">
        <pc:chgData name="Shashank Shekhar" userId="S::shashank@edunetfoundation.org::0008d1ff-90e7-469a-9966-0dcad996503d" providerId="AD" clId="Web-{99C44797-0E56-F5AF-678D-7848B61E9AF5}" dt="2024-03-19T08:12:55.126" v="7" actId="1076"/>
        <pc:sldMkLst>
          <pc:docMk/>
          <pc:sldMk cId="4168856024" sldId="1298"/>
        </pc:sldMkLst>
        <pc:spChg chg="mod">
          <ac:chgData name="Shashank Shekhar" userId="S::shashank@edunetfoundation.org::0008d1ff-90e7-469a-9966-0dcad996503d" providerId="AD" clId="Web-{99C44797-0E56-F5AF-678D-7848B61E9AF5}" dt="2024-03-19T08:12:55.126" v="7" actId="1076"/>
          <ac:spMkLst>
            <pc:docMk/>
            <pc:sldMk cId="4168856024" sldId="1298"/>
            <ac:spMk id="6" creationId="{3B7F6AB1-00E0-C56D-4BC6-78BBB15ACC7E}"/>
          </ac:spMkLst>
        </pc:spChg>
        <pc:grpChg chg="mod">
          <ac:chgData name="Shashank Shekhar" userId="S::shashank@edunetfoundation.org::0008d1ff-90e7-469a-9966-0dcad996503d" providerId="AD" clId="Web-{99C44797-0E56-F5AF-678D-7848B61E9AF5}" dt="2024-03-19T08:12:51.376" v="6" actId="1076"/>
          <ac:grpSpMkLst>
            <pc:docMk/>
            <pc:sldMk cId="4168856024" sldId="1298"/>
            <ac:grpSpMk id="4" creationId="{77315F7D-BDA3-3D19-664A-5108316858F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55845" y="-119294"/>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23042"/>
            <a:ext cx="1644951" cy="276999"/>
          </a:xfrm>
          <a:prstGeom prst="rect">
            <a:avLst/>
          </a:prstGeom>
          <a:noFill/>
        </p:spPr>
        <p:txBody>
          <a:bodyPr wrap="square" rtlCol="0" anchor="ctr">
            <a:spAutoFit/>
          </a:bodyPr>
          <a:lstStyle/>
          <a:p>
            <a:r>
              <a:rPr lang="en-US" sz="1200" dirty="0">
                <a:solidFill>
                  <a:srgbClr val="161D23"/>
                </a:solidFill>
              </a:rPr>
              <a:t>Aditya Malviya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5" y="3445979"/>
            <a:ext cx="2394277" cy="261610"/>
          </a:xfrm>
          <a:prstGeom prst="rect">
            <a:avLst/>
          </a:prstGeom>
          <a:noFill/>
        </p:spPr>
        <p:txBody>
          <a:bodyPr wrap="square" rtlCol="0" anchor="ctr">
            <a:spAutoFit/>
          </a:bodyPr>
          <a:lstStyle/>
          <a:p>
            <a:r>
              <a:rPr lang="en-US" sz="1100" dirty="0">
                <a:solidFill>
                  <a:srgbClr val="161D23"/>
                </a:solidFill>
              </a:rPr>
              <a:t>STU63e471106b64a1675915536</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619570" cy="276999"/>
          </a:xfrm>
          <a:prstGeom prst="rect">
            <a:avLst/>
          </a:prstGeom>
          <a:noFill/>
        </p:spPr>
        <p:txBody>
          <a:bodyPr wrap="square" rtlCol="0" anchor="ctr">
            <a:spAutoFit/>
          </a:bodyPr>
          <a:lstStyle/>
          <a:p>
            <a:r>
              <a:rPr lang="en-US" sz="1200" dirty="0">
                <a:solidFill>
                  <a:srgbClr val="161D23"/>
                </a:solidFill>
              </a:rPr>
              <a:t>Gyan Ganga Institute of Technology and Sciences </a:t>
            </a: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4" y="3826134"/>
            <a:ext cx="2394277" cy="276999"/>
          </a:xfrm>
          <a:prstGeom prst="rect">
            <a:avLst/>
          </a:prstGeom>
          <a:noFill/>
        </p:spPr>
        <p:txBody>
          <a:bodyPr wrap="square" rtlCol="0" anchor="ctr">
            <a:spAutoFit/>
          </a:bodyPr>
          <a:lstStyle/>
          <a:p>
            <a:r>
              <a:rPr lang="en-US" sz="1200" dirty="0">
                <a:solidFill>
                  <a:srgbClr val="161D23"/>
                </a:solidFill>
              </a:rPr>
              <a:t>9131355900</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31245"/>
            <a:ext cx="2394277" cy="276999"/>
          </a:xfrm>
          <a:prstGeom prst="rect">
            <a:avLst/>
          </a:prstGeom>
          <a:noFill/>
        </p:spPr>
        <p:txBody>
          <a:bodyPr wrap="square" rtlCol="0" anchor="ctr">
            <a:spAutoFit/>
          </a:bodyPr>
          <a:lstStyle/>
          <a:p>
            <a:r>
              <a:rPr lang="en-US" sz="1200" dirty="0">
                <a:solidFill>
                  <a:srgbClr val="161D23"/>
                </a:solidFill>
              </a:rPr>
              <a:t>adityamalviya161@gmail.com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D4D2CEC9-9341-D442-3B08-DFBCFC0C4FD1}"/>
              </a:ext>
            </a:extLst>
          </p:cNvPr>
          <p:cNvPicPr>
            <a:picLocks noChangeAspect="1"/>
          </p:cNvPicPr>
          <p:nvPr/>
        </p:nvPicPr>
        <p:blipFill>
          <a:blip r:embed="rId3"/>
          <a:stretch>
            <a:fillRect/>
          </a:stretch>
        </p:blipFill>
        <p:spPr>
          <a:xfrm>
            <a:off x="1456841" y="1167779"/>
            <a:ext cx="6548034" cy="3483567"/>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2031325"/>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0" i="0" dirty="0">
                <a:solidFill>
                  <a:srgbClr val="0D0D0D"/>
                </a:solidFill>
                <a:effectLst/>
                <a:latin typeface="Söhne"/>
              </a:rPr>
              <a:t>In conclusion, our analysis using Power BI has provided valuable insights into the world of unicorn businesses. We've identified key factors contributing to their success and presented our findings through interactive dashboards. By understanding these insights, stakeholders can make informed decisions in navigating the landscape of high-growth startups. Moving forward, continued analysis and adaptation will be crucial in staying ahead in this dynamic environment.</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Data Analysis on Unicorn Businesses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i="0" dirty="0">
                    <a:solidFill>
                      <a:srgbClr val="0D0D0D"/>
                    </a:solidFill>
                    <a:effectLst/>
                    <a:latin typeface="Arial (Headings)"/>
                  </a:rPr>
                  <a:t>Exploration of Unicorn Landscape</a:t>
                </a:r>
                <a:endParaRPr lang="en-US" sz="1400" dirty="0">
                  <a:solidFill>
                    <a:schemeClr val="tx1"/>
                  </a:solidFill>
                  <a:latin typeface="Arial (Headings)"/>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i="0" dirty="0">
                    <a:solidFill>
                      <a:srgbClr val="0D0D0D"/>
                    </a:solidFill>
                    <a:effectLst/>
                    <a:latin typeface="Arial (Headings)"/>
                  </a:rPr>
                  <a:t>Identification of Success Factors</a:t>
                </a:r>
                <a:endParaRPr lang="en-US" sz="1400" dirty="0">
                  <a:solidFill>
                    <a:schemeClr val="tx1"/>
                  </a:solidFill>
                  <a:latin typeface="Arial (Headings)"/>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i="0" dirty="0">
                    <a:solidFill>
                      <a:srgbClr val="0D0D0D"/>
                    </a:solidFill>
                    <a:effectLst/>
                    <a:latin typeface="Arial (Headings)"/>
                  </a:rPr>
                  <a:t>Data-driven Insights</a:t>
                </a:r>
                <a:endParaRPr lang="en-US" sz="1400" dirty="0">
                  <a:solidFill>
                    <a:schemeClr val="tx1"/>
                  </a:solidFill>
                  <a:latin typeface="Arial (Headings)"/>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i="0" dirty="0">
                    <a:solidFill>
                      <a:srgbClr val="0D0D0D"/>
                    </a:solidFill>
                    <a:effectLst/>
                    <a:latin typeface="Arial (Headings)"/>
                  </a:rPr>
                  <a:t>Contribution to Understanding</a:t>
                </a:r>
                <a:endParaRPr lang="en-US" sz="1400" dirty="0">
                  <a:solidFill>
                    <a:schemeClr val="tx1"/>
                  </a:solidFill>
                  <a:latin typeface="Arial (Headings)"/>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1384995"/>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0" i="0" dirty="0">
                <a:solidFill>
                  <a:srgbClr val="0D0D0D"/>
                </a:solidFill>
                <a:effectLst/>
                <a:latin typeface="Söhne"/>
              </a:rPr>
              <a:t>Unicorn businesses, those valued at over $1 billion, are becoming more common, but we don't fully understand what makes them successful. Using Power BI, we're going to dig into their data to figure out what factors contribute to their success. This will help investors, entrepreneurs, and policymakers make better decisions in the world of high-growth startups.</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1815882"/>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0" i="0" dirty="0">
                <a:solidFill>
                  <a:srgbClr val="0D0D0D"/>
                </a:solidFill>
                <a:effectLst/>
                <a:latin typeface="Söhne"/>
              </a:rPr>
              <a:t>Our project focuses on analyzing unicorn businesses, which are startups valued at over $1 billion. Using Power BI, we'll dive into their data to understand what makes them successful. We'll explore things like their industries, where they're located, how they grow, and what factors contribute to their success. By doing this, we aim to provide valuable insights that can help investors, entrepreneurs, and policymakers make smarter decisions in the world of high-growth startups.</a:t>
            </a: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954107"/>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0" i="0" dirty="0">
                <a:solidFill>
                  <a:srgbClr val="0D0D0D"/>
                </a:solidFill>
                <a:effectLst/>
                <a:latin typeface="Söhne"/>
              </a:rPr>
              <a:t>Our solution involves using Power BI to analyze unicorn businesses' data. We'll look at things like their industries, funding, and growth. With Power BI's tools, we'll find out what makes these companies successful. Then, we'll create easy-to-understand dashboards to show our findings. This will help investors, entrepreneurs, and policymakers make smarter decisions about high-growth startups.</a:t>
            </a: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445003" cy="338554"/>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sz="1600" dirty="0">
                <a:latin typeface="Söhne"/>
              </a:rPr>
              <a:t>Power BI </a:t>
            </a:r>
            <a:r>
              <a:rPr lang="en-US" dirty="0">
                <a:latin typeface="+mn-lt"/>
              </a:rPr>
              <a:t>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D2260B0C-E2CB-7783-3734-679B365C7A6B}"/>
              </a:ext>
            </a:extLst>
          </p:cNvPr>
          <p:cNvPicPr>
            <a:picLocks noChangeAspect="1"/>
          </p:cNvPicPr>
          <p:nvPr/>
        </p:nvPicPr>
        <p:blipFill>
          <a:blip r:embed="rId3"/>
          <a:stretch>
            <a:fillRect/>
          </a:stretch>
        </p:blipFill>
        <p:spPr>
          <a:xfrm>
            <a:off x="1456841" y="1241228"/>
            <a:ext cx="6548034" cy="3483567"/>
          </a:xfrm>
          <a:prstGeom prst="rect">
            <a:avLst/>
          </a:prstGeom>
        </p:spPr>
      </p:pic>
      <p:sp>
        <p:nvSpPr>
          <p:cNvPr id="4" name="TextBox 3">
            <a:extLst>
              <a:ext uri="{FF2B5EF4-FFF2-40B4-BE49-F238E27FC236}">
                <a16:creationId xmlns:a16="http://schemas.microsoft.com/office/drawing/2014/main" id="{E13271AA-9A68-13BC-020B-9CCC3C2A5B22}"/>
              </a:ext>
            </a:extLst>
          </p:cNvPr>
          <p:cNvSpPr txBox="1"/>
          <p:nvPr/>
        </p:nvSpPr>
        <p:spPr>
          <a:xfrm>
            <a:off x="4858718" y="3432874"/>
            <a:ext cx="2960177" cy="307777"/>
          </a:xfrm>
          <a:prstGeom prst="rect">
            <a:avLst/>
          </a:prstGeom>
          <a:noFill/>
        </p:spPr>
        <p:txBody>
          <a:bodyPr wrap="square" rtlCol="0">
            <a:spAutoFit/>
          </a:bodyPr>
          <a:lstStyle/>
          <a:p>
            <a:r>
              <a:rPr lang="en-US" dirty="0"/>
              <a:t>Count of Company by Industry</a:t>
            </a:r>
            <a:endParaRPr lang="en-IN" dirty="0"/>
          </a:p>
        </p:txBody>
      </p:sp>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6C967EBD-A489-B087-D8A5-3B8D960A67FC}"/>
              </a:ext>
            </a:extLst>
          </p:cNvPr>
          <p:cNvPicPr>
            <a:picLocks noChangeAspect="1"/>
          </p:cNvPicPr>
          <p:nvPr/>
        </p:nvPicPr>
        <p:blipFill>
          <a:blip r:embed="rId3"/>
          <a:stretch>
            <a:fillRect/>
          </a:stretch>
        </p:blipFill>
        <p:spPr>
          <a:xfrm>
            <a:off x="1456841" y="1243419"/>
            <a:ext cx="6548034" cy="3483566"/>
          </a:xfrm>
          <a:prstGeom prst="rect">
            <a:avLst/>
          </a:prstGeom>
        </p:spPr>
      </p:pic>
      <p:sp>
        <p:nvSpPr>
          <p:cNvPr id="5" name="TextBox 4">
            <a:extLst>
              <a:ext uri="{FF2B5EF4-FFF2-40B4-BE49-F238E27FC236}">
                <a16:creationId xmlns:a16="http://schemas.microsoft.com/office/drawing/2014/main" id="{6B98F6FC-9220-0667-3162-D24B9EA0E7DD}"/>
              </a:ext>
            </a:extLst>
          </p:cNvPr>
          <p:cNvSpPr txBox="1"/>
          <p:nvPr/>
        </p:nvSpPr>
        <p:spPr>
          <a:xfrm>
            <a:off x="2185261" y="1790054"/>
            <a:ext cx="3246895" cy="307777"/>
          </a:xfrm>
          <a:prstGeom prst="rect">
            <a:avLst/>
          </a:prstGeom>
          <a:noFill/>
        </p:spPr>
        <p:txBody>
          <a:bodyPr wrap="square" rtlCol="0">
            <a:spAutoFit/>
          </a:bodyPr>
          <a:lstStyle/>
          <a:p>
            <a:r>
              <a:rPr lang="en-US" dirty="0"/>
              <a:t>Count of Company by Year Joined</a:t>
            </a:r>
            <a:endParaRPr lang="en-IN" dirty="0"/>
          </a:p>
        </p:txBody>
      </p:sp>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2780</TotalTime>
  <Words>416</Words>
  <Application>Microsoft Office PowerPoint</Application>
  <PresentationFormat>On-screen Show (16:9)</PresentationFormat>
  <Paragraphs>42</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Arial (Headings)</vt:lpstr>
      <vt:lpstr>Söhne</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Aditya Malviya</cp:lastModifiedBy>
  <cp:revision>56</cp:revision>
  <dcterms:modified xsi:type="dcterms:W3CDTF">2024-03-27T15:43:17Z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