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Italiana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talian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56538c4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56538c4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56538c4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56538c4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56538c4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56538c4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56538c4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56538c4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56538c4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56538c4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52ce73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52ce73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52ce73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52ce73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52ce73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52ce73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56538c4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56538c4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56538c4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56538c4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56538c4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56538c4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56538c4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56538c4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56538c4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56538c4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2900" y="105900"/>
            <a:ext cx="8652600" cy="9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308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Exploratory Data Analysis:Loan Default Risk Assessment </a:t>
            </a:r>
            <a:endParaRPr b="1" sz="3200">
              <a:solidFill>
                <a:srgbClr val="00308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005850"/>
            <a:ext cx="85206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080">
                <a:solidFill>
                  <a:srgbClr val="666666"/>
                </a:solidFill>
                <a:latin typeface="Italiana"/>
                <a:ea typeface="Italiana"/>
                <a:cs typeface="Italiana"/>
                <a:sym typeface="Italiana"/>
              </a:rPr>
              <a:t>Identifying Patterns to Minimize Financial Risk in Loan Approvals</a:t>
            </a:r>
            <a:endParaRPr b="1" sz="2080">
              <a:solidFill>
                <a:srgbClr val="666666"/>
              </a:solidFill>
              <a:latin typeface="Italiana"/>
              <a:ea typeface="Italiana"/>
              <a:cs typeface="Italiana"/>
              <a:sym typeface="Italian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14350" y="2267400"/>
            <a:ext cx="81447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Name:-Aditya Pachlangia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Date  :-May 28,2025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Course:-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Professional Certificate Program in AI and Data Science 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0" y="0"/>
            <a:ext cx="9144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              </a:t>
            </a:r>
            <a:r>
              <a:rPr b="1" lang="en"/>
              <a:t>Bivariate Analysis: Segmentation Insights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0" y="561000"/>
            <a:ext cx="9144000" cy="45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Loan Amount vs Payment Difficulties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Clients with payment difficulties have slightly lower loan amounts.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Education vs Payment Difficulties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Lower education (e.g., Secondary) linked to higher default risk.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 title="slide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66550"/>
            <a:ext cx="4572001" cy="277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 title="slide9.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425" y="2366550"/>
            <a:ext cx="4424576" cy="27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0" y="0"/>
            <a:ext cx="91440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                     </a:t>
            </a:r>
            <a:r>
              <a:rPr b="1" lang="en"/>
              <a:t>Insights from Previous Applications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0" y="533400"/>
            <a:ext cx="9144000" cy="46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Merged </a:t>
            </a:r>
            <a:r>
              <a:rPr b="1" lang="en">
                <a:solidFill>
                  <a:schemeClr val="dk1"/>
                </a:solidFill>
              </a:rPr>
              <a:t>application_data</a:t>
            </a:r>
            <a:r>
              <a:rPr b="1" lang="en"/>
              <a:t> </a:t>
            </a:r>
            <a:r>
              <a:rPr lang="en"/>
              <a:t>with </a:t>
            </a:r>
            <a:r>
              <a:rPr b="1" lang="en">
                <a:solidFill>
                  <a:schemeClr val="dk1"/>
                </a:solidFill>
              </a:rPr>
              <a:t>previous_application</a:t>
            </a:r>
            <a:r>
              <a:rPr lang="en"/>
              <a:t> to analyze past loan outcomes.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Finding: Clients with previous loans marked "Refused" have a higher likelihood of payment difficulties.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35" name="Google Shape;135;p23" title="slide1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87775"/>
            <a:ext cx="6894474" cy="32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0" y="0"/>
            <a:ext cx="91440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                                          </a:t>
            </a:r>
            <a:r>
              <a:rPr b="1" lang="en"/>
              <a:t>Key Insights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0" y="533500"/>
            <a:ext cx="91440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Clients with lower education (e.g., Secondary) are more likely to have payment difficulties.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Older clients (DAYS_BIRTH) and those with better external scores (EXT_SOURCE_3) are less likely to default.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Previous loan refusals correlate with a higher risk of payment difficulties.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Loan amounts for clients with payment difficulties are slightly lower, possibly indicating riskier loans.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 title="light-bul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7950" y="2817975"/>
            <a:ext cx="2988625" cy="21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0" y="0"/>
            <a:ext cx="9144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                          </a:t>
            </a:r>
            <a:r>
              <a:rPr b="1" lang="en"/>
              <a:t>Conclusion and Recommendations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0" y="615600"/>
            <a:ext cx="9144000" cy="45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Conclusion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EDA identified key factors driving loan default risk: education, age, external scores, and past loan history.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Recommendations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Deny or adjust terms (e.g., higher interest rates) for clients with lower education and past refusals.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EXT_SOURCE_3 as a strong indicator for loan approval decisions.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Next Step: Build a predictive model using these insights.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229625" y="1764675"/>
            <a:ext cx="8520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511"/>
              <a:t>              Thank You</a:t>
            </a:r>
            <a:endParaRPr sz="551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0000"/>
            <a:ext cx="8520600" cy="44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            </a:t>
            </a:r>
            <a:r>
              <a:rPr b="1" lang="en" sz="2200">
                <a:solidFill>
                  <a:schemeClr val="dk1"/>
                </a:solidFill>
              </a:rPr>
              <a:t> </a:t>
            </a:r>
            <a:r>
              <a:rPr b="1" lang="en" sz="2200">
                <a:solidFill>
                  <a:schemeClr val="dk1"/>
                </a:solidFill>
              </a:rPr>
              <a:t>Explain</a:t>
            </a:r>
            <a:r>
              <a:rPr b="1" lang="en" sz="2200">
                <a:solidFill>
                  <a:schemeClr val="dk1"/>
                </a:solidFill>
              </a:rPr>
              <a:t> the Business Problem and O</a:t>
            </a:r>
            <a:r>
              <a:rPr b="1" lang="en" sz="2200">
                <a:solidFill>
                  <a:schemeClr val="dk1"/>
                </a:solidFill>
              </a:rPr>
              <a:t>bjectives 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Problem Statement:-</a:t>
            </a:r>
            <a:r>
              <a:rPr lang="en">
                <a:solidFill>
                  <a:srgbClr val="003087"/>
                </a:solidFill>
              </a:rPr>
              <a:t>When the company receives a loan application,the company has to decide on loan approval based on the application’s profile.Two types of risks are associated with the bank’s decision:</a:t>
            </a:r>
            <a:endParaRPr>
              <a:solidFill>
                <a:srgbClr val="003087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3087"/>
              </a:buClr>
              <a:buSzPts val="1800"/>
              <a:buChar char="●"/>
            </a:pPr>
            <a:r>
              <a:rPr lang="en">
                <a:solidFill>
                  <a:srgbClr val="003087"/>
                </a:solidFill>
              </a:rPr>
              <a:t>If the applicant is likely to repay the loan, then not approving the loan result in a loss of business for the company.</a:t>
            </a:r>
            <a:endParaRPr>
              <a:solidFill>
                <a:srgbClr val="0030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087"/>
              </a:buClr>
              <a:buSzPts val="1800"/>
              <a:buChar char="●"/>
            </a:pPr>
            <a:r>
              <a:rPr lang="en">
                <a:solidFill>
                  <a:srgbClr val="003087"/>
                </a:solidFill>
              </a:rPr>
              <a:t>If the applicant is not likely to repay the loan, i.e. he/she is likely to default, then approving the loan may lead to a financial loss for company.</a:t>
            </a:r>
            <a:endParaRPr>
              <a:solidFill>
                <a:srgbClr val="00308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Objective:-</a:t>
            </a:r>
            <a:r>
              <a:rPr lang="en">
                <a:solidFill>
                  <a:srgbClr val="003087"/>
                </a:solidFill>
              </a:rPr>
              <a:t>Use EDA to identify patterns in loan application data to predict clients with payment difficulties ,minimizing financial risk for a consumer finance company.</a:t>
            </a:r>
            <a:endParaRPr>
              <a:solidFill>
                <a:srgbClr val="00308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308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71525"/>
            <a:ext cx="8520600" cy="45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Key Risk:-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3087"/>
                </a:solidFill>
              </a:rPr>
              <a:t>Approving loans for clients likely to default = </a:t>
            </a:r>
            <a:r>
              <a:rPr b="1" lang="en" sz="1800"/>
              <a:t>Financial Loss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3087"/>
                </a:solidFill>
              </a:rPr>
              <a:t>Denying loans to capable clients = </a:t>
            </a:r>
            <a:r>
              <a:rPr b="1" lang="en" sz="1800"/>
              <a:t>Lost Business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Data Overview:-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accent2"/>
                </a:solidFill>
              </a:rPr>
              <a:t>application_data.csv:</a:t>
            </a:r>
            <a:r>
              <a:rPr lang="en" sz="1800">
                <a:solidFill>
                  <a:srgbClr val="003087"/>
                </a:solidFill>
              </a:rPr>
              <a:t> Client info at the time of application (e.g. income,education).</a:t>
            </a:r>
            <a:endParaRPr sz="1800">
              <a:solidFill>
                <a:srgbClr val="0030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previous_application.csv: </a:t>
            </a:r>
            <a:r>
              <a:rPr lang="en" sz="1800">
                <a:solidFill>
                  <a:srgbClr val="003087"/>
                </a:solidFill>
              </a:rPr>
              <a:t>Past loan data</a:t>
            </a:r>
            <a:endParaRPr sz="1800">
              <a:solidFill>
                <a:srgbClr val="00308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087"/>
                </a:solidFill>
              </a:rPr>
              <a:t> (e.g. Approved,Refused).</a:t>
            </a:r>
            <a:endParaRPr sz="1800">
              <a:solidFill>
                <a:srgbClr val="0030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3087"/>
                </a:solidFill>
              </a:rPr>
              <a:t>Target Variable:</a:t>
            </a:r>
            <a:r>
              <a:rPr lang="en" sz="1800">
                <a:solidFill>
                  <a:schemeClr val="accent2"/>
                </a:solidFill>
              </a:rPr>
              <a:t>TARGET(1=Payment difficulties,</a:t>
            </a:r>
            <a:endParaRPr sz="18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 0=No difficulties).</a:t>
            </a:r>
            <a:endParaRPr sz="18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</p:txBody>
      </p:sp>
      <p:pic>
        <p:nvPicPr>
          <p:cNvPr id="67" name="Google Shape;67;p15" title="loa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8600" y="2571750"/>
            <a:ext cx="3155325" cy="20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0"/>
            <a:ext cx="85206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11"/>
              <a:t>                    Approach and Methodology   </a:t>
            </a:r>
            <a:endParaRPr b="1" sz="281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1125" y="733225"/>
            <a:ext cx="9018900" cy="4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087"/>
              </a:buClr>
              <a:buSzPts val="1800"/>
              <a:buChar char="●"/>
            </a:pPr>
            <a:r>
              <a:rPr b="1" lang="en">
                <a:solidFill>
                  <a:srgbClr val="003087"/>
                </a:solidFill>
              </a:rPr>
              <a:t>Load and inspect datasets </a:t>
            </a:r>
            <a:endParaRPr b="1">
              <a:solidFill>
                <a:srgbClr val="0030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087"/>
              </a:buClr>
              <a:buSzPts val="1800"/>
              <a:buChar char="●"/>
            </a:pPr>
            <a:r>
              <a:rPr b="1" lang="en">
                <a:solidFill>
                  <a:srgbClr val="003087"/>
                </a:solidFill>
              </a:rPr>
              <a:t>Handle missing values and outliers</a:t>
            </a:r>
            <a:endParaRPr b="1">
              <a:solidFill>
                <a:srgbClr val="0030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087"/>
              </a:buClr>
              <a:buSzPts val="1800"/>
              <a:buChar char="●"/>
            </a:pPr>
            <a:r>
              <a:rPr b="1" lang="en">
                <a:solidFill>
                  <a:srgbClr val="003087"/>
                </a:solidFill>
              </a:rPr>
              <a:t>Analyze data imbalance in target variables </a:t>
            </a:r>
            <a:endParaRPr b="1">
              <a:solidFill>
                <a:srgbClr val="0030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087"/>
              </a:buClr>
              <a:buSzPts val="1800"/>
              <a:buChar char="●"/>
            </a:pPr>
            <a:r>
              <a:rPr b="1" lang="en">
                <a:solidFill>
                  <a:srgbClr val="003087"/>
                </a:solidFill>
              </a:rPr>
              <a:t>Perform</a:t>
            </a:r>
            <a:r>
              <a:rPr b="1" lang="en">
                <a:solidFill>
                  <a:srgbClr val="003087"/>
                </a:solidFill>
              </a:rPr>
              <a:t> univariate and bivariate analysis </a:t>
            </a:r>
            <a:endParaRPr b="1">
              <a:solidFill>
                <a:srgbClr val="0030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087"/>
              </a:buClr>
              <a:buSzPts val="1800"/>
              <a:buChar char="●"/>
            </a:pPr>
            <a:r>
              <a:rPr b="1" lang="en">
                <a:solidFill>
                  <a:srgbClr val="003087"/>
                </a:solidFill>
              </a:rPr>
              <a:t>Merge with previous application data for insights </a:t>
            </a:r>
            <a:endParaRPr b="1">
              <a:solidFill>
                <a:srgbClr val="0030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087"/>
              </a:buClr>
              <a:buSzPts val="1800"/>
              <a:buChar char="●"/>
            </a:pPr>
            <a:r>
              <a:rPr b="1" lang="en">
                <a:solidFill>
                  <a:srgbClr val="003087"/>
                </a:solidFill>
              </a:rPr>
              <a:t>Summarize finding with visualizations</a:t>
            </a:r>
            <a:endParaRPr b="1">
              <a:solidFill>
                <a:srgbClr val="003087"/>
              </a:solidFill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311700" y="2873400"/>
            <a:ext cx="1273200" cy="53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Load Data </a:t>
            </a:r>
            <a:endParaRPr b="1"/>
          </a:p>
        </p:txBody>
      </p:sp>
      <p:sp>
        <p:nvSpPr>
          <p:cNvPr id="75" name="Google Shape;75;p16"/>
          <p:cNvSpPr/>
          <p:nvPr/>
        </p:nvSpPr>
        <p:spPr>
          <a:xfrm>
            <a:off x="1723650" y="3023100"/>
            <a:ext cx="506100" cy="23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4491750" y="4051750"/>
            <a:ext cx="1273200" cy="53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Summarize Finding </a:t>
            </a:r>
            <a:endParaRPr b="1"/>
          </a:p>
        </p:txBody>
      </p:sp>
      <p:sp>
        <p:nvSpPr>
          <p:cNvPr id="77" name="Google Shape;77;p16"/>
          <p:cNvSpPr/>
          <p:nvPr/>
        </p:nvSpPr>
        <p:spPr>
          <a:xfrm>
            <a:off x="6482100" y="4051750"/>
            <a:ext cx="1985400" cy="53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Merge with Previous Data  </a:t>
            </a:r>
            <a:endParaRPr b="1"/>
          </a:p>
        </p:txBody>
      </p:sp>
      <p:sp>
        <p:nvSpPr>
          <p:cNvPr id="78" name="Google Shape;78;p16"/>
          <p:cNvSpPr/>
          <p:nvPr/>
        </p:nvSpPr>
        <p:spPr>
          <a:xfrm>
            <a:off x="6482100" y="2873400"/>
            <a:ext cx="1985400" cy="53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Univariate &amp; Bivariate  Analysis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9" name="Google Shape;79;p16"/>
          <p:cNvSpPr/>
          <p:nvPr/>
        </p:nvSpPr>
        <p:spPr>
          <a:xfrm>
            <a:off x="4491750" y="2873400"/>
            <a:ext cx="1273200" cy="53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Analyze Imbalance </a:t>
            </a:r>
            <a:endParaRPr b="1"/>
          </a:p>
        </p:txBody>
      </p:sp>
      <p:sp>
        <p:nvSpPr>
          <p:cNvPr id="80" name="Google Shape;80;p16"/>
          <p:cNvSpPr/>
          <p:nvPr/>
        </p:nvSpPr>
        <p:spPr>
          <a:xfrm>
            <a:off x="2368500" y="2873400"/>
            <a:ext cx="1273200" cy="53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Clean Data </a:t>
            </a:r>
            <a:endParaRPr b="1"/>
          </a:p>
        </p:txBody>
      </p:sp>
      <p:sp>
        <p:nvSpPr>
          <p:cNvPr id="81" name="Google Shape;81;p16"/>
          <p:cNvSpPr/>
          <p:nvPr/>
        </p:nvSpPr>
        <p:spPr>
          <a:xfrm>
            <a:off x="5837250" y="3023100"/>
            <a:ext cx="506100" cy="23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780450" y="3023100"/>
            <a:ext cx="506100" cy="23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870475" y="4201450"/>
            <a:ext cx="506100" cy="232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7303800" y="3519725"/>
            <a:ext cx="342000" cy="417600"/>
          </a:xfrm>
          <a:prstGeom prst="downArrow">
            <a:avLst>
              <a:gd fmla="val 50000" name="adj1"/>
              <a:gd fmla="val 45311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0"/>
            <a:ext cx="8520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11"/>
              <a:t>         Data Cleaning:Handling Missing Values </a:t>
            </a:r>
            <a:endParaRPr b="1" sz="2811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0" y="615600"/>
            <a:ext cx="9144000" cy="45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2225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687"/>
              <a:t>Iden</a:t>
            </a:r>
            <a:r>
              <a:rPr lang="en" sz="3687">
                <a:latin typeface="Calibri"/>
                <a:ea typeface="Calibri"/>
                <a:cs typeface="Calibri"/>
                <a:sym typeface="Calibri"/>
              </a:rPr>
              <a:t>tified columns with </a:t>
            </a:r>
            <a:r>
              <a:rPr lang="en" sz="3687">
                <a:latin typeface="Calibri"/>
                <a:ea typeface="Calibri"/>
                <a:cs typeface="Calibri"/>
                <a:sym typeface="Calibri"/>
              </a:rPr>
              <a:t>missing values (e.g. some columns had up to 60% missing data).</a:t>
            </a:r>
            <a:endParaRPr sz="368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87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Strategy:-</a:t>
            </a:r>
            <a:endParaRPr b="1" sz="36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25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687">
                <a:latin typeface="Calibri"/>
                <a:ea typeface="Calibri"/>
                <a:cs typeface="Calibri"/>
                <a:sym typeface="Calibri"/>
              </a:rPr>
              <a:t>Dropped columns with &gt;50% missing values </a:t>
            </a:r>
            <a:endParaRPr sz="3687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87">
                <a:latin typeface="Calibri"/>
                <a:ea typeface="Calibri"/>
                <a:cs typeface="Calibri"/>
                <a:sym typeface="Calibri"/>
              </a:rPr>
              <a:t>to avoid bias.</a:t>
            </a:r>
            <a:endParaRPr sz="3687">
              <a:latin typeface="Calibri"/>
              <a:ea typeface="Calibri"/>
              <a:cs typeface="Calibri"/>
              <a:sym typeface="Calibri"/>
            </a:endParaRPr>
          </a:p>
          <a:p>
            <a:pPr indent="-32225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687">
                <a:latin typeface="Calibri"/>
                <a:ea typeface="Calibri"/>
                <a:cs typeface="Calibri"/>
                <a:sym typeface="Calibri"/>
              </a:rPr>
              <a:t>Filled numerical columns with median</a:t>
            </a:r>
            <a:endParaRPr sz="3687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87">
                <a:latin typeface="Calibri"/>
                <a:ea typeface="Calibri"/>
                <a:cs typeface="Calibri"/>
                <a:sym typeface="Calibri"/>
              </a:rPr>
              <a:t>(e.g. AMT_INCOME_TOTAL).</a:t>
            </a:r>
            <a:endParaRPr sz="3687">
              <a:latin typeface="Calibri"/>
              <a:ea typeface="Calibri"/>
              <a:cs typeface="Calibri"/>
              <a:sym typeface="Calibri"/>
            </a:endParaRPr>
          </a:p>
          <a:p>
            <a:pPr indent="-32225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687">
                <a:latin typeface="Calibri"/>
                <a:ea typeface="Calibri"/>
                <a:cs typeface="Calibri"/>
                <a:sym typeface="Calibri"/>
              </a:rPr>
              <a:t>Filled categorical columns with mode</a:t>
            </a:r>
            <a:endParaRPr sz="3687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87">
                <a:latin typeface="Calibri"/>
                <a:ea typeface="Calibri"/>
                <a:cs typeface="Calibri"/>
                <a:sym typeface="Calibri"/>
              </a:rPr>
              <a:t> (e.g. NAME_EDUCATION_TYPE).</a:t>
            </a:r>
            <a:endParaRPr sz="368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8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Result:-</a:t>
            </a:r>
            <a:r>
              <a:rPr lang="en" sz="3687">
                <a:latin typeface="Calibri"/>
                <a:ea typeface="Calibri"/>
                <a:cs typeface="Calibri"/>
                <a:sym typeface="Calibri"/>
              </a:rPr>
              <a:t> No missing values remain in the dataset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7" title="slide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875" y="1874100"/>
            <a:ext cx="4162725" cy="30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0"/>
            <a:ext cx="85206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Data Cleaning: Outliers Analysis</a:t>
            </a:r>
            <a:endParaRPr b="1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0" y="492600"/>
            <a:ext cx="9144000" cy="46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Used</a:t>
            </a:r>
            <a:r>
              <a:rPr b="1" lang="en"/>
              <a:t> </a:t>
            </a:r>
            <a:r>
              <a:rPr b="1" lang="en">
                <a:solidFill>
                  <a:schemeClr val="dk1"/>
                </a:solidFill>
              </a:rPr>
              <a:t>IQR </a:t>
            </a:r>
            <a:r>
              <a:rPr lang="en"/>
              <a:t>method to detect outliers in numerical columns.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Example:- </a:t>
            </a:r>
            <a:r>
              <a:rPr lang="en">
                <a:solidFill>
                  <a:schemeClr val="dk1"/>
                </a:solidFill>
              </a:rPr>
              <a:t>AMT_INCOME_TOTAL</a:t>
            </a:r>
            <a:r>
              <a:rPr lang="en"/>
              <a:t>(income) had high-income outliers.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Decision:- </a:t>
            </a:r>
            <a:r>
              <a:rPr lang="en"/>
              <a:t>Retained outliers as they may represent valid cases(e.g. Wealthy clients).</a:t>
            </a:r>
            <a:endParaRPr/>
          </a:p>
        </p:txBody>
      </p:sp>
      <p:pic>
        <p:nvPicPr>
          <p:cNvPr id="98" name="Google Shape;98;p18" title="slide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9200" y="1901450"/>
            <a:ext cx="6251525" cy="32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0"/>
            <a:ext cx="85206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Target Variable Distribution (Imbalance)</a:t>
            </a:r>
            <a:endParaRPr b="1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0" y="588300"/>
            <a:ext cx="9144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TARGET </a:t>
            </a:r>
            <a:r>
              <a:rPr lang="en"/>
              <a:t>distribution:-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0(No Payment difficulties):~90%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1(Payment difficulties):~10%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Insight:-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Imbalanced</a:t>
            </a:r>
            <a:r>
              <a:rPr lang="en"/>
              <a:t> dataset; need to focus on features that </a:t>
            </a:r>
            <a:r>
              <a:rPr lang="en"/>
              <a:t>differentiate</a:t>
            </a:r>
            <a:r>
              <a:rPr lang="en"/>
              <a:t> the minority class.</a:t>
            </a:r>
            <a:endParaRPr/>
          </a:p>
        </p:txBody>
      </p:sp>
      <p:pic>
        <p:nvPicPr>
          <p:cNvPr id="105" name="Google Shape;105;p19" title="slide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">
            <a:off x="3459600" y="2421276"/>
            <a:ext cx="5206925" cy="2722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0"/>
            <a:ext cx="85206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     </a:t>
            </a:r>
            <a:r>
              <a:rPr b="1" lang="en"/>
              <a:t>Univariate Analysis: Understanding Distributions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0" y="574500"/>
            <a:ext cx="91440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Numerical</a:t>
            </a:r>
            <a:r>
              <a:rPr lang="en">
                <a:solidFill>
                  <a:schemeClr val="dk1"/>
                </a:solidFill>
              </a:rPr>
              <a:t>: AMT_CREDIT (Loan Amount)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Right-skewed distribution; most loans are small.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Categorical</a:t>
            </a:r>
            <a:r>
              <a:rPr lang="en">
                <a:solidFill>
                  <a:schemeClr val="dk1"/>
                </a:solidFill>
              </a:rPr>
              <a:t>: NAME_EDUCATION_TYPE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Most clients have Secondary education.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 title="slide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5" y="2352875"/>
            <a:ext cx="4336401" cy="27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 title="slide7.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5850" y="2505200"/>
            <a:ext cx="4698150" cy="2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0"/>
            <a:ext cx="85206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    </a:t>
            </a:r>
            <a:r>
              <a:rPr b="1" lang="en"/>
              <a:t>Bivariate Analysis: Top Correlations with TARGET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0" y="581400"/>
            <a:ext cx="9144000" cy="45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Top features correlated with TARGET:</a:t>
            </a:r>
            <a:endParaRPr b="1" sz="19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DAYS_BIRTH (negative): Older clients are less likely to default.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EXT_SOURCE_3 (negative): Better external scores reduce default risk.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DAYS_LATE (positive): Past late payments increase default risk.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 title="slide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350" y="2161375"/>
            <a:ext cx="7134300" cy="29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