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1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3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098CEE-3812-46E7-B0FB-7142807B8E3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A9B415-276F-450B-AF3A-FADF06A01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6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8264B-F950-427E-8E5F-02997105A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8"/>
          <a:stretch/>
        </p:blipFill>
        <p:spPr>
          <a:xfrm>
            <a:off x="7620000" y="3403118"/>
            <a:ext cx="4572000" cy="3464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Predicting House prices using Classical Machine Learning and Deep Learning  techniques | by Subham Sarkar | Analytics Vidhya | Medium">
            <a:extLst>
              <a:ext uri="{FF2B5EF4-FFF2-40B4-BE49-F238E27FC236}">
                <a16:creationId xmlns:a16="http://schemas.microsoft.com/office/drawing/2014/main" id="{D77FBAC4-413F-4656-8B35-C9CC67283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8"/>
          <a:stretch/>
        </p:blipFill>
        <p:spPr bwMode="auto">
          <a:xfrm>
            <a:off x="7620000" y="0"/>
            <a:ext cx="4572000" cy="340311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C49A1-294F-41AE-B0D1-2CB6294D1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739348" cy="989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FF28A-9BEF-40FE-9F9F-7171C254202A}"/>
              </a:ext>
            </a:extLst>
          </p:cNvPr>
          <p:cNvSpPr txBox="1"/>
          <p:nvPr/>
        </p:nvSpPr>
        <p:spPr>
          <a:xfrm>
            <a:off x="168965" y="989442"/>
            <a:ext cx="73251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 SemiBold" panose="020B0502040204020203" pitchFamily="34" charset="0"/>
              </a:rPr>
              <a:t>Capstone Project</a:t>
            </a:r>
          </a:p>
          <a:p>
            <a:pPr algn="ctr"/>
            <a:endParaRPr lang="en-US" sz="3200" b="1" dirty="0">
              <a:latin typeface="Bahnschrift SemiBold" panose="020B0502040204020203" pitchFamily="34" charset="0"/>
            </a:endParaRPr>
          </a:p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HOUSE PRICE PREDICTION</a:t>
            </a:r>
          </a:p>
          <a:p>
            <a:pPr algn="ctr"/>
            <a:endParaRPr lang="en-US" sz="4000" b="1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tool to predict the cost of the house based on different features that helps a buyer find the perfect match and a seller sell in the right price. This tool works like a real estate agent without the brokerage being incurred and offering the best deals to both the parties.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A5404-B36F-4E7B-BB34-7A3AF23A0EE6}"/>
              </a:ext>
            </a:extLst>
          </p:cNvPr>
          <p:cNvSpPr/>
          <p:nvPr/>
        </p:nvSpPr>
        <p:spPr>
          <a:xfrm>
            <a:off x="7548770" y="-34787"/>
            <a:ext cx="4643230" cy="689278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677-12F1-41E2-8B56-AC07DD42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79" y="187187"/>
            <a:ext cx="11958360" cy="1905000"/>
          </a:xfrm>
        </p:spPr>
        <p:txBody>
          <a:bodyPr>
            <a:normAutofit/>
          </a:bodyPr>
          <a:lstStyle/>
          <a:p>
            <a:r>
              <a:rPr lang="en-US" sz="4000" dirty="0"/>
              <a:t>DATA Assumptions and transformations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21B22-7D43-41C3-BF64-9716DA4B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857" y="2207016"/>
            <a:ext cx="4588931" cy="576262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4F82-6F9B-4589-BE13-B32B5F56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91" y="2964966"/>
            <a:ext cx="4876800" cy="2547937"/>
          </a:xfrm>
        </p:spPr>
        <p:txBody>
          <a:bodyPr>
            <a:normAutofit/>
          </a:bodyPr>
          <a:lstStyle/>
          <a:p>
            <a:r>
              <a:rPr lang="en-US" dirty="0" err="1"/>
              <a:t>cid</a:t>
            </a:r>
            <a:r>
              <a:rPr lang="en-US" dirty="0"/>
              <a:t> doesn’t add value , so we delete it.</a:t>
            </a:r>
          </a:p>
          <a:p>
            <a:r>
              <a:rPr lang="en-US" dirty="0"/>
              <a:t>Outliers are genuine , so we don’t treat them.</a:t>
            </a:r>
          </a:p>
          <a:p>
            <a:r>
              <a:rPr lang="en-US" dirty="0"/>
              <a:t>Variables with high correlation hinder the model, so they were removed.</a:t>
            </a:r>
          </a:p>
          <a:p>
            <a:r>
              <a:rPr lang="en-US" dirty="0"/>
              <a:t>Data collected is correct.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A7D10-7B64-467E-AFCE-B44A66AE3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6365" y="2197906"/>
            <a:ext cx="4604280" cy="576262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Transformations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131EB-2F80-481F-ABF3-7A88149A1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844" y="2881705"/>
            <a:ext cx="4876801" cy="2547937"/>
          </a:xfrm>
        </p:spPr>
        <p:txBody>
          <a:bodyPr>
            <a:normAutofit/>
          </a:bodyPr>
          <a:lstStyle/>
          <a:p>
            <a:r>
              <a:rPr lang="en-US" dirty="0"/>
              <a:t>House sold date is converted to year sold.</a:t>
            </a:r>
          </a:p>
          <a:p>
            <a:r>
              <a:rPr lang="en-US" dirty="0"/>
              <a:t>Data with $ were converted to nulls and we imputed values using </a:t>
            </a:r>
            <a:r>
              <a:rPr lang="en-US" dirty="0" err="1"/>
              <a:t>knnimputer</a:t>
            </a:r>
            <a:r>
              <a:rPr lang="en-US" dirty="0"/>
              <a:t>.</a:t>
            </a:r>
          </a:p>
          <a:p>
            <a:r>
              <a:rPr lang="en-US" dirty="0"/>
              <a:t>Basement area and renovated year converted to meaningful variables.</a:t>
            </a:r>
          </a:p>
          <a:p>
            <a:r>
              <a:rPr lang="en-US" dirty="0"/>
              <a:t>Missing value treatment.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F7467-AAC3-4631-82B2-1771309C36AB}"/>
              </a:ext>
            </a:extLst>
          </p:cNvPr>
          <p:cNvSpPr/>
          <p:nvPr/>
        </p:nvSpPr>
        <p:spPr>
          <a:xfrm>
            <a:off x="6554856" y="2048290"/>
            <a:ext cx="4934779" cy="3756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45BC6-CFA9-4A3C-8138-FC89F19E846D}"/>
              </a:ext>
            </a:extLst>
          </p:cNvPr>
          <p:cNvSpPr/>
          <p:nvPr/>
        </p:nvSpPr>
        <p:spPr>
          <a:xfrm>
            <a:off x="603009" y="2048290"/>
            <a:ext cx="4934779" cy="3756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1375-113C-485C-BE90-16A74117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56" y="0"/>
            <a:ext cx="12004744" cy="179401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Model building</a:t>
            </a:r>
            <a:br>
              <a:rPr lang="en-US" sz="4000" dirty="0"/>
            </a:br>
            <a:br>
              <a:rPr lang="en-US" sz="2000" dirty="0">
                <a:solidFill>
                  <a:schemeClr val="accent5"/>
                </a:solidFill>
              </a:rPr>
            </a:br>
            <a:r>
              <a:rPr lang="en-US" sz="2000" dirty="0">
                <a:solidFill>
                  <a:schemeClr val="accent5"/>
                </a:solidFill>
              </a:rPr>
              <a:t>The process of modeling means training a machine learning algorithm to predict the labels from the features, tuning it for the business need, and validating it on holdout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3D95-09CC-44A7-992F-40E7E5DC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" y="1888435"/>
            <a:ext cx="12004743" cy="48552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train and test sets in proportion 80 : 20 respectively and further split training set into train and validation set in proportion of 80 : 20 again.</a:t>
            </a:r>
          </a:p>
          <a:p>
            <a:r>
              <a:rPr lang="en-US" dirty="0"/>
              <a:t>Different models used in the regression problem are: 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Ridge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Lasso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Knn</a:t>
            </a:r>
            <a:r>
              <a:rPr lang="en-US" dirty="0"/>
              <a:t> regressor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Decision tree regressor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Ensemble techniques-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Random forest regressor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Bagging regressor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Adaboost</a:t>
            </a:r>
            <a:r>
              <a:rPr lang="en-US" dirty="0"/>
              <a:t> regressor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Gradient boost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2ED7A-773F-4E42-90FD-0F5C6C45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22" y="3661804"/>
            <a:ext cx="6400800" cy="268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75E483-285C-4A5F-B2FD-201118A6C4B0}"/>
              </a:ext>
            </a:extLst>
          </p:cNvPr>
          <p:cNvSpPr/>
          <p:nvPr/>
        </p:nvSpPr>
        <p:spPr>
          <a:xfrm>
            <a:off x="5247861" y="3518452"/>
            <a:ext cx="6609522" cy="297677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E7B2-61B0-496A-A76E-A56CFE65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52" y="62948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 tuning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FC8CE8-3D57-43C7-B08D-737ED8E8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4" y="1121464"/>
            <a:ext cx="11794366" cy="3124201"/>
          </a:xfrm>
        </p:spPr>
        <p:txBody>
          <a:bodyPr/>
          <a:lstStyle/>
          <a:p>
            <a:r>
              <a:rPr lang="en-US" dirty="0"/>
              <a:t>Since the ensemble techniques were doing better than the linear regression, we tuned the models based on ensemble techniques and tried to experiment with decision tree and </a:t>
            </a:r>
            <a:r>
              <a:rPr lang="en-US" dirty="0" err="1"/>
              <a:t>knn</a:t>
            </a:r>
            <a:r>
              <a:rPr lang="en-US" dirty="0"/>
              <a:t> and check performance on validation and test set.</a:t>
            </a:r>
          </a:p>
          <a:p>
            <a:r>
              <a:rPr lang="en-US" dirty="0"/>
              <a:t>As expected, ensemble methods had even better performance when model parameters were tuned.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F96BD-4884-4AA7-8340-5D8FFCD1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56" y="3846834"/>
            <a:ext cx="9144000" cy="2086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2F189B-4EC2-4F96-B0FA-9090E6756776}"/>
              </a:ext>
            </a:extLst>
          </p:cNvPr>
          <p:cNvSpPr/>
          <p:nvPr/>
        </p:nvSpPr>
        <p:spPr>
          <a:xfrm>
            <a:off x="1351721" y="3727174"/>
            <a:ext cx="9357691" cy="23207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3236-830C-45AE-92AB-AC8AE8F2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5" y="217004"/>
            <a:ext cx="11958362" cy="1905000"/>
          </a:xfrm>
        </p:spPr>
        <p:txBody>
          <a:bodyPr>
            <a:normAutofit/>
          </a:bodyPr>
          <a:lstStyle/>
          <a:p>
            <a:r>
              <a:rPr lang="en-US" sz="4000" dirty="0"/>
              <a:t>20 Important features in different models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1BEA2CD-DD4A-43AE-9C72-E9C7C7194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8" y="2950265"/>
            <a:ext cx="3871431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F751E-6B47-4640-9FF5-5F09C590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6" y="1777223"/>
            <a:ext cx="8229600" cy="689562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0531C3-D5D8-4793-BCE7-97DB3DCE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82" y="2950265"/>
            <a:ext cx="3871431" cy="3127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D13EA-258D-417E-8CED-8E13FE3FC4DF}"/>
              </a:ext>
            </a:extLst>
          </p:cNvPr>
          <p:cNvSpPr txBox="1"/>
          <p:nvPr/>
        </p:nvSpPr>
        <p:spPr>
          <a:xfrm>
            <a:off x="8617226" y="1798838"/>
            <a:ext cx="3324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5"/>
                </a:solidFill>
              </a:rPr>
              <a:t>Linear Regression </a:t>
            </a:r>
            <a:r>
              <a:rPr lang="en-US" dirty="0"/>
              <a:t>using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43BC6-965E-4322-AD4B-43E97A6B89F7}"/>
              </a:ext>
            </a:extLst>
          </p:cNvPr>
          <p:cNvSpPr txBox="1"/>
          <p:nvPr/>
        </p:nvSpPr>
        <p:spPr>
          <a:xfrm>
            <a:off x="4268858" y="3120887"/>
            <a:ext cx="349360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feature_importance</a:t>
            </a:r>
            <a:endParaRPr lang="en-US" dirty="0"/>
          </a:p>
          <a:p>
            <a:endParaRPr lang="en-US" sz="2500" dirty="0"/>
          </a:p>
          <a:p>
            <a:r>
              <a:rPr lang="en-US" sz="2500" dirty="0">
                <a:solidFill>
                  <a:schemeClr val="accent5"/>
                </a:solidFill>
              </a:rPr>
              <a:t>Decision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" dirty="0"/>
          </a:p>
          <a:p>
            <a:pPr algn="r"/>
            <a:r>
              <a:rPr lang="en-US" sz="2500" dirty="0">
                <a:solidFill>
                  <a:schemeClr val="accent5"/>
                </a:solidFill>
              </a:rPr>
              <a:t>Random Forest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8ECDD-02AA-42B4-A43C-1D01D90B8010}"/>
              </a:ext>
            </a:extLst>
          </p:cNvPr>
          <p:cNvSpPr/>
          <p:nvPr/>
        </p:nvSpPr>
        <p:spPr>
          <a:xfrm>
            <a:off x="71350" y="2842591"/>
            <a:ext cx="4152106" cy="33395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BA2AC-5B4C-4D41-8F4F-50EFAA5897A2}"/>
              </a:ext>
            </a:extLst>
          </p:cNvPr>
          <p:cNvSpPr/>
          <p:nvPr/>
        </p:nvSpPr>
        <p:spPr>
          <a:xfrm>
            <a:off x="7951512" y="2842591"/>
            <a:ext cx="4152106" cy="33395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8B592-99F4-48E8-95B2-DD1D7D230B0A}"/>
              </a:ext>
            </a:extLst>
          </p:cNvPr>
          <p:cNvSpPr/>
          <p:nvPr/>
        </p:nvSpPr>
        <p:spPr>
          <a:xfrm>
            <a:off x="71350" y="1684683"/>
            <a:ext cx="8332184" cy="86820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3236-830C-45AE-92AB-AC8AE8F2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5" y="217004"/>
            <a:ext cx="11958362" cy="1905000"/>
          </a:xfrm>
        </p:spPr>
        <p:txBody>
          <a:bodyPr>
            <a:normAutofit/>
          </a:bodyPr>
          <a:lstStyle/>
          <a:p>
            <a:r>
              <a:rPr lang="en-US" sz="4000" dirty="0"/>
              <a:t>20 Important features in different models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EB6A75-8433-4B89-9C30-62E31C4B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9" y="1865376"/>
            <a:ext cx="3828627" cy="3127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E9F63E7-AE8F-4546-84E5-61A845892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30" y="1865376"/>
            <a:ext cx="3867235" cy="3127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4796FE-573F-482A-8FC3-4C08F2F800E1}"/>
              </a:ext>
            </a:extLst>
          </p:cNvPr>
          <p:cNvSpPr txBox="1"/>
          <p:nvPr/>
        </p:nvSpPr>
        <p:spPr>
          <a:xfrm>
            <a:off x="4285670" y="2073730"/>
            <a:ext cx="349360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feature_importance</a:t>
            </a:r>
            <a:endParaRPr lang="en-US" dirty="0"/>
          </a:p>
          <a:p>
            <a:endParaRPr lang="en-US" sz="2500" dirty="0"/>
          </a:p>
          <a:p>
            <a:r>
              <a:rPr lang="en-US" sz="2500" dirty="0">
                <a:solidFill>
                  <a:schemeClr val="accent5"/>
                </a:solidFill>
              </a:rPr>
              <a:t>Ada Boost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" dirty="0"/>
          </a:p>
          <a:p>
            <a:pPr algn="r"/>
            <a:r>
              <a:rPr lang="en-US" sz="2500" dirty="0">
                <a:solidFill>
                  <a:schemeClr val="accent5"/>
                </a:solidFill>
              </a:rPr>
              <a:t>Gradient Boost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0F1E8-4691-4104-827F-427F1D014288}"/>
              </a:ext>
            </a:extLst>
          </p:cNvPr>
          <p:cNvSpPr/>
          <p:nvPr/>
        </p:nvSpPr>
        <p:spPr>
          <a:xfrm>
            <a:off x="84510" y="1759226"/>
            <a:ext cx="4152106" cy="33395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7861B-F8D1-443C-9482-F5A5A8B19435}"/>
              </a:ext>
            </a:extLst>
          </p:cNvPr>
          <p:cNvSpPr/>
          <p:nvPr/>
        </p:nvSpPr>
        <p:spPr>
          <a:xfrm>
            <a:off x="7716578" y="1759226"/>
            <a:ext cx="4152106" cy="33395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CBC2F36-83EE-45C3-802C-2010276E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195" y="5570528"/>
            <a:ext cx="9906000" cy="1022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EE37E-94A2-4E97-8DE6-081B5EE300B6}"/>
              </a:ext>
            </a:extLst>
          </p:cNvPr>
          <p:cNvSpPr txBox="1"/>
          <p:nvPr/>
        </p:nvSpPr>
        <p:spPr>
          <a:xfrm>
            <a:off x="10152822" y="5789543"/>
            <a:ext cx="200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Common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23EDB-74E6-41F4-B380-5904FE6EABC7}"/>
              </a:ext>
            </a:extLst>
          </p:cNvPr>
          <p:cNvSpPr/>
          <p:nvPr/>
        </p:nvSpPr>
        <p:spPr>
          <a:xfrm>
            <a:off x="147568" y="5521186"/>
            <a:ext cx="10005254" cy="111980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68B3C-A764-429A-B166-6421F29F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4970"/>
            <a:ext cx="9905998" cy="1527313"/>
          </a:xfrm>
        </p:spPr>
        <p:txBody>
          <a:bodyPr>
            <a:normAutofit/>
          </a:bodyPr>
          <a:lstStyle/>
          <a:p>
            <a:r>
              <a:rPr lang="en-US" sz="4000" dirty="0"/>
              <a:t>Model approach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EB09C-2F03-40AB-818F-F71AEFAC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74" y="2242930"/>
            <a:ext cx="5096634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linear regression models do well but their performance is not up to the mark, they have reasonably higher </a:t>
            </a:r>
            <a:r>
              <a:rPr lang="en-US" dirty="0" err="1"/>
              <a:t>rmse</a:t>
            </a:r>
            <a:r>
              <a:rPr lang="en-US" dirty="0"/>
              <a:t> and low r2 scores.</a:t>
            </a:r>
          </a:p>
          <a:p>
            <a:r>
              <a:rPr lang="en-US" dirty="0"/>
              <a:t>Ensemble techniques do pretty well and hence we tune them and </a:t>
            </a:r>
            <a:r>
              <a:rPr lang="en-US" sz="2000" dirty="0"/>
              <a:t>Based on the model performances, we can conclude that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Gradient Boosting </a:t>
            </a:r>
            <a:r>
              <a:rPr lang="en-US" sz="2000" dirty="0"/>
              <a:t>is the most optimal model with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least RMSE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best r2 score </a:t>
            </a:r>
            <a:r>
              <a:rPr lang="en-US" sz="2000" dirty="0"/>
              <a:t>of around 90% on the test set.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9A0D-FFB9-4169-BAF3-1C545EE4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08" y="1880983"/>
            <a:ext cx="6400800" cy="33474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6FB699-AE83-49D8-8C6C-82BF41012028}"/>
              </a:ext>
            </a:extLst>
          </p:cNvPr>
          <p:cNvSpPr/>
          <p:nvPr/>
        </p:nvSpPr>
        <p:spPr>
          <a:xfrm>
            <a:off x="5436703" y="1794013"/>
            <a:ext cx="6564795" cy="357311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4824-0E26-4BE0-A9A4-C2601FAF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9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/>
              <a:t>Insights and inferences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43A43-3B4C-49C8-83F5-B98F5A8E439A}"/>
              </a:ext>
            </a:extLst>
          </p:cNvPr>
          <p:cNvSpPr txBox="1"/>
          <p:nvPr/>
        </p:nvSpPr>
        <p:spPr>
          <a:xfrm>
            <a:off x="248479" y="1679713"/>
            <a:ext cx="11792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Quality Ratings, House Conditions, Furniture, Renovations, Sea View and the Location of the house were the major contributors apart from the #Bedrooms and house, plot and property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About 10-15% population live in the extreme (poor or rich) where as around 85% live in houses between 200,000 $ and 1,000,000 $.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~1% houses had a  sea view and ~4% houses were renovated. Around 70% houses had a House Condition of 3.0 and had Quality Rating of 7 or 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573B7-A86B-4F26-955E-B7561E80011C}"/>
              </a:ext>
            </a:extLst>
          </p:cNvPr>
          <p:cNvSpPr txBox="1"/>
          <p:nvPr/>
        </p:nvSpPr>
        <p:spPr>
          <a:xfrm>
            <a:off x="387627" y="4766437"/>
            <a:ext cx="108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Clusters made on House Pricing Category(Luxury, Lavish, Affordable and Economic)-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80588-AE66-47A0-873C-774784165629}"/>
              </a:ext>
            </a:extLst>
          </p:cNvPr>
          <p:cNvSpPr/>
          <p:nvPr/>
        </p:nvSpPr>
        <p:spPr>
          <a:xfrm>
            <a:off x="491987" y="5246273"/>
            <a:ext cx="10187608" cy="13804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D11EA-2126-43FA-9CDB-3A7442D4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5360171"/>
            <a:ext cx="10058400" cy="1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1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7FB50-15E4-45A5-89DD-AF3EBA74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7" y="177248"/>
            <a:ext cx="11625400" cy="1408043"/>
          </a:xfrm>
        </p:spPr>
        <p:txBody>
          <a:bodyPr>
            <a:normAutofit/>
          </a:bodyPr>
          <a:lstStyle/>
          <a:p>
            <a:r>
              <a:rPr lang="en-US" sz="4000" dirty="0"/>
              <a:t>Recommendations and business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AE546-C6B5-4028-948A-6A859FDA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1528968"/>
            <a:ext cx="11555826" cy="5020919"/>
          </a:xfrm>
        </p:spPr>
        <p:txBody>
          <a:bodyPr>
            <a:normAutofit/>
          </a:bodyPr>
          <a:lstStyle/>
          <a:p>
            <a:r>
              <a:rPr lang="en-US" dirty="0"/>
              <a:t>Collect the data of houses sold and bought for the last 5 years and feed the data to the system.</a:t>
            </a:r>
          </a:p>
          <a:p>
            <a:r>
              <a:rPr lang="en-US" dirty="0"/>
              <a:t>Develop interactive website and mobile application for the same.</a:t>
            </a:r>
          </a:p>
          <a:p>
            <a:r>
              <a:rPr lang="en-US" dirty="0"/>
              <a:t>Plan online marketing campaigns as “brokerage killers” and “Best Houses at Right Price”.</a:t>
            </a:r>
          </a:p>
          <a:p>
            <a:r>
              <a:rPr lang="en-US" dirty="0"/>
              <a:t>Target the right audience.</a:t>
            </a:r>
          </a:p>
          <a:p>
            <a:r>
              <a:rPr lang="en-US" dirty="0"/>
              <a:t>We can tie-up with the state for making this service a public service and charging a royalty and maintenance fee.</a:t>
            </a:r>
          </a:p>
          <a:p>
            <a:r>
              <a:rPr lang="en-US" dirty="0"/>
              <a:t>Timely updates and model optimization.</a:t>
            </a:r>
          </a:p>
          <a:p>
            <a:r>
              <a:rPr lang="en-US" dirty="0"/>
              <a:t>Build models for renting apartments and leasing properties.</a:t>
            </a:r>
          </a:p>
          <a:p>
            <a:r>
              <a:rPr lang="en-US" dirty="0"/>
              <a:t>Integrate with financial agencies that provide loans and ease of money transfer wallets.</a:t>
            </a:r>
          </a:p>
        </p:txBody>
      </p:sp>
    </p:spTree>
    <p:extLst>
      <p:ext uri="{BB962C8B-B14F-4D97-AF65-F5344CB8AC3E}">
        <p14:creationId xmlns:p14="http://schemas.microsoft.com/office/powerpoint/2010/main" val="325683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ED09-5D5C-412D-823D-6E90F740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48" y="1427920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80C89-BF5E-4A42-9BD5-105169DA9753}"/>
              </a:ext>
            </a:extLst>
          </p:cNvPr>
          <p:cNvSpPr txBox="1"/>
          <p:nvPr/>
        </p:nvSpPr>
        <p:spPr>
          <a:xfrm>
            <a:off x="7230719" y="4994412"/>
            <a:ext cx="46813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Submitted by-</a:t>
            </a:r>
          </a:p>
          <a:p>
            <a:r>
              <a:rPr lang="en-US" sz="5000" dirty="0">
                <a:solidFill>
                  <a:schemeClr val="accent5"/>
                </a:solidFill>
              </a:rPr>
              <a:t>Aaditya Desai</a:t>
            </a:r>
          </a:p>
        </p:txBody>
      </p:sp>
    </p:spTree>
    <p:extLst>
      <p:ext uri="{BB962C8B-B14F-4D97-AF65-F5344CB8AC3E}">
        <p14:creationId xmlns:p14="http://schemas.microsoft.com/office/powerpoint/2010/main" val="16486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B5A-D673-4516-B6FD-DE3C102F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78" y="114299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Flow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45F2-77F2-4BEF-A826-8BF498DC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1701"/>
            <a:ext cx="9905998" cy="36195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 to the Business Problem – Data &amp; Around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the Business Problem – Objective, Scope &amp;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Exploratory Data Analysis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Transformation and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Modelling – Building and Tuning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Business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4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2396-9B4B-44DD-AD7B-89A16D98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5" y="48039"/>
            <a:ext cx="10691122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 to 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46DC-85AC-4EDC-B6E9-6BA9C8DD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40" y="1812234"/>
            <a:ext cx="9905998" cy="415621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Arial" panose="020B0604020202020204" pitchFamily="34" charset="0"/>
              </a:rPr>
              <a:t>THE VALUE OF A HOUSE</a:t>
            </a:r>
            <a:r>
              <a:rPr lang="en-US" spc="-145" dirty="0">
                <a:effectLst/>
                <a:ea typeface="Arial" panose="020B0604020202020204" pitchFamily="34" charset="0"/>
              </a:rPr>
              <a:t> JUST CANNOT BE DEFINED IN CURRENCY</a:t>
            </a:r>
            <a:r>
              <a:rPr lang="en-US" dirty="0">
                <a:effectLst/>
                <a:ea typeface="Arial" panose="020B0604020202020204" pitchFamily="34" charset="0"/>
              </a:rPr>
              <a:t> .</a:t>
            </a:r>
            <a:r>
              <a:rPr lang="en-US" spc="-145" dirty="0">
                <a:effectLst/>
                <a:ea typeface="Arial" panose="020B0604020202020204" pitchFamily="34" charset="0"/>
              </a:rPr>
              <a:t> </a:t>
            </a:r>
          </a:p>
          <a:p>
            <a:r>
              <a:rPr lang="en-US" spc="-145" dirty="0">
                <a:effectLst/>
                <a:ea typeface="Arial" panose="020B0604020202020204" pitchFamily="34" charset="0"/>
              </a:rPr>
              <a:t>REAL ESTATE INDUSTRY IS ONE OF THE MOST UNPREDICTABLE INDUSTRY WHICH NEEDS TO BE KEPT IN CHECK.</a:t>
            </a:r>
          </a:p>
          <a:p>
            <a:r>
              <a:rPr lang="en-US" spc="-145" dirty="0">
                <a:effectLst/>
              </a:rPr>
              <a:t>THE PRICE OF THE HOUSE IS NOT JUST THE LOCATION AND  THE SIZE OF PROPERTY, LOT OF OTHER FEATURES ALSO CONTRIBUTE IN DEFINING THE ACTUAL COST.</a:t>
            </a:r>
          </a:p>
          <a:p>
            <a:pPr marL="0" indent="0">
              <a:buNone/>
            </a:pPr>
            <a:endParaRPr lang="en-US" spc="-145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spc="-145" dirty="0">
                <a:solidFill>
                  <a:schemeClr val="accent3"/>
                </a:solidFill>
                <a:effectLst/>
                <a:ea typeface="Arial" panose="020B0604020202020204" pitchFamily="34" charset="0"/>
              </a:rPr>
              <a:t>BUYING</a:t>
            </a:r>
            <a:r>
              <a:rPr lang="en-US" spc="-145" dirty="0">
                <a:effectLst/>
                <a:ea typeface="Arial" panose="020B0604020202020204" pitchFamily="34" charset="0"/>
              </a:rPr>
              <a:t> A HOUSE </a:t>
            </a:r>
            <a:r>
              <a:rPr lang="en-US" sz="2400" spc="-145" dirty="0">
                <a:effectLst/>
                <a:ea typeface="Arial" panose="020B0604020202020204" pitchFamily="34" charset="0"/>
              </a:rPr>
              <a:t>BY </a:t>
            </a:r>
            <a:r>
              <a:rPr lang="en-US" sz="2400" spc="-145" dirty="0">
                <a:solidFill>
                  <a:schemeClr val="accent3"/>
                </a:solidFill>
                <a:effectLst/>
                <a:ea typeface="Arial" panose="020B0604020202020204" pitchFamily="34" charset="0"/>
              </a:rPr>
              <a:t>NOT OVER-PAYING </a:t>
            </a:r>
            <a:r>
              <a:rPr lang="en-US" spc="-145" dirty="0">
                <a:effectLst/>
                <a:ea typeface="Arial" panose="020B0604020202020204" pitchFamily="34" charset="0"/>
              </a:rPr>
              <a:t>AND </a:t>
            </a:r>
            <a:r>
              <a:rPr lang="en-US" sz="2400" spc="-145" dirty="0">
                <a:solidFill>
                  <a:schemeClr val="accent3"/>
                </a:solidFill>
                <a:effectLst/>
              </a:rPr>
              <a:t>SELLING</a:t>
            </a:r>
            <a:r>
              <a:rPr lang="en-US" spc="-145" dirty="0">
                <a:effectLst/>
                <a:ea typeface="Arial" panose="020B0604020202020204" pitchFamily="34" charset="0"/>
              </a:rPr>
              <a:t> THE HOUSE AT THE </a:t>
            </a:r>
            <a:r>
              <a:rPr lang="en-US" sz="2400" spc="-145" dirty="0">
                <a:solidFill>
                  <a:schemeClr val="accent3"/>
                </a:solidFill>
                <a:effectLst/>
              </a:rPr>
              <a:t>RIGHT</a:t>
            </a:r>
            <a:r>
              <a:rPr lang="en-US" spc="-145" dirty="0">
                <a:effectLst/>
                <a:ea typeface="Arial" panose="020B0604020202020204" pitchFamily="34" charset="0"/>
              </a:rPr>
              <a:t> </a:t>
            </a:r>
            <a:r>
              <a:rPr lang="en-US" sz="2400" spc="-145" dirty="0">
                <a:solidFill>
                  <a:schemeClr val="accent3"/>
                </a:solidFill>
                <a:effectLst/>
              </a:rPr>
              <a:t>PRICE</a:t>
            </a:r>
            <a:r>
              <a:rPr lang="en-US" spc="-145" dirty="0">
                <a:effectLst/>
                <a:ea typeface="Arial" panose="020B0604020202020204" pitchFamily="34" charset="0"/>
              </a:rPr>
              <a:t> NEEDS NO  SKILL  ANYMORE,  </a:t>
            </a:r>
            <a:r>
              <a:rPr lang="en-US" sz="2800" spc="-145" dirty="0">
                <a:solidFill>
                  <a:schemeClr val="accent6"/>
                </a:solidFill>
                <a:effectLst/>
                <a:ea typeface="Arial" panose="020B0604020202020204" pitchFamily="34" charset="0"/>
              </a:rPr>
              <a:t>WHY PAY A BROKERAGE WHEN WE ARE HERE </a:t>
            </a:r>
            <a:r>
              <a:rPr lang="en-US" spc="-145" dirty="0">
                <a:solidFill>
                  <a:schemeClr val="accent6"/>
                </a:solidFill>
                <a:effectLst/>
                <a:ea typeface="Arial" panose="020B0604020202020204" pitchFamily="34" charset="0"/>
              </a:rPr>
              <a:t>?</a:t>
            </a:r>
          </a:p>
          <a:p>
            <a:endParaRPr lang="en-US" sz="1800" dirty="0"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0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CBFB-8628-40A3-B430-47961C96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" y="486"/>
            <a:ext cx="11585643" cy="1905000"/>
          </a:xfrm>
        </p:spPr>
        <p:txBody>
          <a:bodyPr>
            <a:normAutofit/>
          </a:bodyPr>
          <a:lstStyle/>
          <a:p>
            <a:r>
              <a:rPr lang="en-US" sz="4000" dirty="0"/>
              <a:t>About the data and around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3D70-07B4-4E58-AE30-ED67582B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22" y="1583830"/>
            <a:ext cx="6129061" cy="4916362"/>
          </a:xfrm>
        </p:spPr>
        <p:txBody>
          <a:bodyPr>
            <a:normAutofit/>
          </a:bodyPr>
          <a:lstStyle/>
          <a:p>
            <a:r>
              <a:rPr lang="en-US" dirty="0"/>
              <a:t>The data provided to us are of over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21600</a:t>
            </a:r>
            <a:r>
              <a:rPr lang="en-US" dirty="0"/>
              <a:t> houses that have been sold in 2014-2015 in King County, Washington. We have been provided with over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/>
              <a:t> features and not just the property sizes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Almost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29%</a:t>
            </a:r>
            <a:r>
              <a:rPr lang="en-US" dirty="0"/>
              <a:t> of Washington’s population </a:t>
            </a:r>
            <a:r>
              <a:rPr lang="en-US" dirty="0" err="1"/>
              <a:t>i.e</a:t>
            </a:r>
            <a:r>
              <a:rPr lang="en-US" dirty="0"/>
              <a:t> Around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2.29 Million </a:t>
            </a:r>
            <a:r>
              <a:rPr lang="en-US" dirty="0"/>
              <a:t>Residents resides in </a:t>
            </a:r>
            <a:r>
              <a:rPr lang="en-US" dirty="0">
                <a:solidFill>
                  <a:schemeClr val="accent5"/>
                </a:solidFill>
              </a:rPr>
              <a:t>King County </a:t>
            </a:r>
            <a:r>
              <a:rPr lang="en-US" dirty="0"/>
              <a:t>(as per Wikipedia and kingcounty.gov)</a:t>
            </a:r>
          </a:p>
          <a:p>
            <a:r>
              <a:rPr lang="en-US" dirty="0"/>
              <a:t>So it indeed is a big market for real estate to thrive and flourish.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642F11D2-BA74-4444-93EC-2751B10C1B42}"/>
              </a:ext>
            </a:extLst>
          </p:cNvPr>
          <p:cNvGrpSpPr>
            <a:grpSpLocks/>
          </p:cNvGrpSpPr>
          <p:nvPr/>
        </p:nvGrpSpPr>
        <p:grpSpPr bwMode="auto">
          <a:xfrm>
            <a:off x="7400993" y="1861515"/>
            <a:ext cx="3657600" cy="4572000"/>
            <a:chOff x="4238" y="366"/>
            <a:chExt cx="4141" cy="4575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307D7CA-781B-4B50-B33B-4FD5FEDC6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" y="410"/>
              <a:ext cx="3905" cy="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53A25AD-0DCE-40FE-A50F-0A1BB414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76"/>
              <a:ext cx="4121" cy="45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421CB2-6CB2-4957-9953-8F2EC01EAC25}"/>
              </a:ext>
            </a:extLst>
          </p:cNvPr>
          <p:cNvSpPr/>
          <p:nvPr/>
        </p:nvSpPr>
        <p:spPr>
          <a:xfrm>
            <a:off x="7409826" y="1794012"/>
            <a:ext cx="3572913" cy="47061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24C17D-CDAD-47D2-9727-22740EBC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E822-9762-4EA4-9C2E-6E794B87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443" y="510210"/>
            <a:ext cx="3621158" cy="5181600"/>
          </a:xfrm>
        </p:spPr>
        <p:txBody>
          <a:bodyPr>
            <a:normAutofit/>
          </a:bodyPr>
          <a:lstStyle/>
          <a:p>
            <a:r>
              <a:rPr lang="en-US" sz="2500" dirty="0"/>
              <a:t>More information w.r.t housing in king county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63DA78-6BE7-4458-9897-7C570BDB0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FFB95-7B46-43AB-B96E-8C3E5507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134178"/>
            <a:ext cx="8263180" cy="640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589AF-F507-4251-91DD-4761EED3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443" y="4352079"/>
            <a:ext cx="3703983" cy="21828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ADBD7-D699-47DA-AF4D-1034F7FCA904}"/>
              </a:ext>
            </a:extLst>
          </p:cNvPr>
          <p:cNvSpPr/>
          <p:nvPr/>
        </p:nvSpPr>
        <p:spPr>
          <a:xfrm>
            <a:off x="156294" y="134178"/>
            <a:ext cx="4158319" cy="24052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5BA05C-03AD-49D0-AB3E-B4A75D804A3F}"/>
              </a:ext>
            </a:extLst>
          </p:cNvPr>
          <p:cNvSpPr/>
          <p:nvPr/>
        </p:nvSpPr>
        <p:spPr>
          <a:xfrm>
            <a:off x="4347519" y="134178"/>
            <a:ext cx="3988100" cy="24052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2DD10-B2D6-4BF7-9FD2-2CD798C627BD}"/>
              </a:ext>
            </a:extLst>
          </p:cNvPr>
          <p:cNvSpPr/>
          <p:nvPr/>
        </p:nvSpPr>
        <p:spPr>
          <a:xfrm>
            <a:off x="152399" y="3038257"/>
            <a:ext cx="4158319" cy="32184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BDD2B-E8F1-4593-8605-B868DC488A7D}"/>
              </a:ext>
            </a:extLst>
          </p:cNvPr>
          <p:cNvSpPr/>
          <p:nvPr/>
        </p:nvSpPr>
        <p:spPr>
          <a:xfrm>
            <a:off x="4347519" y="3043423"/>
            <a:ext cx="3988099" cy="32184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94136-69E4-4B05-A319-032A9653962B}"/>
              </a:ext>
            </a:extLst>
          </p:cNvPr>
          <p:cNvSpPr/>
          <p:nvPr/>
        </p:nvSpPr>
        <p:spPr>
          <a:xfrm>
            <a:off x="89453" y="29816"/>
            <a:ext cx="8328990" cy="660455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9864B4-4D8F-4DD4-9DE1-155DD8E7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59" y="109330"/>
            <a:ext cx="4363278" cy="161511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Business problem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C5394-0660-4164-A901-A3F64AB8C2E3}"/>
              </a:ext>
            </a:extLst>
          </p:cNvPr>
          <p:cNvSpPr txBox="1"/>
          <p:nvPr/>
        </p:nvSpPr>
        <p:spPr>
          <a:xfrm>
            <a:off x="158959" y="2175159"/>
            <a:ext cx="48403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OBJECTIVE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collect the data and additional parameters that may contribute some value in deciding the price of the house.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 system that analyses all the input features and predicts the price of the house.</a:t>
            </a:r>
          </a:p>
        </p:txBody>
      </p:sp>
      <p:pic>
        <p:nvPicPr>
          <p:cNvPr id="4098" name="Picture 2" descr="10 Step Process for Effective Business Problem Solving">
            <a:extLst>
              <a:ext uri="{FF2B5EF4-FFF2-40B4-BE49-F238E27FC236}">
                <a16:creationId xmlns:a16="http://schemas.microsoft.com/office/drawing/2014/main" id="{C79DD238-42D2-4A37-AFF2-E3FA1B5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30" y="1447384"/>
            <a:ext cx="6097656" cy="46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61CC2E-8DAC-4CD3-B23E-FE1510406CDB}"/>
              </a:ext>
            </a:extLst>
          </p:cNvPr>
          <p:cNvSpPr/>
          <p:nvPr/>
        </p:nvSpPr>
        <p:spPr>
          <a:xfrm>
            <a:off x="5623063" y="1356691"/>
            <a:ext cx="6271591" cy="4875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753C-443E-4A9D-9443-9F29C3030CFA}"/>
              </a:ext>
            </a:extLst>
          </p:cNvPr>
          <p:cNvSpPr/>
          <p:nvPr/>
        </p:nvSpPr>
        <p:spPr>
          <a:xfrm>
            <a:off x="151537" y="2087217"/>
            <a:ext cx="4924840" cy="377687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F79D-D5C4-4E68-998E-70A40347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1" y="198782"/>
            <a:ext cx="4359897" cy="1371600"/>
          </a:xfrm>
        </p:spPr>
        <p:txBody>
          <a:bodyPr>
            <a:noAutofit/>
          </a:bodyPr>
          <a:lstStyle/>
          <a:p>
            <a:r>
              <a:rPr lang="en-US" sz="3600" dirty="0"/>
              <a:t>Business problem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9015-04F5-46AD-BA04-4A512B14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284" y="2141881"/>
            <a:ext cx="4230689" cy="37222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w.r.t seller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w.r.t buyer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Eliminate agent brokerage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Build a central system containing all the data and develop an interactive website and mobile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2,375 Business Scope Photos - Free &amp;amp; Royalty-Free Stock Photos from  Dreamstime">
            <a:extLst>
              <a:ext uri="{FF2B5EF4-FFF2-40B4-BE49-F238E27FC236}">
                <a16:creationId xmlns:a16="http://schemas.microsoft.com/office/drawing/2014/main" id="{73785F34-AE7A-4306-9DF6-300F8C55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29" y="1570382"/>
            <a:ext cx="686228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82477C-B19D-403E-B31C-8AAA6FF1DD5F}"/>
              </a:ext>
            </a:extLst>
          </p:cNvPr>
          <p:cNvSpPr/>
          <p:nvPr/>
        </p:nvSpPr>
        <p:spPr>
          <a:xfrm>
            <a:off x="5024230" y="1461051"/>
            <a:ext cx="7050089" cy="47906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72284-34D2-4E72-BA27-B862F2A4F35B}"/>
              </a:ext>
            </a:extLst>
          </p:cNvPr>
          <p:cNvSpPr/>
          <p:nvPr/>
        </p:nvSpPr>
        <p:spPr>
          <a:xfrm>
            <a:off x="151537" y="2206487"/>
            <a:ext cx="4152106" cy="33395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F79D-D5C4-4E68-998E-70A40347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1" y="198782"/>
            <a:ext cx="4359897" cy="1371600"/>
          </a:xfrm>
        </p:spPr>
        <p:txBody>
          <a:bodyPr>
            <a:noAutofit/>
          </a:bodyPr>
          <a:lstStyle/>
          <a:p>
            <a:r>
              <a:rPr lang="en-US" sz="3600" dirty="0"/>
              <a:t>Business problem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9015-04F5-46AD-BA04-4A512B14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284" y="2114549"/>
            <a:ext cx="4230689" cy="37222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Outliers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Missing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Cost of 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Time to make the system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Updating resources and data when sold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146" name="Picture 2" descr="Master | Project Constraints Definition | 7 Common Project Constraints">
            <a:extLst>
              <a:ext uri="{FF2B5EF4-FFF2-40B4-BE49-F238E27FC236}">
                <a16:creationId xmlns:a16="http://schemas.microsoft.com/office/drawing/2014/main" id="{9A905766-B678-41E8-873B-8A7B6B85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48" y="1570382"/>
            <a:ext cx="6858000" cy="458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510EF5-E633-4D3D-A80F-E3D7125FCFE3}"/>
              </a:ext>
            </a:extLst>
          </p:cNvPr>
          <p:cNvSpPr/>
          <p:nvPr/>
        </p:nvSpPr>
        <p:spPr>
          <a:xfrm>
            <a:off x="10078278" y="1659833"/>
            <a:ext cx="165983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B983B-27F8-4AF3-9363-CA2B1969F1BD}"/>
              </a:ext>
            </a:extLst>
          </p:cNvPr>
          <p:cNvSpPr/>
          <p:nvPr/>
        </p:nvSpPr>
        <p:spPr>
          <a:xfrm>
            <a:off x="4855265" y="1476580"/>
            <a:ext cx="7026965" cy="47707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778F3-53F5-41F6-BC67-67E99658CBEC}"/>
              </a:ext>
            </a:extLst>
          </p:cNvPr>
          <p:cNvSpPr/>
          <p:nvPr/>
        </p:nvSpPr>
        <p:spPr>
          <a:xfrm>
            <a:off x="151537" y="2281029"/>
            <a:ext cx="4012959" cy="303143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CBDC66-B2B9-4357-A24D-C0848419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0" y="0"/>
            <a:ext cx="10586760" cy="1905000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 summary</a:t>
            </a: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23A99837-3D0B-4BD3-857B-65E47F8B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8" y="1768714"/>
            <a:ext cx="6400800" cy="479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61CC2-C106-4DB0-965A-5C327D5DCC0A}"/>
              </a:ext>
            </a:extLst>
          </p:cNvPr>
          <p:cNvSpPr txBox="1"/>
          <p:nvPr/>
        </p:nvSpPr>
        <p:spPr>
          <a:xfrm>
            <a:off x="6649278" y="2012674"/>
            <a:ext cx="5362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made 4 clusters to group houses by prices and we can see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EDA we did , following were our derivations : -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House Conditions, Quality Ratings, Furniture, #Bedrooms, Sea View, Sight, Renovated, Total Living Area and Property Area</a:t>
            </a:r>
            <a:r>
              <a:rPr lang="en-US" dirty="0"/>
              <a:t> have a direct influence in the price variation.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Few houses – Renovated &amp; Sea View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Most of the variables have outliers but they don’t need to be treated.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Plot area and Total Property area have High correlation.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Some variables don’t add direct value to the analysis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EA91A-981E-45AD-8E85-BEF6BBD8BF2B}"/>
              </a:ext>
            </a:extLst>
          </p:cNvPr>
          <p:cNvSpPr/>
          <p:nvPr/>
        </p:nvSpPr>
        <p:spPr>
          <a:xfrm>
            <a:off x="180561" y="1659834"/>
            <a:ext cx="6533322" cy="49993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594</TotalTime>
  <Words>1060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Bahnschrift SemiBold</vt:lpstr>
      <vt:lpstr>Century Gothic</vt:lpstr>
      <vt:lpstr>Wingdings</vt:lpstr>
      <vt:lpstr>Mesh</vt:lpstr>
      <vt:lpstr>PowerPoint Presentation</vt:lpstr>
      <vt:lpstr>Flow of the presentation</vt:lpstr>
      <vt:lpstr>Introduction to the business problem</vt:lpstr>
      <vt:lpstr>About the data and around the data</vt:lpstr>
      <vt:lpstr>PowerPoint Presentation</vt:lpstr>
      <vt:lpstr>Business problem understanding</vt:lpstr>
      <vt:lpstr>Business problem understanding</vt:lpstr>
      <vt:lpstr>Business problem understanding</vt:lpstr>
      <vt:lpstr>Exploratory data analysis summary</vt:lpstr>
      <vt:lpstr>DATA Assumptions and transformations</vt:lpstr>
      <vt:lpstr>Model building  The process of modeling means training a machine learning algorithm to predict the labels from the features, tuning it for the business need, and validating it on holdout data</vt:lpstr>
      <vt:lpstr>MODEL tuning</vt:lpstr>
      <vt:lpstr>20 Important features in different models</vt:lpstr>
      <vt:lpstr>20 Important features in different models</vt:lpstr>
      <vt:lpstr>Model approach used</vt:lpstr>
      <vt:lpstr>Insights and inferences</vt:lpstr>
      <vt:lpstr>Recommendations and business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Desai</dc:creator>
  <cp:lastModifiedBy>Aaditya Desai</cp:lastModifiedBy>
  <cp:revision>6</cp:revision>
  <dcterms:created xsi:type="dcterms:W3CDTF">2021-09-02T10:29:24Z</dcterms:created>
  <dcterms:modified xsi:type="dcterms:W3CDTF">2021-09-03T14:35:13Z</dcterms:modified>
</cp:coreProperties>
</file>