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0" r:id="rId1"/>
  </p:sldMasterIdLst>
  <p:sldIdLst>
    <p:sldId id="256" r:id="rId2"/>
    <p:sldId id="257" r:id="rId3"/>
    <p:sldId id="258" r:id="rId4"/>
    <p:sldId id="259" r:id="rId5"/>
    <p:sldId id="261" r:id="rId6"/>
    <p:sldId id="267" r:id="rId7"/>
    <p:sldId id="296" r:id="rId8"/>
    <p:sldId id="297" r:id="rId9"/>
    <p:sldId id="272" r:id="rId10"/>
    <p:sldId id="271" r:id="rId11"/>
    <p:sldId id="283" r:id="rId12"/>
    <p:sldId id="298" r:id="rId13"/>
    <p:sldId id="299" r:id="rId14"/>
    <p:sldId id="285" r:id="rId15"/>
    <p:sldId id="286" r:id="rId16"/>
    <p:sldId id="307" r:id="rId17"/>
    <p:sldId id="262" r:id="rId18"/>
    <p:sldId id="304" r:id="rId19"/>
    <p:sldId id="288" r:id="rId20"/>
    <p:sldId id="301" r:id="rId21"/>
    <p:sldId id="303" r:id="rId22"/>
    <p:sldId id="300" r:id="rId23"/>
    <p:sldId id="305" r:id="rId24"/>
    <p:sldId id="306" r:id="rId25"/>
    <p:sldId id="30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0" d="100"/>
          <a:sy n="60" d="100"/>
        </p:scale>
        <p:origin x="90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06-Jul-21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9343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06-Jul-21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3381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06-Jul-21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0656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06-Jul-21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9922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06-Jul-21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7411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06-Jul-21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4287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06-Jul-21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696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06-Jul-21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2003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06-Jul-21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1495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06-Jul-21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2536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06-Jul-21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9726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1BEF0D-F0BB-DE4B-95CE-6DB70DBA9567}" type="datetimeFigureOut">
              <a:rPr lang="en-US" smtClean="0"/>
              <a:pPr/>
              <a:t>06-Jul-21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5501803"/>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62AE8E50-35D4-4D5A-A4BB-168CBB027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6">
            <a:extLst>
              <a:ext uri="{FF2B5EF4-FFF2-40B4-BE49-F238E27FC236}">
                <a16:creationId xmlns:a16="http://schemas.microsoft.com/office/drawing/2014/main" id="{C37D1D6D-17D8-4296-B000-665D1892D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1B26E892-1320-40AA-9CA1-246721C18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13224" y="1105351"/>
            <a:ext cx="6353967" cy="3023981"/>
          </a:xfrm>
        </p:spPr>
        <p:txBody>
          <a:bodyPr anchor="b">
            <a:normAutofit/>
          </a:bodyPr>
          <a:lstStyle/>
          <a:p>
            <a:pPr algn="l"/>
            <a:r>
              <a:rPr lang="en-IN" sz="4800" dirty="0">
                <a:solidFill>
                  <a:srgbClr val="FFFFFF"/>
                </a:solidFill>
              </a:rPr>
              <a:t>MARKET BASKET ANALYSIS</a:t>
            </a:r>
          </a:p>
        </p:txBody>
      </p:sp>
      <p:sp>
        <p:nvSpPr>
          <p:cNvPr id="3" name="Subtitle 2"/>
          <p:cNvSpPr>
            <a:spLocks noGrp="1"/>
          </p:cNvSpPr>
          <p:nvPr>
            <p:ph type="subTitle" idx="1"/>
          </p:nvPr>
        </p:nvSpPr>
        <p:spPr>
          <a:xfrm>
            <a:off x="4713224" y="4297556"/>
            <a:ext cx="6353968" cy="1433391"/>
          </a:xfrm>
        </p:spPr>
        <p:txBody>
          <a:bodyPr anchor="t">
            <a:normAutofit/>
          </a:bodyPr>
          <a:lstStyle/>
          <a:p>
            <a:r>
              <a:rPr lang="en-IN" dirty="0">
                <a:solidFill>
                  <a:srgbClr val="FFFFFF"/>
                </a:solidFill>
              </a:rPr>
              <a:t>Aaditya Desai </a:t>
            </a:r>
          </a:p>
          <a:p>
            <a:r>
              <a:rPr lang="en-IN" dirty="0">
                <a:solidFill>
                  <a:srgbClr val="FFFFFF"/>
                </a:solidFill>
              </a:rPr>
              <a:t>DSBA – Aug 20 </a:t>
            </a:r>
          </a:p>
          <a:p>
            <a:r>
              <a:rPr lang="en-IN" dirty="0">
                <a:solidFill>
                  <a:srgbClr val="FFFFFF"/>
                </a:solidFill>
              </a:rPr>
              <a:t>aadidesai9@gmail.com</a:t>
            </a:r>
          </a:p>
        </p:txBody>
      </p:sp>
      <p:cxnSp>
        <p:nvCxnSpPr>
          <p:cNvPr id="14" name="Straight Connector 13">
            <a:extLst>
              <a:ext uri="{FF2B5EF4-FFF2-40B4-BE49-F238E27FC236}">
                <a16:creationId xmlns:a16="http://schemas.microsoft.com/office/drawing/2014/main" id="{C9A1F79C-E4D1-4AAE-BA11-3A09005252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2932"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170DF7D-4686-4BD5-A9CD-C89649284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6520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type="wd">
                                    <p:tmPct val="15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CD2B798-7994-4548-A2BE-4AEF9C1A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Oval 5">
            <a:extLst>
              <a:ext uri="{FF2B5EF4-FFF2-40B4-BE49-F238E27FC236}">
                <a16:creationId xmlns:a16="http://schemas.microsoft.com/office/drawing/2014/main" id="{E6162320-3B67-42BB-AF9D-939326E648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20">
            <a:extLst>
              <a:ext uri="{FF2B5EF4-FFF2-40B4-BE49-F238E27FC236}">
                <a16:creationId xmlns:a16="http://schemas.microsoft.com/office/drawing/2014/main" id="{6722E143-84C1-4F95-937C-78B92D2811C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F3D45596-EA0E-4DD4-956D-80389BE0D7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09B4DD-8E9D-40F2-9B1E-9E8FF36D4D29}"/>
              </a:ext>
            </a:extLst>
          </p:cNvPr>
          <p:cNvSpPr>
            <a:spLocks noGrp="1"/>
          </p:cNvSpPr>
          <p:nvPr>
            <p:ph type="title"/>
          </p:nvPr>
        </p:nvSpPr>
        <p:spPr>
          <a:xfrm>
            <a:off x="457200" y="4960137"/>
            <a:ext cx="7772400" cy="1463040"/>
          </a:xfrm>
        </p:spPr>
        <p:txBody>
          <a:bodyPr vert="horz" lIns="91440" tIns="45720" rIns="91440" bIns="45720" rtlCol="0" anchor="ctr">
            <a:normAutofit/>
          </a:bodyPr>
          <a:lstStyle/>
          <a:p>
            <a:pPr algn="r"/>
            <a:r>
              <a:rPr lang="en-US" sz="4400" kern="1200" cap="all" spc="200" baseline="0" dirty="0">
                <a:solidFill>
                  <a:schemeClr val="tx1">
                    <a:lumMod val="95000"/>
                    <a:lumOff val="5000"/>
                  </a:schemeClr>
                </a:solidFill>
                <a:latin typeface="+mj-lt"/>
                <a:ea typeface="+mj-ea"/>
                <a:cs typeface="+mj-cs"/>
              </a:rPr>
              <a:t>Visualization to see </a:t>
            </a:r>
            <a:r>
              <a:rPr lang="en-US" sz="4400" kern="1200" cap="all" spc="200" baseline="0" dirty="0">
                <a:solidFill>
                  <a:srgbClr val="FF0000"/>
                </a:solidFill>
                <a:latin typeface="+mj-lt"/>
                <a:ea typeface="+mj-ea"/>
                <a:cs typeface="+mj-cs"/>
              </a:rPr>
              <a:t>Demand across different products</a:t>
            </a:r>
          </a:p>
        </p:txBody>
      </p:sp>
      <p:sp>
        <p:nvSpPr>
          <p:cNvPr id="3" name="Content Placeholder 2">
            <a:extLst>
              <a:ext uri="{FF2B5EF4-FFF2-40B4-BE49-F238E27FC236}">
                <a16:creationId xmlns:a16="http://schemas.microsoft.com/office/drawing/2014/main" id="{F141FFE6-04C5-45FE-ADE1-4C3452E6874C}"/>
              </a:ext>
            </a:extLst>
          </p:cNvPr>
          <p:cNvSpPr>
            <a:spLocks noGrp="1"/>
          </p:cNvSpPr>
          <p:nvPr>
            <p:ph idx="1"/>
          </p:nvPr>
        </p:nvSpPr>
        <p:spPr>
          <a:xfrm>
            <a:off x="8610600" y="4960137"/>
            <a:ext cx="3200400" cy="1463040"/>
          </a:xfrm>
        </p:spPr>
        <p:txBody>
          <a:bodyPr vert="horz" lIns="91440" tIns="45720" rIns="91440" bIns="45720" rtlCol="0" anchor="ctr">
            <a:normAutofit/>
          </a:bodyPr>
          <a:lstStyle/>
          <a:p>
            <a:pPr marL="0" indent="0">
              <a:lnSpc>
                <a:spcPct val="100000"/>
              </a:lnSpc>
              <a:spcBef>
                <a:spcPts val="0"/>
              </a:spcBef>
              <a:buNone/>
            </a:pPr>
            <a:r>
              <a:rPr lang="en-US" sz="1800" dirty="0">
                <a:solidFill>
                  <a:schemeClr val="tx1">
                    <a:lumMod val="95000"/>
                    <a:lumOff val="5000"/>
                  </a:schemeClr>
                </a:solidFill>
              </a:rPr>
              <a:t>This is done using Tableau</a:t>
            </a:r>
          </a:p>
        </p:txBody>
      </p:sp>
      <p:pic>
        <p:nvPicPr>
          <p:cNvPr id="6" name="Picture 5" descr="Table, treemap chart&#10;&#10;Description automatically generated">
            <a:extLst>
              <a:ext uri="{FF2B5EF4-FFF2-40B4-BE49-F238E27FC236}">
                <a16:creationId xmlns:a16="http://schemas.microsoft.com/office/drawing/2014/main" id="{FF0F6185-B709-42D7-967F-D9BE344CC3E5}"/>
              </a:ext>
            </a:extLst>
          </p:cNvPr>
          <p:cNvPicPr>
            <a:picLocks noChangeAspect="1"/>
          </p:cNvPicPr>
          <p:nvPr/>
        </p:nvPicPr>
        <p:blipFill rotWithShape="1">
          <a:blip r:embed="rId2"/>
          <a:srcRect b="2663"/>
          <a:stretch/>
        </p:blipFill>
        <p:spPr>
          <a:xfrm>
            <a:off x="127856" y="227634"/>
            <a:ext cx="11933239" cy="4297680"/>
          </a:xfrm>
          <a:prstGeom prst="rect">
            <a:avLst/>
          </a:prstGeom>
          <a:ln w="12700">
            <a:solidFill>
              <a:schemeClr val="tx1"/>
            </a:solidFill>
          </a:ln>
        </p:spPr>
      </p:pic>
      <p:cxnSp>
        <p:nvCxnSpPr>
          <p:cNvPr id="25" name="Straight Connector 24">
            <a:extLst>
              <a:ext uri="{FF2B5EF4-FFF2-40B4-BE49-F238E27FC236}">
                <a16:creationId xmlns:a16="http://schemas.microsoft.com/office/drawing/2014/main" id="{8E6A78A1-C775-42C8-9A7B-6998977BCB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CA59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5618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3F9D8-7436-45EB-BCD5-55B87FC4FA2F}"/>
              </a:ext>
            </a:extLst>
          </p:cNvPr>
          <p:cNvSpPr>
            <a:spLocks noGrp="1"/>
          </p:cNvSpPr>
          <p:nvPr>
            <p:ph type="title"/>
          </p:nvPr>
        </p:nvSpPr>
        <p:spPr>
          <a:xfrm>
            <a:off x="1024128" y="585216"/>
            <a:ext cx="3133581" cy="1499616"/>
          </a:xfrm>
        </p:spPr>
        <p:txBody>
          <a:bodyPr>
            <a:normAutofit/>
          </a:bodyPr>
          <a:lstStyle/>
          <a:p>
            <a:r>
              <a:rPr lang="en-US" sz="4000" dirty="0"/>
              <a:t>ANNUAL trends</a:t>
            </a:r>
            <a:endParaRPr lang="en-IN" sz="4000" dirty="0"/>
          </a:p>
        </p:txBody>
      </p:sp>
      <p:sp>
        <p:nvSpPr>
          <p:cNvPr id="20" name="Content Placeholder 19">
            <a:extLst>
              <a:ext uri="{FF2B5EF4-FFF2-40B4-BE49-F238E27FC236}">
                <a16:creationId xmlns:a16="http://schemas.microsoft.com/office/drawing/2014/main" id="{FDF3C312-5247-4229-9977-6666A61C2731}"/>
              </a:ext>
            </a:extLst>
          </p:cNvPr>
          <p:cNvSpPr>
            <a:spLocks noGrp="1"/>
          </p:cNvSpPr>
          <p:nvPr>
            <p:ph idx="1"/>
          </p:nvPr>
        </p:nvSpPr>
        <p:spPr>
          <a:xfrm>
            <a:off x="1024128" y="2286000"/>
            <a:ext cx="3133580" cy="3931920"/>
          </a:xfrm>
        </p:spPr>
        <p:txBody>
          <a:bodyPr>
            <a:normAutofit/>
          </a:bodyPr>
          <a:lstStyle/>
          <a:p>
            <a:endParaRPr lang="en-US" sz="1600"/>
          </a:p>
        </p:txBody>
      </p:sp>
      <p:pic>
        <p:nvPicPr>
          <p:cNvPr id="11" name="Content Placeholder 4" descr="Chart, bubble chart&#10;&#10;Description automatically generated">
            <a:extLst>
              <a:ext uri="{FF2B5EF4-FFF2-40B4-BE49-F238E27FC236}">
                <a16:creationId xmlns:a16="http://schemas.microsoft.com/office/drawing/2014/main" id="{63662E0B-AAA1-4E60-9F87-3B890F750CFF}"/>
              </a:ext>
            </a:extLst>
          </p:cNvPr>
          <p:cNvPicPr>
            <a:picLocks noChangeAspect="1"/>
          </p:cNvPicPr>
          <p:nvPr/>
        </p:nvPicPr>
        <p:blipFill>
          <a:blip r:embed="rId2"/>
          <a:stretch>
            <a:fillRect/>
          </a:stretch>
        </p:blipFill>
        <p:spPr>
          <a:xfrm>
            <a:off x="40368" y="1965960"/>
            <a:ext cx="12111264" cy="4572000"/>
          </a:xfrm>
          <a:prstGeom prst="rect">
            <a:avLst/>
          </a:prstGeom>
          <a:ln w="12700">
            <a:solidFill>
              <a:schemeClr val="tx1"/>
            </a:solidFill>
          </a:ln>
        </p:spPr>
      </p:pic>
      <p:sp>
        <p:nvSpPr>
          <p:cNvPr id="6" name="TextBox 5">
            <a:extLst>
              <a:ext uri="{FF2B5EF4-FFF2-40B4-BE49-F238E27FC236}">
                <a16:creationId xmlns:a16="http://schemas.microsoft.com/office/drawing/2014/main" id="{48D3A9CF-AFDB-42EF-B59C-5E382011503A}"/>
              </a:ext>
            </a:extLst>
          </p:cNvPr>
          <p:cNvSpPr txBox="1"/>
          <p:nvPr/>
        </p:nvSpPr>
        <p:spPr>
          <a:xfrm>
            <a:off x="4603898" y="1319629"/>
            <a:ext cx="5114260" cy="646331"/>
          </a:xfrm>
          <a:prstGeom prst="rect">
            <a:avLst/>
          </a:prstGeom>
          <a:noFill/>
        </p:spPr>
        <p:txBody>
          <a:bodyPr wrap="square" rtlCol="0">
            <a:spAutoFit/>
          </a:bodyPr>
          <a:lstStyle/>
          <a:p>
            <a:r>
              <a:rPr lang="en-IN" dirty="0"/>
              <a:t>The trends seem normal as per the graphs, not much difference in 2018 and 2019</a:t>
            </a:r>
          </a:p>
        </p:txBody>
      </p:sp>
    </p:spTree>
    <p:extLst>
      <p:ext uri="{BB962C8B-B14F-4D97-AF65-F5344CB8AC3E}">
        <p14:creationId xmlns:p14="http://schemas.microsoft.com/office/powerpoint/2010/main" val="3446297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3F9D8-7436-45EB-BCD5-55B87FC4FA2F}"/>
              </a:ext>
            </a:extLst>
          </p:cNvPr>
          <p:cNvSpPr>
            <a:spLocks noGrp="1"/>
          </p:cNvSpPr>
          <p:nvPr>
            <p:ph type="title"/>
          </p:nvPr>
        </p:nvSpPr>
        <p:spPr>
          <a:xfrm>
            <a:off x="1024128" y="585216"/>
            <a:ext cx="3133581" cy="1499616"/>
          </a:xfrm>
        </p:spPr>
        <p:txBody>
          <a:bodyPr>
            <a:normAutofit/>
          </a:bodyPr>
          <a:lstStyle/>
          <a:p>
            <a:r>
              <a:rPr lang="en-US" sz="4000"/>
              <a:t>quarterly trends</a:t>
            </a:r>
            <a:endParaRPr lang="en-IN" sz="4000"/>
          </a:p>
        </p:txBody>
      </p:sp>
      <p:sp>
        <p:nvSpPr>
          <p:cNvPr id="20" name="Content Placeholder 19">
            <a:extLst>
              <a:ext uri="{FF2B5EF4-FFF2-40B4-BE49-F238E27FC236}">
                <a16:creationId xmlns:a16="http://schemas.microsoft.com/office/drawing/2014/main" id="{FDF3C312-5247-4229-9977-6666A61C2731}"/>
              </a:ext>
            </a:extLst>
          </p:cNvPr>
          <p:cNvSpPr>
            <a:spLocks noGrp="1"/>
          </p:cNvSpPr>
          <p:nvPr>
            <p:ph idx="1"/>
          </p:nvPr>
        </p:nvSpPr>
        <p:spPr>
          <a:xfrm>
            <a:off x="1024128" y="2286000"/>
            <a:ext cx="3133580" cy="3931920"/>
          </a:xfrm>
        </p:spPr>
        <p:txBody>
          <a:bodyPr>
            <a:normAutofit/>
          </a:bodyPr>
          <a:lstStyle/>
          <a:p>
            <a:endParaRPr lang="en-US" sz="1600"/>
          </a:p>
        </p:txBody>
      </p:sp>
      <p:pic>
        <p:nvPicPr>
          <p:cNvPr id="5" name="Content Placeholder 4">
            <a:extLst>
              <a:ext uri="{FF2B5EF4-FFF2-40B4-BE49-F238E27FC236}">
                <a16:creationId xmlns:a16="http://schemas.microsoft.com/office/drawing/2014/main" id="{BBD39A66-9116-4D53-A21F-8F0A7C4F3FC2}"/>
              </a:ext>
            </a:extLst>
          </p:cNvPr>
          <p:cNvPicPr>
            <a:picLocks noChangeAspect="1"/>
          </p:cNvPicPr>
          <p:nvPr/>
        </p:nvPicPr>
        <p:blipFill>
          <a:blip r:embed="rId2"/>
          <a:stretch>
            <a:fillRect/>
          </a:stretch>
        </p:blipFill>
        <p:spPr>
          <a:xfrm>
            <a:off x="160420" y="1827421"/>
            <a:ext cx="12031580" cy="4572000"/>
          </a:xfrm>
          <a:prstGeom prst="rect">
            <a:avLst/>
          </a:prstGeom>
          <a:ln w="12700">
            <a:solidFill>
              <a:schemeClr val="tx1"/>
            </a:solidFill>
          </a:ln>
        </p:spPr>
      </p:pic>
      <p:sp>
        <p:nvSpPr>
          <p:cNvPr id="6" name="TextBox 5">
            <a:extLst>
              <a:ext uri="{FF2B5EF4-FFF2-40B4-BE49-F238E27FC236}">
                <a16:creationId xmlns:a16="http://schemas.microsoft.com/office/drawing/2014/main" id="{A8C247B3-1080-4A87-905B-4E38470C4DE2}"/>
              </a:ext>
            </a:extLst>
          </p:cNvPr>
          <p:cNvSpPr txBox="1"/>
          <p:nvPr/>
        </p:nvSpPr>
        <p:spPr>
          <a:xfrm>
            <a:off x="4678326" y="1011858"/>
            <a:ext cx="5114260" cy="923330"/>
          </a:xfrm>
          <a:prstGeom prst="rect">
            <a:avLst/>
          </a:prstGeom>
          <a:noFill/>
        </p:spPr>
        <p:txBody>
          <a:bodyPr wrap="square" rtlCol="0">
            <a:spAutoFit/>
          </a:bodyPr>
          <a:lstStyle/>
          <a:p>
            <a:r>
              <a:rPr lang="en-IN" dirty="0"/>
              <a:t>We can see that sales in Q1 are high and that trend continues in both 2018 and 2019, we have data till Feb in 2020, so it would be bias to look at it.</a:t>
            </a:r>
          </a:p>
        </p:txBody>
      </p:sp>
    </p:spTree>
    <p:extLst>
      <p:ext uri="{BB962C8B-B14F-4D97-AF65-F5344CB8AC3E}">
        <p14:creationId xmlns:p14="http://schemas.microsoft.com/office/powerpoint/2010/main" val="2992111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3F9D8-7436-45EB-BCD5-55B87FC4FA2F}"/>
              </a:ext>
            </a:extLst>
          </p:cNvPr>
          <p:cNvSpPr>
            <a:spLocks noGrp="1"/>
          </p:cNvSpPr>
          <p:nvPr>
            <p:ph type="title"/>
          </p:nvPr>
        </p:nvSpPr>
        <p:spPr>
          <a:xfrm>
            <a:off x="1024128" y="585216"/>
            <a:ext cx="3133581" cy="1499616"/>
          </a:xfrm>
        </p:spPr>
        <p:txBody>
          <a:bodyPr>
            <a:normAutofit/>
          </a:bodyPr>
          <a:lstStyle/>
          <a:p>
            <a:r>
              <a:rPr lang="en-US" sz="4000" dirty="0"/>
              <a:t>MONTHLY trends</a:t>
            </a:r>
            <a:endParaRPr lang="en-IN" sz="4000" dirty="0"/>
          </a:p>
        </p:txBody>
      </p:sp>
      <p:sp>
        <p:nvSpPr>
          <p:cNvPr id="20" name="Content Placeholder 19">
            <a:extLst>
              <a:ext uri="{FF2B5EF4-FFF2-40B4-BE49-F238E27FC236}">
                <a16:creationId xmlns:a16="http://schemas.microsoft.com/office/drawing/2014/main" id="{FDF3C312-5247-4229-9977-6666A61C2731}"/>
              </a:ext>
            </a:extLst>
          </p:cNvPr>
          <p:cNvSpPr>
            <a:spLocks noGrp="1"/>
          </p:cNvSpPr>
          <p:nvPr>
            <p:ph idx="1"/>
          </p:nvPr>
        </p:nvSpPr>
        <p:spPr>
          <a:xfrm>
            <a:off x="1024128" y="2286000"/>
            <a:ext cx="3133580" cy="3931920"/>
          </a:xfrm>
        </p:spPr>
        <p:txBody>
          <a:bodyPr>
            <a:normAutofit/>
          </a:bodyPr>
          <a:lstStyle/>
          <a:p>
            <a:endParaRPr lang="en-US" sz="1600"/>
          </a:p>
        </p:txBody>
      </p:sp>
      <p:pic>
        <p:nvPicPr>
          <p:cNvPr id="6" name="Content Placeholder 4" descr="Graphical user interface, application&#10;&#10;Description automatically generated">
            <a:extLst>
              <a:ext uri="{FF2B5EF4-FFF2-40B4-BE49-F238E27FC236}">
                <a16:creationId xmlns:a16="http://schemas.microsoft.com/office/drawing/2014/main" id="{79FC4E96-D9AF-40CB-B065-CEA730DCF960}"/>
              </a:ext>
            </a:extLst>
          </p:cNvPr>
          <p:cNvPicPr>
            <a:picLocks noChangeAspect="1"/>
          </p:cNvPicPr>
          <p:nvPr/>
        </p:nvPicPr>
        <p:blipFill>
          <a:blip r:embed="rId2"/>
          <a:stretch>
            <a:fillRect/>
          </a:stretch>
        </p:blipFill>
        <p:spPr>
          <a:xfrm>
            <a:off x="56960" y="1838425"/>
            <a:ext cx="12078080" cy="4818407"/>
          </a:xfrm>
          <a:prstGeom prst="rect">
            <a:avLst/>
          </a:prstGeom>
          <a:ln w="12700">
            <a:solidFill>
              <a:schemeClr val="tx1"/>
            </a:solidFill>
          </a:ln>
        </p:spPr>
      </p:pic>
      <p:sp>
        <p:nvSpPr>
          <p:cNvPr id="3" name="TextBox 2">
            <a:extLst>
              <a:ext uri="{FF2B5EF4-FFF2-40B4-BE49-F238E27FC236}">
                <a16:creationId xmlns:a16="http://schemas.microsoft.com/office/drawing/2014/main" id="{C092AFA6-2D85-45AB-928A-AC6007223626}"/>
              </a:ext>
            </a:extLst>
          </p:cNvPr>
          <p:cNvSpPr txBox="1"/>
          <p:nvPr/>
        </p:nvSpPr>
        <p:spPr>
          <a:xfrm>
            <a:off x="4242391" y="915095"/>
            <a:ext cx="7655442" cy="923330"/>
          </a:xfrm>
          <a:prstGeom prst="rect">
            <a:avLst/>
          </a:prstGeom>
          <a:noFill/>
        </p:spPr>
        <p:txBody>
          <a:bodyPr wrap="square" rtlCol="0">
            <a:spAutoFit/>
          </a:bodyPr>
          <a:lstStyle/>
          <a:p>
            <a:r>
              <a:rPr lang="en-IN" dirty="0"/>
              <a:t>We can see Jan in 2018,2020 Feb and Mar in 2019 and May in both the years contributing to major sales, sales has slightly dropped in Q3 of 2019 and again picked up in Q1 of 2020</a:t>
            </a:r>
          </a:p>
        </p:txBody>
      </p:sp>
    </p:spTree>
    <p:extLst>
      <p:ext uri="{BB962C8B-B14F-4D97-AF65-F5344CB8AC3E}">
        <p14:creationId xmlns:p14="http://schemas.microsoft.com/office/powerpoint/2010/main" val="1605542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3F9D8-7436-45EB-BCD5-55B87FC4FA2F}"/>
              </a:ext>
            </a:extLst>
          </p:cNvPr>
          <p:cNvSpPr>
            <a:spLocks noGrp="1"/>
          </p:cNvSpPr>
          <p:nvPr>
            <p:ph type="title"/>
          </p:nvPr>
        </p:nvSpPr>
        <p:spPr>
          <a:xfrm>
            <a:off x="783496" y="466344"/>
            <a:ext cx="3133581" cy="1499616"/>
          </a:xfrm>
        </p:spPr>
        <p:txBody>
          <a:bodyPr>
            <a:normAutofit/>
          </a:bodyPr>
          <a:lstStyle/>
          <a:p>
            <a:r>
              <a:rPr lang="en-US" sz="4000" dirty="0"/>
              <a:t>weekly trends</a:t>
            </a:r>
            <a:endParaRPr lang="en-IN" sz="4000" dirty="0"/>
          </a:p>
        </p:txBody>
      </p:sp>
      <p:sp>
        <p:nvSpPr>
          <p:cNvPr id="3" name="Content Placeholder 2">
            <a:extLst>
              <a:ext uri="{FF2B5EF4-FFF2-40B4-BE49-F238E27FC236}">
                <a16:creationId xmlns:a16="http://schemas.microsoft.com/office/drawing/2014/main" id="{D22B8CF0-34CE-40BD-BF8C-59272A792CEF}"/>
              </a:ext>
            </a:extLst>
          </p:cNvPr>
          <p:cNvSpPr>
            <a:spLocks noGrp="1"/>
          </p:cNvSpPr>
          <p:nvPr>
            <p:ph idx="1"/>
          </p:nvPr>
        </p:nvSpPr>
        <p:spPr>
          <a:xfrm>
            <a:off x="1024128" y="2286000"/>
            <a:ext cx="3133580" cy="3931920"/>
          </a:xfrm>
        </p:spPr>
        <p:txBody>
          <a:bodyPr>
            <a:normAutofit/>
          </a:bodyPr>
          <a:lstStyle/>
          <a:p>
            <a:endParaRPr lang="en-IN" sz="1600"/>
          </a:p>
        </p:txBody>
      </p:sp>
      <p:pic>
        <p:nvPicPr>
          <p:cNvPr id="6" name="Picture 5">
            <a:extLst>
              <a:ext uri="{FF2B5EF4-FFF2-40B4-BE49-F238E27FC236}">
                <a16:creationId xmlns:a16="http://schemas.microsoft.com/office/drawing/2014/main" id="{A0F2B310-C8BF-4653-AA79-DF42B1428CF5}"/>
              </a:ext>
            </a:extLst>
          </p:cNvPr>
          <p:cNvPicPr>
            <a:picLocks noChangeAspect="1"/>
          </p:cNvPicPr>
          <p:nvPr/>
        </p:nvPicPr>
        <p:blipFill>
          <a:blip r:embed="rId2"/>
          <a:stretch>
            <a:fillRect/>
          </a:stretch>
        </p:blipFill>
        <p:spPr>
          <a:xfrm>
            <a:off x="667108" y="1645920"/>
            <a:ext cx="10160005" cy="4572000"/>
          </a:xfrm>
          <a:prstGeom prst="rect">
            <a:avLst/>
          </a:prstGeom>
          <a:ln w="12700">
            <a:solidFill>
              <a:schemeClr val="tx1"/>
            </a:solidFill>
          </a:ln>
        </p:spPr>
      </p:pic>
      <p:sp>
        <p:nvSpPr>
          <p:cNvPr id="7" name="TextBox 6">
            <a:extLst>
              <a:ext uri="{FF2B5EF4-FFF2-40B4-BE49-F238E27FC236}">
                <a16:creationId xmlns:a16="http://schemas.microsoft.com/office/drawing/2014/main" id="{EF08B4D9-1A01-47EA-A827-2F80D7A077DC}"/>
              </a:ext>
            </a:extLst>
          </p:cNvPr>
          <p:cNvSpPr txBox="1"/>
          <p:nvPr/>
        </p:nvSpPr>
        <p:spPr>
          <a:xfrm>
            <a:off x="3678865" y="1127051"/>
            <a:ext cx="7995684" cy="369332"/>
          </a:xfrm>
          <a:prstGeom prst="rect">
            <a:avLst/>
          </a:prstGeom>
          <a:noFill/>
        </p:spPr>
        <p:txBody>
          <a:bodyPr wrap="square" rtlCol="0">
            <a:spAutoFit/>
          </a:bodyPr>
          <a:lstStyle/>
          <a:p>
            <a:r>
              <a:rPr lang="en-IN" dirty="0"/>
              <a:t>Sales on weekends and Tuesdays show a high trends compared to other weekdays</a:t>
            </a:r>
          </a:p>
        </p:txBody>
      </p:sp>
    </p:spTree>
    <p:extLst>
      <p:ext uri="{BB962C8B-B14F-4D97-AF65-F5344CB8AC3E}">
        <p14:creationId xmlns:p14="http://schemas.microsoft.com/office/powerpoint/2010/main" val="1034030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29120-4AEF-4319-8052-374B8014D2CB}"/>
              </a:ext>
            </a:extLst>
          </p:cNvPr>
          <p:cNvSpPr>
            <a:spLocks noGrp="1"/>
          </p:cNvSpPr>
          <p:nvPr>
            <p:ph type="title"/>
          </p:nvPr>
        </p:nvSpPr>
        <p:spPr/>
        <p:txBody>
          <a:bodyPr/>
          <a:lstStyle/>
          <a:p>
            <a:r>
              <a:rPr lang="en-US" sz="4500" dirty="0"/>
              <a:t>EDA</a:t>
            </a:r>
            <a:r>
              <a:rPr lang="en-US" dirty="0"/>
              <a:t> </a:t>
            </a:r>
            <a:r>
              <a:rPr lang="en-US" sz="4800" dirty="0">
                <a:solidFill>
                  <a:srgbClr val="FF0000"/>
                </a:solidFill>
              </a:rPr>
              <a:t>inferences</a:t>
            </a:r>
            <a:endParaRPr lang="en-IN" sz="4800" dirty="0">
              <a:solidFill>
                <a:srgbClr val="FF0000"/>
              </a:solidFill>
            </a:endParaRPr>
          </a:p>
        </p:txBody>
      </p:sp>
      <p:sp>
        <p:nvSpPr>
          <p:cNvPr id="3" name="Content Placeholder 2">
            <a:extLst>
              <a:ext uri="{FF2B5EF4-FFF2-40B4-BE49-F238E27FC236}">
                <a16:creationId xmlns:a16="http://schemas.microsoft.com/office/drawing/2014/main" id="{01FBBC27-01CD-4980-A78A-33630CFC30EA}"/>
              </a:ext>
            </a:extLst>
          </p:cNvPr>
          <p:cNvSpPr>
            <a:spLocks noGrp="1"/>
          </p:cNvSpPr>
          <p:nvPr>
            <p:ph idx="1"/>
          </p:nvPr>
        </p:nvSpPr>
        <p:spPr>
          <a:xfrm>
            <a:off x="1024127" y="1771649"/>
            <a:ext cx="9720073" cy="4410075"/>
          </a:xfrm>
        </p:spPr>
        <p:txBody>
          <a:bodyPr>
            <a:normAutofit fontScale="92500" lnSpcReduction="10000"/>
          </a:bodyPr>
          <a:lstStyle/>
          <a:p>
            <a:r>
              <a:rPr lang="en-US" dirty="0"/>
              <a:t>For more clearer visualization, we can refer -</a:t>
            </a:r>
            <a:r>
              <a:rPr lang="en-US" dirty="0">
                <a:solidFill>
                  <a:schemeClr val="accent6">
                    <a:lumMod val="75000"/>
                  </a:schemeClr>
                </a:solidFill>
              </a:rPr>
              <a:t>https://public.tableau.com/views/</a:t>
            </a:r>
            <a:r>
              <a:rPr lang="en-US" dirty="0" err="1">
                <a:solidFill>
                  <a:schemeClr val="accent6">
                    <a:lumMod val="75000"/>
                  </a:schemeClr>
                </a:solidFill>
              </a:rPr>
              <a:t>Aadi_MarketBasketAnalysis</a:t>
            </a:r>
            <a:r>
              <a:rPr lang="en-US" dirty="0">
                <a:solidFill>
                  <a:schemeClr val="accent6">
                    <a:lumMod val="75000"/>
                  </a:schemeClr>
                </a:solidFill>
              </a:rPr>
              <a:t>/</a:t>
            </a:r>
            <a:r>
              <a:rPr lang="en-US" dirty="0" err="1">
                <a:solidFill>
                  <a:schemeClr val="accent6">
                    <a:lumMod val="75000"/>
                  </a:schemeClr>
                </a:solidFill>
              </a:rPr>
              <a:t>DaywiseProducts</a:t>
            </a:r>
            <a:r>
              <a:rPr lang="en-US" dirty="0">
                <a:solidFill>
                  <a:schemeClr val="accent6">
                    <a:lumMod val="75000"/>
                  </a:schemeClr>
                </a:solidFill>
              </a:rPr>
              <a:t>?:language=</a:t>
            </a:r>
            <a:r>
              <a:rPr lang="en-US" dirty="0" err="1">
                <a:solidFill>
                  <a:schemeClr val="accent6">
                    <a:lumMod val="75000"/>
                  </a:schemeClr>
                </a:solidFill>
              </a:rPr>
              <a:t>en</a:t>
            </a:r>
            <a:r>
              <a:rPr lang="en-US" dirty="0">
                <a:solidFill>
                  <a:schemeClr val="accent6">
                    <a:lumMod val="75000"/>
                  </a:schemeClr>
                </a:solidFill>
              </a:rPr>
              <a:t>-US&amp;:</a:t>
            </a:r>
            <a:r>
              <a:rPr lang="en-US" dirty="0" err="1">
                <a:solidFill>
                  <a:schemeClr val="accent6">
                    <a:lumMod val="75000"/>
                  </a:schemeClr>
                </a:solidFill>
              </a:rPr>
              <a:t>display_count</a:t>
            </a:r>
            <a:r>
              <a:rPr lang="en-US" dirty="0">
                <a:solidFill>
                  <a:schemeClr val="accent6">
                    <a:lumMod val="75000"/>
                  </a:schemeClr>
                </a:solidFill>
              </a:rPr>
              <a:t>=n&amp;:origin=</a:t>
            </a:r>
            <a:r>
              <a:rPr lang="en-US" dirty="0" err="1">
                <a:solidFill>
                  <a:schemeClr val="accent6">
                    <a:lumMod val="75000"/>
                  </a:schemeClr>
                </a:solidFill>
              </a:rPr>
              <a:t>viz_share_link</a:t>
            </a:r>
            <a:endParaRPr lang="en-US" dirty="0">
              <a:solidFill>
                <a:schemeClr val="accent6">
                  <a:lumMod val="75000"/>
                </a:schemeClr>
              </a:solidFill>
            </a:endParaRPr>
          </a:p>
          <a:p>
            <a:r>
              <a:rPr lang="en-US" dirty="0"/>
              <a:t>From the EDA, we can see that there are 37 different products that are being sold by the grocery store.</a:t>
            </a:r>
          </a:p>
          <a:p>
            <a:r>
              <a:rPr lang="en-US" dirty="0"/>
              <a:t>The sales in 2018 and 2019 were similar, but we can see that the data is present only from Jan to Sept, so it is possible that the grocery shop won’t be functioning in the winter season.</a:t>
            </a:r>
          </a:p>
          <a:p>
            <a:r>
              <a:rPr lang="en-US" dirty="0"/>
              <a:t>The poultry products are sold the most and major sales happen in Jan when the store re-opens </a:t>
            </a:r>
            <a:r>
              <a:rPr lang="en-US" dirty="0" err="1"/>
              <a:t>i.e</a:t>
            </a:r>
            <a:r>
              <a:rPr lang="en-US" dirty="0"/>
              <a:t> customers replenish their stock again.</a:t>
            </a:r>
          </a:p>
          <a:p>
            <a:r>
              <a:rPr lang="en-US" dirty="0"/>
              <a:t>We can see that the sales have decreased since Q4 of 2019, it is possible that the offers may not be exclusive or there might be change in demands.</a:t>
            </a:r>
          </a:p>
          <a:p>
            <a:r>
              <a:rPr lang="en-US" dirty="0"/>
              <a:t>In weekly trends, we can notice that most sales or orders are placed on the weekends. There are no drastic differences, but weekend sales are visibly higher.</a:t>
            </a:r>
          </a:p>
          <a:p>
            <a:endParaRPr lang="en-US" dirty="0"/>
          </a:p>
        </p:txBody>
      </p:sp>
    </p:spTree>
    <p:extLst>
      <p:ext uri="{BB962C8B-B14F-4D97-AF65-F5344CB8AC3E}">
        <p14:creationId xmlns:p14="http://schemas.microsoft.com/office/powerpoint/2010/main" val="1320574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E1770-608C-4B8E-9FF1-2CD80B5307A8}"/>
              </a:ext>
            </a:extLst>
          </p:cNvPr>
          <p:cNvSpPr>
            <a:spLocks noGrp="1"/>
          </p:cNvSpPr>
          <p:nvPr>
            <p:ph type="title"/>
          </p:nvPr>
        </p:nvSpPr>
        <p:spPr/>
        <p:txBody>
          <a:bodyPr/>
          <a:lstStyle/>
          <a:p>
            <a:r>
              <a:rPr lang="en-IN" dirty="0"/>
              <a:t>EXECUTIVE SUMMARY</a:t>
            </a:r>
          </a:p>
        </p:txBody>
      </p:sp>
      <p:sp>
        <p:nvSpPr>
          <p:cNvPr id="3" name="Content Placeholder 2">
            <a:extLst>
              <a:ext uri="{FF2B5EF4-FFF2-40B4-BE49-F238E27FC236}">
                <a16:creationId xmlns:a16="http://schemas.microsoft.com/office/drawing/2014/main" id="{525120C0-EDB4-4EDE-81DC-422F8AD576E2}"/>
              </a:ext>
            </a:extLst>
          </p:cNvPr>
          <p:cNvSpPr>
            <a:spLocks noGrp="1"/>
          </p:cNvSpPr>
          <p:nvPr>
            <p:ph idx="1"/>
          </p:nvPr>
        </p:nvSpPr>
        <p:spPr/>
        <p:txBody>
          <a:bodyPr/>
          <a:lstStyle/>
          <a:p>
            <a:pPr>
              <a:buFont typeface="Wingdings" panose="05000000000000000000" pitchFamily="2" charset="2"/>
              <a:buChar char="v"/>
            </a:pPr>
            <a:r>
              <a:rPr lang="en-IN" dirty="0"/>
              <a:t>We can see that poultry products have maximum sales followed by ice cream whereas bread loaves and hand soaps have the least demand.</a:t>
            </a:r>
          </a:p>
          <a:p>
            <a:pPr>
              <a:buFont typeface="Wingdings" panose="05000000000000000000" pitchFamily="2" charset="2"/>
              <a:buChar char="v"/>
            </a:pPr>
            <a:r>
              <a:rPr lang="en-IN" dirty="0"/>
              <a:t>The annual sale trends don’t differ much, in quarterly trends we see that Q4 has no sales, so we assume that the store won’t function during winter. Jan, Feb, Mar, May have maximum orders placed, assuming customers to restock goods after winter and buy newer products when season changes.</a:t>
            </a:r>
          </a:p>
          <a:p>
            <a:pPr>
              <a:buFont typeface="Wingdings" panose="05000000000000000000" pitchFamily="2" charset="2"/>
              <a:buChar char="v"/>
            </a:pPr>
            <a:r>
              <a:rPr lang="en-IN" dirty="0"/>
              <a:t>Weekends and Tuesdays have the best sales.</a:t>
            </a:r>
          </a:p>
          <a:p>
            <a:pPr>
              <a:buFont typeface="Wingdings" panose="05000000000000000000" pitchFamily="2" charset="2"/>
              <a:buChar char="v"/>
            </a:pPr>
            <a:r>
              <a:rPr lang="en-IN" dirty="0"/>
              <a:t>The data has only 3 columns and to analyse the data, we have grouped them on </a:t>
            </a:r>
            <a:r>
              <a:rPr lang="en-IN" dirty="0" err="1"/>
              <a:t>order_id</a:t>
            </a:r>
            <a:r>
              <a:rPr lang="en-IN" dirty="0"/>
              <a:t>.</a:t>
            </a:r>
          </a:p>
        </p:txBody>
      </p:sp>
    </p:spTree>
    <p:extLst>
      <p:ext uri="{BB962C8B-B14F-4D97-AF65-F5344CB8AC3E}">
        <p14:creationId xmlns:p14="http://schemas.microsoft.com/office/powerpoint/2010/main" val="3402039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800" dirty="0">
                <a:solidFill>
                  <a:srgbClr val="FF0000"/>
                </a:solidFill>
              </a:rPr>
              <a:t>Market </a:t>
            </a:r>
            <a:r>
              <a:rPr lang="en-IN" sz="4800" dirty="0">
                <a:solidFill>
                  <a:schemeClr val="tx1"/>
                </a:solidFill>
              </a:rPr>
              <a:t>basket</a:t>
            </a:r>
            <a:r>
              <a:rPr lang="en-IN" sz="4800" dirty="0">
                <a:solidFill>
                  <a:srgbClr val="FF0000"/>
                </a:solidFill>
              </a:rPr>
              <a:t> analysis</a:t>
            </a:r>
            <a:endParaRPr lang="en-IN" sz="4500" dirty="0"/>
          </a:p>
        </p:txBody>
      </p:sp>
      <p:sp>
        <p:nvSpPr>
          <p:cNvPr id="3" name="Content Placeholder 2"/>
          <p:cNvSpPr>
            <a:spLocks noGrp="1"/>
          </p:cNvSpPr>
          <p:nvPr>
            <p:ph idx="1"/>
          </p:nvPr>
        </p:nvSpPr>
        <p:spPr>
          <a:xfrm>
            <a:off x="875899" y="1809749"/>
            <a:ext cx="10761043" cy="4371975"/>
          </a:xfrm>
        </p:spPr>
        <p:txBody>
          <a:bodyPr>
            <a:normAutofit lnSpcReduction="10000"/>
          </a:bodyPr>
          <a:lstStyle/>
          <a:p>
            <a:r>
              <a:rPr lang="en-US" dirty="0"/>
              <a:t>Market Basket Analysis is one of the key techniques used by large retailers to uncover associations between items. It works by looking for combinations of items that occur together frequently in transactions. To put it another way, it allows retailers to identify relationships between the items that people buy.</a:t>
            </a:r>
          </a:p>
          <a:p>
            <a:r>
              <a:rPr lang="en-US" dirty="0"/>
              <a:t>Association Rules are widely used to analyze retail basket or transaction data, and are intended to identify strong rules discovered in transaction data using measures of interestingness, based on the concept of strong rules.</a:t>
            </a:r>
          </a:p>
          <a:p>
            <a:r>
              <a:rPr lang="en-US" dirty="0">
                <a:solidFill>
                  <a:srgbClr val="00B050"/>
                </a:solidFill>
              </a:rPr>
              <a:t>Benefits</a:t>
            </a:r>
            <a:r>
              <a:rPr lang="en-US" dirty="0"/>
              <a:t> of Market Basket Analysis- </a:t>
            </a:r>
          </a:p>
          <a:p>
            <a:pPr>
              <a:buFont typeface="Wingdings" panose="05000000000000000000" pitchFamily="2" charset="2"/>
              <a:buChar char="Ø"/>
            </a:pPr>
            <a:r>
              <a:rPr lang="en-US" sz="1700" dirty="0"/>
              <a:t>Market basket analysis can </a:t>
            </a:r>
            <a:r>
              <a:rPr lang="en-US" sz="1700" dirty="0">
                <a:solidFill>
                  <a:srgbClr val="FF0000"/>
                </a:solidFill>
              </a:rPr>
              <a:t>increase sales and customer satisfaction</a:t>
            </a:r>
            <a:r>
              <a:rPr lang="en-US" sz="1700" dirty="0"/>
              <a:t>. Using data to determine that products are often purchased together, retailers can </a:t>
            </a:r>
            <a:r>
              <a:rPr lang="en-US" sz="1700" dirty="0">
                <a:solidFill>
                  <a:srgbClr val="FF0000"/>
                </a:solidFill>
              </a:rPr>
              <a:t>optimize product placement, offer special deals</a:t>
            </a:r>
            <a:r>
              <a:rPr lang="en-US" sz="1700" dirty="0"/>
              <a:t> and </a:t>
            </a:r>
            <a:r>
              <a:rPr lang="en-US" sz="1700" dirty="0">
                <a:solidFill>
                  <a:srgbClr val="FF0000"/>
                </a:solidFill>
              </a:rPr>
              <a:t>create new product bundles </a:t>
            </a:r>
            <a:r>
              <a:rPr lang="en-US" sz="1700" dirty="0"/>
              <a:t>to encourage further sales of these combinations.</a:t>
            </a:r>
          </a:p>
          <a:p>
            <a:pPr>
              <a:buFont typeface="Wingdings" panose="05000000000000000000" pitchFamily="2" charset="2"/>
              <a:buChar char="Ø"/>
            </a:pPr>
            <a:r>
              <a:rPr lang="en-US" sz="1700" dirty="0"/>
              <a:t>These improvements can generate additional sales for the retailer, while making the shopping experience more productive and valuable for customers. By using market basket analysis, customers may </a:t>
            </a:r>
            <a:r>
              <a:rPr lang="en-US" sz="1700" dirty="0">
                <a:solidFill>
                  <a:srgbClr val="FF0000"/>
                </a:solidFill>
              </a:rPr>
              <a:t>feel a stronger sentiment or brand loyalty toward the company.</a:t>
            </a:r>
            <a:endParaRPr lang="en-IN" sz="1700" dirty="0">
              <a:solidFill>
                <a:srgbClr val="FF0000"/>
              </a:solidFill>
            </a:endParaRPr>
          </a:p>
        </p:txBody>
      </p:sp>
    </p:spTree>
    <p:extLst>
      <p:ext uri="{BB962C8B-B14F-4D97-AF65-F5344CB8AC3E}">
        <p14:creationId xmlns:p14="http://schemas.microsoft.com/office/powerpoint/2010/main" val="1211886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48B10-A240-4EC1-9332-08C1579EB176}"/>
              </a:ext>
            </a:extLst>
          </p:cNvPr>
          <p:cNvSpPr>
            <a:spLocks noGrp="1"/>
          </p:cNvSpPr>
          <p:nvPr>
            <p:ph type="title"/>
          </p:nvPr>
        </p:nvSpPr>
        <p:spPr>
          <a:xfrm>
            <a:off x="1024127" y="585216"/>
            <a:ext cx="10853447" cy="1499616"/>
          </a:xfrm>
        </p:spPr>
        <p:txBody>
          <a:bodyPr>
            <a:normAutofit fontScale="90000"/>
          </a:bodyPr>
          <a:lstStyle/>
          <a:p>
            <a:r>
              <a:rPr lang="en-US" dirty="0"/>
              <a:t>Practical Applications of Market Basket Analysis</a:t>
            </a:r>
            <a:br>
              <a:rPr lang="en-US" dirty="0"/>
            </a:br>
            <a:endParaRPr lang="en-IN" dirty="0"/>
          </a:p>
        </p:txBody>
      </p:sp>
      <p:sp>
        <p:nvSpPr>
          <p:cNvPr id="3" name="Content Placeholder 2">
            <a:extLst>
              <a:ext uri="{FF2B5EF4-FFF2-40B4-BE49-F238E27FC236}">
                <a16:creationId xmlns:a16="http://schemas.microsoft.com/office/drawing/2014/main" id="{E56E34A4-0D70-4E20-BB09-D20D6A444D81}"/>
              </a:ext>
            </a:extLst>
          </p:cNvPr>
          <p:cNvSpPr>
            <a:spLocks noGrp="1"/>
          </p:cNvSpPr>
          <p:nvPr>
            <p:ph idx="1"/>
          </p:nvPr>
        </p:nvSpPr>
        <p:spPr>
          <a:xfrm>
            <a:off x="837398" y="1703671"/>
            <a:ext cx="10626290" cy="4716379"/>
          </a:xfrm>
        </p:spPr>
        <p:txBody>
          <a:bodyPr>
            <a:normAutofit lnSpcReduction="10000"/>
          </a:bodyPr>
          <a:lstStyle/>
          <a:p>
            <a:r>
              <a:rPr lang="en-US" sz="2000" b="1" dirty="0">
                <a:solidFill>
                  <a:srgbClr val="FF0000"/>
                </a:solidFill>
              </a:rPr>
              <a:t>Ecommerce-</a:t>
            </a:r>
            <a:r>
              <a:rPr lang="en-US" sz="1400" dirty="0"/>
              <a:t> A list of potentially interesting products for Amazon. Amazon informs the customer that people who bought the item being purchased by them, also reviewed or bought another list of items. A list of applications of Market Basket Analysis in various industries is listed below:</a:t>
            </a:r>
          </a:p>
          <a:p>
            <a:r>
              <a:rPr lang="en-US" sz="2000" b="1" dirty="0">
                <a:solidFill>
                  <a:srgbClr val="FF0000"/>
                </a:solidFill>
              </a:rPr>
              <a:t>Retail-</a:t>
            </a:r>
            <a:r>
              <a:rPr lang="en-US" sz="1400" dirty="0"/>
              <a:t> In Retail, Market Basket Analysis can help determine what items are purchased together, purchased sequentially, and purchased by season. This can assist retailers to determine product placement and promotion optimization (for instance, combining product incentives). Does it make sense to sell soda and chips or soda and crackers?</a:t>
            </a:r>
          </a:p>
          <a:p>
            <a:r>
              <a:rPr lang="en-US" sz="2000" b="1" dirty="0">
                <a:solidFill>
                  <a:srgbClr val="FF0000"/>
                </a:solidFill>
              </a:rPr>
              <a:t>Telecommunications-</a:t>
            </a:r>
            <a:r>
              <a:rPr lang="en-US" sz="1400" dirty="0"/>
              <a:t> In Telecommunications, where high churn rates continue to be a growing concern, Market Basket Analysis can be used to determine what services are being utilized and what packages customers are purchasing. They can use that knowledge to direct marketing efforts at customers who are more likely to follow the same path. For instance, Telecommunications these days is also offering TV and Internet. Creating bundles for purchases can be determined from an analysis of what customers purchase, thereby giving the company an idea of how to price the bundles. This analysis might also lead to determining the capacity requirements.</a:t>
            </a:r>
          </a:p>
          <a:p>
            <a:r>
              <a:rPr lang="en-US" sz="2000" b="1" dirty="0">
                <a:solidFill>
                  <a:srgbClr val="FF0000"/>
                </a:solidFill>
              </a:rPr>
              <a:t>Banks</a:t>
            </a:r>
            <a:r>
              <a:rPr lang="en-US" sz="1400" dirty="0"/>
              <a:t>. In Financial (banking for instance), Market Basket Analysis can be used to analyze credit card purchases of customers to build profiles for fraud detection purposes and cross-selling opportunities.</a:t>
            </a:r>
          </a:p>
          <a:p>
            <a:r>
              <a:rPr lang="en-US" sz="2000" b="1" dirty="0">
                <a:solidFill>
                  <a:srgbClr val="FF0000"/>
                </a:solidFill>
              </a:rPr>
              <a:t>Insurance</a:t>
            </a:r>
            <a:r>
              <a:rPr lang="en-US" sz="1400" dirty="0"/>
              <a:t>. In Insurance, Market Basket Analysis can be used to build profiles to detect medical insurance claim fraud. By building profiles of claims, you are able to then use the profiles to determine if more than 1 claim belongs to a particular </a:t>
            </a:r>
            <a:r>
              <a:rPr lang="en-US" sz="1400" dirty="0" err="1"/>
              <a:t>claimee</a:t>
            </a:r>
            <a:r>
              <a:rPr lang="en-US" sz="1400" dirty="0"/>
              <a:t> within a specified period of time.</a:t>
            </a:r>
          </a:p>
          <a:p>
            <a:r>
              <a:rPr lang="en-US" sz="2000" b="1" dirty="0">
                <a:solidFill>
                  <a:srgbClr val="FF0000"/>
                </a:solidFill>
              </a:rPr>
              <a:t>Medical</a:t>
            </a:r>
            <a:r>
              <a:rPr lang="en-US" sz="1400" dirty="0"/>
              <a:t>. In Healthcare or Medical, Market Basket Analysis can be used for comorbid conditions and symptom analysis, with which a profile of illness can be better identified. It can also be used to reveal biologically relevant associations between different genes or between environmental effects and gene expression.</a:t>
            </a:r>
            <a:endParaRPr lang="en-IN" sz="1400" dirty="0"/>
          </a:p>
        </p:txBody>
      </p:sp>
    </p:spTree>
    <p:extLst>
      <p:ext uri="{BB962C8B-B14F-4D97-AF65-F5344CB8AC3E}">
        <p14:creationId xmlns:p14="http://schemas.microsoft.com/office/powerpoint/2010/main" val="1746092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DDD243-ED5F-4896-B18B-ABCF4B7E1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19E6BB3-DF2B-4751-97C5-B3DB949AE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1998"/>
            <a:ext cx="12188952"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FF22EA-DFF7-414F-888E-30723F7525E7}"/>
              </a:ext>
            </a:extLst>
          </p:cNvPr>
          <p:cNvSpPr>
            <a:spLocks noGrp="1"/>
          </p:cNvSpPr>
          <p:nvPr>
            <p:ph type="title"/>
          </p:nvPr>
        </p:nvSpPr>
        <p:spPr>
          <a:xfrm>
            <a:off x="669797" y="5125829"/>
            <a:ext cx="11522203" cy="1499616"/>
          </a:xfrm>
        </p:spPr>
        <p:txBody>
          <a:bodyPr>
            <a:normAutofit/>
          </a:bodyPr>
          <a:lstStyle/>
          <a:p>
            <a:r>
              <a:rPr lang="en-US" dirty="0">
                <a:solidFill>
                  <a:srgbClr val="FFFFFF"/>
                </a:solidFill>
              </a:rPr>
              <a:t>Market basket analysis - </a:t>
            </a:r>
            <a:r>
              <a:rPr lang="en-US" dirty="0">
                <a:solidFill>
                  <a:schemeClr val="tx1"/>
                </a:solidFill>
              </a:rPr>
              <a:t>using </a:t>
            </a:r>
            <a:r>
              <a:rPr lang="en-US" dirty="0" err="1">
                <a:solidFill>
                  <a:schemeClr val="tx1"/>
                </a:solidFill>
              </a:rPr>
              <a:t>knime</a:t>
            </a:r>
            <a:r>
              <a:rPr lang="en-US" dirty="0">
                <a:solidFill>
                  <a:schemeClr val="tx1"/>
                </a:solidFill>
              </a:rPr>
              <a:t> (and </a:t>
            </a:r>
            <a:r>
              <a:rPr lang="en-US" dirty="0">
                <a:solidFill>
                  <a:srgbClr val="FF0000"/>
                </a:solidFill>
              </a:rPr>
              <a:t>thresholds</a:t>
            </a:r>
            <a:r>
              <a:rPr lang="en-US" dirty="0">
                <a:solidFill>
                  <a:schemeClr val="tx1"/>
                </a:solidFill>
              </a:rPr>
              <a:t>)</a:t>
            </a:r>
            <a:endParaRPr lang="en-IN" dirty="0">
              <a:solidFill>
                <a:schemeClr val="tx1"/>
              </a:solidFill>
            </a:endParaRPr>
          </a:p>
        </p:txBody>
      </p:sp>
      <p:sp>
        <p:nvSpPr>
          <p:cNvPr id="3" name="Content Placeholder 2">
            <a:extLst>
              <a:ext uri="{FF2B5EF4-FFF2-40B4-BE49-F238E27FC236}">
                <a16:creationId xmlns:a16="http://schemas.microsoft.com/office/drawing/2014/main" id="{454E94FD-8202-4327-B7FE-B63F43BCA876}"/>
              </a:ext>
            </a:extLst>
          </p:cNvPr>
          <p:cNvSpPr>
            <a:spLocks noGrp="1"/>
          </p:cNvSpPr>
          <p:nvPr>
            <p:ph idx="1"/>
          </p:nvPr>
        </p:nvSpPr>
        <p:spPr>
          <a:xfrm>
            <a:off x="1024129" y="643467"/>
            <a:ext cx="4750138" cy="3606798"/>
          </a:xfrm>
        </p:spPr>
        <p:txBody>
          <a:bodyPr anchor="ctr">
            <a:normAutofit/>
          </a:bodyPr>
          <a:lstStyle/>
          <a:p>
            <a:endParaRPr lang="en-IN" sz="2000"/>
          </a:p>
        </p:txBody>
      </p:sp>
      <p:cxnSp>
        <p:nvCxnSpPr>
          <p:cNvPr id="14" name="Straight Connector 13">
            <a:extLst>
              <a:ext uri="{FF2B5EF4-FFF2-40B4-BE49-F238E27FC236}">
                <a16:creationId xmlns:a16="http://schemas.microsoft.com/office/drawing/2014/main" id="{A61721DD-D110-44EE-82A7-D56AB687E6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04427"/>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BC04BBBA-CC52-419F-B940-D43E26971288}"/>
              </a:ext>
            </a:extLst>
          </p:cNvPr>
          <p:cNvPicPr>
            <a:picLocks noChangeAspect="1"/>
          </p:cNvPicPr>
          <p:nvPr/>
        </p:nvPicPr>
        <p:blipFill>
          <a:blip r:embed="rId2"/>
          <a:stretch>
            <a:fillRect/>
          </a:stretch>
        </p:blipFill>
        <p:spPr>
          <a:xfrm>
            <a:off x="0" y="-1"/>
            <a:ext cx="6877840" cy="4574811"/>
          </a:xfrm>
          <a:prstGeom prst="rect">
            <a:avLst/>
          </a:prstGeom>
        </p:spPr>
      </p:pic>
      <p:sp>
        <p:nvSpPr>
          <p:cNvPr id="7" name="TextBox 6">
            <a:extLst>
              <a:ext uri="{FF2B5EF4-FFF2-40B4-BE49-F238E27FC236}">
                <a16:creationId xmlns:a16="http://schemas.microsoft.com/office/drawing/2014/main" id="{7E7E38BB-5585-4115-86C7-D8CA3308F620}"/>
              </a:ext>
            </a:extLst>
          </p:cNvPr>
          <p:cNvSpPr txBox="1"/>
          <p:nvPr/>
        </p:nvSpPr>
        <p:spPr>
          <a:xfrm>
            <a:off x="6798396" y="92419"/>
            <a:ext cx="5080740" cy="4801314"/>
          </a:xfrm>
          <a:prstGeom prst="rect">
            <a:avLst/>
          </a:prstGeom>
          <a:noFill/>
        </p:spPr>
        <p:txBody>
          <a:bodyPr wrap="square" rtlCol="0">
            <a:spAutoFit/>
          </a:bodyPr>
          <a:lstStyle/>
          <a:p>
            <a:pPr marL="285750" indent="-285750">
              <a:buFont typeface="Wingdings" panose="05000000000000000000" pitchFamily="2" charset="2"/>
              <a:buChar char="Ø"/>
            </a:pPr>
            <a:r>
              <a:rPr lang="en-IN" dirty="0"/>
              <a:t>Read the CSV file.</a:t>
            </a:r>
          </a:p>
          <a:p>
            <a:pPr marL="285750" indent="-285750">
              <a:buFont typeface="Wingdings" panose="05000000000000000000" pitchFamily="2" charset="2"/>
              <a:buChar char="Ø"/>
            </a:pPr>
            <a:r>
              <a:rPr lang="en-IN" dirty="0"/>
              <a:t>We group the data on </a:t>
            </a:r>
            <a:r>
              <a:rPr lang="en-IN" dirty="0" err="1"/>
              <a:t>order_id</a:t>
            </a:r>
            <a:r>
              <a:rPr lang="en-IN" dirty="0"/>
              <a:t> and concatenate the products to make it a single entry.</a:t>
            </a:r>
          </a:p>
          <a:p>
            <a:pPr marL="285750" indent="-285750">
              <a:buFont typeface="Wingdings" panose="05000000000000000000" pitchFamily="2" charset="2"/>
              <a:buChar char="Ø"/>
            </a:pPr>
            <a:r>
              <a:rPr lang="en-IN" dirty="0"/>
              <a:t>No we split the items in cart as different entries.</a:t>
            </a:r>
          </a:p>
          <a:p>
            <a:pPr marL="285750" indent="-285750">
              <a:buFont typeface="Wingdings" panose="05000000000000000000" pitchFamily="2" charset="2"/>
              <a:buChar char="Ø"/>
            </a:pPr>
            <a:r>
              <a:rPr lang="en-IN" dirty="0"/>
              <a:t>Now we use Association Rule Learner by setting the values for </a:t>
            </a:r>
            <a:r>
              <a:rPr lang="en-IN" dirty="0">
                <a:solidFill>
                  <a:srgbClr val="FF0000"/>
                </a:solidFill>
              </a:rPr>
              <a:t>support as 0.05 and confidence as 0.5</a:t>
            </a:r>
            <a:r>
              <a:rPr lang="en-IN" dirty="0"/>
              <a:t> to derive the association rules.</a:t>
            </a:r>
          </a:p>
          <a:p>
            <a:pPr marL="285750" indent="-285750">
              <a:buFont typeface="Wingdings" panose="05000000000000000000" pitchFamily="2" charset="2"/>
              <a:buChar char="Ø"/>
            </a:pPr>
            <a:r>
              <a:rPr lang="en-IN" dirty="0"/>
              <a:t>We initially start by setting the support value as 0.1 and confidence as 0.8 and keep on iterating by reducing the values until we get the desired number of rules.</a:t>
            </a:r>
          </a:p>
          <a:p>
            <a:pPr marL="285750" indent="-285750">
              <a:buFont typeface="Wingdings" panose="05000000000000000000" pitchFamily="2" charset="2"/>
              <a:buChar char="Ø"/>
            </a:pPr>
            <a:r>
              <a:rPr lang="en-IN" dirty="0"/>
              <a:t>Now we rename the columns to readable and interpretable formats.</a:t>
            </a:r>
          </a:p>
          <a:p>
            <a:pPr marL="285750" indent="-285750">
              <a:buFont typeface="Wingdings" panose="05000000000000000000" pitchFamily="2" charset="2"/>
              <a:buChar char="Ø"/>
            </a:pPr>
            <a:r>
              <a:rPr lang="en-IN" dirty="0"/>
              <a:t>Now we read the association rules by sorting them on Lift and then suggest recommendations and combo offers.</a:t>
            </a:r>
          </a:p>
          <a:p>
            <a:endParaRPr lang="en-IN" dirty="0"/>
          </a:p>
        </p:txBody>
      </p:sp>
    </p:spTree>
    <p:extLst>
      <p:ext uri="{BB962C8B-B14F-4D97-AF65-F5344CB8AC3E}">
        <p14:creationId xmlns:p14="http://schemas.microsoft.com/office/powerpoint/2010/main" val="2716899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Agenda [Table OF CONTENT]</a:t>
            </a:r>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Ø"/>
            </a:pPr>
            <a:r>
              <a:rPr lang="en-IN" dirty="0"/>
              <a:t>Problem Statement</a:t>
            </a:r>
          </a:p>
          <a:p>
            <a:pPr>
              <a:buFont typeface="Wingdings" panose="05000000000000000000" pitchFamily="2" charset="2"/>
              <a:buChar char="Ø"/>
            </a:pPr>
            <a:r>
              <a:rPr lang="en-IN" dirty="0"/>
              <a:t>Data Introduction</a:t>
            </a:r>
          </a:p>
          <a:p>
            <a:pPr>
              <a:buFont typeface="Wingdings" panose="05000000000000000000" pitchFamily="2" charset="2"/>
              <a:buChar char="Ø"/>
            </a:pPr>
            <a:r>
              <a:rPr lang="en-IN" dirty="0"/>
              <a:t>About the Data</a:t>
            </a:r>
          </a:p>
          <a:p>
            <a:pPr>
              <a:buFont typeface="Wingdings" panose="05000000000000000000" pitchFamily="2" charset="2"/>
              <a:buChar char="Ø"/>
            </a:pPr>
            <a:r>
              <a:rPr lang="en-IN" dirty="0"/>
              <a:t>EDA, Timely Trends and Inferences</a:t>
            </a:r>
          </a:p>
          <a:p>
            <a:pPr>
              <a:buFont typeface="Wingdings" panose="05000000000000000000" pitchFamily="2" charset="2"/>
              <a:buChar char="Ø"/>
            </a:pPr>
            <a:r>
              <a:rPr lang="en-IN" dirty="0"/>
              <a:t>Executive Summary</a:t>
            </a:r>
          </a:p>
          <a:p>
            <a:pPr>
              <a:buFont typeface="Wingdings" panose="05000000000000000000" pitchFamily="2" charset="2"/>
              <a:buChar char="Ø"/>
            </a:pPr>
            <a:r>
              <a:rPr lang="en-IN" dirty="0"/>
              <a:t>Market Basket Analysis</a:t>
            </a:r>
          </a:p>
          <a:p>
            <a:pPr>
              <a:buFont typeface="Wingdings" panose="05000000000000000000" pitchFamily="2" charset="2"/>
              <a:buChar char="Ø"/>
            </a:pPr>
            <a:r>
              <a:rPr lang="en-IN" dirty="0"/>
              <a:t>Applications of Market Basket Analysis</a:t>
            </a:r>
          </a:p>
          <a:p>
            <a:pPr>
              <a:buFont typeface="Wingdings" panose="05000000000000000000" pitchFamily="2" charset="2"/>
              <a:buChar char="Ø"/>
            </a:pPr>
            <a:r>
              <a:rPr lang="en-IN" dirty="0"/>
              <a:t>MBA workflow diagram using KNIME and thresholds</a:t>
            </a:r>
          </a:p>
          <a:p>
            <a:pPr>
              <a:buFont typeface="Wingdings" panose="05000000000000000000" pitchFamily="2" charset="2"/>
              <a:buChar char="Ø"/>
            </a:pPr>
            <a:r>
              <a:rPr lang="en-IN" dirty="0"/>
              <a:t>Support, Confidence and Lift with Example</a:t>
            </a:r>
          </a:p>
          <a:p>
            <a:pPr>
              <a:buFont typeface="Wingdings" panose="05000000000000000000" pitchFamily="2" charset="2"/>
              <a:buChar char="Ø"/>
            </a:pPr>
            <a:r>
              <a:rPr lang="en-IN" dirty="0"/>
              <a:t>Association Rules and its Interpretation</a:t>
            </a:r>
          </a:p>
          <a:p>
            <a:pPr>
              <a:buFont typeface="Wingdings" panose="05000000000000000000" pitchFamily="2" charset="2"/>
              <a:buChar char="Ø"/>
            </a:pPr>
            <a:r>
              <a:rPr lang="en-IN" dirty="0"/>
              <a:t>Recommendations and Combo offers suggested</a:t>
            </a:r>
          </a:p>
        </p:txBody>
      </p:sp>
    </p:spTree>
    <p:extLst>
      <p:ext uri="{BB962C8B-B14F-4D97-AF65-F5344CB8AC3E}">
        <p14:creationId xmlns:p14="http://schemas.microsoft.com/office/powerpoint/2010/main" val="400977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DDC0-E04B-401A-B8DB-EC807070CCE8}"/>
              </a:ext>
            </a:extLst>
          </p:cNvPr>
          <p:cNvSpPr>
            <a:spLocks noGrp="1"/>
          </p:cNvSpPr>
          <p:nvPr>
            <p:ph type="title"/>
          </p:nvPr>
        </p:nvSpPr>
        <p:spPr>
          <a:xfrm>
            <a:off x="723617" y="316671"/>
            <a:ext cx="3734601" cy="1969329"/>
          </a:xfrm>
        </p:spPr>
        <p:txBody>
          <a:bodyPr>
            <a:normAutofit/>
          </a:bodyPr>
          <a:lstStyle/>
          <a:p>
            <a:r>
              <a:rPr lang="en-IN" sz="4400" dirty="0">
                <a:solidFill>
                  <a:schemeClr val="tx1"/>
                </a:solidFill>
              </a:rPr>
              <a:t>support, confidence &amp; lift</a:t>
            </a:r>
          </a:p>
        </p:txBody>
      </p:sp>
      <p:sp>
        <p:nvSpPr>
          <p:cNvPr id="3" name="Content Placeholder 2">
            <a:extLst>
              <a:ext uri="{FF2B5EF4-FFF2-40B4-BE49-F238E27FC236}">
                <a16:creationId xmlns:a16="http://schemas.microsoft.com/office/drawing/2014/main" id="{59EF4D6C-B791-4326-BE3A-6F5E6BDEFB08}"/>
              </a:ext>
            </a:extLst>
          </p:cNvPr>
          <p:cNvSpPr>
            <a:spLocks noGrp="1"/>
          </p:cNvSpPr>
          <p:nvPr>
            <p:ph idx="1"/>
          </p:nvPr>
        </p:nvSpPr>
        <p:spPr>
          <a:xfrm>
            <a:off x="327258" y="1785784"/>
            <a:ext cx="5244201" cy="4432136"/>
          </a:xfrm>
        </p:spPr>
        <p:txBody>
          <a:bodyPr>
            <a:normAutofit fontScale="92500" lnSpcReduction="20000"/>
          </a:bodyPr>
          <a:lstStyle/>
          <a:p>
            <a:endParaRPr lang="en-US" sz="1800" b="1" i="0" dirty="0">
              <a:solidFill>
                <a:srgbClr val="414141"/>
              </a:solidFill>
              <a:effectLst/>
              <a:latin typeface="Arial" panose="020B0604020202020204" pitchFamily="34" charset="0"/>
            </a:endParaRPr>
          </a:p>
          <a:p>
            <a:pPr>
              <a:buFont typeface="Wingdings" panose="05000000000000000000" pitchFamily="2" charset="2"/>
              <a:buChar char="v"/>
            </a:pPr>
            <a:r>
              <a:rPr lang="en-US" sz="1800" b="1" i="0" dirty="0">
                <a:solidFill>
                  <a:srgbClr val="FF0000"/>
                </a:solidFill>
                <a:effectLst/>
                <a:latin typeface="Arial" panose="020B0604020202020204" pitchFamily="34" charset="0"/>
              </a:rPr>
              <a:t>SUPPORT</a:t>
            </a:r>
            <a:r>
              <a:rPr lang="en-US" sz="1200" b="0" i="0" dirty="0">
                <a:solidFill>
                  <a:srgbClr val="414141"/>
                </a:solidFill>
                <a:effectLst/>
                <a:latin typeface="Arial" panose="020B0604020202020204" pitchFamily="34" charset="0"/>
              </a:rPr>
              <a:t> </a:t>
            </a:r>
            <a:r>
              <a:rPr lang="en-US" sz="1400" b="0" i="0" dirty="0">
                <a:solidFill>
                  <a:srgbClr val="414141"/>
                </a:solidFill>
                <a:effectLst/>
                <a:latin typeface="Arial" panose="020B0604020202020204" pitchFamily="34" charset="0"/>
              </a:rPr>
              <a:t>is the number of transactions that include items in the {X} and {Y} parts of the rule as a percentage of the total number of transactions. It is a measure of how frequently the collection of items occur together as a percentage of all transactions.</a:t>
            </a:r>
            <a:endParaRPr lang="en-US" sz="1200" b="0" i="0" dirty="0">
              <a:solidFill>
                <a:srgbClr val="414141"/>
              </a:solidFill>
              <a:effectLst/>
              <a:latin typeface="Arial" panose="020B0604020202020204" pitchFamily="34" charset="0"/>
            </a:endParaRPr>
          </a:p>
          <a:p>
            <a:pPr>
              <a:buFont typeface="Wingdings" panose="05000000000000000000" pitchFamily="2" charset="2"/>
              <a:buChar char="v"/>
            </a:pPr>
            <a:r>
              <a:rPr lang="en-US" sz="1800" b="1" dirty="0">
                <a:solidFill>
                  <a:srgbClr val="FF0000"/>
                </a:solidFill>
                <a:latin typeface="Arial" panose="020B0604020202020204" pitchFamily="34" charset="0"/>
              </a:rPr>
              <a:t>CONFIDENCE</a:t>
            </a:r>
            <a:r>
              <a:rPr lang="en-US" sz="1200" b="0" i="0" dirty="0">
                <a:solidFill>
                  <a:srgbClr val="414141"/>
                </a:solidFill>
                <a:effectLst/>
                <a:latin typeface="Arial" panose="020B0604020202020204" pitchFamily="34" charset="0"/>
              </a:rPr>
              <a:t> </a:t>
            </a:r>
            <a:r>
              <a:rPr lang="en-US" sz="1400" b="0" i="0" dirty="0">
                <a:solidFill>
                  <a:srgbClr val="414141"/>
                </a:solidFill>
                <a:effectLst/>
                <a:latin typeface="Arial" panose="020B0604020202020204" pitchFamily="34" charset="0"/>
              </a:rPr>
              <a:t>of the rule is the ratio of the number of transactions that include all items in {Y} as well as the number of transactions that include all items in {X} to the number of transactions that include all items in {X}.</a:t>
            </a:r>
          </a:p>
          <a:p>
            <a:pPr>
              <a:buFont typeface="Wingdings" panose="05000000000000000000" pitchFamily="2" charset="2"/>
              <a:buChar char="v"/>
            </a:pPr>
            <a:r>
              <a:rPr lang="en-US" sz="1800" b="1" dirty="0">
                <a:solidFill>
                  <a:srgbClr val="FF0000"/>
                </a:solidFill>
                <a:latin typeface="Arial" panose="020B0604020202020204" pitchFamily="34" charset="0"/>
              </a:rPr>
              <a:t>LIFT</a:t>
            </a:r>
            <a:r>
              <a:rPr lang="en-US" sz="1200" b="0" i="0" dirty="0">
                <a:solidFill>
                  <a:srgbClr val="414141"/>
                </a:solidFill>
                <a:effectLst/>
                <a:latin typeface="Arial" panose="020B0604020202020204" pitchFamily="34" charset="0"/>
              </a:rPr>
              <a:t> </a:t>
            </a:r>
            <a:r>
              <a:rPr lang="en-US" sz="1400" b="0" i="0" dirty="0">
                <a:solidFill>
                  <a:srgbClr val="414141"/>
                </a:solidFill>
                <a:effectLst/>
                <a:latin typeface="Arial" panose="020B0604020202020204" pitchFamily="34" charset="0"/>
              </a:rPr>
              <a:t>or lift ratio is the ratio of confidence to expected confidence. Expected confidence is the confidence divided by the frequency of B. The Lift tells us how much better a rule is at predicting the result than just assuming the result in the first place. Greater lift values indicate stronger associations.</a:t>
            </a:r>
          </a:p>
          <a:p>
            <a:pPr algn="l">
              <a:buFont typeface="Arial" panose="020B0604020202020204" pitchFamily="34" charset="0"/>
              <a:buChar char="•"/>
            </a:pPr>
            <a:r>
              <a:rPr lang="en-US" sz="1400" dirty="0">
                <a:solidFill>
                  <a:srgbClr val="414141"/>
                </a:solidFill>
                <a:latin typeface="Arial" panose="020B0604020202020204" pitchFamily="34" charset="0"/>
              </a:rPr>
              <a:t>Lift = 1; implies no relationship between X and Y (i.e., X and Y occur together only by chance)</a:t>
            </a:r>
          </a:p>
          <a:p>
            <a:pPr algn="l">
              <a:buFont typeface="Arial" panose="020B0604020202020204" pitchFamily="34" charset="0"/>
              <a:buChar char="•"/>
            </a:pPr>
            <a:r>
              <a:rPr lang="en-US" sz="1400" dirty="0">
                <a:solidFill>
                  <a:srgbClr val="414141"/>
                </a:solidFill>
                <a:latin typeface="Arial" panose="020B0604020202020204" pitchFamily="34" charset="0"/>
              </a:rPr>
              <a:t>Lift &gt; 1; implies that there is a positive relationship between X and Y (i.e., X and Y occur together more often than random)</a:t>
            </a:r>
          </a:p>
          <a:p>
            <a:pPr algn="l">
              <a:buFont typeface="Arial" panose="020B0604020202020204" pitchFamily="34" charset="0"/>
              <a:buChar char="•"/>
            </a:pPr>
            <a:r>
              <a:rPr lang="en-US" sz="1400" dirty="0">
                <a:solidFill>
                  <a:srgbClr val="414141"/>
                </a:solidFill>
                <a:latin typeface="Arial" panose="020B0604020202020204" pitchFamily="34" charset="0"/>
              </a:rPr>
              <a:t>Lift &lt; 1; implies that there is a negative relationship between X and Y (i.e., X and Y occur together less often than random)</a:t>
            </a:r>
          </a:p>
          <a:p>
            <a:pPr>
              <a:buFont typeface="Wingdings" panose="05000000000000000000" pitchFamily="2" charset="2"/>
              <a:buChar char="v"/>
            </a:pPr>
            <a:endParaRPr lang="en-IN" sz="1600" dirty="0"/>
          </a:p>
        </p:txBody>
      </p:sp>
      <p:pic>
        <p:nvPicPr>
          <p:cNvPr id="5" name="Picture 4" descr="Diagram, schematic&#10;&#10;Description automatically generated">
            <a:extLst>
              <a:ext uri="{FF2B5EF4-FFF2-40B4-BE49-F238E27FC236}">
                <a16:creationId xmlns:a16="http://schemas.microsoft.com/office/drawing/2014/main" id="{CE4F23DE-B8BB-489C-98AD-C3B38094C0F0}"/>
              </a:ext>
            </a:extLst>
          </p:cNvPr>
          <p:cNvPicPr>
            <a:picLocks noChangeAspect="1"/>
          </p:cNvPicPr>
          <p:nvPr/>
        </p:nvPicPr>
        <p:blipFill>
          <a:blip r:embed="rId2"/>
          <a:stretch>
            <a:fillRect/>
          </a:stretch>
        </p:blipFill>
        <p:spPr>
          <a:xfrm>
            <a:off x="5799388" y="211101"/>
            <a:ext cx="5552496" cy="3327637"/>
          </a:xfrm>
          <a:prstGeom prst="rect">
            <a:avLst/>
          </a:prstGeom>
          <a:ln w="12700">
            <a:solidFill>
              <a:schemeClr val="tx1"/>
            </a:solidFill>
          </a:ln>
        </p:spPr>
      </p:pic>
      <p:pic>
        <p:nvPicPr>
          <p:cNvPr id="8" name="Content Placeholder 4">
            <a:extLst>
              <a:ext uri="{FF2B5EF4-FFF2-40B4-BE49-F238E27FC236}">
                <a16:creationId xmlns:a16="http://schemas.microsoft.com/office/drawing/2014/main" id="{78B8DD8F-F7FA-4DC3-9627-E4A3525180FD}"/>
              </a:ext>
            </a:extLst>
          </p:cNvPr>
          <p:cNvPicPr>
            <a:picLocks noChangeAspect="1"/>
          </p:cNvPicPr>
          <p:nvPr/>
        </p:nvPicPr>
        <p:blipFill>
          <a:blip r:embed="rId3"/>
          <a:stretch>
            <a:fillRect/>
          </a:stretch>
        </p:blipFill>
        <p:spPr>
          <a:xfrm>
            <a:off x="5799388" y="3627760"/>
            <a:ext cx="5552496" cy="3019140"/>
          </a:xfrm>
          <a:prstGeom prst="rect">
            <a:avLst/>
          </a:prstGeom>
          <a:ln w="12700">
            <a:solidFill>
              <a:schemeClr val="tx1"/>
            </a:solidFill>
          </a:ln>
        </p:spPr>
      </p:pic>
    </p:spTree>
    <p:extLst>
      <p:ext uri="{BB962C8B-B14F-4D97-AF65-F5344CB8AC3E}">
        <p14:creationId xmlns:p14="http://schemas.microsoft.com/office/powerpoint/2010/main" val="3223620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6DCEB-4154-4EFE-AA78-9E2776EB968F}"/>
              </a:ext>
            </a:extLst>
          </p:cNvPr>
          <p:cNvSpPr>
            <a:spLocks noGrp="1"/>
          </p:cNvSpPr>
          <p:nvPr>
            <p:ph type="title"/>
          </p:nvPr>
        </p:nvSpPr>
        <p:spPr>
          <a:xfrm>
            <a:off x="1024128" y="585216"/>
            <a:ext cx="3133581" cy="1499616"/>
          </a:xfrm>
        </p:spPr>
        <p:txBody>
          <a:bodyPr>
            <a:normAutofit/>
          </a:bodyPr>
          <a:lstStyle/>
          <a:p>
            <a:r>
              <a:rPr lang="en-IN" sz="4000" dirty="0">
                <a:solidFill>
                  <a:srgbClr val="FF0000"/>
                </a:solidFill>
              </a:rPr>
              <a:t>example</a:t>
            </a:r>
          </a:p>
        </p:txBody>
      </p:sp>
      <p:pic>
        <p:nvPicPr>
          <p:cNvPr id="7" name="Picture 6">
            <a:extLst>
              <a:ext uri="{FF2B5EF4-FFF2-40B4-BE49-F238E27FC236}">
                <a16:creationId xmlns:a16="http://schemas.microsoft.com/office/drawing/2014/main" id="{80BB7E46-CB0E-4944-988A-3267A91FB428}"/>
              </a:ext>
            </a:extLst>
          </p:cNvPr>
          <p:cNvPicPr>
            <a:picLocks noChangeAspect="1"/>
          </p:cNvPicPr>
          <p:nvPr/>
        </p:nvPicPr>
        <p:blipFill>
          <a:blip r:embed="rId2"/>
          <a:stretch>
            <a:fillRect/>
          </a:stretch>
        </p:blipFill>
        <p:spPr>
          <a:xfrm>
            <a:off x="3550448" y="83771"/>
            <a:ext cx="5495925" cy="3028950"/>
          </a:xfrm>
          <a:prstGeom prst="rect">
            <a:avLst/>
          </a:prstGeom>
        </p:spPr>
      </p:pic>
      <p:pic>
        <p:nvPicPr>
          <p:cNvPr id="10" name="Picture 9">
            <a:extLst>
              <a:ext uri="{FF2B5EF4-FFF2-40B4-BE49-F238E27FC236}">
                <a16:creationId xmlns:a16="http://schemas.microsoft.com/office/drawing/2014/main" id="{5A02165C-3CE7-4BE3-9E35-70CFC5418CD2}"/>
              </a:ext>
            </a:extLst>
          </p:cNvPr>
          <p:cNvPicPr>
            <a:picLocks noChangeAspect="1"/>
          </p:cNvPicPr>
          <p:nvPr/>
        </p:nvPicPr>
        <p:blipFill>
          <a:blip r:embed="rId3"/>
          <a:stretch>
            <a:fillRect/>
          </a:stretch>
        </p:blipFill>
        <p:spPr>
          <a:xfrm>
            <a:off x="764982" y="3230746"/>
            <a:ext cx="4672011" cy="1319212"/>
          </a:xfrm>
          <a:prstGeom prst="rect">
            <a:avLst/>
          </a:prstGeom>
        </p:spPr>
      </p:pic>
      <p:pic>
        <p:nvPicPr>
          <p:cNvPr id="12" name="Picture 11">
            <a:extLst>
              <a:ext uri="{FF2B5EF4-FFF2-40B4-BE49-F238E27FC236}">
                <a16:creationId xmlns:a16="http://schemas.microsoft.com/office/drawing/2014/main" id="{36E31F97-6C3D-4091-B0E8-A762C0E96B16}"/>
              </a:ext>
            </a:extLst>
          </p:cNvPr>
          <p:cNvPicPr>
            <a:picLocks noChangeAspect="1"/>
          </p:cNvPicPr>
          <p:nvPr/>
        </p:nvPicPr>
        <p:blipFill>
          <a:blip r:embed="rId4"/>
          <a:stretch>
            <a:fillRect/>
          </a:stretch>
        </p:blipFill>
        <p:spPr>
          <a:xfrm>
            <a:off x="764982" y="5102352"/>
            <a:ext cx="4717099" cy="1316736"/>
          </a:xfrm>
          <a:prstGeom prst="rect">
            <a:avLst/>
          </a:prstGeom>
        </p:spPr>
      </p:pic>
      <p:pic>
        <p:nvPicPr>
          <p:cNvPr id="14" name="Picture 13">
            <a:extLst>
              <a:ext uri="{FF2B5EF4-FFF2-40B4-BE49-F238E27FC236}">
                <a16:creationId xmlns:a16="http://schemas.microsoft.com/office/drawing/2014/main" id="{9BB2C72F-5C60-4492-9687-B64A917C040D}"/>
              </a:ext>
            </a:extLst>
          </p:cNvPr>
          <p:cNvPicPr>
            <a:picLocks noChangeAspect="1"/>
          </p:cNvPicPr>
          <p:nvPr/>
        </p:nvPicPr>
        <p:blipFill>
          <a:blip r:embed="rId5"/>
          <a:stretch>
            <a:fillRect/>
          </a:stretch>
        </p:blipFill>
        <p:spPr>
          <a:xfrm>
            <a:off x="5490325" y="3890352"/>
            <a:ext cx="6571743" cy="1985161"/>
          </a:xfrm>
          <a:prstGeom prst="rect">
            <a:avLst/>
          </a:prstGeom>
        </p:spPr>
      </p:pic>
    </p:spTree>
    <p:extLst>
      <p:ext uri="{BB962C8B-B14F-4D97-AF65-F5344CB8AC3E}">
        <p14:creationId xmlns:p14="http://schemas.microsoft.com/office/powerpoint/2010/main" val="855009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7D123-AEB6-4AE0-8B6C-8078703E63E0}"/>
              </a:ext>
            </a:extLst>
          </p:cNvPr>
          <p:cNvSpPr>
            <a:spLocks noGrp="1"/>
          </p:cNvSpPr>
          <p:nvPr>
            <p:ph type="title"/>
          </p:nvPr>
        </p:nvSpPr>
        <p:spPr>
          <a:xfrm>
            <a:off x="677096" y="469959"/>
            <a:ext cx="7733257" cy="1499616"/>
          </a:xfrm>
        </p:spPr>
        <p:txBody>
          <a:bodyPr>
            <a:normAutofit/>
          </a:bodyPr>
          <a:lstStyle/>
          <a:p>
            <a:r>
              <a:rPr lang="en-IN" sz="4800" dirty="0"/>
              <a:t>Association rules</a:t>
            </a:r>
            <a:endParaRPr lang="en-IN" sz="4400" dirty="0"/>
          </a:p>
        </p:txBody>
      </p:sp>
      <p:sp>
        <p:nvSpPr>
          <p:cNvPr id="3" name="Content Placeholder 2">
            <a:extLst>
              <a:ext uri="{FF2B5EF4-FFF2-40B4-BE49-F238E27FC236}">
                <a16:creationId xmlns:a16="http://schemas.microsoft.com/office/drawing/2014/main" id="{6CF57D2D-396E-4674-B48F-25C7A0B8A40C}"/>
              </a:ext>
            </a:extLst>
          </p:cNvPr>
          <p:cNvSpPr>
            <a:spLocks noGrp="1"/>
          </p:cNvSpPr>
          <p:nvPr>
            <p:ph idx="1"/>
          </p:nvPr>
        </p:nvSpPr>
        <p:spPr>
          <a:xfrm>
            <a:off x="535031" y="2054635"/>
            <a:ext cx="2622840" cy="3134053"/>
          </a:xfrm>
          <a:ln w="6350">
            <a:solidFill>
              <a:schemeClr val="tx1"/>
            </a:solidFill>
          </a:ln>
        </p:spPr>
        <p:txBody>
          <a:bodyPr>
            <a:normAutofit/>
          </a:bodyPr>
          <a:lstStyle/>
          <a:p>
            <a:r>
              <a:rPr lang="en-IN" sz="1800" dirty="0"/>
              <a:t>These are the top18 association rules which were derived when we set the thresholds as </a:t>
            </a:r>
            <a:r>
              <a:rPr lang="en-IN" sz="1800" dirty="0">
                <a:solidFill>
                  <a:srgbClr val="FF0000"/>
                </a:solidFill>
              </a:rPr>
              <a:t>minimum support to 0.05 </a:t>
            </a:r>
            <a:r>
              <a:rPr lang="en-IN" sz="1800" dirty="0"/>
              <a:t>and </a:t>
            </a:r>
            <a:r>
              <a:rPr lang="en-IN" sz="1800" dirty="0">
                <a:solidFill>
                  <a:srgbClr val="FF0000"/>
                </a:solidFill>
              </a:rPr>
              <a:t>minimum confidence as 0.6</a:t>
            </a:r>
            <a:br>
              <a:rPr lang="en-IN" sz="1800" dirty="0"/>
            </a:br>
            <a:r>
              <a:rPr lang="en-IN" sz="1800" dirty="0"/>
              <a:t> sort them on lift values as it is the strongest measure to show association.</a:t>
            </a:r>
          </a:p>
          <a:p>
            <a:r>
              <a:rPr lang="en-IN" sz="1800" dirty="0"/>
              <a:t>Setting these thresholds, we derive 24 rules.</a:t>
            </a:r>
          </a:p>
          <a:p>
            <a:endParaRPr lang="en-IN" sz="1400" dirty="0"/>
          </a:p>
          <a:p>
            <a:endParaRPr lang="en-IN" sz="1400" dirty="0"/>
          </a:p>
        </p:txBody>
      </p:sp>
      <p:pic>
        <p:nvPicPr>
          <p:cNvPr id="5" name="Picture 4">
            <a:extLst>
              <a:ext uri="{FF2B5EF4-FFF2-40B4-BE49-F238E27FC236}">
                <a16:creationId xmlns:a16="http://schemas.microsoft.com/office/drawing/2014/main" id="{8050F086-935C-4310-99A9-E29246D51D3A}"/>
              </a:ext>
            </a:extLst>
          </p:cNvPr>
          <p:cNvPicPr>
            <a:picLocks noChangeAspect="1"/>
          </p:cNvPicPr>
          <p:nvPr/>
        </p:nvPicPr>
        <p:blipFill>
          <a:blip r:embed="rId2"/>
          <a:stretch>
            <a:fillRect/>
          </a:stretch>
        </p:blipFill>
        <p:spPr>
          <a:xfrm>
            <a:off x="3317358" y="1626780"/>
            <a:ext cx="8660810" cy="4665568"/>
          </a:xfrm>
          <a:prstGeom prst="rect">
            <a:avLst/>
          </a:prstGeom>
          <a:ln w="12700">
            <a:solidFill>
              <a:schemeClr val="tx1"/>
            </a:solidFill>
          </a:ln>
        </p:spPr>
      </p:pic>
    </p:spTree>
    <p:extLst>
      <p:ext uri="{BB962C8B-B14F-4D97-AF65-F5344CB8AC3E}">
        <p14:creationId xmlns:p14="http://schemas.microsoft.com/office/powerpoint/2010/main" val="311844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1F73F-5C8A-4A6B-8414-0A9C9C983E6F}"/>
              </a:ext>
            </a:extLst>
          </p:cNvPr>
          <p:cNvSpPr>
            <a:spLocks noGrp="1"/>
          </p:cNvSpPr>
          <p:nvPr>
            <p:ph type="title"/>
          </p:nvPr>
        </p:nvSpPr>
        <p:spPr/>
        <p:txBody>
          <a:bodyPr/>
          <a:lstStyle/>
          <a:p>
            <a:r>
              <a:rPr lang="en-IN" dirty="0">
                <a:solidFill>
                  <a:srgbClr val="FF0000"/>
                </a:solidFill>
              </a:rPr>
              <a:t>Interpreting</a:t>
            </a:r>
            <a:r>
              <a:rPr lang="en-IN" dirty="0"/>
              <a:t> the association rules</a:t>
            </a:r>
          </a:p>
        </p:txBody>
      </p:sp>
      <p:sp>
        <p:nvSpPr>
          <p:cNvPr id="3" name="Content Placeholder 2">
            <a:extLst>
              <a:ext uri="{FF2B5EF4-FFF2-40B4-BE49-F238E27FC236}">
                <a16:creationId xmlns:a16="http://schemas.microsoft.com/office/drawing/2014/main" id="{F9F4E660-E27F-429A-B716-D9FE20689B87}"/>
              </a:ext>
            </a:extLst>
          </p:cNvPr>
          <p:cNvSpPr>
            <a:spLocks noGrp="1"/>
          </p:cNvSpPr>
          <p:nvPr>
            <p:ph idx="1"/>
          </p:nvPr>
        </p:nvSpPr>
        <p:spPr/>
        <p:txBody>
          <a:bodyPr>
            <a:normAutofit fontScale="70000" lnSpcReduction="20000"/>
          </a:bodyPr>
          <a:lstStyle/>
          <a:p>
            <a:r>
              <a:rPr lang="en-IN" sz="2800" dirty="0"/>
              <a:t>Let us look at the first rule</a:t>
            </a:r>
            <a:r>
              <a:rPr lang="en-IN" sz="3400" b="1" dirty="0"/>
              <a:t>( Rule #24)</a:t>
            </a:r>
            <a:r>
              <a:rPr lang="en-IN" sz="2800" dirty="0"/>
              <a:t>  -</a:t>
            </a:r>
          </a:p>
          <a:p>
            <a:r>
              <a:rPr lang="en-IN" sz="2900" b="1" dirty="0">
                <a:solidFill>
                  <a:srgbClr val="92D050"/>
                </a:solidFill>
              </a:rPr>
              <a:t>Support</a:t>
            </a:r>
            <a:r>
              <a:rPr lang="en-IN" sz="2400" b="1" dirty="0">
                <a:solidFill>
                  <a:srgbClr val="92D050"/>
                </a:solidFill>
              </a:rPr>
              <a:t>:</a:t>
            </a:r>
            <a:r>
              <a:rPr lang="en-IN" sz="2400" dirty="0"/>
              <a:t> Items in Basket#24 {eggs, ice cream, pasta} are present in almost 5.5% of total orders.</a:t>
            </a:r>
          </a:p>
          <a:p>
            <a:r>
              <a:rPr lang="en-IN" sz="2900" b="1" dirty="0">
                <a:solidFill>
                  <a:srgbClr val="92D050"/>
                </a:solidFill>
              </a:rPr>
              <a:t>Confidence</a:t>
            </a:r>
            <a:r>
              <a:rPr lang="en-IN" sz="2400" b="1" dirty="0">
                <a:solidFill>
                  <a:srgbClr val="92D050"/>
                </a:solidFill>
              </a:rPr>
              <a:t>:</a:t>
            </a:r>
            <a:r>
              <a:rPr lang="en-IN" sz="2400" dirty="0"/>
              <a:t> The probability that someone will buy paper towels given that Basket#24 items {eggs, ice cream, pasta} were already purchased is 64.9%</a:t>
            </a:r>
          </a:p>
          <a:p>
            <a:r>
              <a:rPr lang="en-IN" sz="2900" b="1" dirty="0">
                <a:solidFill>
                  <a:srgbClr val="92D050"/>
                </a:solidFill>
              </a:rPr>
              <a:t>Lift</a:t>
            </a:r>
            <a:r>
              <a:rPr lang="en-IN" sz="2400" b="1" dirty="0">
                <a:solidFill>
                  <a:srgbClr val="92D050"/>
                </a:solidFill>
              </a:rPr>
              <a:t>: </a:t>
            </a:r>
            <a:r>
              <a:rPr lang="en-IN" sz="2400" dirty="0"/>
              <a:t>It is given as </a:t>
            </a:r>
            <a:r>
              <a:rPr lang="en-IN" sz="2400" b="1" dirty="0"/>
              <a:t>confidence</a:t>
            </a:r>
            <a:r>
              <a:rPr lang="en-IN" sz="2400" dirty="0"/>
              <a:t> ({eggs, ice cream, pasta ⇒ paper towels})/</a:t>
            </a:r>
            <a:r>
              <a:rPr lang="en-IN" sz="2400" b="1" dirty="0"/>
              <a:t>support</a:t>
            </a:r>
            <a:r>
              <a:rPr lang="en-IN" sz="2400" dirty="0"/>
              <a:t> ({paper towels}) =1.79 </a:t>
            </a:r>
            <a:r>
              <a:rPr lang="en-IN" sz="2400" dirty="0" err="1"/>
              <a:t>i.e</a:t>
            </a:r>
            <a:r>
              <a:rPr lang="en-IN" sz="2400" dirty="0"/>
              <a:t> &gt;1 which means that there is a positive relationship in the association </a:t>
            </a:r>
            <a:r>
              <a:rPr lang="en-IN" sz="2400" dirty="0" err="1"/>
              <a:t>i.e</a:t>
            </a:r>
            <a:r>
              <a:rPr lang="en-IN" sz="2400" dirty="0"/>
              <a:t> strong association.</a:t>
            </a:r>
          </a:p>
          <a:p>
            <a:r>
              <a:rPr lang="en-IN" sz="2800" dirty="0"/>
              <a:t>Let us look at the first rule</a:t>
            </a:r>
            <a:r>
              <a:rPr lang="en-IN" sz="3400" b="1" dirty="0"/>
              <a:t>( Rule #23)  </a:t>
            </a:r>
            <a:r>
              <a:rPr lang="en-IN" sz="2800" dirty="0"/>
              <a:t>-</a:t>
            </a:r>
          </a:p>
          <a:p>
            <a:r>
              <a:rPr lang="en-IN" sz="2900" b="1" dirty="0">
                <a:solidFill>
                  <a:srgbClr val="92D050"/>
                </a:solidFill>
              </a:rPr>
              <a:t>Support</a:t>
            </a:r>
            <a:r>
              <a:rPr lang="en-IN" sz="2400" b="1" dirty="0">
                <a:solidFill>
                  <a:srgbClr val="92D050"/>
                </a:solidFill>
              </a:rPr>
              <a:t>:</a:t>
            </a:r>
            <a:r>
              <a:rPr lang="en-IN" sz="2400" dirty="0"/>
              <a:t> Items in Basket#23 {eggs, ice cream, paper towels} are present in almost 5.5% of total orders.</a:t>
            </a:r>
          </a:p>
          <a:p>
            <a:r>
              <a:rPr lang="en-IN" sz="2900" b="1" dirty="0">
                <a:solidFill>
                  <a:srgbClr val="92D050"/>
                </a:solidFill>
              </a:rPr>
              <a:t>Confidence</a:t>
            </a:r>
            <a:r>
              <a:rPr lang="en-IN" sz="2400" b="1" dirty="0">
                <a:solidFill>
                  <a:srgbClr val="92D050"/>
                </a:solidFill>
              </a:rPr>
              <a:t>:</a:t>
            </a:r>
            <a:r>
              <a:rPr lang="en-IN" sz="2400" dirty="0"/>
              <a:t> The probability that someone will buy pasta given that Basket#23 items {eggs, ice cream, paper towels} were already purchased is 64.2%</a:t>
            </a:r>
          </a:p>
          <a:p>
            <a:r>
              <a:rPr lang="en-IN" sz="2900" b="1" dirty="0">
                <a:solidFill>
                  <a:srgbClr val="92D050"/>
                </a:solidFill>
              </a:rPr>
              <a:t>Lift</a:t>
            </a:r>
            <a:r>
              <a:rPr lang="en-IN" sz="2400" b="1" dirty="0">
                <a:solidFill>
                  <a:srgbClr val="92D050"/>
                </a:solidFill>
              </a:rPr>
              <a:t>: </a:t>
            </a:r>
            <a:r>
              <a:rPr lang="en-IN" sz="2400" dirty="0"/>
              <a:t>It is given as </a:t>
            </a:r>
            <a:r>
              <a:rPr lang="en-IN" sz="2400" b="1" dirty="0"/>
              <a:t>confidence</a:t>
            </a:r>
            <a:r>
              <a:rPr lang="en-IN" sz="2400" dirty="0"/>
              <a:t> ({eggs, ice cream, paper towels ⇒ pasta})/</a:t>
            </a:r>
            <a:r>
              <a:rPr lang="en-IN" sz="2400" b="1" dirty="0"/>
              <a:t>support</a:t>
            </a:r>
            <a:r>
              <a:rPr lang="en-IN" sz="2400" dirty="0"/>
              <a:t> ({pasta}) =1.73 </a:t>
            </a:r>
            <a:r>
              <a:rPr lang="en-IN" sz="2400" dirty="0" err="1"/>
              <a:t>i.e</a:t>
            </a:r>
            <a:r>
              <a:rPr lang="en-IN" sz="2400" dirty="0"/>
              <a:t> &gt;1 which means that there is a positive relationship in the association </a:t>
            </a:r>
            <a:r>
              <a:rPr lang="en-IN" sz="2400" dirty="0" err="1"/>
              <a:t>i.e</a:t>
            </a:r>
            <a:r>
              <a:rPr lang="en-IN" sz="2400" dirty="0"/>
              <a:t> strong association.</a:t>
            </a:r>
          </a:p>
          <a:p>
            <a:endParaRPr lang="en-IN" sz="2400" dirty="0"/>
          </a:p>
          <a:p>
            <a:endParaRPr lang="en-IN" sz="2400" dirty="0"/>
          </a:p>
          <a:p>
            <a:endParaRPr lang="en-IN" sz="2400" dirty="0"/>
          </a:p>
          <a:p>
            <a:endParaRPr lang="en-IN" dirty="0"/>
          </a:p>
        </p:txBody>
      </p:sp>
    </p:spTree>
    <p:extLst>
      <p:ext uri="{BB962C8B-B14F-4D97-AF65-F5344CB8AC3E}">
        <p14:creationId xmlns:p14="http://schemas.microsoft.com/office/powerpoint/2010/main" val="2153202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7D123-AEB6-4AE0-8B6C-8078703E63E0}"/>
              </a:ext>
            </a:extLst>
          </p:cNvPr>
          <p:cNvSpPr>
            <a:spLocks noGrp="1"/>
          </p:cNvSpPr>
          <p:nvPr>
            <p:ph type="title"/>
          </p:nvPr>
        </p:nvSpPr>
        <p:spPr>
          <a:xfrm>
            <a:off x="677096" y="469959"/>
            <a:ext cx="7733257" cy="1499616"/>
          </a:xfrm>
        </p:spPr>
        <p:txBody>
          <a:bodyPr>
            <a:normAutofit/>
          </a:bodyPr>
          <a:lstStyle/>
          <a:p>
            <a:r>
              <a:rPr lang="en-IN" sz="4800" dirty="0"/>
              <a:t>Association rules</a:t>
            </a:r>
            <a:endParaRPr lang="en-IN" sz="4400" dirty="0"/>
          </a:p>
        </p:txBody>
      </p:sp>
      <p:sp>
        <p:nvSpPr>
          <p:cNvPr id="3" name="Content Placeholder 2">
            <a:extLst>
              <a:ext uri="{FF2B5EF4-FFF2-40B4-BE49-F238E27FC236}">
                <a16:creationId xmlns:a16="http://schemas.microsoft.com/office/drawing/2014/main" id="{6CF57D2D-396E-4674-B48F-25C7A0B8A40C}"/>
              </a:ext>
            </a:extLst>
          </p:cNvPr>
          <p:cNvSpPr>
            <a:spLocks noGrp="1"/>
          </p:cNvSpPr>
          <p:nvPr>
            <p:ph idx="1"/>
          </p:nvPr>
        </p:nvSpPr>
        <p:spPr>
          <a:xfrm>
            <a:off x="535031" y="2054635"/>
            <a:ext cx="2622840" cy="3134053"/>
          </a:xfrm>
          <a:ln w="6350">
            <a:solidFill>
              <a:schemeClr val="tx1"/>
            </a:solidFill>
          </a:ln>
        </p:spPr>
        <p:txBody>
          <a:bodyPr>
            <a:normAutofit fontScale="92500" lnSpcReduction="10000"/>
          </a:bodyPr>
          <a:lstStyle/>
          <a:p>
            <a:r>
              <a:rPr lang="en-IN" sz="1800" dirty="0"/>
              <a:t>These are some of the association rules which were derived when we set the thresholds as </a:t>
            </a:r>
            <a:r>
              <a:rPr lang="en-IN" sz="1800" dirty="0">
                <a:solidFill>
                  <a:srgbClr val="FF0000"/>
                </a:solidFill>
              </a:rPr>
              <a:t>minimum support to 0.05 </a:t>
            </a:r>
            <a:r>
              <a:rPr lang="en-IN" sz="1800" dirty="0"/>
              <a:t>and </a:t>
            </a:r>
            <a:r>
              <a:rPr lang="en-IN" sz="1800" dirty="0">
                <a:solidFill>
                  <a:srgbClr val="FF0000"/>
                </a:solidFill>
              </a:rPr>
              <a:t>minimum confidence as 0.55 </a:t>
            </a:r>
            <a:r>
              <a:rPr lang="en-IN" sz="1800" dirty="0"/>
              <a:t>and</a:t>
            </a:r>
            <a:r>
              <a:rPr lang="en-IN" sz="1800" dirty="0">
                <a:solidFill>
                  <a:srgbClr val="FF0000"/>
                </a:solidFill>
              </a:rPr>
              <a:t> 0.5 respectively</a:t>
            </a:r>
            <a:br>
              <a:rPr lang="en-IN" sz="1800" dirty="0"/>
            </a:br>
            <a:r>
              <a:rPr lang="en-IN" sz="1800" dirty="0"/>
              <a:t> sort them on lift values as it is the strongest measure to show association.</a:t>
            </a:r>
          </a:p>
          <a:p>
            <a:r>
              <a:rPr lang="en-IN" sz="1800" dirty="0"/>
              <a:t>Setting these thresholds, we derive 84 rules and 1247 rules respectively.</a:t>
            </a:r>
          </a:p>
          <a:p>
            <a:endParaRPr lang="en-IN" sz="1400" dirty="0"/>
          </a:p>
          <a:p>
            <a:endParaRPr lang="en-IN" sz="1400" dirty="0"/>
          </a:p>
        </p:txBody>
      </p:sp>
      <p:pic>
        <p:nvPicPr>
          <p:cNvPr id="8" name="Picture 7">
            <a:extLst>
              <a:ext uri="{FF2B5EF4-FFF2-40B4-BE49-F238E27FC236}">
                <a16:creationId xmlns:a16="http://schemas.microsoft.com/office/drawing/2014/main" id="{B88DE4F6-AB9B-4F33-A5D6-E0CA813D9981}"/>
              </a:ext>
            </a:extLst>
          </p:cNvPr>
          <p:cNvPicPr>
            <a:picLocks noChangeAspect="1"/>
          </p:cNvPicPr>
          <p:nvPr/>
        </p:nvPicPr>
        <p:blipFill>
          <a:blip r:embed="rId2"/>
          <a:stretch>
            <a:fillRect/>
          </a:stretch>
        </p:blipFill>
        <p:spPr>
          <a:xfrm>
            <a:off x="5234509" y="3644843"/>
            <a:ext cx="6513734" cy="2743200"/>
          </a:xfrm>
          <a:prstGeom prst="rect">
            <a:avLst/>
          </a:prstGeom>
          <a:ln w="12700">
            <a:solidFill>
              <a:schemeClr val="tx1"/>
            </a:solidFill>
          </a:ln>
        </p:spPr>
      </p:pic>
      <p:sp>
        <p:nvSpPr>
          <p:cNvPr id="9" name="TextBox 8">
            <a:extLst>
              <a:ext uri="{FF2B5EF4-FFF2-40B4-BE49-F238E27FC236}">
                <a16:creationId xmlns:a16="http://schemas.microsoft.com/office/drawing/2014/main" id="{720D7EDF-60B5-481E-A98D-CB6B71474A10}"/>
              </a:ext>
            </a:extLst>
          </p:cNvPr>
          <p:cNvSpPr txBox="1"/>
          <p:nvPr/>
        </p:nvSpPr>
        <p:spPr>
          <a:xfrm>
            <a:off x="3285461" y="2219314"/>
            <a:ext cx="1949048" cy="369332"/>
          </a:xfrm>
          <a:prstGeom prst="rect">
            <a:avLst/>
          </a:prstGeom>
          <a:noFill/>
        </p:spPr>
        <p:txBody>
          <a:bodyPr wrap="square" rtlCol="0">
            <a:spAutoFit/>
          </a:bodyPr>
          <a:lstStyle/>
          <a:p>
            <a:r>
              <a:rPr lang="en-IN" dirty="0"/>
              <a:t>Confidence = 0.55</a:t>
            </a:r>
          </a:p>
        </p:txBody>
      </p:sp>
      <p:sp>
        <p:nvSpPr>
          <p:cNvPr id="10" name="TextBox 9">
            <a:extLst>
              <a:ext uri="{FF2B5EF4-FFF2-40B4-BE49-F238E27FC236}">
                <a16:creationId xmlns:a16="http://schemas.microsoft.com/office/drawing/2014/main" id="{671A0BE5-6F06-410A-B4E6-CC8DC54D42D2}"/>
              </a:ext>
            </a:extLst>
          </p:cNvPr>
          <p:cNvSpPr txBox="1"/>
          <p:nvPr/>
        </p:nvSpPr>
        <p:spPr>
          <a:xfrm>
            <a:off x="3402419" y="4703760"/>
            <a:ext cx="1949048" cy="369332"/>
          </a:xfrm>
          <a:prstGeom prst="rect">
            <a:avLst/>
          </a:prstGeom>
          <a:noFill/>
        </p:spPr>
        <p:txBody>
          <a:bodyPr wrap="square" rtlCol="0">
            <a:spAutoFit/>
          </a:bodyPr>
          <a:lstStyle/>
          <a:p>
            <a:r>
              <a:rPr lang="en-IN" dirty="0"/>
              <a:t>Confidence = 0.5</a:t>
            </a:r>
          </a:p>
        </p:txBody>
      </p:sp>
      <p:pic>
        <p:nvPicPr>
          <p:cNvPr id="12" name="Picture 11">
            <a:extLst>
              <a:ext uri="{FF2B5EF4-FFF2-40B4-BE49-F238E27FC236}">
                <a16:creationId xmlns:a16="http://schemas.microsoft.com/office/drawing/2014/main" id="{50B3BD31-7EE7-4EBF-B26C-4812B654B94B}"/>
              </a:ext>
            </a:extLst>
          </p:cNvPr>
          <p:cNvPicPr>
            <a:picLocks noChangeAspect="1"/>
          </p:cNvPicPr>
          <p:nvPr/>
        </p:nvPicPr>
        <p:blipFill>
          <a:blip r:embed="rId3"/>
          <a:stretch>
            <a:fillRect/>
          </a:stretch>
        </p:blipFill>
        <p:spPr>
          <a:xfrm>
            <a:off x="5234509" y="464518"/>
            <a:ext cx="6513734" cy="2743200"/>
          </a:xfrm>
          <a:prstGeom prst="rect">
            <a:avLst/>
          </a:prstGeom>
          <a:ln w="12700">
            <a:solidFill>
              <a:schemeClr val="tx1"/>
            </a:solidFill>
          </a:ln>
        </p:spPr>
      </p:pic>
    </p:spTree>
    <p:extLst>
      <p:ext uri="{BB962C8B-B14F-4D97-AF65-F5344CB8AC3E}">
        <p14:creationId xmlns:p14="http://schemas.microsoft.com/office/powerpoint/2010/main" val="6428941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52ABA-4DC9-45D5-8E8F-F05B0D693FC8}"/>
              </a:ext>
            </a:extLst>
          </p:cNvPr>
          <p:cNvSpPr>
            <a:spLocks noGrp="1"/>
          </p:cNvSpPr>
          <p:nvPr>
            <p:ph type="title"/>
          </p:nvPr>
        </p:nvSpPr>
        <p:spPr/>
        <p:txBody>
          <a:bodyPr/>
          <a:lstStyle/>
          <a:p>
            <a:r>
              <a:rPr lang="en-IN" dirty="0">
                <a:solidFill>
                  <a:srgbClr val="FF0000"/>
                </a:solidFill>
              </a:rPr>
              <a:t>Recommendations</a:t>
            </a:r>
            <a:r>
              <a:rPr lang="en-IN" dirty="0"/>
              <a:t> and </a:t>
            </a:r>
            <a:r>
              <a:rPr lang="en-IN" dirty="0">
                <a:solidFill>
                  <a:srgbClr val="FF0000"/>
                </a:solidFill>
              </a:rPr>
              <a:t>offers</a:t>
            </a:r>
            <a:r>
              <a:rPr lang="en-IN" dirty="0"/>
              <a:t> suggested</a:t>
            </a:r>
          </a:p>
        </p:txBody>
      </p:sp>
      <p:sp>
        <p:nvSpPr>
          <p:cNvPr id="3" name="Content Placeholder 2">
            <a:extLst>
              <a:ext uri="{FF2B5EF4-FFF2-40B4-BE49-F238E27FC236}">
                <a16:creationId xmlns:a16="http://schemas.microsoft.com/office/drawing/2014/main" id="{D7DB5D27-2C7F-427F-88B2-761DC048658F}"/>
              </a:ext>
            </a:extLst>
          </p:cNvPr>
          <p:cNvSpPr>
            <a:spLocks noGrp="1"/>
          </p:cNvSpPr>
          <p:nvPr>
            <p:ph idx="1"/>
          </p:nvPr>
        </p:nvSpPr>
        <p:spPr>
          <a:xfrm>
            <a:off x="1024128" y="1818167"/>
            <a:ext cx="9720073" cy="4491193"/>
          </a:xfrm>
        </p:spPr>
        <p:txBody>
          <a:bodyPr>
            <a:normAutofit fontScale="92500" lnSpcReduction="10000"/>
          </a:bodyPr>
          <a:lstStyle/>
          <a:p>
            <a:r>
              <a:rPr lang="en-IN" dirty="0"/>
              <a:t>We can recommend keeping the paper towels near the stands where breads, eggs and other edible items are placed.</a:t>
            </a:r>
          </a:p>
          <a:p>
            <a:r>
              <a:rPr lang="en-IN" dirty="0"/>
              <a:t>We can also place the things used in making sandwiches separately, like bread loaves, sandwich bags, beefs and vegetables differently, so that customer might roam around the store and eventually end up buying more products.</a:t>
            </a:r>
          </a:p>
          <a:p>
            <a:r>
              <a:rPr lang="en-IN" dirty="0"/>
              <a:t>We also recommend the grocery store to launch an online application that serves their customers even during winters , so that the sales continue to increase rather than having no sales for 3 months in a row</a:t>
            </a:r>
          </a:p>
          <a:p>
            <a:r>
              <a:rPr lang="en-IN" dirty="0"/>
              <a:t>We can also offer combo discounts like Buying pasta + ice cream + paper rolls will offer 50% off on buying eggs. </a:t>
            </a:r>
          </a:p>
          <a:p>
            <a:r>
              <a:rPr lang="en-IN" dirty="0"/>
              <a:t>We see that hand soaps are not selling as good as other products, so we can offer discounts on hand soaps like 10-20% based on the cart value.</a:t>
            </a:r>
          </a:p>
          <a:p>
            <a:r>
              <a:rPr lang="en-IN" dirty="0"/>
              <a:t>We can offer full meal offers like {bread loaves + sandwich bags + aluminium foils + butter + </a:t>
            </a:r>
            <a:r>
              <a:rPr lang="en-IN" dirty="0" err="1"/>
              <a:t>kechup</a:t>
            </a:r>
            <a:r>
              <a:rPr lang="en-IN" dirty="0"/>
              <a:t> + mixes + cheese} for 10% off on cart order + paper rolls FREE</a:t>
            </a:r>
          </a:p>
          <a:p>
            <a:endParaRPr lang="en-IN" dirty="0"/>
          </a:p>
        </p:txBody>
      </p:sp>
    </p:spTree>
    <p:extLst>
      <p:ext uri="{BB962C8B-B14F-4D97-AF65-F5344CB8AC3E}">
        <p14:creationId xmlns:p14="http://schemas.microsoft.com/office/powerpoint/2010/main" val="170239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4129" y="585216"/>
            <a:ext cx="3779085" cy="1499616"/>
          </a:xfrm>
        </p:spPr>
        <p:txBody>
          <a:bodyPr>
            <a:normAutofit/>
          </a:bodyPr>
          <a:lstStyle/>
          <a:p>
            <a:r>
              <a:rPr lang="en-IN" dirty="0">
                <a:solidFill>
                  <a:schemeClr val="tx1"/>
                </a:solidFill>
              </a:rPr>
              <a:t>PROBLEM STATEMENT</a:t>
            </a:r>
          </a:p>
        </p:txBody>
      </p:sp>
      <p:cxnSp>
        <p:nvCxnSpPr>
          <p:cNvPr id="26" name="Straight Connector 25">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1024129" y="2286000"/>
            <a:ext cx="3791711" cy="3931920"/>
          </a:xfrm>
        </p:spPr>
        <p:txBody>
          <a:bodyPr>
            <a:normAutofit lnSpcReduction="10000"/>
          </a:bodyPr>
          <a:lstStyle/>
          <a:p>
            <a:r>
              <a:rPr lang="en-US" b="0" i="0" dirty="0">
                <a:solidFill>
                  <a:schemeClr val="bg1"/>
                </a:solidFill>
                <a:effectLst/>
                <a:latin typeface="lato"/>
              </a:rPr>
              <a:t>A Grocery Store shared the transactional data with you. Your job is to identify the most popular combos that can be suggested to the Grocery Store chain after a thorough analysis of the most commonly occurring sets of items in the customer orders. The Store doesn’t have any combo offers. Can you suggest the best combos &amp; offers?</a:t>
            </a:r>
          </a:p>
          <a:p>
            <a:endParaRPr lang="en-US" dirty="0">
              <a:solidFill>
                <a:srgbClr val="FFFFFF"/>
              </a:solidFill>
              <a:latin typeface="lato"/>
            </a:endParaRPr>
          </a:p>
          <a:p>
            <a:endParaRPr lang="en-IN" dirty="0">
              <a:solidFill>
                <a:srgbClr val="FFFFFF"/>
              </a:solidFill>
            </a:endParaRPr>
          </a:p>
        </p:txBody>
      </p:sp>
      <p:sp>
        <p:nvSpPr>
          <p:cNvPr id="11" name="TextBox 10">
            <a:extLst>
              <a:ext uri="{FF2B5EF4-FFF2-40B4-BE49-F238E27FC236}">
                <a16:creationId xmlns:a16="http://schemas.microsoft.com/office/drawing/2014/main" id="{724F6967-0D16-4C46-891B-A320AB2DF259}"/>
              </a:ext>
            </a:extLst>
          </p:cNvPr>
          <p:cNvSpPr txBox="1"/>
          <p:nvPr/>
        </p:nvSpPr>
        <p:spPr>
          <a:xfrm>
            <a:off x="5608319" y="585216"/>
            <a:ext cx="6400800" cy="584775"/>
          </a:xfrm>
          <a:prstGeom prst="rect">
            <a:avLst/>
          </a:prstGeom>
          <a:noFill/>
        </p:spPr>
        <p:txBody>
          <a:bodyPr wrap="square" rtlCol="0">
            <a:spAutoFit/>
          </a:bodyPr>
          <a:lstStyle/>
          <a:p>
            <a:r>
              <a:rPr lang="en-US" dirty="0"/>
              <a:t>The columns in the dataset are – </a:t>
            </a:r>
            <a:r>
              <a:rPr lang="en-IN" sz="1400" i="1" u="none" strike="noStrike" dirty="0">
                <a:solidFill>
                  <a:srgbClr val="000000"/>
                </a:solidFill>
                <a:effectLst/>
                <a:latin typeface="Calibri" panose="020F0502020204030204" pitchFamily="34" charset="0"/>
              </a:rPr>
              <a:t>DATE, ORDER_ID, PRODUCT</a:t>
            </a:r>
          </a:p>
          <a:p>
            <a:r>
              <a:rPr lang="en-IN" sz="1400" i="1" dirty="0">
                <a:solidFill>
                  <a:srgbClr val="000000"/>
                </a:solidFill>
                <a:latin typeface="Calibri" panose="020F0502020204030204" pitchFamily="34" charset="0"/>
              </a:rPr>
              <a:t>Following is a snapshot of how data looks like : -</a:t>
            </a:r>
            <a:r>
              <a:rPr lang="en-IN" sz="1400" i="1" dirty="0"/>
              <a:t> </a:t>
            </a:r>
          </a:p>
        </p:txBody>
      </p:sp>
      <p:pic>
        <p:nvPicPr>
          <p:cNvPr id="5" name="Picture 4">
            <a:extLst>
              <a:ext uri="{FF2B5EF4-FFF2-40B4-BE49-F238E27FC236}">
                <a16:creationId xmlns:a16="http://schemas.microsoft.com/office/drawing/2014/main" id="{028A851D-FB88-4B81-BE62-A86FD0DC77D9}"/>
              </a:ext>
            </a:extLst>
          </p:cNvPr>
          <p:cNvPicPr>
            <a:picLocks noChangeAspect="1"/>
          </p:cNvPicPr>
          <p:nvPr/>
        </p:nvPicPr>
        <p:blipFill>
          <a:blip r:embed="rId2"/>
          <a:stretch>
            <a:fillRect/>
          </a:stretch>
        </p:blipFill>
        <p:spPr>
          <a:xfrm>
            <a:off x="7061739" y="1632185"/>
            <a:ext cx="3798651" cy="5029200"/>
          </a:xfrm>
          <a:prstGeom prst="rect">
            <a:avLst/>
          </a:prstGeom>
        </p:spPr>
      </p:pic>
    </p:spTree>
    <p:extLst>
      <p:ext uri="{BB962C8B-B14F-4D97-AF65-F5344CB8AC3E}">
        <p14:creationId xmlns:p14="http://schemas.microsoft.com/office/powerpoint/2010/main" val="3874616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500" dirty="0"/>
              <a:t>About</a:t>
            </a:r>
            <a:r>
              <a:rPr lang="en-IN" dirty="0"/>
              <a:t> </a:t>
            </a:r>
            <a:r>
              <a:rPr lang="en-IN" sz="4800" dirty="0">
                <a:solidFill>
                  <a:srgbClr val="FF0000"/>
                </a:solidFill>
              </a:rPr>
              <a:t>data</a:t>
            </a:r>
          </a:p>
        </p:txBody>
      </p:sp>
      <p:sp>
        <p:nvSpPr>
          <p:cNvPr id="3" name="Content Placeholder 2"/>
          <p:cNvSpPr>
            <a:spLocks noGrp="1"/>
          </p:cNvSpPr>
          <p:nvPr>
            <p:ph idx="1"/>
          </p:nvPr>
        </p:nvSpPr>
        <p:spPr/>
        <p:txBody>
          <a:bodyPr/>
          <a:lstStyle/>
          <a:p>
            <a:r>
              <a:rPr lang="en-US" dirty="0"/>
              <a:t>The data is the given dataset is based on the information collected in the past 3 years. It has 3 columns and has more than 20,000 line items about bill date, order id and products purchased in that order.</a:t>
            </a:r>
          </a:p>
          <a:p>
            <a:r>
              <a:rPr lang="en-US" dirty="0"/>
              <a:t>The data has no missing values but still needs some computation to make it meaningful and derive some insights. So, we need to do some analysis , EDA, visualizations and perform </a:t>
            </a:r>
            <a:r>
              <a:rPr lang="en-US" dirty="0">
                <a:solidFill>
                  <a:srgbClr val="FF0000"/>
                </a:solidFill>
              </a:rPr>
              <a:t>Market Basket Analysis</a:t>
            </a:r>
            <a:r>
              <a:rPr lang="en-US" dirty="0"/>
              <a:t> to derive the insights regarding what recommendations should the system suggest when a customer buys an item or combination of items. This will help the Grocery Store increase its sales by offering combo and special discounts.</a:t>
            </a:r>
            <a:endParaRPr lang="en-IN" dirty="0"/>
          </a:p>
        </p:txBody>
      </p:sp>
    </p:spTree>
    <p:extLst>
      <p:ext uri="{BB962C8B-B14F-4D97-AF65-F5344CB8AC3E}">
        <p14:creationId xmlns:p14="http://schemas.microsoft.com/office/powerpoint/2010/main" val="762739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442341"/>
            <a:ext cx="10882122" cy="1499616"/>
          </a:xfrm>
        </p:spPr>
        <p:txBody>
          <a:bodyPr>
            <a:normAutofit fontScale="90000"/>
          </a:bodyPr>
          <a:lstStyle/>
          <a:p>
            <a:pPr algn="ctr"/>
            <a:r>
              <a:rPr lang="en-IN" sz="5600" b="1" dirty="0"/>
              <a:t>EDA</a:t>
            </a:r>
            <a:br>
              <a:rPr lang="en-IN" dirty="0"/>
            </a:br>
            <a:r>
              <a:rPr lang="en-IN" sz="3000" dirty="0"/>
              <a:t>information regarding data using </a:t>
            </a:r>
            <a:r>
              <a:rPr lang="en-IN" sz="3600" dirty="0">
                <a:solidFill>
                  <a:srgbClr val="FF0000"/>
                </a:solidFill>
              </a:rPr>
              <a:t>info(),shape, </a:t>
            </a:r>
            <a:r>
              <a:rPr lang="en-IN" sz="3600" dirty="0" err="1">
                <a:solidFill>
                  <a:srgbClr val="FF0000"/>
                </a:solidFill>
              </a:rPr>
              <a:t>isnull</a:t>
            </a:r>
            <a:r>
              <a:rPr lang="en-IN" sz="3600" dirty="0">
                <a:solidFill>
                  <a:srgbClr val="FF0000"/>
                </a:solidFill>
              </a:rPr>
              <a:t>().SUM(),duplicated(), unique()</a:t>
            </a:r>
            <a:endParaRPr lang="en-IN" sz="3300" dirty="0">
              <a:solidFill>
                <a:srgbClr val="FF0000"/>
              </a:solidFill>
            </a:endParaRPr>
          </a:p>
        </p:txBody>
      </p:sp>
      <p:pic>
        <p:nvPicPr>
          <p:cNvPr id="12" name="Content Placeholder 11">
            <a:extLst>
              <a:ext uri="{FF2B5EF4-FFF2-40B4-BE49-F238E27FC236}">
                <a16:creationId xmlns:a16="http://schemas.microsoft.com/office/drawing/2014/main" id="{B4B58DF3-A428-4C1E-9A09-D3ED8DE341E8}"/>
              </a:ext>
            </a:extLst>
          </p:cNvPr>
          <p:cNvPicPr>
            <a:picLocks noGrp="1" noChangeAspect="1"/>
          </p:cNvPicPr>
          <p:nvPr>
            <p:ph idx="1"/>
          </p:nvPr>
        </p:nvPicPr>
        <p:blipFill>
          <a:blip r:embed="rId2"/>
          <a:stretch>
            <a:fillRect/>
          </a:stretch>
        </p:blipFill>
        <p:spPr>
          <a:xfrm>
            <a:off x="7809568" y="2459659"/>
            <a:ext cx="1499191" cy="1371600"/>
          </a:xfrm>
          <a:prstGeom prst="rect">
            <a:avLst/>
          </a:prstGeom>
          <a:ln w="12700">
            <a:solidFill>
              <a:schemeClr val="tx1"/>
            </a:solidFill>
          </a:ln>
        </p:spPr>
      </p:pic>
      <p:pic>
        <p:nvPicPr>
          <p:cNvPr id="7" name="Picture 6">
            <a:extLst>
              <a:ext uri="{FF2B5EF4-FFF2-40B4-BE49-F238E27FC236}">
                <a16:creationId xmlns:a16="http://schemas.microsoft.com/office/drawing/2014/main" id="{D70B362D-DA3C-47C1-B4E6-621FC33ED60F}"/>
              </a:ext>
            </a:extLst>
          </p:cNvPr>
          <p:cNvPicPr>
            <a:picLocks noChangeAspect="1"/>
          </p:cNvPicPr>
          <p:nvPr/>
        </p:nvPicPr>
        <p:blipFill>
          <a:blip r:embed="rId3"/>
          <a:stretch>
            <a:fillRect/>
          </a:stretch>
        </p:blipFill>
        <p:spPr>
          <a:xfrm>
            <a:off x="1363980" y="2673935"/>
            <a:ext cx="2865120" cy="640080"/>
          </a:xfrm>
          <a:prstGeom prst="rect">
            <a:avLst/>
          </a:prstGeom>
          <a:ln w="12700">
            <a:solidFill>
              <a:schemeClr val="tx1"/>
            </a:solidFill>
          </a:ln>
        </p:spPr>
      </p:pic>
      <p:sp>
        <p:nvSpPr>
          <p:cNvPr id="8" name="TextBox 7">
            <a:extLst>
              <a:ext uri="{FF2B5EF4-FFF2-40B4-BE49-F238E27FC236}">
                <a16:creationId xmlns:a16="http://schemas.microsoft.com/office/drawing/2014/main" id="{4EF679A2-5711-4B44-9240-63FD043BF602}"/>
              </a:ext>
            </a:extLst>
          </p:cNvPr>
          <p:cNvSpPr txBox="1"/>
          <p:nvPr/>
        </p:nvSpPr>
        <p:spPr>
          <a:xfrm>
            <a:off x="1936622" y="1998239"/>
            <a:ext cx="8464677" cy="400110"/>
          </a:xfrm>
          <a:prstGeom prst="rect">
            <a:avLst/>
          </a:prstGeom>
          <a:noFill/>
        </p:spPr>
        <p:txBody>
          <a:bodyPr wrap="square" rtlCol="0">
            <a:spAutoFit/>
          </a:bodyPr>
          <a:lstStyle/>
          <a:p>
            <a:r>
              <a:rPr lang="en-IN" sz="2000" dirty="0">
                <a:solidFill>
                  <a:srgbClr val="92D050"/>
                </a:solidFill>
              </a:rPr>
              <a:t>We have split the date into year, month and day for further analysis.</a:t>
            </a:r>
          </a:p>
        </p:txBody>
      </p:sp>
      <p:pic>
        <p:nvPicPr>
          <p:cNvPr id="10" name="Picture 9">
            <a:extLst>
              <a:ext uri="{FF2B5EF4-FFF2-40B4-BE49-F238E27FC236}">
                <a16:creationId xmlns:a16="http://schemas.microsoft.com/office/drawing/2014/main" id="{5BBCE0A7-86D5-4DD1-88CE-3A4906C04C56}"/>
              </a:ext>
            </a:extLst>
          </p:cNvPr>
          <p:cNvPicPr>
            <a:picLocks noChangeAspect="1"/>
          </p:cNvPicPr>
          <p:nvPr/>
        </p:nvPicPr>
        <p:blipFill>
          <a:blip r:embed="rId4"/>
          <a:stretch>
            <a:fillRect/>
          </a:stretch>
        </p:blipFill>
        <p:spPr>
          <a:xfrm>
            <a:off x="1178371" y="4182499"/>
            <a:ext cx="3277040" cy="1828800"/>
          </a:xfrm>
          <a:prstGeom prst="rect">
            <a:avLst/>
          </a:prstGeom>
          <a:ln w="12700">
            <a:solidFill>
              <a:schemeClr val="tx1"/>
            </a:solidFill>
          </a:ln>
        </p:spPr>
      </p:pic>
      <p:sp>
        <p:nvSpPr>
          <p:cNvPr id="13" name="TextBox 12">
            <a:extLst>
              <a:ext uri="{FF2B5EF4-FFF2-40B4-BE49-F238E27FC236}">
                <a16:creationId xmlns:a16="http://schemas.microsoft.com/office/drawing/2014/main" id="{B68F8DE5-F8D9-4B7C-890F-467578429DEB}"/>
              </a:ext>
            </a:extLst>
          </p:cNvPr>
          <p:cNvSpPr txBox="1"/>
          <p:nvPr/>
        </p:nvSpPr>
        <p:spPr>
          <a:xfrm>
            <a:off x="966002" y="3343053"/>
            <a:ext cx="3924975" cy="369332"/>
          </a:xfrm>
          <a:prstGeom prst="rect">
            <a:avLst/>
          </a:prstGeom>
          <a:noFill/>
        </p:spPr>
        <p:txBody>
          <a:bodyPr wrap="square" rtlCol="0">
            <a:spAutoFit/>
          </a:bodyPr>
          <a:lstStyle/>
          <a:p>
            <a:r>
              <a:rPr lang="en-IN" dirty="0"/>
              <a:t>Shape shows no. of rows and columns</a:t>
            </a:r>
          </a:p>
        </p:txBody>
      </p:sp>
      <p:sp>
        <p:nvSpPr>
          <p:cNvPr id="14" name="TextBox 13">
            <a:extLst>
              <a:ext uri="{FF2B5EF4-FFF2-40B4-BE49-F238E27FC236}">
                <a16:creationId xmlns:a16="http://schemas.microsoft.com/office/drawing/2014/main" id="{E3803C1C-60D3-4954-B9A9-A748F9B53F7F}"/>
              </a:ext>
            </a:extLst>
          </p:cNvPr>
          <p:cNvSpPr txBox="1"/>
          <p:nvPr/>
        </p:nvSpPr>
        <p:spPr>
          <a:xfrm>
            <a:off x="601248" y="6004570"/>
            <a:ext cx="5193496" cy="369332"/>
          </a:xfrm>
          <a:prstGeom prst="rect">
            <a:avLst/>
          </a:prstGeom>
          <a:noFill/>
        </p:spPr>
        <p:txBody>
          <a:bodyPr wrap="square" rtlCol="0">
            <a:spAutoFit/>
          </a:bodyPr>
          <a:lstStyle/>
          <a:p>
            <a:r>
              <a:rPr lang="en-IN" dirty="0" err="1"/>
              <a:t>DataTypes</a:t>
            </a:r>
            <a:r>
              <a:rPr lang="en-IN" dirty="0"/>
              <a:t> of all columns are object except </a:t>
            </a:r>
            <a:r>
              <a:rPr lang="en-IN" dirty="0" err="1"/>
              <a:t>order_id</a:t>
            </a:r>
            <a:endParaRPr lang="en-IN" dirty="0"/>
          </a:p>
        </p:txBody>
      </p:sp>
      <p:sp>
        <p:nvSpPr>
          <p:cNvPr id="15" name="TextBox 14">
            <a:extLst>
              <a:ext uri="{FF2B5EF4-FFF2-40B4-BE49-F238E27FC236}">
                <a16:creationId xmlns:a16="http://schemas.microsoft.com/office/drawing/2014/main" id="{E951B206-56DF-4584-BE92-BF69424DA1C7}"/>
              </a:ext>
            </a:extLst>
          </p:cNvPr>
          <p:cNvSpPr txBox="1"/>
          <p:nvPr/>
        </p:nvSpPr>
        <p:spPr>
          <a:xfrm>
            <a:off x="7252337" y="3813167"/>
            <a:ext cx="3361552" cy="369332"/>
          </a:xfrm>
          <a:prstGeom prst="rect">
            <a:avLst/>
          </a:prstGeom>
          <a:noFill/>
        </p:spPr>
        <p:txBody>
          <a:bodyPr wrap="square" rtlCol="0">
            <a:spAutoFit/>
          </a:bodyPr>
          <a:lstStyle/>
          <a:p>
            <a:r>
              <a:rPr lang="en-IN" dirty="0"/>
              <a:t>There are no Null Values</a:t>
            </a:r>
          </a:p>
        </p:txBody>
      </p:sp>
      <p:pic>
        <p:nvPicPr>
          <p:cNvPr id="17" name="Picture 16">
            <a:extLst>
              <a:ext uri="{FF2B5EF4-FFF2-40B4-BE49-F238E27FC236}">
                <a16:creationId xmlns:a16="http://schemas.microsoft.com/office/drawing/2014/main" id="{271C148F-9CFF-408E-8618-66E841C05DDE}"/>
              </a:ext>
            </a:extLst>
          </p:cNvPr>
          <p:cNvPicPr>
            <a:picLocks noChangeAspect="1"/>
          </p:cNvPicPr>
          <p:nvPr/>
        </p:nvPicPr>
        <p:blipFill>
          <a:blip r:embed="rId5"/>
          <a:stretch>
            <a:fillRect/>
          </a:stretch>
        </p:blipFill>
        <p:spPr>
          <a:xfrm>
            <a:off x="7252337" y="4358943"/>
            <a:ext cx="3000375" cy="1733550"/>
          </a:xfrm>
          <a:prstGeom prst="rect">
            <a:avLst/>
          </a:prstGeom>
          <a:ln w="12700">
            <a:solidFill>
              <a:schemeClr val="tx1"/>
            </a:solidFill>
          </a:ln>
        </p:spPr>
      </p:pic>
      <p:sp>
        <p:nvSpPr>
          <p:cNvPr id="18" name="TextBox 17">
            <a:extLst>
              <a:ext uri="{FF2B5EF4-FFF2-40B4-BE49-F238E27FC236}">
                <a16:creationId xmlns:a16="http://schemas.microsoft.com/office/drawing/2014/main" id="{F2B15DA4-98B1-41B1-9CC6-89E7607D304A}"/>
              </a:ext>
            </a:extLst>
          </p:cNvPr>
          <p:cNvSpPr txBox="1"/>
          <p:nvPr/>
        </p:nvSpPr>
        <p:spPr>
          <a:xfrm>
            <a:off x="6963549" y="6098511"/>
            <a:ext cx="5193496" cy="646331"/>
          </a:xfrm>
          <a:prstGeom prst="rect">
            <a:avLst/>
          </a:prstGeom>
          <a:noFill/>
        </p:spPr>
        <p:txBody>
          <a:bodyPr wrap="square" rtlCol="0">
            <a:spAutoFit/>
          </a:bodyPr>
          <a:lstStyle/>
          <a:p>
            <a:r>
              <a:rPr lang="en-IN" dirty="0"/>
              <a:t>Finding duplicates (4730 duplicates found)</a:t>
            </a:r>
          </a:p>
          <a:p>
            <a:r>
              <a:rPr lang="en-IN" dirty="0"/>
              <a:t>And dropping them</a:t>
            </a:r>
          </a:p>
        </p:txBody>
      </p:sp>
    </p:spTree>
    <p:extLst>
      <p:ext uri="{BB962C8B-B14F-4D97-AF65-F5344CB8AC3E}">
        <p14:creationId xmlns:p14="http://schemas.microsoft.com/office/powerpoint/2010/main" val="488982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B3D55-FAC4-4BB6-96A8-561E42EDAC62}"/>
              </a:ext>
            </a:extLst>
          </p:cNvPr>
          <p:cNvSpPr>
            <a:spLocks noGrp="1"/>
          </p:cNvSpPr>
          <p:nvPr>
            <p:ph type="title"/>
          </p:nvPr>
        </p:nvSpPr>
        <p:spPr/>
        <p:txBody>
          <a:bodyPr>
            <a:normAutofit fontScale="90000"/>
          </a:bodyPr>
          <a:lstStyle/>
          <a:p>
            <a:r>
              <a:rPr lang="en-US" sz="4400" dirty="0"/>
              <a:t>Description of categorical data-</a:t>
            </a:r>
            <a:r>
              <a:rPr lang="en-US" sz="6000" dirty="0"/>
              <a:t> </a:t>
            </a:r>
            <a:br>
              <a:rPr lang="en-US" dirty="0"/>
            </a:br>
            <a:r>
              <a:rPr lang="en-US" sz="3000" dirty="0"/>
              <a:t>number of unique value, different values and its occurrences using </a:t>
            </a:r>
            <a:r>
              <a:rPr lang="en-US" sz="4000" dirty="0">
                <a:solidFill>
                  <a:srgbClr val="FF0000"/>
                </a:solidFill>
              </a:rPr>
              <a:t>unique() , </a:t>
            </a:r>
            <a:r>
              <a:rPr lang="en-US" sz="4000" dirty="0" err="1">
                <a:solidFill>
                  <a:srgbClr val="FF0000"/>
                </a:solidFill>
              </a:rPr>
              <a:t>value_counts</a:t>
            </a:r>
            <a:r>
              <a:rPr lang="en-US" sz="4000" dirty="0">
                <a:solidFill>
                  <a:srgbClr val="FF0000"/>
                </a:solidFill>
              </a:rPr>
              <a:t>()</a:t>
            </a:r>
            <a:r>
              <a:rPr lang="en-US" sz="3000" dirty="0">
                <a:solidFill>
                  <a:srgbClr val="FF0000"/>
                </a:solidFill>
              </a:rPr>
              <a:t> </a:t>
            </a:r>
            <a:r>
              <a:rPr lang="en-US" sz="3300" dirty="0"/>
              <a:t>and sorting by</a:t>
            </a:r>
            <a:r>
              <a:rPr lang="en-US" sz="2800" dirty="0"/>
              <a:t> </a:t>
            </a:r>
            <a:r>
              <a:rPr lang="en-US" sz="4000" dirty="0" err="1">
                <a:solidFill>
                  <a:srgbClr val="FF0000"/>
                </a:solidFill>
              </a:rPr>
              <a:t>sort_values</a:t>
            </a:r>
            <a:r>
              <a:rPr lang="en-US" sz="4000" dirty="0">
                <a:solidFill>
                  <a:srgbClr val="FF0000"/>
                </a:solidFill>
              </a:rPr>
              <a:t>()</a:t>
            </a:r>
            <a:endParaRPr lang="en-IN" sz="3000" dirty="0">
              <a:solidFill>
                <a:srgbClr val="FF0000"/>
              </a:solidFill>
            </a:endParaRPr>
          </a:p>
        </p:txBody>
      </p:sp>
      <p:pic>
        <p:nvPicPr>
          <p:cNvPr id="10" name="Content Placeholder 9">
            <a:extLst>
              <a:ext uri="{FF2B5EF4-FFF2-40B4-BE49-F238E27FC236}">
                <a16:creationId xmlns:a16="http://schemas.microsoft.com/office/drawing/2014/main" id="{309CCF45-D31A-4730-A2C2-F861C6936709}"/>
              </a:ext>
            </a:extLst>
          </p:cNvPr>
          <p:cNvPicPr>
            <a:picLocks noGrp="1" noChangeAspect="1"/>
          </p:cNvPicPr>
          <p:nvPr>
            <p:ph idx="1"/>
          </p:nvPr>
        </p:nvPicPr>
        <p:blipFill>
          <a:blip r:embed="rId2"/>
          <a:stretch>
            <a:fillRect/>
          </a:stretch>
        </p:blipFill>
        <p:spPr>
          <a:xfrm>
            <a:off x="9080659" y="2892741"/>
            <a:ext cx="2933700" cy="2809875"/>
          </a:xfrm>
          <a:prstGeom prst="rect">
            <a:avLst/>
          </a:prstGeom>
          <a:ln w="12700">
            <a:solidFill>
              <a:schemeClr val="tx1"/>
            </a:solidFill>
          </a:ln>
        </p:spPr>
      </p:pic>
      <p:pic>
        <p:nvPicPr>
          <p:cNvPr id="8" name="Picture 7">
            <a:extLst>
              <a:ext uri="{FF2B5EF4-FFF2-40B4-BE49-F238E27FC236}">
                <a16:creationId xmlns:a16="http://schemas.microsoft.com/office/drawing/2014/main" id="{6C7183D1-D6A1-4129-941A-C3C03FF8CD31}"/>
              </a:ext>
            </a:extLst>
          </p:cNvPr>
          <p:cNvPicPr>
            <a:picLocks noChangeAspect="1"/>
          </p:cNvPicPr>
          <p:nvPr/>
        </p:nvPicPr>
        <p:blipFill>
          <a:blip r:embed="rId3"/>
          <a:stretch>
            <a:fillRect/>
          </a:stretch>
        </p:blipFill>
        <p:spPr>
          <a:xfrm>
            <a:off x="5590460" y="2699702"/>
            <a:ext cx="2771775" cy="3419475"/>
          </a:xfrm>
          <a:prstGeom prst="rect">
            <a:avLst/>
          </a:prstGeom>
          <a:ln w="12700">
            <a:solidFill>
              <a:schemeClr val="tx1"/>
            </a:solidFill>
          </a:ln>
        </p:spPr>
      </p:pic>
      <p:pic>
        <p:nvPicPr>
          <p:cNvPr id="11" name="Picture 10">
            <a:extLst>
              <a:ext uri="{FF2B5EF4-FFF2-40B4-BE49-F238E27FC236}">
                <a16:creationId xmlns:a16="http://schemas.microsoft.com/office/drawing/2014/main" id="{8FF767BB-73D2-4BFB-AD20-DB85F2366308}"/>
              </a:ext>
            </a:extLst>
          </p:cNvPr>
          <p:cNvPicPr>
            <a:picLocks noChangeAspect="1"/>
          </p:cNvPicPr>
          <p:nvPr/>
        </p:nvPicPr>
        <p:blipFill>
          <a:blip r:embed="rId4"/>
          <a:stretch>
            <a:fillRect/>
          </a:stretch>
        </p:blipFill>
        <p:spPr>
          <a:xfrm>
            <a:off x="177641" y="3183890"/>
            <a:ext cx="5029200" cy="1296186"/>
          </a:xfrm>
          <a:prstGeom prst="rect">
            <a:avLst/>
          </a:prstGeom>
          <a:ln w="12700">
            <a:solidFill>
              <a:schemeClr val="tx1"/>
            </a:solidFill>
          </a:ln>
        </p:spPr>
      </p:pic>
      <p:sp>
        <p:nvSpPr>
          <p:cNvPr id="12" name="TextBox 11">
            <a:extLst>
              <a:ext uri="{FF2B5EF4-FFF2-40B4-BE49-F238E27FC236}">
                <a16:creationId xmlns:a16="http://schemas.microsoft.com/office/drawing/2014/main" id="{FA4F34D9-A00F-491B-8506-5AE6B9BA56A0}"/>
              </a:ext>
            </a:extLst>
          </p:cNvPr>
          <p:cNvSpPr txBox="1"/>
          <p:nvPr/>
        </p:nvSpPr>
        <p:spPr>
          <a:xfrm>
            <a:off x="1330166" y="4667250"/>
            <a:ext cx="2771774" cy="646331"/>
          </a:xfrm>
          <a:prstGeom prst="rect">
            <a:avLst/>
          </a:prstGeom>
          <a:noFill/>
        </p:spPr>
        <p:txBody>
          <a:bodyPr wrap="square" rtlCol="0">
            <a:spAutoFit/>
          </a:bodyPr>
          <a:lstStyle/>
          <a:p>
            <a:r>
              <a:rPr lang="en-IN" dirty="0"/>
              <a:t>Unique Products</a:t>
            </a:r>
          </a:p>
          <a:p>
            <a:r>
              <a:rPr lang="en-IN" dirty="0"/>
              <a:t>There are 37 such products</a:t>
            </a:r>
          </a:p>
        </p:txBody>
      </p:sp>
      <p:sp>
        <p:nvSpPr>
          <p:cNvPr id="13" name="TextBox 12">
            <a:extLst>
              <a:ext uri="{FF2B5EF4-FFF2-40B4-BE49-F238E27FC236}">
                <a16:creationId xmlns:a16="http://schemas.microsoft.com/office/drawing/2014/main" id="{17AA0A29-21F2-457C-851B-064274C73634}"/>
              </a:ext>
            </a:extLst>
          </p:cNvPr>
          <p:cNvSpPr txBox="1"/>
          <p:nvPr/>
        </p:nvSpPr>
        <p:spPr>
          <a:xfrm>
            <a:off x="6526125" y="6189179"/>
            <a:ext cx="6084089" cy="369332"/>
          </a:xfrm>
          <a:prstGeom prst="rect">
            <a:avLst/>
          </a:prstGeom>
          <a:noFill/>
        </p:spPr>
        <p:txBody>
          <a:bodyPr wrap="square" rtlCol="0">
            <a:spAutoFit/>
          </a:bodyPr>
          <a:lstStyle/>
          <a:p>
            <a:r>
              <a:rPr lang="en-IN" dirty="0"/>
              <a:t>Unique Products and their counts in all orders.</a:t>
            </a:r>
          </a:p>
        </p:txBody>
      </p:sp>
    </p:spTree>
    <p:extLst>
      <p:ext uri="{BB962C8B-B14F-4D97-AF65-F5344CB8AC3E}">
        <p14:creationId xmlns:p14="http://schemas.microsoft.com/office/powerpoint/2010/main" val="960533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1E6E4-2D63-4B66-BA91-36C72BEF07A8}"/>
              </a:ext>
            </a:extLst>
          </p:cNvPr>
          <p:cNvSpPr>
            <a:spLocks noGrp="1"/>
          </p:cNvSpPr>
          <p:nvPr>
            <p:ph type="title"/>
          </p:nvPr>
        </p:nvSpPr>
        <p:spPr>
          <a:xfrm>
            <a:off x="450899" y="0"/>
            <a:ext cx="9720072" cy="1499616"/>
          </a:xfrm>
        </p:spPr>
        <p:txBody>
          <a:bodyPr/>
          <a:lstStyle/>
          <a:p>
            <a:r>
              <a:rPr lang="en-IN" dirty="0"/>
              <a:t>EDA BY </a:t>
            </a:r>
            <a:r>
              <a:rPr lang="en-IN" dirty="0">
                <a:solidFill>
                  <a:srgbClr val="FF0000"/>
                </a:solidFill>
              </a:rPr>
              <a:t>DATES</a:t>
            </a:r>
            <a:r>
              <a:rPr lang="en-IN" dirty="0"/>
              <a:t> (YEAR, MONTH AND DAY OF WEEK)</a:t>
            </a:r>
          </a:p>
        </p:txBody>
      </p:sp>
      <p:pic>
        <p:nvPicPr>
          <p:cNvPr id="1026" name="Picture 2">
            <a:extLst>
              <a:ext uri="{FF2B5EF4-FFF2-40B4-BE49-F238E27FC236}">
                <a16:creationId xmlns:a16="http://schemas.microsoft.com/office/drawing/2014/main" id="{A2603589-D1F1-42E6-89E6-2ECBEC7D3C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16533"/>
            <a:ext cx="4411457" cy="292608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D43F84A2-239A-4E7A-9150-3FC4451E7A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7620" y="1178515"/>
            <a:ext cx="4411456" cy="292608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E50CEC7F-D85E-4209-A87E-BF0694078218}"/>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3397744" y="3931920"/>
            <a:ext cx="4979056" cy="29260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92024E6-99A6-4765-ADAF-BD6B7993152E}"/>
              </a:ext>
            </a:extLst>
          </p:cNvPr>
          <p:cNvSpPr txBox="1"/>
          <p:nvPr/>
        </p:nvSpPr>
        <p:spPr>
          <a:xfrm>
            <a:off x="450899" y="4142613"/>
            <a:ext cx="2275368" cy="1200329"/>
          </a:xfrm>
          <a:prstGeom prst="rect">
            <a:avLst/>
          </a:prstGeom>
          <a:noFill/>
        </p:spPr>
        <p:txBody>
          <a:bodyPr wrap="square" rtlCol="0">
            <a:spAutoFit/>
          </a:bodyPr>
          <a:lstStyle/>
          <a:p>
            <a:r>
              <a:rPr lang="en-IN" dirty="0"/>
              <a:t>Data in 2018 and 2019 is similar, data in 2020 is less since we have data till Feb only</a:t>
            </a:r>
          </a:p>
        </p:txBody>
      </p:sp>
      <p:sp>
        <p:nvSpPr>
          <p:cNvPr id="9" name="TextBox 8">
            <a:extLst>
              <a:ext uri="{FF2B5EF4-FFF2-40B4-BE49-F238E27FC236}">
                <a16:creationId xmlns:a16="http://schemas.microsoft.com/office/drawing/2014/main" id="{A832CFCD-C58B-4A10-B252-6CB846680798}"/>
              </a:ext>
            </a:extLst>
          </p:cNvPr>
          <p:cNvSpPr txBox="1"/>
          <p:nvPr/>
        </p:nvSpPr>
        <p:spPr>
          <a:xfrm>
            <a:off x="9627585" y="1674674"/>
            <a:ext cx="2275368" cy="1754326"/>
          </a:xfrm>
          <a:prstGeom prst="rect">
            <a:avLst/>
          </a:prstGeom>
          <a:noFill/>
        </p:spPr>
        <p:txBody>
          <a:bodyPr wrap="square" rtlCol="0">
            <a:spAutoFit/>
          </a:bodyPr>
          <a:lstStyle/>
          <a:p>
            <a:r>
              <a:rPr lang="en-IN" dirty="0"/>
              <a:t>We can see maximum sales in Jan as customers may restock the supplies after the winter break where store wasn’t functional</a:t>
            </a:r>
          </a:p>
        </p:txBody>
      </p:sp>
      <p:sp>
        <p:nvSpPr>
          <p:cNvPr id="10" name="TextBox 9">
            <a:extLst>
              <a:ext uri="{FF2B5EF4-FFF2-40B4-BE49-F238E27FC236}">
                <a16:creationId xmlns:a16="http://schemas.microsoft.com/office/drawing/2014/main" id="{4EA13E3A-1398-453A-A2F7-E3E20D2DCDA4}"/>
              </a:ext>
            </a:extLst>
          </p:cNvPr>
          <p:cNvSpPr txBox="1"/>
          <p:nvPr/>
        </p:nvSpPr>
        <p:spPr>
          <a:xfrm>
            <a:off x="8471392" y="4937760"/>
            <a:ext cx="2275368" cy="1754326"/>
          </a:xfrm>
          <a:prstGeom prst="rect">
            <a:avLst/>
          </a:prstGeom>
          <a:noFill/>
        </p:spPr>
        <p:txBody>
          <a:bodyPr wrap="square" rtlCol="0">
            <a:spAutoFit/>
          </a:bodyPr>
          <a:lstStyle/>
          <a:p>
            <a:r>
              <a:rPr lang="en-IN" dirty="0"/>
              <a:t>Sales are more on weekends and Tuesdays, it is possible that there might be some discounts or offers on Tuesdays</a:t>
            </a:r>
          </a:p>
        </p:txBody>
      </p:sp>
    </p:spTree>
    <p:extLst>
      <p:ext uri="{BB962C8B-B14F-4D97-AF65-F5344CB8AC3E}">
        <p14:creationId xmlns:p14="http://schemas.microsoft.com/office/powerpoint/2010/main" val="2452016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885DF-FBF3-452A-BE9D-41443FEF8192}"/>
              </a:ext>
            </a:extLst>
          </p:cNvPr>
          <p:cNvSpPr>
            <a:spLocks noGrp="1"/>
          </p:cNvSpPr>
          <p:nvPr>
            <p:ph type="title"/>
          </p:nvPr>
        </p:nvSpPr>
        <p:spPr>
          <a:xfrm>
            <a:off x="742823" y="73152"/>
            <a:ext cx="9720072" cy="1499616"/>
          </a:xfrm>
        </p:spPr>
        <p:txBody>
          <a:bodyPr/>
          <a:lstStyle/>
          <a:p>
            <a:r>
              <a:rPr lang="en-IN" dirty="0"/>
              <a:t>EDA BY </a:t>
            </a:r>
            <a:r>
              <a:rPr lang="en-IN" dirty="0">
                <a:solidFill>
                  <a:srgbClr val="FF0000"/>
                </a:solidFill>
              </a:rPr>
              <a:t>PRODUCT AND ITS COUNT</a:t>
            </a:r>
          </a:p>
        </p:txBody>
      </p:sp>
      <p:pic>
        <p:nvPicPr>
          <p:cNvPr id="2050" name="Picture 2">
            <a:extLst>
              <a:ext uri="{FF2B5EF4-FFF2-40B4-BE49-F238E27FC236}">
                <a16:creationId xmlns:a16="http://schemas.microsoft.com/office/drawing/2014/main" id="{D083D285-0FB6-4BDC-B16D-A270828D1F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8108" y="1298448"/>
            <a:ext cx="678942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5622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97F7BC7-C2B1-47C4-9FC6-8AFD848A4CEA}"/>
              </a:ext>
            </a:extLst>
          </p:cNvPr>
          <p:cNvPicPr>
            <a:picLocks noChangeAspect="1"/>
          </p:cNvPicPr>
          <p:nvPr/>
        </p:nvPicPr>
        <p:blipFill>
          <a:blip r:embed="rId2"/>
          <a:stretch>
            <a:fillRect/>
          </a:stretch>
        </p:blipFill>
        <p:spPr>
          <a:xfrm>
            <a:off x="6096000" y="330517"/>
            <a:ext cx="4199596" cy="2295525"/>
          </a:xfrm>
          <a:prstGeom prst="rect">
            <a:avLst/>
          </a:prstGeom>
          <a:ln w="12700">
            <a:solidFill>
              <a:schemeClr val="tx1"/>
            </a:solidFill>
          </a:ln>
        </p:spPr>
      </p:pic>
      <p:sp>
        <p:nvSpPr>
          <p:cNvPr id="2" name="Title 1">
            <a:extLst>
              <a:ext uri="{FF2B5EF4-FFF2-40B4-BE49-F238E27FC236}">
                <a16:creationId xmlns:a16="http://schemas.microsoft.com/office/drawing/2014/main" id="{73AD1BA2-9298-4597-A08A-0446C91A5331}"/>
              </a:ext>
            </a:extLst>
          </p:cNvPr>
          <p:cNvSpPr>
            <a:spLocks noGrp="1"/>
          </p:cNvSpPr>
          <p:nvPr>
            <p:ph type="title"/>
          </p:nvPr>
        </p:nvSpPr>
        <p:spPr>
          <a:xfrm>
            <a:off x="795128" y="138176"/>
            <a:ext cx="3842512" cy="1499616"/>
          </a:xfrm>
        </p:spPr>
        <p:txBody>
          <a:bodyPr>
            <a:normAutofit/>
          </a:bodyPr>
          <a:lstStyle/>
          <a:p>
            <a:r>
              <a:rPr lang="en-US" sz="4800" dirty="0"/>
              <a:t>Pandas profiling</a:t>
            </a:r>
            <a:endParaRPr lang="en-IN" sz="4800" dirty="0"/>
          </a:p>
        </p:txBody>
      </p:sp>
      <p:sp>
        <p:nvSpPr>
          <p:cNvPr id="9" name="Content Placeholder 8">
            <a:extLst>
              <a:ext uri="{FF2B5EF4-FFF2-40B4-BE49-F238E27FC236}">
                <a16:creationId xmlns:a16="http://schemas.microsoft.com/office/drawing/2014/main" id="{77B03110-0548-4320-AB43-09B4D030527E}"/>
              </a:ext>
            </a:extLst>
          </p:cNvPr>
          <p:cNvSpPr>
            <a:spLocks noGrp="1"/>
          </p:cNvSpPr>
          <p:nvPr>
            <p:ph idx="1"/>
          </p:nvPr>
        </p:nvSpPr>
        <p:spPr>
          <a:xfrm>
            <a:off x="143872" y="1798573"/>
            <a:ext cx="2572512" cy="4023360"/>
          </a:xfrm>
        </p:spPr>
        <p:txBody>
          <a:bodyPr>
            <a:normAutofit lnSpcReduction="10000"/>
          </a:bodyPr>
          <a:lstStyle/>
          <a:p>
            <a:r>
              <a:rPr lang="en-US" dirty="0"/>
              <a:t>We use pandas profiling for overall analysis of the data, its distribution, </a:t>
            </a:r>
            <a:r>
              <a:rPr lang="en-US" dirty="0" err="1"/>
              <a:t>eda</a:t>
            </a:r>
            <a:r>
              <a:rPr lang="en-US" dirty="0"/>
              <a:t> and its visualization according to variables using </a:t>
            </a:r>
            <a:r>
              <a:rPr lang="en-US" dirty="0" err="1">
                <a:solidFill>
                  <a:srgbClr val="FF0000"/>
                </a:solidFill>
              </a:rPr>
              <a:t>profile_report</a:t>
            </a:r>
            <a:r>
              <a:rPr lang="en-US" dirty="0">
                <a:solidFill>
                  <a:srgbClr val="FF0000"/>
                </a:solidFill>
              </a:rPr>
              <a:t>()</a:t>
            </a:r>
          </a:p>
          <a:p>
            <a:endParaRPr lang="en-US" dirty="0">
              <a:solidFill>
                <a:srgbClr val="FF0000"/>
              </a:solidFill>
            </a:endParaRPr>
          </a:p>
          <a:p>
            <a:r>
              <a:rPr lang="en-US" dirty="0"/>
              <a:t>Example – </a:t>
            </a:r>
            <a:r>
              <a:rPr lang="en-US" dirty="0">
                <a:solidFill>
                  <a:srgbClr val="FF0000"/>
                </a:solidFill>
              </a:rPr>
              <a:t>Product</a:t>
            </a:r>
            <a:r>
              <a:rPr lang="en-US" dirty="0"/>
              <a:t> variables in profile report : -</a:t>
            </a:r>
          </a:p>
        </p:txBody>
      </p:sp>
      <p:pic>
        <p:nvPicPr>
          <p:cNvPr id="4" name="Picture 3">
            <a:extLst>
              <a:ext uri="{FF2B5EF4-FFF2-40B4-BE49-F238E27FC236}">
                <a16:creationId xmlns:a16="http://schemas.microsoft.com/office/drawing/2014/main" id="{CEA50260-70A5-448B-8B28-21F1E2EABD38}"/>
              </a:ext>
            </a:extLst>
          </p:cNvPr>
          <p:cNvPicPr>
            <a:picLocks noChangeAspect="1"/>
          </p:cNvPicPr>
          <p:nvPr/>
        </p:nvPicPr>
        <p:blipFill>
          <a:blip r:embed="rId3"/>
          <a:stretch>
            <a:fillRect/>
          </a:stretch>
        </p:blipFill>
        <p:spPr>
          <a:xfrm>
            <a:off x="2716384" y="1834133"/>
            <a:ext cx="4123690" cy="4610100"/>
          </a:xfrm>
          <a:prstGeom prst="rect">
            <a:avLst/>
          </a:prstGeom>
          <a:ln w="12700">
            <a:solidFill>
              <a:schemeClr val="tx1"/>
            </a:solidFill>
          </a:ln>
        </p:spPr>
      </p:pic>
      <p:pic>
        <p:nvPicPr>
          <p:cNvPr id="11" name="Picture 10">
            <a:extLst>
              <a:ext uri="{FF2B5EF4-FFF2-40B4-BE49-F238E27FC236}">
                <a16:creationId xmlns:a16="http://schemas.microsoft.com/office/drawing/2014/main" id="{77D390E9-14C5-4E3D-A863-66FBB3117B4A}"/>
              </a:ext>
            </a:extLst>
          </p:cNvPr>
          <p:cNvPicPr>
            <a:picLocks noChangeAspect="1"/>
          </p:cNvPicPr>
          <p:nvPr/>
        </p:nvPicPr>
        <p:blipFill rotWithShape="1">
          <a:blip r:embed="rId4"/>
          <a:srcRect l="2365" b="6313"/>
          <a:stretch/>
        </p:blipFill>
        <p:spPr>
          <a:xfrm>
            <a:off x="8451850" y="1914335"/>
            <a:ext cx="3535679" cy="4529898"/>
          </a:xfrm>
          <a:prstGeom prst="rect">
            <a:avLst/>
          </a:prstGeom>
          <a:ln w="12700">
            <a:solidFill>
              <a:schemeClr val="tx1"/>
            </a:solidFill>
          </a:ln>
        </p:spPr>
      </p:pic>
    </p:spTree>
    <p:extLst>
      <p:ext uri="{BB962C8B-B14F-4D97-AF65-F5344CB8AC3E}">
        <p14:creationId xmlns:p14="http://schemas.microsoft.com/office/powerpoint/2010/main" val="7578081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2643</TotalTime>
  <Words>2398</Words>
  <Application>Microsoft Office PowerPoint</Application>
  <PresentationFormat>Widescreen</PresentationFormat>
  <Paragraphs>121</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lato</vt:lpstr>
      <vt:lpstr>Tw Cen MT</vt:lpstr>
      <vt:lpstr>Tw Cen MT Condensed</vt:lpstr>
      <vt:lpstr>Wingdings</vt:lpstr>
      <vt:lpstr>Wingdings 3</vt:lpstr>
      <vt:lpstr>Integral</vt:lpstr>
      <vt:lpstr>MARKET BASKET ANALYSIS</vt:lpstr>
      <vt:lpstr>Agenda [Table OF CONTENT]</vt:lpstr>
      <vt:lpstr>PROBLEM STATEMENT</vt:lpstr>
      <vt:lpstr>About data</vt:lpstr>
      <vt:lpstr>EDA information regarding data using info(),shape, isnull().SUM(),duplicated(), unique()</vt:lpstr>
      <vt:lpstr>Description of categorical data-  number of unique value, different values and its occurrences using unique() , value_counts() and sorting by sort_values()</vt:lpstr>
      <vt:lpstr>EDA BY DATES (YEAR, MONTH AND DAY OF WEEK)</vt:lpstr>
      <vt:lpstr>EDA BY PRODUCT AND ITS COUNT</vt:lpstr>
      <vt:lpstr>Pandas profiling</vt:lpstr>
      <vt:lpstr>Visualization to see Demand across different products</vt:lpstr>
      <vt:lpstr>ANNUAL trends</vt:lpstr>
      <vt:lpstr>quarterly trends</vt:lpstr>
      <vt:lpstr>MONTHLY trends</vt:lpstr>
      <vt:lpstr>weekly trends</vt:lpstr>
      <vt:lpstr>EDA inferences</vt:lpstr>
      <vt:lpstr>EXECUTIVE SUMMARY</vt:lpstr>
      <vt:lpstr>Market basket analysis</vt:lpstr>
      <vt:lpstr>Practical Applications of Market Basket Analysis </vt:lpstr>
      <vt:lpstr>Market basket analysis - using knime (and thresholds)</vt:lpstr>
      <vt:lpstr>support, confidence &amp; lift</vt:lpstr>
      <vt:lpstr>example</vt:lpstr>
      <vt:lpstr>Association rules</vt:lpstr>
      <vt:lpstr>Interpreting the association rules</vt:lpstr>
      <vt:lpstr>Association rules</vt:lpstr>
      <vt:lpstr>Recommendations and offers suggested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MRA Project ML 1</dc:title>
  <dc:creator>Windows User</dc:creator>
  <cp:lastModifiedBy>Aaditya Desai</cp:lastModifiedBy>
  <cp:revision>75</cp:revision>
  <dcterms:created xsi:type="dcterms:W3CDTF">2021-05-25T13:38:16Z</dcterms:created>
  <dcterms:modified xsi:type="dcterms:W3CDTF">2021-07-06T17:52:35Z</dcterms:modified>
</cp:coreProperties>
</file>