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sldIdLst>
    <p:sldId id="256" r:id="rId2"/>
    <p:sldId id="257" r:id="rId3"/>
    <p:sldId id="258" r:id="rId4"/>
    <p:sldId id="259" r:id="rId5"/>
    <p:sldId id="261" r:id="rId6"/>
    <p:sldId id="266" r:id="rId7"/>
    <p:sldId id="267" r:id="rId8"/>
    <p:sldId id="268" r:id="rId9"/>
    <p:sldId id="274" r:id="rId10"/>
    <p:sldId id="273" r:id="rId11"/>
    <p:sldId id="272" r:id="rId12"/>
    <p:sldId id="271" r:id="rId13"/>
    <p:sldId id="270" r:id="rId14"/>
    <p:sldId id="275" r:id="rId15"/>
    <p:sldId id="287" r:id="rId16"/>
    <p:sldId id="264" r:id="rId17"/>
    <p:sldId id="278" r:id="rId18"/>
    <p:sldId id="283" r:id="rId19"/>
    <p:sldId id="284" r:id="rId20"/>
    <p:sldId id="285" r:id="rId21"/>
    <p:sldId id="286" r:id="rId22"/>
    <p:sldId id="262" r:id="rId23"/>
    <p:sldId id="288" r:id="rId24"/>
    <p:sldId id="290" r:id="rId25"/>
    <p:sldId id="289" r:id="rId26"/>
    <p:sldId id="263" r:id="rId27"/>
    <p:sldId id="295" r:id="rId28"/>
    <p:sldId id="294" r:id="rId29"/>
    <p:sldId id="291" r:id="rId30"/>
    <p:sldId id="292" r:id="rId31"/>
    <p:sldId id="29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29-Jun-21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34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338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656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992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41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29-Jun-21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4287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29-Jun-21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696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29-Jun-21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003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29-Jun-21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1495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29-Jun-21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2536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29-Jun-21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726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29-Jun-21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501803"/>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public.tableau.com/views/Aadi_EDAforMRA/SalesacrossCitiesandProductLinesbyDealSize?:language=en-US&amp;:display_count=n&amp;:origin=viz_share_link"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13224" y="1105351"/>
            <a:ext cx="6353967" cy="3023981"/>
          </a:xfrm>
        </p:spPr>
        <p:txBody>
          <a:bodyPr anchor="b">
            <a:normAutofit/>
          </a:bodyPr>
          <a:lstStyle/>
          <a:p>
            <a:pPr algn="l"/>
            <a:r>
              <a:rPr lang="en-IN" sz="4800" dirty="0">
                <a:solidFill>
                  <a:srgbClr val="FFFFFF"/>
                </a:solidFill>
              </a:rPr>
              <a:t>MRA Project ML 1</a:t>
            </a:r>
          </a:p>
        </p:txBody>
      </p:sp>
      <p:sp>
        <p:nvSpPr>
          <p:cNvPr id="3" name="Subtitle 2"/>
          <p:cNvSpPr>
            <a:spLocks noGrp="1"/>
          </p:cNvSpPr>
          <p:nvPr>
            <p:ph type="subTitle" idx="1"/>
          </p:nvPr>
        </p:nvSpPr>
        <p:spPr>
          <a:xfrm>
            <a:off x="4713224" y="4297556"/>
            <a:ext cx="6353968" cy="1433391"/>
          </a:xfrm>
        </p:spPr>
        <p:txBody>
          <a:bodyPr anchor="t">
            <a:normAutofit/>
          </a:bodyPr>
          <a:lstStyle/>
          <a:p>
            <a:r>
              <a:rPr lang="en-IN" dirty="0">
                <a:solidFill>
                  <a:srgbClr val="FFFFFF"/>
                </a:solidFill>
              </a:rPr>
              <a:t>Aaditya Desai </a:t>
            </a:r>
          </a:p>
          <a:p>
            <a:r>
              <a:rPr lang="en-IN" dirty="0">
                <a:solidFill>
                  <a:srgbClr val="FFFFFF"/>
                </a:solidFill>
              </a:rPr>
              <a:t>DSBA – Aug 20 </a:t>
            </a:r>
          </a:p>
          <a:p>
            <a:r>
              <a:rPr lang="en-IN" dirty="0">
                <a:solidFill>
                  <a:srgbClr val="FFFFFF"/>
                </a:solidFill>
              </a:rPr>
              <a:t>aadidesai9@gmail.com</a:t>
            </a:r>
          </a:p>
        </p:txBody>
      </p:sp>
      <p:cxnSp>
        <p:nvCxnSpPr>
          <p:cNvPr id="14" name="Straight Connector 13">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652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type="wd">
                                    <p:tmPct val="15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6D336-88F0-40DB-9126-F5AAB6727492}"/>
              </a:ext>
            </a:extLst>
          </p:cNvPr>
          <p:cNvSpPr>
            <a:spLocks noGrp="1"/>
          </p:cNvSpPr>
          <p:nvPr>
            <p:ph type="title"/>
          </p:nvPr>
        </p:nvSpPr>
        <p:spPr>
          <a:xfrm>
            <a:off x="782321" y="585216"/>
            <a:ext cx="4023360" cy="1499616"/>
          </a:xfrm>
        </p:spPr>
        <p:txBody>
          <a:bodyPr>
            <a:normAutofit fontScale="90000"/>
          </a:bodyPr>
          <a:lstStyle/>
          <a:p>
            <a:r>
              <a:rPr lang="en-US" sz="4000" dirty="0"/>
              <a:t>Distribution of data </a:t>
            </a:r>
            <a:r>
              <a:rPr lang="en-US" sz="4000" dirty="0" err="1"/>
              <a:t>wrt</a:t>
            </a:r>
            <a:r>
              <a:rPr lang="en-US" sz="4000" dirty="0"/>
              <a:t> numerical variables</a:t>
            </a:r>
            <a:endParaRPr lang="en-IN" sz="4000" dirty="0"/>
          </a:p>
        </p:txBody>
      </p:sp>
      <p:sp>
        <p:nvSpPr>
          <p:cNvPr id="3078" name="Content Placeholder 3077">
            <a:extLst>
              <a:ext uri="{FF2B5EF4-FFF2-40B4-BE49-F238E27FC236}">
                <a16:creationId xmlns:a16="http://schemas.microsoft.com/office/drawing/2014/main" id="{E2E37498-644B-47A9-B695-349A3DB12461}"/>
              </a:ext>
            </a:extLst>
          </p:cNvPr>
          <p:cNvSpPr>
            <a:spLocks noGrp="1"/>
          </p:cNvSpPr>
          <p:nvPr>
            <p:ph idx="1"/>
          </p:nvPr>
        </p:nvSpPr>
        <p:spPr>
          <a:xfrm>
            <a:off x="1024129" y="2286000"/>
            <a:ext cx="3598672" cy="3931920"/>
          </a:xfrm>
        </p:spPr>
        <p:txBody>
          <a:bodyPr>
            <a:normAutofit/>
          </a:bodyPr>
          <a:lstStyle/>
          <a:p>
            <a:r>
              <a:rPr lang="en-US" dirty="0"/>
              <a:t>We have used </a:t>
            </a:r>
            <a:r>
              <a:rPr lang="en-US" b="1" dirty="0" err="1">
                <a:solidFill>
                  <a:srgbClr val="FF0000"/>
                </a:solidFill>
              </a:rPr>
              <a:t>distplot</a:t>
            </a:r>
            <a:r>
              <a:rPr lang="en-US" b="1" dirty="0">
                <a:solidFill>
                  <a:srgbClr val="FF0000"/>
                </a:solidFill>
              </a:rPr>
              <a:t>() </a:t>
            </a:r>
            <a:r>
              <a:rPr lang="en-US" dirty="0"/>
              <a:t>to show the distribution of data  and </a:t>
            </a:r>
            <a:r>
              <a:rPr lang="en-US" b="1" dirty="0">
                <a:solidFill>
                  <a:srgbClr val="FF0000"/>
                </a:solidFill>
              </a:rPr>
              <a:t>boxplot() </a:t>
            </a:r>
            <a:r>
              <a:rPr lang="en-US" dirty="0"/>
              <a:t>to show the 5- number summary and also check outliers</a:t>
            </a:r>
          </a:p>
        </p:txBody>
      </p:sp>
      <p:pic>
        <p:nvPicPr>
          <p:cNvPr id="3074" name="Picture 2">
            <a:extLst>
              <a:ext uri="{FF2B5EF4-FFF2-40B4-BE49-F238E27FC236}">
                <a16:creationId xmlns:a16="http://schemas.microsoft.com/office/drawing/2014/main" id="{DB157536-7712-44EE-B96F-8B0D1A4DFE1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05682" y="114300"/>
            <a:ext cx="6746240" cy="6743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55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D1BA2-9298-4597-A08A-0446C91A5331}"/>
              </a:ext>
            </a:extLst>
          </p:cNvPr>
          <p:cNvSpPr>
            <a:spLocks noGrp="1"/>
          </p:cNvSpPr>
          <p:nvPr>
            <p:ph type="title"/>
          </p:nvPr>
        </p:nvSpPr>
        <p:spPr>
          <a:xfrm>
            <a:off x="876408" y="585216"/>
            <a:ext cx="3842512" cy="1499616"/>
          </a:xfrm>
        </p:spPr>
        <p:txBody>
          <a:bodyPr>
            <a:normAutofit/>
          </a:bodyPr>
          <a:lstStyle/>
          <a:p>
            <a:r>
              <a:rPr lang="en-US" sz="4800" dirty="0"/>
              <a:t>Pandas profiling</a:t>
            </a:r>
            <a:endParaRPr lang="en-IN" sz="4800" dirty="0"/>
          </a:p>
        </p:txBody>
      </p:sp>
      <p:sp>
        <p:nvSpPr>
          <p:cNvPr id="9" name="Content Placeholder 8">
            <a:extLst>
              <a:ext uri="{FF2B5EF4-FFF2-40B4-BE49-F238E27FC236}">
                <a16:creationId xmlns:a16="http://schemas.microsoft.com/office/drawing/2014/main" id="{77B03110-0548-4320-AB43-09B4D030527E}"/>
              </a:ext>
            </a:extLst>
          </p:cNvPr>
          <p:cNvSpPr>
            <a:spLocks noGrp="1"/>
          </p:cNvSpPr>
          <p:nvPr>
            <p:ph idx="1"/>
          </p:nvPr>
        </p:nvSpPr>
        <p:spPr>
          <a:xfrm>
            <a:off x="516202" y="2249424"/>
            <a:ext cx="2572512" cy="4023360"/>
          </a:xfrm>
        </p:spPr>
        <p:txBody>
          <a:bodyPr>
            <a:normAutofit/>
          </a:bodyPr>
          <a:lstStyle/>
          <a:p>
            <a:r>
              <a:rPr lang="en-US" dirty="0"/>
              <a:t>We use pandas profiling for overall analysis of the data, its distribution, </a:t>
            </a:r>
            <a:r>
              <a:rPr lang="en-US" dirty="0" err="1"/>
              <a:t>eda</a:t>
            </a:r>
            <a:r>
              <a:rPr lang="en-US" dirty="0"/>
              <a:t> and its visualization according to variables using </a:t>
            </a:r>
            <a:r>
              <a:rPr lang="en-US" dirty="0" err="1">
                <a:solidFill>
                  <a:srgbClr val="FF0000"/>
                </a:solidFill>
              </a:rPr>
              <a:t>profile_report</a:t>
            </a:r>
            <a:r>
              <a:rPr lang="en-US" dirty="0">
                <a:solidFill>
                  <a:srgbClr val="FF0000"/>
                </a:solidFill>
              </a:rPr>
              <a:t>()</a:t>
            </a:r>
          </a:p>
          <a:p>
            <a:r>
              <a:rPr lang="en-US" dirty="0"/>
              <a:t>Example – </a:t>
            </a:r>
            <a:r>
              <a:rPr lang="en-US" dirty="0" err="1"/>
              <a:t>ProductLine</a:t>
            </a:r>
            <a:r>
              <a:rPr lang="en-US" dirty="0"/>
              <a:t> variables in profile report : -</a:t>
            </a:r>
          </a:p>
        </p:txBody>
      </p:sp>
      <p:pic>
        <p:nvPicPr>
          <p:cNvPr id="7" name="Picture 6">
            <a:extLst>
              <a:ext uri="{FF2B5EF4-FFF2-40B4-BE49-F238E27FC236}">
                <a16:creationId xmlns:a16="http://schemas.microsoft.com/office/drawing/2014/main" id="{8A526656-E0F3-4C7C-B585-0E2BFB33299B}"/>
              </a:ext>
            </a:extLst>
          </p:cNvPr>
          <p:cNvPicPr>
            <a:picLocks noChangeAspect="1"/>
          </p:cNvPicPr>
          <p:nvPr/>
        </p:nvPicPr>
        <p:blipFill>
          <a:blip r:embed="rId2"/>
          <a:stretch>
            <a:fillRect/>
          </a:stretch>
        </p:blipFill>
        <p:spPr>
          <a:xfrm>
            <a:off x="7406714" y="1703831"/>
            <a:ext cx="4487400" cy="4799585"/>
          </a:xfrm>
          <a:prstGeom prst="rect">
            <a:avLst/>
          </a:prstGeom>
        </p:spPr>
      </p:pic>
      <p:pic>
        <p:nvPicPr>
          <p:cNvPr id="5" name="Content Placeholder 4">
            <a:extLst>
              <a:ext uri="{FF2B5EF4-FFF2-40B4-BE49-F238E27FC236}">
                <a16:creationId xmlns:a16="http://schemas.microsoft.com/office/drawing/2014/main" id="{6B759ADC-9CC9-4A3C-AC60-E4694BEB2246}"/>
              </a:ext>
            </a:extLst>
          </p:cNvPr>
          <p:cNvPicPr>
            <a:picLocks noChangeAspect="1"/>
          </p:cNvPicPr>
          <p:nvPr/>
        </p:nvPicPr>
        <p:blipFill>
          <a:blip r:embed="rId3"/>
          <a:stretch>
            <a:fillRect/>
          </a:stretch>
        </p:blipFill>
        <p:spPr>
          <a:xfrm>
            <a:off x="3181658" y="1809750"/>
            <a:ext cx="4143703" cy="4722114"/>
          </a:xfrm>
          <a:prstGeom prst="rect">
            <a:avLst/>
          </a:prstGeom>
        </p:spPr>
      </p:pic>
    </p:spTree>
    <p:extLst>
      <p:ext uri="{BB962C8B-B14F-4D97-AF65-F5344CB8AC3E}">
        <p14:creationId xmlns:p14="http://schemas.microsoft.com/office/powerpoint/2010/main" val="757808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9B4DD-8E9D-40F2-9B1E-9E8FF36D4D29}"/>
              </a:ext>
            </a:extLst>
          </p:cNvPr>
          <p:cNvSpPr>
            <a:spLocks noGrp="1"/>
          </p:cNvSpPr>
          <p:nvPr>
            <p:ph type="title"/>
          </p:nvPr>
        </p:nvSpPr>
        <p:spPr>
          <a:xfrm>
            <a:off x="1024129" y="585216"/>
            <a:ext cx="3779085" cy="1499616"/>
          </a:xfrm>
        </p:spPr>
        <p:txBody>
          <a:bodyPr>
            <a:normAutofit fontScale="90000"/>
          </a:bodyPr>
          <a:lstStyle/>
          <a:p>
            <a:r>
              <a:rPr lang="en-US" dirty="0">
                <a:solidFill>
                  <a:srgbClr val="FFFFFF"/>
                </a:solidFill>
              </a:rPr>
              <a:t>Visualization to see sales across different </a:t>
            </a:r>
            <a:r>
              <a:rPr lang="en-US" dirty="0" err="1">
                <a:solidFill>
                  <a:srgbClr val="FFFFFF"/>
                </a:solidFill>
              </a:rPr>
              <a:t>productlines</a:t>
            </a:r>
            <a:endParaRPr lang="en-IN" dirty="0">
              <a:solidFill>
                <a:srgbClr val="FFFFFF"/>
              </a:solidFill>
            </a:endParaRPr>
          </a:p>
        </p:txBody>
      </p:sp>
      <p:cxnSp>
        <p:nvCxnSpPr>
          <p:cNvPr id="12" name="Straight Connector 11">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41FFE6-04C5-45FE-ADE1-4C3452E6874C}"/>
              </a:ext>
            </a:extLst>
          </p:cNvPr>
          <p:cNvSpPr>
            <a:spLocks noGrp="1"/>
          </p:cNvSpPr>
          <p:nvPr>
            <p:ph idx="1"/>
          </p:nvPr>
        </p:nvSpPr>
        <p:spPr>
          <a:xfrm>
            <a:off x="1024129" y="2773680"/>
            <a:ext cx="3791711" cy="3444240"/>
          </a:xfrm>
        </p:spPr>
        <p:txBody>
          <a:bodyPr>
            <a:normAutofit/>
          </a:bodyPr>
          <a:lstStyle/>
          <a:p>
            <a:r>
              <a:rPr lang="en-US" dirty="0"/>
              <a:t>This is done using Tableau</a:t>
            </a:r>
            <a:endParaRPr lang="en-IN" dirty="0"/>
          </a:p>
        </p:txBody>
      </p:sp>
      <p:pic>
        <p:nvPicPr>
          <p:cNvPr id="5" name="Picture 4">
            <a:extLst>
              <a:ext uri="{FF2B5EF4-FFF2-40B4-BE49-F238E27FC236}">
                <a16:creationId xmlns:a16="http://schemas.microsoft.com/office/drawing/2014/main" id="{CA85E949-A493-4B64-A0DF-6EADBA36B7D9}"/>
              </a:ext>
            </a:extLst>
          </p:cNvPr>
          <p:cNvPicPr>
            <a:picLocks noChangeAspect="1"/>
          </p:cNvPicPr>
          <p:nvPr/>
        </p:nvPicPr>
        <p:blipFill>
          <a:blip r:embed="rId2"/>
          <a:stretch>
            <a:fillRect/>
          </a:stretch>
        </p:blipFill>
        <p:spPr>
          <a:xfrm>
            <a:off x="6096000" y="826324"/>
            <a:ext cx="5455921" cy="4982821"/>
          </a:xfrm>
          <a:prstGeom prst="rect">
            <a:avLst/>
          </a:prstGeom>
        </p:spPr>
      </p:pic>
    </p:spTree>
    <p:extLst>
      <p:ext uri="{BB962C8B-B14F-4D97-AF65-F5344CB8AC3E}">
        <p14:creationId xmlns:p14="http://schemas.microsoft.com/office/powerpoint/2010/main" val="1075618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2BA43-BAE7-414A-B577-7267178EEA5A}"/>
              </a:ext>
            </a:extLst>
          </p:cNvPr>
          <p:cNvSpPr>
            <a:spLocks noGrp="1"/>
          </p:cNvSpPr>
          <p:nvPr>
            <p:ph type="title"/>
          </p:nvPr>
        </p:nvSpPr>
        <p:spPr>
          <a:xfrm>
            <a:off x="1024128" y="4911819"/>
            <a:ext cx="9720072" cy="1499616"/>
          </a:xfrm>
        </p:spPr>
        <p:txBody>
          <a:bodyPr>
            <a:normAutofit/>
          </a:bodyPr>
          <a:lstStyle/>
          <a:p>
            <a:r>
              <a:rPr lang="en-US" dirty="0">
                <a:solidFill>
                  <a:srgbClr val="FFFFFF"/>
                </a:solidFill>
              </a:rPr>
              <a:t>Sales across different countries</a:t>
            </a:r>
            <a:endParaRPr lang="en-IN" dirty="0">
              <a:solidFill>
                <a:srgbClr val="FFFFFF"/>
              </a:solidFill>
            </a:endParaRPr>
          </a:p>
        </p:txBody>
      </p:sp>
      <p:sp>
        <p:nvSpPr>
          <p:cNvPr id="3" name="Content Placeholder 2">
            <a:extLst>
              <a:ext uri="{FF2B5EF4-FFF2-40B4-BE49-F238E27FC236}">
                <a16:creationId xmlns:a16="http://schemas.microsoft.com/office/drawing/2014/main" id="{47B97B1A-30F6-4859-9ABD-95D5124542BB}"/>
              </a:ext>
            </a:extLst>
          </p:cNvPr>
          <p:cNvSpPr>
            <a:spLocks noGrp="1"/>
          </p:cNvSpPr>
          <p:nvPr>
            <p:ph idx="1"/>
          </p:nvPr>
        </p:nvSpPr>
        <p:spPr>
          <a:xfrm>
            <a:off x="1024129" y="643467"/>
            <a:ext cx="4750138" cy="3606798"/>
          </a:xfrm>
        </p:spPr>
        <p:txBody>
          <a:bodyPr anchor="ctr">
            <a:normAutofit/>
          </a:bodyPr>
          <a:lstStyle/>
          <a:p>
            <a:endParaRPr lang="en-IN" sz="2000"/>
          </a:p>
        </p:txBody>
      </p:sp>
      <p:pic>
        <p:nvPicPr>
          <p:cNvPr id="5" name="Picture 4">
            <a:extLst>
              <a:ext uri="{FF2B5EF4-FFF2-40B4-BE49-F238E27FC236}">
                <a16:creationId xmlns:a16="http://schemas.microsoft.com/office/drawing/2014/main" id="{A078818F-C1BD-4C0C-B29E-31CBFF8DB16A}"/>
              </a:ext>
            </a:extLst>
          </p:cNvPr>
          <p:cNvPicPr>
            <a:picLocks noChangeAspect="1"/>
          </p:cNvPicPr>
          <p:nvPr/>
        </p:nvPicPr>
        <p:blipFill>
          <a:blip r:embed="rId2"/>
          <a:stretch>
            <a:fillRect/>
          </a:stretch>
        </p:blipFill>
        <p:spPr>
          <a:xfrm>
            <a:off x="1232406" y="142209"/>
            <a:ext cx="7962393" cy="4259880"/>
          </a:xfrm>
          <a:prstGeom prst="rect">
            <a:avLst/>
          </a:prstGeom>
        </p:spPr>
      </p:pic>
      <p:cxnSp>
        <p:nvCxnSpPr>
          <p:cNvPr id="14" name="Straight Connector 13">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815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45C4B7-4349-47E0-884B-C9C8519A135F}"/>
              </a:ext>
            </a:extLst>
          </p:cNvPr>
          <p:cNvSpPr>
            <a:spLocks noGrp="1"/>
          </p:cNvSpPr>
          <p:nvPr>
            <p:ph type="title"/>
          </p:nvPr>
        </p:nvSpPr>
        <p:spPr>
          <a:xfrm>
            <a:off x="1024128" y="4911819"/>
            <a:ext cx="9720072" cy="1499616"/>
          </a:xfrm>
        </p:spPr>
        <p:txBody>
          <a:bodyPr>
            <a:normAutofit/>
          </a:bodyPr>
          <a:lstStyle/>
          <a:p>
            <a:r>
              <a:rPr lang="en-US" dirty="0">
                <a:solidFill>
                  <a:srgbClr val="FFFFFF"/>
                </a:solidFill>
              </a:rPr>
              <a:t>Sales across different categories and their delivery status</a:t>
            </a:r>
            <a:endParaRPr lang="en-IN" dirty="0">
              <a:solidFill>
                <a:srgbClr val="FFFFFF"/>
              </a:solidFill>
            </a:endParaRPr>
          </a:p>
        </p:txBody>
      </p:sp>
      <p:sp>
        <p:nvSpPr>
          <p:cNvPr id="3" name="Content Placeholder 2">
            <a:extLst>
              <a:ext uri="{FF2B5EF4-FFF2-40B4-BE49-F238E27FC236}">
                <a16:creationId xmlns:a16="http://schemas.microsoft.com/office/drawing/2014/main" id="{EF04AB50-3A22-4423-9434-C8BF694C9E6A}"/>
              </a:ext>
            </a:extLst>
          </p:cNvPr>
          <p:cNvSpPr>
            <a:spLocks noGrp="1"/>
          </p:cNvSpPr>
          <p:nvPr>
            <p:ph idx="1"/>
          </p:nvPr>
        </p:nvSpPr>
        <p:spPr>
          <a:xfrm>
            <a:off x="1024129" y="643467"/>
            <a:ext cx="4750138" cy="3606798"/>
          </a:xfrm>
        </p:spPr>
        <p:txBody>
          <a:bodyPr anchor="ctr">
            <a:normAutofit/>
          </a:bodyPr>
          <a:lstStyle/>
          <a:p>
            <a:endParaRPr lang="en-IN" sz="2000"/>
          </a:p>
        </p:txBody>
      </p:sp>
      <p:pic>
        <p:nvPicPr>
          <p:cNvPr id="5" name="Picture 4">
            <a:extLst>
              <a:ext uri="{FF2B5EF4-FFF2-40B4-BE49-F238E27FC236}">
                <a16:creationId xmlns:a16="http://schemas.microsoft.com/office/drawing/2014/main" id="{35D8F5B7-1763-4AC5-B107-766449C4FF8C}"/>
              </a:ext>
            </a:extLst>
          </p:cNvPr>
          <p:cNvPicPr>
            <a:picLocks noChangeAspect="1"/>
          </p:cNvPicPr>
          <p:nvPr/>
        </p:nvPicPr>
        <p:blipFill>
          <a:blip r:embed="rId2"/>
          <a:stretch>
            <a:fillRect/>
          </a:stretch>
        </p:blipFill>
        <p:spPr>
          <a:xfrm>
            <a:off x="203199" y="201054"/>
            <a:ext cx="10964671" cy="4572000"/>
          </a:xfrm>
          <a:prstGeom prst="rect">
            <a:avLst/>
          </a:prstGeom>
        </p:spPr>
      </p:pic>
      <p:cxnSp>
        <p:nvCxnSpPr>
          <p:cNvPr id="14" name="Straight Connector 13">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615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D9B6F8-2190-4D1E-9FC6-CC8A5BBA7EB6}"/>
              </a:ext>
            </a:extLst>
          </p:cNvPr>
          <p:cNvSpPr>
            <a:spLocks noGrp="1"/>
          </p:cNvSpPr>
          <p:nvPr>
            <p:ph type="title"/>
          </p:nvPr>
        </p:nvSpPr>
        <p:spPr>
          <a:xfrm>
            <a:off x="241808" y="5493883"/>
            <a:ext cx="9720072" cy="1499616"/>
          </a:xfrm>
        </p:spPr>
        <p:txBody>
          <a:bodyPr>
            <a:normAutofit/>
          </a:bodyPr>
          <a:lstStyle/>
          <a:p>
            <a:r>
              <a:rPr lang="en-US" dirty="0">
                <a:solidFill>
                  <a:srgbClr val="FFFFFF"/>
                </a:solidFill>
              </a:rPr>
              <a:t>Categories by deal size</a:t>
            </a:r>
            <a:endParaRPr lang="en-IN" dirty="0">
              <a:solidFill>
                <a:srgbClr val="FFFFFF"/>
              </a:solidFill>
            </a:endParaRPr>
          </a:p>
        </p:txBody>
      </p:sp>
      <p:sp>
        <p:nvSpPr>
          <p:cNvPr id="3" name="Content Placeholder 2">
            <a:extLst>
              <a:ext uri="{FF2B5EF4-FFF2-40B4-BE49-F238E27FC236}">
                <a16:creationId xmlns:a16="http://schemas.microsoft.com/office/drawing/2014/main" id="{ECF2F020-36E9-4AFC-B1D0-2D0A884A39BD}"/>
              </a:ext>
            </a:extLst>
          </p:cNvPr>
          <p:cNvSpPr>
            <a:spLocks noGrp="1"/>
          </p:cNvSpPr>
          <p:nvPr>
            <p:ph idx="1"/>
          </p:nvPr>
        </p:nvSpPr>
        <p:spPr>
          <a:xfrm>
            <a:off x="1024129" y="643467"/>
            <a:ext cx="4750138" cy="3606798"/>
          </a:xfrm>
        </p:spPr>
        <p:txBody>
          <a:bodyPr anchor="ctr">
            <a:normAutofit/>
          </a:bodyPr>
          <a:lstStyle/>
          <a:p>
            <a:endParaRPr lang="en-IN" sz="2000"/>
          </a:p>
        </p:txBody>
      </p:sp>
      <p:pic>
        <p:nvPicPr>
          <p:cNvPr id="5" name="Picture 4">
            <a:extLst>
              <a:ext uri="{FF2B5EF4-FFF2-40B4-BE49-F238E27FC236}">
                <a16:creationId xmlns:a16="http://schemas.microsoft.com/office/drawing/2014/main" id="{D569D434-24CA-4377-9FB6-6DF3CC2966DA}"/>
              </a:ext>
            </a:extLst>
          </p:cNvPr>
          <p:cNvPicPr>
            <a:picLocks noChangeAspect="1"/>
          </p:cNvPicPr>
          <p:nvPr/>
        </p:nvPicPr>
        <p:blipFill>
          <a:blip r:embed="rId2"/>
          <a:stretch>
            <a:fillRect/>
          </a:stretch>
        </p:blipFill>
        <p:spPr>
          <a:xfrm>
            <a:off x="-1" y="-12259"/>
            <a:ext cx="12188951" cy="5642100"/>
          </a:xfrm>
          <a:prstGeom prst="rect">
            <a:avLst/>
          </a:prstGeom>
        </p:spPr>
      </p:pic>
      <p:cxnSp>
        <p:nvCxnSpPr>
          <p:cNvPr id="14" name="Straight Connector 13">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844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4128" y="4911819"/>
            <a:ext cx="9720072" cy="1499616"/>
          </a:xfrm>
        </p:spPr>
        <p:txBody>
          <a:bodyPr>
            <a:normAutofit/>
          </a:bodyPr>
          <a:lstStyle/>
          <a:p>
            <a:r>
              <a:rPr lang="en-IN" dirty="0">
                <a:solidFill>
                  <a:srgbClr val="FFFFFF"/>
                </a:solidFill>
              </a:rPr>
              <a:t>Top 7 cities </a:t>
            </a:r>
            <a:r>
              <a:rPr lang="en-IN" dirty="0" err="1">
                <a:solidFill>
                  <a:srgbClr val="FFFFFF"/>
                </a:solidFill>
              </a:rPr>
              <a:t>wrt</a:t>
            </a:r>
            <a:r>
              <a:rPr lang="en-IN" dirty="0">
                <a:solidFill>
                  <a:srgbClr val="FFFFFF"/>
                </a:solidFill>
              </a:rPr>
              <a:t> Sales and different categories</a:t>
            </a:r>
          </a:p>
        </p:txBody>
      </p:sp>
      <p:sp>
        <p:nvSpPr>
          <p:cNvPr id="3" name="Content Placeholder 2"/>
          <p:cNvSpPr>
            <a:spLocks noGrp="1"/>
          </p:cNvSpPr>
          <p:nvPr>
            <p:ph idx="1"/>
          </p:nvPr>
        </p:nvSpPr>
        <p:spPr>
          <a:xfrm>
            <a:off x="1024129" y="643467"/>
            <a:ext cx="4750138" cy="3606798"/>
          </a:xfrm>
        </p:spPr>
        <p:txBody>
          <a:bodyPr anchor="ctr">
            <a:normAutofit/>
          </a:bodyPr>
          <a:lstStyle/>
          <a:p>
            <a:endParaRPr lang="en-IN" sz="2000"/>
          </a:p>
        </p:txBody>
      </p:sp>
      <p:pic>
        <p:nvPicPr>
          <p:cNvPr id="5" name="Picture 4">
            <a:extLst>
              <a:ext uri="{FF2B5EF4-FFF2-40B4-BE49-F238E27FC236}">
                <a16:creationId xmlns:a16="http://schemas.microsoft.com/office/drawing/2014/main" id="{34423DAC-0C77-49A5-BDDD-ECBCE2A6EA5D}"/>
              </a:ext>
            </a:extLst>
          </p:cNvPr>
          <p:cNvPicPr>
            <a:picLocks noChangeAspect="1"/>
          </p:cNvPicPr>
          <p:nvPr/>
        </p:nvPicPr>
        <p:blipFill>
          <a:blip r:embed="rId2"/>
          <a:stretch>
            <a:fillRect/>
          </a:stretch>
        </p:blipFill>
        <p:spPr>
          <a:xfrm>
            <a:off x="101599" y="46831"/>
            <a:ext cx="12087353" cy="4525167"/>
          </a:xfrm>
          <a:prstGeom prst="rect">
            <a:avLst/>
          </a:prstGeom>
        </p:spPr>
      </p:pic>
      <p:cxnSp>
        <p:nvCxnSpPr>
          <p:cNvPr id="14" name="Straight Connector 13">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035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73F9D8-7436-45EB-BCD5-55B87FC4FA2F}"/>
              </a:ext>
            </a:extLst>
          </p:cNvPr>
          <p:cNvSpPr>
            <a:spLocks noGrp="1"/>
          </p:cNvSpPr>
          <p:nvPr>
            <p:ph type="title"/>
          </p:nvPr>
        </p:nvSpPr>
        <p:spPr>
          <a:xfrm>
            <a:off x="414529" y="5786458"/>
            <a:ext cx="9720072" cy="1499616"/>
          </a:xfrm>
        </p:spPr>
        <p:txBody>
          <a:bodyPr>
            <a:normAutofit/>
          </a:bodyPr>
          <a:lstStyle/>
          <a:p>
            <a:r>
              <a:rPr lang="en-US" dirty="0">
                <a:solidFill>
                  <a:srgbClr val="FFFFFF"/>
                </a:solidFill>
              </a:rPr>
              <a:t>Annual trends</a:t>
            </a:r>
            <a:endParaRPr lang="en-IN" dirty="0">
              <a:solidFill>
                <a:srgbClr val="FFFFFF"/>
              </a:solidFill>
            </a:endParaRPr>
          </a:p>
        </p:txBody>
      </p:sp>
      <p:sp>
        <p:nvSpPr>
          <p:cNvPr id="3" name="Content Placeholder 2">
            <a:extLst>
              <a:ext uri="{FF2B5EF4-FFF2-40B4-BE49-F238E27FC236}">
                <a16:creationId xmlns:a16="http://schemas.microsoft.com/office/drawing/2014/main" id="{D22B8CF0-34CE-40BD-BF8C-59272A792CEF}"/>
              </a:ext>
            </a:extLst>
          </p:cNvPr>
          <p:cNvSpPr>
            <a:spLocks noGrp="1"/>
          </p:cNvSpPr>
          <p:nvPr>
            <p:ph idx="1"/>
          </p:nvPr>
        </p:nvSpPr>
        <p:spPr>
          <a:xfrm>
            <a:off x="1024129" y="643467"/>
            <a:ext cx="4750138" cy="3606798"/>
          </a:xfrm>
        </p:spPr>
        <p:txBody>
          <a:bodyPr anchor="ctr">
            <a:normAutofit/>
          </a:bodyPr>
          <a:lstStyle/>
          <a:p>
            <a:endParaRPr lang="en-IN" sz="2000"/>
          </a:p>
        </p:txBody>
      </p:sp>
      <p:cxnSp>
        <p:nvCxnSpPr>
          <p:cNvPr id="14" name="Straight Connector 13">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E42F216-C80C-4F42-8CA0-7139CD6FC4E0}"/>
              </a:ext>
            </a:extLst>
          </p:cNvPr>
          <p:cNvPicPr>
            <a:picLocks noChangeAspect="1"/>
          </p:cNvPicPr>
          <p:nvPr/>
        </p:nvPicPr>
        <p:blipFill>
          <a:blip r:embed="rId2"/>
          <a:stretch>
            <a:fillRect/>
          </a:stretch>
        </p:blipFill>
        <p:spPr>
          <a:xfrm>
            <a:off x="-3048" y="72756"/>
            <a:ext cx="12192000" cy="6141777"/>
          </a:xfrm>
          <a:prstGeom prst="rect">
            <a:avLst/>
          </a:prstGeom>
        </p:spPr>
      </p:pic>
    </p:spTree>
    <p:extLst>
      <p:ext uri="{BB962C8B-B14F-4D97-AF65-F5344CB8AC3E}">
        <p14:creationId xmlns:p14="http://schemas.microsoft.com/office/powerpoint/2010/main" val="2559065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73F9D8-7436-45EB-BCD5-55B87FC4FA2F}"/>
              </a:ext>
            </a:extLst>
          </p:cNvPr>
          <p:cNvSpPr>
            <a:spLocks noGrp="1"/>
          </p:cNvSpPr>
          <p:nvPr>
            <p:ph type="title"/>
          </p:nvPr>
        </p:nvSpPr>
        <p:spPr>
          <a:xfrm>
            <a:off x="414529" y="5786458"/>
            <a:ext cx="9720072" cy="1499616"/>
          </a:xfrm>
        </p:spPr>
        <p:txBody>
          <a:bodyPr>
            <a:normAutofit/>
          </a:bodyPr>
          <a:lstStyle/>
          <a:p>
            <a:r>
              <a:rPr lang="en-US" dirty="0">
                <a:solidFill>
                  <a:srgbClr val="FFFFFF"/>
                </a:solidFill>
              </a:rPr>
              <a:t>quarterly trends</a:t>
            </a:r>
            <a:endParaRPr lang="en-IN" dirty="0">
              <a:solidFill>
                <a:srgbClr val="FFFFFF"/>
              </a:solidFill>
            </a:endParaRPr>
          </a:p>
        </p:txBody>
      </p:sp>
      <p:sp>
        <p:nvSpPr>
          <p:cNvPr id="3" name="Content Placeholder 2">
            <a:extLst>
              <a:ext uri="{FF2B5EF4-FFF2-40B4-BE49-F238E27FC236}">
                <a16:creationId xmlns:a16="http://schemas.microsoft.com/office/drawing/2014/main" id="{D22B8CF0-34CE-40BD-BF8C-59272A792CEF}"/>
              </a:ext>
            </a:extLst>
          </p:cNvPr>
          <p:cNvSpPr>
            <a:spLocks noGrp="1"/>
          </p:cNvSpPr>
          <p:nvPr>
            <p:ph idx="1"/>
          </p:nvPr>
        </p:nvSpPr>
        <p:spPr>
          <a:xfrm>
            <a:off x="1024129" y="643467"/>
            <a:ext cx="4750138" cy="3606798"/>
          </a:xfrm>
        </p:spPr>
        <p:txBody>
          <a:bodyPr anchor="ctr">
            <a:normAutofit/>
          </a:bodyPr>
          <a:lstStyle/>
          <a:p>
            <a:endParaRPr lang="en-IN" sz="2000"/>
          </a:p>
        </p:txBody>
      </p:sp>
      <p:cxnSp>
        <p:nvCxnSpPr>
          <p:cNvPr id="14" name="Straight Connector 13">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2E086D2-8F46-4729-B6D4-E8C3AA3181EA}"/>
              </a:ext>
            </a:extLst>
          </p:cNvPr>
          <p:cNvPicPr>
            <a:picLocks noChangeAspect="1"/>
          </p:cNvPicPr>
          <p:nvPr/>
        </p:nvPicPr>
        <p:blipFill>
          <a:blip r:embed="rId2"/>
          <a:stretch>
            <a:fillRect/>
          </a:stretch>
        </p:blipFill>
        <p:spPr>
          <a:xfrm>
            <a:off x="0" y="23707"/>
            <a:ext cx="12192000" cy="5928630"/>
          </a:xfrm>
          <a:prstGeom prst="rect">
            <a:avLst/>
          </a:prstGeom>
        </p:spPr>
      </p:pic>
    </p:spTree>
    <p:extLst>
      <p:ext uri="{BB962C8B-B14F-4D97-AF65-F5344CB8AC3E}">
        <p14:creationId xmlns:p14="http://schemas.microsoft.com/office/powerpoint/2010/main" val="3446297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73F9D8-7436-45EB-BCD5-55B87FC4FA2F}"/>
              </a:ext>
            </a:extLst>
          </p:cNvPr>
          <p:cNvSpPr>
            <a:spLocks noGrp="1"/>
          </p:cNvSpPr>
          <p:nvPr>
            <p:ph type="title"/>
          </p:nvPr>
        </p:nvSpPr>
        <p:spPr>
          <a:xfrm>
            <a:off x="414529" y="5786458"/>
            <a:ext cx="9720072" cy="1499616"/>
          </a:xfrm>
        </p:spPr>
        <p:txBody>
          <a:bodyPr>
            <a:normAutofit/>
          </a:bodyPr>
          <a:lstStyle/>
          <a:p>
            <a:r>
              <a:rPr lang="en-US" dirty="0">
                <a:solidFill>
                  <a:srgbClr val="FFFFFF"/>
                </a:solidFill>
              </a:rPr>
              <a:t>monthly trends</a:t>
            </a:r>
            <a:endParaRPr lang="en-IN" dirty="0">
              <a:solidFill>
                <a:srgbClr val="FFFFFF"/>
              </a:solidFill>
            </a:endParaRPr>
          </a:p>
        </p:txBody>
      </p:sp>
      <p:sp>
        <p:nvSpPr>
          <p:cNvPr id="3" name="Content Placeholder 2">
            <a:extLst>
              <a:ext uri="{FF2B5EF4-FFF2-40B4-BE49-F238E27FC236}">
                <a16:creationId xmlns:a16="http://schemas.microsoft.com/office/drawing/2014/main" id="{D22B8CF0-34CE-40BD-BF8C-59272A792CEF}"/>
              </a:ext>
            </a:extLst>
          </p:cNvPr>
          <p:cNvSpPr>
            <a:spLocks noGrp="1"/>
          </p:cNvSpPr>
          <p:nvPr>
            <p:ph idx="1"/>
          </p:nvPr>
        </p:nvSpPr>
        <p:spPr>
          <a:xfrm>
            <a:off x="1024129" y="643467"/>
            <a:ext cx="4750138" cy="3606798"/>
          </a:xfrm>
        </p:spPr>
        <p:txBody>
          <a:bodyPr anchor="ctr">
            <a:normAutofit/>
          </a:bodyPr>
          <a:lstStyle/>
          <a:p>
            <a:endParaRPr lang="en-IN" sz="2000"/>
          </a:p>
        </p:txBody>
      </p:sp>
      <p:cxnSp>
        <p:nvCxnSpPr>
          <p:cNvPr id="14" name="Straight Connector 13">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35DD3F8-DB31-47F1-BEC3-EF1D89DA7292}"/>
              </a:ext>
            </a:extLst>
          </p:cNvPr>
          <p:cNvPicPr>
            <a:picLocks noChangeAspect="1"/>
          </p:cNvPicPr>
          <p:nvPr/>
        </p:nvPicPr>
        <p:blipFill>
          <a:blip r:embed="rId2"/>
          <a:stretch>
            <a:fillRect/>
          </a:stretch>
        </p:blipFill>
        <p:spPr>
          <a:xfrm>
            <a:off x="-3048" y="38133"/>
            <a:ext cx="12192000" cy="5946954"/>
          </a:xfrm>
          <a:prstGeom prst="rect">
            <a:avLst/>
          </a:prstGeom>
        </p:spPr>
      </p:pic>
    </p:spTree>
    <p:extLst>
      <p:ext uri="{BB962C8B-B14F-4D97-AF65-F5344CB8AC3E}">
        <p14:creationId xmlns:p14="http://schemas.microsoft.com/office/powerpoint/2010/main" val="261743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 [Table OF CONTENT]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Problem Statement</a:t>
            </a:r>
          </a:p>
          <a:p>
            <a:pPr>
              <a:buFont typeface="Wingdings" panose="05000000000000000000" pitchFamily="2" charset="2"/>
              <a:buChar char="Ø"/>
            </a:pPr>
            <a:r>
              <a:rPr lang="en-IN" dirty="0"/>
              <a:t>Data Introduction</a:t>
            </a:r>
          </a:p>
          <a:p>
            <a:pPr>
              <a:buFont typeface="Wingdings" panose="05000000000000000000" pitchFamily="2" charset="2"/>
              <a:buChar char="Ø"/>
            </a:pPr>
            <a:r>
              <a:rPr lang="en-IN" dirty="0"/>
              <a:t>About the Data</a:t>
            </a:r>
          </a:p>
          <a:p>
            <a:pPr>
              <a:buFont typeface="Wingdings" panose="05000000000000000000" pitchFamily="2" charset="2"/>
              <a:buChar char="Ø"/>
            </a:pPr>
            <a:r>
              <a:rPr lang="en-IN" dirty="0"/>
              <a:t>EDA, Timely Trends and Inferences</a:t>
            </a:r>
          </a:p>
          <a:p>
            <a:pPr>
              <a:buFont typeface="Wingdings" panose="05000000000000000000" pitchFamily="2" charset="2"/>
              <a:buChar char="Ø"/>
            </a:pPr>
            <a:r>
              <a:rPr lang="en-IN" dirty="0"/>
              <a:t>RFM – assumptions and calculations</a:t>
            </a:r>
          </a:p>
          <a:p>
            <a:pPr>
              <a:buFont typeface="Wingdings" panose="05000000000000000000" pitchFamily="2" charset="2"/>
              <a:buChar char="Ø"/>
            </a:pPr>
            <a:r>
              <a:rPr lang="en-IN" dirty="0"/>
              <a:t>RFM workflow diagram using KNIME</a:t>
            </a:r>
          </a:p>
          <a:p>
            <a:pPr>
              <a:buFont typeface="Wingdings" panose="05000000000000000000" pitchFamily="2" charset="2"/>
              <a:buChar char="Ø"/>
            </a:pPr>
            <a:r>
              <a:rPr lang="en-IN" dirty="0"/>
              <a:t>Inferences</a:t>
            </a:r>
          </a:p>
        </p:txBody>
      </p:sp>
    </p:spTree>
    <p:extLst>
      <p:ext uri="{BB962C8B-B14F-4D97-AF65-F5344CB8AC3E}">
        <p14:creationId xmlns:p14="http://schemas.microsoft.com/office/powerpoint/2010/main" val="400977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73F9D8-7436-45EB-BCD5-55B87FC4FA2F}"/>
              </a:ext>
            </a:extLst>
          </p:cNvPr>
          <p:cNvSpPr>
            <a:spLocks noGrp="1"/>
          </p:cNvSpPr>
          <p:nvPr>
            <p:ph type="title"/>
          </p:nvPr>
        </p:nvSpPr>
        <p:spPr>
          <a:xfrm>
            <a:off x="414529" y="5786458"/>
            <a:ext cx="9720072" cy="1499616"/>
          </a:xfrm>
        </p:spPr>
        <p:txBody>
          <a:bodyPr>
            <a:normAutofit/>
          </a:bodyPr>
          <a:lstStyle/>
          <a:p>
            <a:r>
              <a:rPr lang="en-US" dirty="0">
                <a:solidFill>
                  <a:srgbClr val="FFFFFF"/>
                </a:solidFill>
              </a:rPr>
              <a:t>weekly trends</a:t>
            </a:r>
            <a:endParaRPr lang="en-IN" dirty="0">
              <a:solidFill>
                <a:srgbClr val="FFFFFF"/>
              </a:solidFill>
            </a:endParaRPr>
          </a:p>
        </p:txBody>
      </p:sp>
      <p:sp>
        <p:nvSpPr>
          <p:cNvPr id="3" name="Content Placeholder 2">
            <a:extLst>
              <a:ext uri="{FF2B5EF4-FFF2-40B4-BE49-F238E27FC236}">
                <a16:creationId xmlns:a16="http://schemas.microsoft.com/office/drawing/2014/main" id="{D22B8CF0-34CE-40BD-BF8C-59272A792CEF}"/>
              </a:ext>
            </a:extLst>
          </p:cNvPr>
          <p:cNvSpPr>
            <a:spLocks noGrp="1"/>
          </p:cNvSpPr>
          <p:nvPr>
            <p:ph idx="1"/>
          </p:nvPr>
        </p:nvSpPr>
        <p:spPr>
          <a:xfrm>
            <a:off x="1024129" y="643467"/>
            <a:ext cx="4750138" cy="3606798"/>
          </a:xfrm>
        </p:spPr>
        <p:txBody>
          <a:bodyPr anchor="ctr">
            <a:normAutofit/>
          </a:bodyPr>
          <a:lstStyle/>
          <a:p>
            <a:endParaRPr lang="en-IN" sz="2000"/>
          </a:p>
        </p:txBody>
      </p:sp>
      <p:cxnSp>
        <p:nvCxnSpPr>
          <p:cNvPr id="14" name="Straight Connector 13">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9BAFD8D-6B96-4D2A-A72F-A7A368DD5ED3}"/>
              </a:ext>
            </a:extLst>
          </p:cNvPr>
          <p:cNvPicPr>
            <a:picLocks noChangeAspect="1"/>
          </p:cNvPicPr>
          <p:nvPr/>
        </p:nvPicPr>
        <p:blipFill>
          <a:blip r:embed="rId2"/>
          <a:stretch>
            <a:fillRect/>
          </a:stretch>
        </p:blipFill>
        <p:spPr>
          <a:xfrm>
            <a:off x="0" y="0"/>
            <a:ext cx="12192000" cy="6141606"/>
          </a:xfrm>
          <a:prstGeom prst="rect">
            <a:avLst/>
          </a:prstGeom>
        </p:spPr>
      </p:pic>
    </p:spTree>
    <p:extLst>
      <p:ext uri="{BB962C8B-B14F-4D97-AF65-F5344CB8AC3E}">
        <p14:creationId xmlns:p14="http://schemas.microsoft.com/office/powerpoint/2010/main" val="1034030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29120-4AEF-4319-8052-374B8014D2CB}"/>
              </a:ext>
            </a:extLst>
          </p:cNvPr>
          <p:cNvSpPr>
            <a:spLocks noGrp="1"/>
          </p:cNvSpPr>
          <p:nvPr>
            <p:ph type="title"/>
          </p:nvPr>
        </p:nvSpPr>
        <p:spPr/>
        <p:txBody>
          <a:bodyPr/>
          <a:lstStyle/>
          <a:p>
            <a:r>
              <a:rPr lang="en-US" sz="4500" dirty="0"/>
              <a:t>EDA</a:t>
            </a:r>
            <a:r>
              <a:rPr lang="en-US" dirty="0"/>
              <a:t> </a:t>
            </a:r>
            <a:r>
              <a:rPr lang="en-US" sz="4800" dirty="0">
                <a:solidFill>
                  <a:srgbClr val="FF0000"/>
                </a:solidFill>
              </a:rPr>
              <a:t>inferences</a:t>
            </a:r>
            <a:endParaRPr lang="en-IN" sz="4800" dirty="0">
              <a:solidFill>
                <a:srgbClr val="FF0000"/>
              </a:solidFill>
            </a:endParaRPr>
          </a:p>
        </p:txBody>
      </p:sp>
      <p:sp>
        <p:nvSpPr>
          <p:cNvPr id="3" name="Content Placeholder 2">
            <a:extLst>
              <a:ext uri="{FF2B5EF4-FFF2-40B4-BE49-F238E27FC236}">
                <a16:creationId xmlns:a16="http://schemas.microsoft.com/office/drawing/2014/main" id="{01FBBC27-01CD-4980-A78A-33630CFC30EA}"/>
              </a:ext>
            </a:extLst>
          </p:cNvPr>
          <p:cNvSpPr>
            <a:spLocks noGrp="1"/>
          </p:cNvSpPr>
          <p:nvPr>
            <p:ph idx="1"/>
          </p:nvPr>
        </p:nvSpPr>
        <p:spPr>
          <a:xfrm>
            <a:off x="1024127" y="1771649"/>
            <a:ext cx="9720073" cy="4410075"/>
          </a:xfrm>
        </p:spPr>
        <p:txBody>
          <a:bodyPr>
            <a:normAutofit fontScale="92500" lnSpcReduction="20000"/>
          </a:bodyPr>
          <a:lstStyle/>
          <a:p>
            <a:r>
              <a:rPr lang="en-US" dirty="0"/>
              <a:t>For more clearer visualization, we can refer - </a:t>
            </a:r>
            <a:r>
              <a:rPr lang="en-US" dirty="0">
                <a:hlinkClick r:id="rId2"/>
              </a:rPr>
              <a:t>https://public.tableau.com/views/Aadi_EDAforMRA/SalesacrossCitiesandProductLinesbyDealSize?:language=en-US&amp;:display_count=n&amp;:origin=viz_share_link</a:t>
            </a:r>
            <a:endParaRPr lang="en-US" dirty="0"/>
          </a:p>
          <a:p>
            <a:endParaRPr lang="en-US" dirty="0"/>
          </a:p>
          <a:p>
            <a:pPr marL="457200" indent="-457200">
              <a:buFont typeface="+mj-lt"/>
              <a:buAutoNum type="arabicPeriod"/>
            </a:pPr>
            <a:r>
              <a:rPr lang="en-US" dirty="0"/>
              <a:t>From the EDA, we can see that maximum sales is across Classic Cars categories and minimum is for Trains automobile parts over the period of 3 years.</a:t>
            </a:r>
          </a:p>
          <a:p>
            <a:pPr marL="457200" indent="-457200">
              <a:buFont typeface="+mj-lt"/>
              <a:buAutoNum type="arabicPeriod"/>
            </a:pPr>
            <a:r>
              <a:rPr lang="en-US" dirty="0"/>
              <a:t>USA, Spain and France are countries have maximum sales while Ireland, </a:t>
            </a:r>
            <a:r>
              <a:rPr lang="en-US" dirty="0" err="1"/>
              <a:t>Phillipines</a:t>
            </a:r>
            <a:r>
              <a:rPr lang="en-US" dirty="0"/>
              <a:t> and Belgium have lowest sales.</a:t>
            </a:r>
          </a:p>
          <a:p>
            <a:pPr marL="457200" indent="-457200">
              <a:buFont typeface="+mj-lt"/>
              <a:buAutoNum type="arabicPeriod"/>
            </a:pPr>
            <a:r>
              <a:rPr lang="en-US" dirty="0"/>
              <a:t>2019 had greater sales than 2020 and 2018 across all the categories, we can also notice that Q4 sales are drastically higher than the other 3 quarters.</a:t>
            </a:r>
          </a:p>
          <a:p>
            <a:pPr marL="457200" indent="-457200">
              <a:buFont typeface="+mj-lt"/>
              <a:buAutoNum type="arabicPeriod"/>
            </a:pPr>
            <a:r>
              <a:rPr lang="en-US" dirty="0"/>
              <a:t>The order status for most of the orders are shipped followed by Cancelled, </a:t>
            </a:r>
            <a:r>
              <a:rPr lang="en-US" dirty="0" err="1"/>
              <a:t>OnHold</a:t>
            </a:r>
            <a:r>
              <a:rPr lang="en-US" dirty="0"/>
              <a:t>, Resolved, </a:t>
            </a:r>
            <a:r>
              <a:rPr lang="en-US" dirty="0" err="1"/>
              <a:t>InProcess</a:t>
            </a:r>
            <a:r>
              <a:rPr lang="en-US" dirty="0"/>
              <a:t> and Disputed.</a:t>
            </a:r>
          </a:p>
          <a:p>
            <a:pPr marL="457200" indent="-457200">
              <a:buFont typeface="+mj-lt"/>
              <a:buAutoNum type="arabicPeriod"/>
            </a:pPr>
            <a:r>
              <a:rPr lang="en-US" dirty="0"/>
              <a:t>Most of the biggest deal sizes across all the categories are medium followed by small and then large.</a:t>
            </a:r>
            <a:endParaRPr lang="en-IN" dirty="0"/>
          </a:p>
        </p:txBody>
      </p:sp>
    </p:spTree>
    <p:extLst>
      <p:ext uri="{BB962C8B-B14F-4D97-AF65-F5344CB8AC3E}">
        <p14:creationId xmlns:p14="http://schemas.microsoft.com/office/powerpoint/2010/main" val="1320574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a:solidFill>
                  <a:srgbClr val="FF0000"/>
                </a:solidFill>
              </a:rPr>
              <a:t>RFM</a:t>
            </a:r>
            <a:r>
              <a:rPr lang="en-IN" dirty="0"/>
              <a:t> – </a:t>
            </a:r>
            <a:r>
              <a:rPr lang="en-IN" sz="4500" dirty="0"/>
              <a:t>recency, frequency, monetary</a:t>
            </a:r>
          </a:p>
        </p:txBody>
      </p:sp>
      <p:sp>
        <p:nvSpPr>
          <p:cNvPr id="3" name="Content Placeholder 2"/>
          <p:cNvSpPr>
            <a:spLocks noGrp="1"/>
          </p:cNvSpPr>
          <p:nvPr>
            <p:ph idx="1"/>
          </p:nvPr>
        </p:nvSpPr>
        <p:spPr>
          <a:xfrm>
            <a:off x="1024128" y="1809749"/>
            <a:ext cx="9720073" cy="4371975"/>
          </a:xfrm>
        </p:spPr>
        <p:txBody>
          <a:bodyPr>
            <a:normAutofit fontScale="92500" lnSpcReduction="10000"/>
          </a:bodyPr>
          <a:lstStyle/>
          <a:p>
            <a:r>
              <a:rPr lang="en-US" dirty="0"/>
              <a:t>We have used </a:t>
            </a:r>
            <a:r>
              <a:rPr lang="en-US" sz="3000" dirty="0">
                <a:solidFill>
                  <a:srgbClr val="FF0000"/>
                </a:solidFill>
              </a:rPr>
              <a:t>KNIME</a:t>
            </a:r>
            <a:r>
              <a:rPr lang="en-US" dirty="0"/>
              <a:t> to perform RFM Analysis.</a:t>
            </a:r>
          </a:p>
          <a:p>
            <a:r>
              <a:rPr lang="en-US" dirty="0"/>
              <a:t>RFM is Recency, Frequency and Monetary Analysis that helps to analyze the customer relationship with the organization and helps in deriving inferences like behavior, loyalty, churning, and customers that have already moved out.</a:t>
            </a:r>
          </a:p>
          <a:p>
            <a:r>
              <a:rPr lang="en-US" dirty="0"/>
              <a:t>We compute </a:t>
            </a:r>
            <a:r>
              <a:rPr lang="en-US" dirty="0">
                <a:solidFill>
                  <a:srgbClr val="FF0000"/>
                </a:solidFill>
              </a:rPr>
              <a:t>Recency</a:t>
            </a:r>
            <a:r>
              <a:rPr lang="en-US" dirty="0"/>
              <a:t> by </a:t>
            </a:r>
            <a:r>
              <a:rPr lang="en-US" b="1" dirty="0"/>
              <a:t>subtracting the current date – last ordered date</a:t>
            </a:r>
            <a:r>
              <a:rPr lang="en-US" dirty="0"/>
              <a:t> and reading the results in days.</a:t>
            </a:r>
          </a:p>
          <a:p>
            <a:r>
              <a:rPr lang="en-US" dirty="0"/>
              <a:t>We compute the </a:t>
            </a:r>
            <a:r>
              <a:rPr lang="en-US" dirty="0">
                <a:solidFill>
                  <a:srgbClr val="FF0000"/>
                </a:solidFill>
              </a:rPr>
              <a:t>Frequency</a:t>
            </a:r>
            <a:r>
              <a:rPr lang="en-US" dirty="0"/>
              <a:t> by </a:t>
            </a:r>
            <a:r>
              <a:rPr lang="en-US" b="1" dirty="0"/>
              <a:t>grouping the data on customer level and counting the number of </a:t>
            </a:r>
            <a:r>
              <a:rPr lang="en-US" b="1" dirty="0" err="1"/>
              <a:t>OrderNumbers</a:t>
            </a:r>
            <a:r>
              <a:rPr lang="en-US" b="1" dirty="0"/>
              <a:t>.</a:t>
            </a:r>
          </a:p>
          <a:p>
            <a:r>
              <a:rPr lang="en-US" dirty="0"/>
              <a:t>We calculate the </a:t>
            </a:r>
            <a:r>
              <a:rPr lang="en-US" dirty="0">
                <a:solidFill>
                  <a:srgbClr val="FF0000"/>
                </a:solidFill>
              </a:rPr>
              <a:t>Monetary </a:t>
            </a:r>
            <a:r>
              <a:rPr lang="en-US" dirty="0"/>
              <a:t>by </a:t>
            </a:r>
            <a:r>
              <a:rPr lang="en-US" b="1" dirty="0"/>
              <a:t>multiplying </a:t>
            </a:r>
            <a:r>
              <a:rPr lang="en-US" b="1" dirty="0" err="1"/>
              <a:t>PriceEach</a:t>
            </a:r>
            <a:r>
              <a:rPr lang="en-US" b="1" dirty="0"/>
              <a:t> and </a:t>
            </a:r>
            <a:r>
              <a:rPr lang="en-US" b="1" dirty="0" err="1"/>
              <a:t>QuantityOrdered</a:t>
            </a:r>
            <a:r>
              <a:rPr lang="en-US" b="1" dirty="0"/>
              <a:t>.</a:t>
            </a:r>
            <a:r>
              <a:rPr lang="en-US" dirty="0">
                <a:solidFill>
                  <a:srgbClr val="FF0000"/>
                </a:solidFill>
              </a:rPr>
              <a:t> </a:t>
            </a:r>
          </a:p>
          <a:p>
            <a:r>
              <a:rPr lang="en-US" dirty="0"/>
              <a:t>We have binned RFM in 4 buckets- Very High, High, Low and Very Low where maximum values of Frequency and Monetary are in Very High buckets and least values in Very Low buckets whereas Minimum values of Recency (in days) lies in Very High bucket and Maximum values of Recency lies in Very Low bucket.</a:t>
            </a:r>
          </a:p>
          <a:p>
            <a:endParaRPr lang="en-IN" dirty="0"/>
          </a:p>
        </p:txBody>
      </p:sp>
    </p:spTree>
    <p:extLst>
      <p:ext uri="{BB962C8B-B14F-4D97-AF65-F5344CB8AC3E}">
        <p14:creationId xmlns:p14="http://schemas.microsoft.com/office/powerpoint/2010/main" val="1211886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F22EA-DFF7-414F-888E-30723F7525E7}"/>
              </a:ext>
            </a:extLst>
          </p:cNvPr>
          <p:cNvSpPr>
            <a:spLocks noGrp="1"/>
          </p:cNvSpPr>
          <p:nvPr>
            <p:ph type="title"/>
          </p:nvPr>
        </p:nvSpPr>
        <p:spPr>
          <a:xfrm>
            <a:off x="651762" y="5464725"/>
            <a:ext cx="10849357" cy="1499616"/>
          </a:xfrm>
        </p:spPr>
        <p:txBody>
          <a:bodyPr>
            <a:normAutofit/>
          </a:bodyPr>
          <a:lstStyle/>
          <a:p>
            <a:r>
              <a:rPr lang="en-US" dirty="0" err="1">
                <a:solidFill>
                  <a:srgbClr val="FFFFFF"/>
                </a:solidFill>
              </a:rPr>
              <a:t>Rfm</a:t>
            </a:r>
            <a:r>
              <a:rPr lang="en-US" dirty="0">
                <a:solidFill>
                  <a:srgbClr val="FFFFFF"/>
                </a:solidFill>
              </a:rPr>
              <a:t> analysis – </a:t>
            </a:r>
            <a:r>
              <a:rPr lang="en-US" dirty="0">
                <a:solidFill>
                  <a:schemeClr val="tx1"/>
                </a:solidFill>
              </a:rPr>
              <a:t>workflow diagram using </a:t>
            </a:r>
            <a:r>
              <a:rPr lang="en-US" dirty="0" err="1">
                <a:solidFill>
                  <a:schemeClr val="tx1"/>
                </a:solidFill>
              </a:rPr>
              <a:t>knime</a:t>
            </a:r>
            <a:endParaRPr lang="en-IN" dirty="0">
              <a:solidFill>
                <a:schemeClr val="tx1"/>
              </a:solidFill>
            </a:endParaRPr>
          </a:p>
        </p:txBody>
      </p:sp>
      <p:sp>
        <p:nvSpPr>
          <p:cNvPr id="3" name="Content Placeholder 2">
            <a:extLst>
              <a:ext uri="{FF2B5EF4-FFF2-40B4-BE49-F238E27FC236}">
                <a16:creationId xmlns:a16="http://schemas.microsoft.com/office/drawing/2014/main" id="{454E94FD-8202-4327-B7FE-B63F43BCA876}"/>
              </a:ext>
            </a:extLst>
          </p:cNvPr>
          <p:cNvSpPr>
            <a:spLocks noGrp="1"/>
          </p:cNvSpPr>
          <p:nvPr>
            <p:ph idx="1"/>
          </p:nvPr>
        </p:nvSpPr>
        <p:spPr>
          <a:xfrm>
            <a:off x="1024129" y="643467"/>
            <a:ext cx="4750138" cy="3606798"/>
          </a:xfrm>
        </p:spPr>
        <p:txBody>
          <a:bodyPr anchor="ctr">
            <a:normAutofit/>
          </a:bodyPr>
          <a:lstStyle/>
          <a:p>
            <a:endParaRPr lang="en-IN" sz="2000"/>
          </a:p>
        </p:txBody>
      </p:sp>
      <p:pic>
        <p:nvPicPr>
          <p:cNvPr id="5" name="Picture 4">
            <a:extLst>
              <a:ext uri="{FF2B5EF4-FFF2-40B4-BE49-F238E27FC236}">
                <a16:creationId xmlns:a16="http://schemas.microsoft.com/office/drawing/2014/main" id="{52E45A33-5D12-4E68-985F-F69495939787}"/>
              </a:ext>
            </a:extLst>
          </p:cNvPr>
          <p:cNvPicPr>
            <a:picLocks noChangeAspect="1"/>
          </p:cNvPicPr>
          <p:nvPr/>
        </p:nvPicPr>
        <p:blipFill>
          <a:blip r:embed="rId2"/>
          <a:stretch>
            <a:fillRect/>
          </a:stretch>
        </p:blipFill>
        <p:spPr>
          <a:xfrm>
            <a:off x="-71121" y="0"/>
            <a:ext cx="12260073" cy="5438325"/>
          </a:xfrm>
          <a:prstGeom prst="rect">
            <a:avLst/>
          </a:prstGeom>
        </p:spPr>
      </p:pic>
      <p:cxnSp>
        <p:nvCxnSpPr>
          <p:cNvPr id="14" name="Straight Connector 13">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899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AA8A-3B39-42D6-AA49-EFDBE508FDFA}"/>
              </a:ext>
            </a:extLst>
          </p:cNvPr>
          <p:cNvSpPr>
            <a:spLocks noGrp="1"/>
          </p:cNvSpPr>
          <p:nvPr>
            <p:ph type="title"/>
          </p:nvPr>
        </p:nvSpPr>
        <p:spPr/>
        <p:txBody>
          <a:bodyPr/>
          <a:lstStyle/>
          <a:p>
            <a:r>
              <a:rPr lang="en-IN" sz="4500" dirty="0"/>
              <a:t>RFM in </a:t>
            </a:r>
            <a:r>
              <a:rPr lang="en-IN" sz="4500" dirty="0" err="1"/>
              <a:t>knime</a:t>
            </a:r>
            <a:r>
              <a:rPr lang="en-IN" dirty="0"/>
              <a:t> </a:t>
            </a:r>
            <a:r>
              <a:rPr lang="en-IN" sz="4800" dirty="0">
                <a:solidFill>
                  <a:srgbClr val="FF0000"/>
                </a:solidFill>
              </a:rPr>
              <a:t>process</a:t>
            </a:r>
          </a:p>
        </p:txBody>
      </p:sp>
      <p:sp>
        <p:nvSpPr>
          <p:cNvPr id="3" name="Content Placeholder 2">
            <a:extLst>
              <a:ext uri="{FF2B5EF4-FFF2-40B4-BE49-F238E27FC236}">
                <a16:creationId xmlns:a16="http://schemas.microsoft.com/office/drawing/2014/main" id="{85D6AF6E-09DA-496F-9ABC-EC69F0C1184B}"/>
              </a:ext>
            </a:extLst>
          </p:cNvPr>
          <p:cNvSpPr>
            <a:spLocks noGrp="1"/>
          </p:cNvSpPr>
          <p:nvPr>
            <p:ph idx="1"/>
          </p:nvPr>
        </p:nvSpPr>
        <p:spPr>
          <a:xfrm>
            <a:off x="1024128" y="2286000"/>
            <a:ext cx="10436352" cy="4023360"/>
          </a:xfrm>
        </p:spPr>
        <p:txBody>
          <a:bodyPr/>
          <a:lstStyle/>
          <a:p>
            <a:r>
              <a:rPr lang="en-IN" dirty="0"/>
              <a:t>Read the input excel file.</a:t>
            </a:r>
          </a:p>
          <a:p>
            <a:r>
              <a:rPr lang="en-IN" dirty="0"/>
              <a:t>Compute Monetary by Cost of Item * Quantity.</a:t>
            </a:r>
          </a:p>
          <a:p>
            <a:r>
              <a:rPr lang="en-IN" dirty="0"/>
              <a:t>Compute Recency (current date – max(</a:t>
            </a:r>
            <a:r>
              <a:rPr lang="en-IN" dirty="0" err="1"/>
              <a:t>orderdate</a:t>
            </a:r>
            <a:r>
              <a:rPr lang="en-IN" dirty="0"/>
              <a:t>)) or min difference(current date – order date).</a:t>
            </a:r>
          </a:p>
          <a:p>
            <a:r>
              <a:rPr lang="en-IN" dirty="0"/>
              <a:t>Grouping at customer level and calculating Frequency as count(order number) by customer.</a:t>
            </a:r>
          </a:p>
          <a:p>
            <a:r>
              <a:rPr lang="en-IN" dirty="0"/>
              <a:t>Binning the RFM and replacing bin values and segmenting customers.</a:t>
            </a:r>
          </a:p>
          <a:p>
            <a:r>
              <a:rPr lang="en-IN" dirty="0"/>
              <a:t>Aggregating RFM columns and then updating the columns in excel file.</a:t>
            </a:r>
          </a:p>
          <a:p>
            <a:endParaRPr lang="en-IN" dirty="0"/>
          </a:p>
        </p:txBody>
      </p:sp>
    </p:spTree>
    <p:extLst>
      <p:ext uri="{BB962C8B-B14F-4D97-AF65-F5344CB8AC3E}">
        <p14:creationId xmlns:p14="http://schemas.microsoft.com/office/powerpoint/2010/main" val="109963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DA23F-B495-4A84-8A96-E4BFF8705C73}"/>
              </a:ext>
            </a:extLst>
          </p:cNvPr>
          <p:cNvSpPr>
            <a:spLocks noGrp="1"/>
          </p:cNvSpPr>
          <p:nvPr>
            <p:ph type="title"/>
          </p:nvPr>
        </p:nvSpPr>
        <p:spPr/>
        <p:txBody>
          <a:bodyPr/>
          <a:lstStyle/>
          <a:p>
            <a:r>
              <a:rPr lang="en-US" sz="4800" dirty="0">
                <a:solidFill>
                  <a:srgbClr val="FF0000"/>
                </a:solidFill>
              </a:rPr>
              <a:t>Output</a:t>
            </a:r>
            <a:r>
              <a:rPr lang="en-US" dirty="0"/>
              <a:t> </a:t>
            </a:r>
            <a:r>
              <a:rPr lang="en-US" sz="4500" dirty="0"/>
              <a:t>of </a:t>
            </a:r>
            <a:r>
              <a:rPr lang="en-US" sz="4500" dirty="0" err="1"/>
              <a:t>rfm</a:t>
            </a:r>
            <a:r>
              <a:rPr lang="en-US" sz="4500" dirty="0"/>
              <a:t> analysis (first 5 customers)</a:t>
            </a:r>
            <a:endParaRPr lang="en-IN" sz="4500" dirty="0"/>
          </a:p>
        </p:txBody>
      </p:sp>
      <p:graphicFrame>
        <p:nvGraphicFramePr>
          <p:cNvPr id="10" name="Content Placeholder 9">
            <a:extLst>
              <a:ext uri="{FF2B5EF4-FFF2-40B4-BE49-F238E27FC236}">
                <a16:creationId xmlns:a16="http://schemas.microsoft.com/office/drawing/2014/main" id="{8F9D0BEA-DBD3-48F0-AAC4-D2523CDE860C}"/>
              </a:ext>
            </a:extLst>
          </p:cNvPr>
          <p:cNvGraphicFramePr>
            <a:graphicFrameLocks noGrp="1"/>
          </p:cNvGraphicFramePr>
          <p:nvPr>
            <p:ph idx="1"/>
            <p:extLst>
              <p:ext uri="{D42A27DB-BD31-4B8C-83A1-F6EECF244321}">
                <p14:modId xmlns:p14="http://schemas.microsoft.com/office/powerpoint/2010/main" val="3429025984"/>
              </p:ext>
            </p:extLst>
          </p:nvPr>
        </p:nvGraphicFramePr>
        <p:xfrm>
          <a:off x="560324" y="2952750"/>
          <a:ext cx="10907776" cy="2029459"/>
        </p:xfrm>
        <a:graphic>
          <a:graphicData uri="http://schemas.openxmlformats.org/drawingml/2006/table">
            <a:tbl>
              <a:tblPr>
                <a:tableStyleId>{5C22544A-7EE6-4342-B048-85BDC9FD1C3A}</a:tableStyleId>
              </a:tblPr>
              <a:tblGrid>
                <a:gridCol w="1696535">
                  <a:extLst>
                    <a:ext uri="{9D8B030D-6E8A-4147-A177-3AD203B41FA5}">
                      <a16:colId xmlns:a16="http://schemas.microsoft.com/office/drawing/2014/main" val="3201797582"/>
                    </a:ext>
                  </a:extLst>
                </a:gridCol>
                <a:gridCol w="624490">
                  <a:extLst>
                    <a:ext uri="{9D8B030D-6E8A-4147-A177-3AD203B41FA5}">
                      <a16:colId xmlns:a16="http://schemas.microsoft.com/office/drawing/2014/main" val="49537706"/>
                    </a:ext>
                  </a:extLst>
                </a:gridCol>
                <a:gridCol w="550333">
                  <a:extLst>
                    <a:ext uri="{9D8B030D-6E8A-4147-A177-3AD203B41FA5}">
                      <a16:colId xmlns:a16="http://schemas.microsoft.com/office/drawing/2014/main" val="4004145338"/>
                    </a:ext>
                  </a:extLst>
                </a:gridCol>
                <a:gridCol w="771508">
                  <a:extLst>
                    <a:ext uri="{9D8B030D-6E8A-4147-A177-3AD203B41FA5}">
                      <a16:colId xmlns:a16="http://schemas.microsoft.com/office/drawing/2014/main" val="2403472151"/>
                    </a:ext>
                  </a:extLst>
                </a:gridCol>
                <a:gridCol w="988777">
                  <a:extLst>
                    <a:ext uri="{9D8B030D-6E8A-4147-A177-3AD203B41FA5}">
                      <a16:colId xmlns:a16="http://schemas.microsoft.com/office/drawing/2014/main" val="883220144"/>
                    </a:ext>
                  </a:extLst>
                </a:gridCol>
                <a:gridCol w="957553">
                  <a:extLst>
                    <a:ext uri="{9D8B030D-6E8A-4147-A177-3AD203B41FA5}">
                      <a16:colId xmlns:a16="http://schemas.microsoft.com/office/drawing/2014/main" val="4265741616"/>
                    </a:ext>
                  </a:extLst>
                </a:gridCol>
                <a:gridCol w="874287">
                  <a:extLst>
                    <a:ext uri="{9D8B030D-6E8A-4147-A177-3AD203B41FA5}">
                      <a16:colId xmlns:a16="http://schemas.microsoft.com/office/drawing/2014/main" val="1752627244"/>
                    </a:ext>
                  </a:extLst>
                </a:gridCol>
                <a:gridCol w="1033011">
                  <a:extLst>
                    <a:ext uri="{9D8B030D-6E8A-4147-A177-3AD203B41FA5}">
                      <a16:colId xmlns:a16="http://schemas.microsoft.com/office/drawing/2014/main" val="3444051200"/>
                    </a:ext>
                  </a:extLst>
                </a:gridCol>
                <a:gridCol w="1219709">
                  <a:extLst>
                    <a:ext uri="{9D8B030D-6E8A-4147-A177-3AD203B41FA5}">
                      <a16:colId xmlns:a16="http://schemas.microsoft.com/office/drawing/2014/main" val="3447582958"/>
                    </a:ext>
                  </a:extLst>
                </a:gridCol>
                <a:gridCol w="1151405">
                  <a:extLst>
                    <a:ext uri="{9D8B030D-6E8A-4147-A177-3AD203B41FA5}">
                      <a16:colId xmlns:a16="http://schemas.microsoft.com/office/drawing/2014/main" val="2501640788"/>
                    </a:ext>
                  </a:extLst>
                </a:gridCol>
                <a:gridCol w="1040168">
                  <a:extLst>
                    <a:ext uri="{9D8B030D-6E8A-4147-A177-3AD203B41FA5}">
                      <a16:colId xmlns:a16="http://schemas.microsoft.com/office/drawing/2014/main" val="3260906613"/>
                    </a:ext>
                  </a:extLst>
                </a:gridCol>
              </a:tblGrid>
              <a:tr h="363184">
                <a:tc>
                  <a:txBody>
                    <a:bodyPr/>
                    <a:lstStyle/>
                    <a:p>
                      <a:pPr algn="ctr" fontAlgn="b"/>
                      <a:r>
                        <a:rPr lang="en-IN" sz="1000" b="1" u="none" strike="noStrike">
                          <a:effectLst/>
                        </a:rPr>
                        <a:t>CUSTOMERNAME</a:t>
                      </a:r>
                      <a:endParaRPr lang="en-IN" sz="1000" b="1" i="0" u="none" strike="noStrike">
                        <a:solidFill>
                          <a:srgbClr val="000000"/>
                        </a:solidFill>
                        <a:effectLst/>
                        <a:latin typeface="Calibri" panose="020F0502020204030204" pitchFamily="34" charset="0"/>
                      </a:endParaRPr>
                    </a:p>
                  </a:txBody>
                  <a:tcPr marL="4638" marR="4638" marT="4638" marB="0" anchor="b"/>
                </a:tc>
                <a:tc>
                  <a:txBody>
                    <a:bodyPr/>
                    <a:lstStyle/>
                    <a:p>
                      <a:pPr algn="ctr" fontAlgn="b"/>
                      <a:r>
                        <a:rPr lang="en-IN" sz="1000" b="1" u="none" strike="noStrike">
                          <a:effectLst/>
                        </a:rPr>
                        <a:t>Frequency</a:t>
                      </a:r>
                      <a:endParaRPr lang="en-IN" sz="1000" b="1" i="0" u="none" strike="noStrike">
                        <a:solidFill>
                          <a:srgbClr val="000000"/>
                        </a:solidFill>
                        <a:effectLst/>
                        <a:latin typeface="Calibri" panose="020F0502020204030204" pitchFamily="34" charset="0"/>
                      </a:endParaRPr>
                    </a:p>
                  </a:txBody>
                  <a:tcPr marL="4638" marR="4638" marT="4638" marB="0" anchor="b"/>
                </a:tc>
                <a:tc>
                  <a:txBody>
                    <a:bodyPr/>
                    <a:lstStyle/>
                    <a:p>
                      <a:pPr algn="ctr" fontAlgn="b"/>
                      <a:r>
                        <a:rPr lang="en-IN" sz="1000" b="1" u="none" strike="noStrike" dirty="0">
                          <a:effectLst/>
                        </a:rPr>
                        <a:t>Monetary</a:t>
                      </a:r>
                      <a:endParaRPr lang="en-IN" sz="1000" b="1" i="0" u="none" strike="noStrike" dirty="0">
                        <a:solidFill>
                          <a:srgbClr val="000000"/>
                        </a:solidFill>
                        <a:effectLst/>
                        <a:latin typeface="Calibri" panose="020F0502020204030204" pitchFamily="34" charset="0"/>
                      </a:endParaRPr>
                    </a:p>
                  </a:txBody>
                  <a:tcPr marL="4638" marR="4638" marT="4638" marB="0" anchor="b"/>
                </a:tc>
                <a:tc>
                  <a:txBody>
                    <a:bodyPr/>
                    <a:lstStyle/>
                    <a:p>
                      <a:pPr algn="ctr" fontAlgn="b"/>
                      <a:r>
                        <a:rPr lang="en-IN" sz="1000" b="1" u="none" strike="noStrike">
                          <a:effectLst/>
                        </a:rPr>
                        <a:t>Recency(in days)</a:t>
                      </a:r>
                      <a:endParaRPr lang="en-IN" sz="1000" b="1" i="0" u="none" strike="noStrike">
                        <a:solidFill>
                          <a:srgbClr val="000000"/>
                        </a:solidFill>
                        <a:effectLst/>
                        <a:latin typeface="Calibri" panose="020F0502020204030204" pitchFamily="34" charset="0"/>
                      </a:endParaRPr>
                    </a:p>
                  </a:txBody>
                  <a:tcPr marL="4638" marR="4638" marT="4638" marB="0" anchor="b"/>
                </a:tc>
                <a:tc>
                  <a:txBody>
                    <a:bodyPr/>
                    <a:lstStyle/>
                    <a:p>
                      <a:pPr algn="ctr" fontAlgn="b"/>
                      <a:r>
                        <a:rPr lang="en-IN" sz="1000" b="1" u="none" strike="noStrike">
                          <a:effectLst/>
                        </a:rPr>
                        <a:t>Frequency [Binned]</a:t>
                      </a:r>
                      <a:endParaRPr lang="en-IN" sz="1000" b="1" i="0" u="none" strike="noStrike">
                        <a:solidFill>
                          <a:srgbClr val="000000"/>
                        </a:solidFill>
                        <a:effectLst/>
                        <a:latin typeface="Calibri" panose="020F0502020204030204" pitchFamily="34" charset="0"/>
                      </a:endParaRPr>
                    </a:p>
                  </a:txBody>
                  <a:tcPr marL="4638" marR="4638" marT="4638" marB="0" anchor="b"/>
                </a:tc>
                <a:tc>
                  <a:txBody>
                    <a:bodyPr/>
                    <a:lstStyle/>
                    <a:p>
                      <a:pPr algn="ctr" fontAlgn="b"/>
                      <a:r>
                        <a:rPr lang="en-IN" sz="1000" b="1" u="none" strike="noStrike">
                          <a:effectLst/>
                        </a:rPr>
                        <a:t>Monetary [Binned]</a:t>
                      </a:r>
                      <a:endParaRPr lang="en-IN" sz="1000" b="1" i="0" u="none" strike="noStrike">
                        <a:solidFill>
                          <a:srgbClr val="000000"/>
                        </a:solidFill>
                        <a:effectLst/>
                        <a:latin typeface="Calibri" panose="020F0502020204030204" pitchFamily="34" charset="0"/>
                      </a:endParaRPr>
                    </a:p>
                  </a:txBody>
                  <a:tcPr marL="4638" marR="4638" marT="4638" marB="0" anchor="b"/>
                </a:tc>
                <a:tc>
                  <a:txBody>
                    <a:bodyPr/>
                    <a:lstStyle/>
                    <a:p>
                      <a:pPr algn="ctr" fontAlgn="b"/>
                      <a:r>
                        <a:rPr lang="en-IN" sz="1000" b="1" u="none" strike="noStrike">
                          <a:effectLst/>
                        </a:rPr>
                        <a:t>Recency [Binned]</a:t>
                      </a:r>
                      <a:endParaRPr lang="en-IN" sz="1000" b="1" i="0" u="none" strike="noStrike">
                        <a:solidFill>
                          <a:srgbClr val="000000"/>
                        </a:solidFill>
                        <a:effectLst/>
                        <a:latin typeface="Calibri" panose="020F0502020204030204" pitchFamily="34" charset="0"/>
                      </a:endParaRPr>
                    </a:p>
                  </a:txBody>
                  <a:tcPr marL="4638" marR="4638" marT="4638" marB="0" anchor="b"/>
                </a:tc>
                <a:tc>
                  <a:txBody>
                    <a:bodyPr/>
                    <a:lstStyle/>
                    <a:p>
                      <a:pPr algn="ctr" fontAlgn="b"/>
                      <a:r>
                        <a:rPr lang="en-IN" sz="1000" b="1" u="none" strike="noStrike">
                          <a:effectLst/>
                        </a:rPr>
                        <a:t>Recency_FinalBins</a:t>
                      </a:r>
                      <a:endParaRPr lang="en-IN" sz="1000" b="1" i="0" u="none" strike="noStrike">
                        <a:solidFill>
                          <a:srgbClr val="000000"/>
                        </a:solidFill>
                        <a:effectLst/>
                        <a:latin typeface="Calibri" panose="020F0502020204030204" pitchFamily="34" charset="0"/>
                      </a:endParaRPr>
                    </a:p>
                  </a:txBody>
                  <a:tcPr marL="4638" marR="4638" marT="4638" marB="0" anchor="b"/>
                </a:tc>
                <a:tc>
                  <a:txBody>
                    <a:bodyPr/>
                    <a:lstStyle/>
                    <a:p>
                      <a:pPr algn="ctr" fontAlgn="b"/>
                      <a:r>
                        <a:rPr lang="en-IN" sz="1000" b="1" u="none" strike="noStrike">
                          <a:effectLst/>
                        </a:rPr>
                        <a:t>Frequeny_FinalBins</a:t>
                      </a:r>
                      <a:endParaRPr lang="en-IN" sz="1000" b="1" i="0" u="none" strike="noStrike">
                        <a:solidFill>
                          <a:srgbClr val="000000"/>
                        </a:solidFill>
                        <a:effectLst/>
                        <a:latin typeface="Calibri" panose="020F0502020204030204" pitchFamily="34" charset="0"/>
                      </a:endParaRPr>
                    </a:p>
                  </a:txBody>
                  <a:tcPr marL="4638" marR="4638" marT="4638" marB="0" anchor="b"/>
                </a:tc>
                <a:tc>
                  <a:txBody>
                    <a:bodyPr/>
                    <a:lstStyle/>
                    <a:p>
                      <a:pPr algn="ctr" fontAlgn="b"/>
                      <a:r>
                        <a:rPr lang="en-IN" sz="1000" b="1" u="none" strike="noStrike">
                          <a:effectLst/>
                        </a:rPr>
                        <a:t>Monetary_FinalBins</a:t>
                      </a:r>
                      <a:endParaRPr lang="en-IN" sz="1000" b="1" i="0" u="none" strike="noStrike">
                        <a:solidFill>
                          <a:srgbClr val="000000"/>
                        </a:solidFill>
                        <a:effectLst/>
                        <a:latin typeface="Calibri" panose="020F0502020204030204" pitchFamily="34" charset="0"/>
                      </a:endParaRPr>
                    </a:p>
                  </a:txBody>
                  <a:tcPr marL="4638" marR="4638" marT="4638" marB="0" anchor="b"/>
                </a:tc>
                <a:tc>
                  <a:txBody>
                    <a:bodyPr/>
                    <a:lstStyle/>
                    <a:p>
                      <a:pPr algn="ctr" fontAlgn="b"/>
                      <a:r>
                        <a:rPr lang="en-IN" sz="1000" b="1" u="none" strike="noStrike" dirty="0">
                          <a:effectLst/>
                        </a:rPr>
                        <a:t>Concatenate</a:t>
                      </a:r>
                      <a:endParaRPr lang="en-IN" sz="1000" b="1" i="0" u="none" strike="noStrike" dirty="0">
                        <a:solidFill>
                          <a:srgbClr val="000000"/>
                        </a:solidFill>
                        <a:effectLst/>
                        <a:latin typeface="Calibri" panose="020F0502020204030204" pitchFamily="34" charset="0"/>
                      </a:endParaRPr>
                    </a:p>
                  </a:txBody>
                  <a:tcPr marL="4638" marR="4638" marT="4638" marB="0" anchor="b"/>
                </a:tc>
                <a:extLst>
                  <a:ext uri="{0D108BD9-81ED-4DB2-BD59-A6C34878D82A}">
                    <a16:rowId xmlns:a16="http://schemas.microsoft.com/office/drawing/2014/main" val="2730713027"/>
                  </a:ext>
                </a:extLst>
              </a:tr>
              <a:tr h="333255">
                <a:tc>
                  <a:txBody>
                    <a:bodyPr/>
                    <a:lstStyle/>
                    <a:p>
                      <a:pPr algn="l" fontAlgn="b"/>
                      <a:r>
                        <a:rPr lang="en-IN" sz="900" u="none" strike="noStrike">
                          <a:effectLst/>
                        </a:rPr>
                        <a:t>AV Stores, Co.</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r" fontAlgn="b"/>
                      <a:r>
                        <a:rPr lang="en-IN" sz="900" u="none" strike="noStrike">
                          <a:effectLst/>
                        </a:rPr>
                        <a:t>51</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r" fontAlgn="b"/>
                      <a:r>
                        <a:rPr lang="en-IN" sz="900" u="none" strike="noStrike">
                          <a:effectLst/>
                        </a:rPr>
                        <a:t>157807.81</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r" fontAlgn="b"/>
                      <a:r>
                        <a:rPr lang="en-IN" sz="900" u="none" strike="noStrike">
                          <a:effectLst/>
                        </a:rPr>
                        <a:t>588</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Bin 4</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Bin 4</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Bin 3</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High</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Very Low</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Very Low</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US" sz="900" u="none" strike="noStrike" dirty="0" err="1">
                          <a:effectLst/>
                        </a:rPr>
                        <a:t>High|Very</a:t>
                      </a:r>
                      <a:r>
                        <a:rPr lang="en-US" sz="900" u="none" strike="noStrike" dirty="0">
                          <a:effectLst/>
                        </a:rPr>
                        <a:t> </a:t>
                      </a:r>
                      <a:r>
                        <a:rPr lang="en-US" sz="900" u="none" strike="noStrike" dirty="0" err="1">
                          <a:effectLst/>
                        </a:rPr>
                        <a:t>Low|Very</a:t>
                      </a:r>
                      <a:r>
                        <a:rPr lang="en-US" sz="900" u="none" strike="noStrike" dirty="0">
                          <a:effectLst/>
                        </a:rPr>
                        <a:t> Low</a:t>
                      </a:r>
                      <a:endParaRPr lang="en-US" sz="900" b="0" i="0" u="none" strike="noStrike" dirty="0">
                        <a:solidFill>
                          <a:srgbClr val="000000"/>
                        </a:solidFill>
                        <a:effectLst/>
                        <a:latin typeface="Calibri" panose="020F0502020204030204" pitchFamily="34" charset="0"/>
                      </a:endParaRPr>
                    </a:p>
                  </a:txBody>
                  <a:tcPr marL="4638" marR="4638" marT="4638" marB="0" anchor="b"/>
                </a:tc>
                <a:extLst>
                  <a:ext uri="{0D108BD9-81ED-4DB2-BD59-A6C34878D82A}">
                    <a16:rowId xmlns:a16="http://schemas.microsoft.com/office/drawing/2014/main" val="3241747948"/>
                  </a:ext>
                </a:extLst>
              </a:tr>
              <a:tr h="333255">
                <a:tc>
                  <a:txBody>
                    <a:bodyPr/>
                    <a:lstStyle/>
                    <a:p>
                      <a:pPr algn="l" fontAlgn="b"/>
                      <a:r>
                        <a:rPr lang="en-IN" sz="900" u="none" strike="noStrike">
                          <a:effectLst/>
                        </a:rPr>
                        <a:t>Alpha Cognac</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r" fontAlgn="b"/>
                      <a:r>
                        <a:rPr lang="en-IN" sz="900" u="none" strike="noStrike">
                          <a:effectLst/>
                        </a:rPr>
                        <a:t>20</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r" fontAlgn="b"/>
                      <a:r>
                        <a:rPr lang="en-IN" sz="900" u="none" strike="noStrike">
                          <a:effectLst/>
                        </a:rPr>
                        <a:t>70488.44</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r" fontAlgn="b"/>
                      <a:r>
                        <a:rPr lang="en-IN" sz="900" u="none" strike="noStrike">
                          <a:effectLst/>
                        </a:rPr>
                        <a:t>456</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Bin 1</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Bin 1</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Bin 1</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Very Low</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Very High</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Very High</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US" sz="900" u="none" strike="noStrike">
                          <a:effectLst/>
                        </a:rPr>
                        <a:t>Very Low|Very High|Very High</a:t>
                      </a:r>
                      <a:endParaRPr lang="en-US" sz="900" b="0" i="0" u="none" strike="noStrike">
                        <a:solidFill>
                          <a:srgbClr val="000000"/>
                        </a:solidFill>
                        <a:effectLst/>
                        <a:latin typeface="Calibri" panose="020F0502020204030204" pitchFamily="34" charset="0"/>
                      </a:endParaRPr>
                    </a:p>
                  </a:txBody>
                  <a:tcPr marL="4638" marR="4638" marT="4638" marB="0" anchor="b"/>
                </a:tc>
                <a:extLst>
                  <a:ext uri="{0D108BD9-81ED-4DB2-BD59-A6C34878D82A}">
                    <a16:rowId xmlns:a16="http://schemas.microsoft.com/office/drawing/2014/main" val="3868253865"/>
                  </a:ext>
                </a:extLst>
              </a:tr>
              <a:tr h="333255">
                <a:tc>
                  <a:txBody>
                    <a:bodyPr/>
                    <a:lstStyle/>
                    <a:p>
                      <a:pPr algn="l" fontAlgn="b"/>
                      <a:r>
                        <a:rPr lang="en-IN" sz="900" u="none" strike="noStrike">
                          <a:effectLst/>
                        </a:rPr>
                        <a:t>Amica Models &amp; Co.</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r" fontAlgn="b"/>
                      <a:r>
                        <a:rPr lang="en-IN" sz="900" u="none" strike="noStrike">
                          <a:effectLst/>
                        </a:rPr>
                        <a:t>26</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r" fontAlgn="b"/>
                      <a:r>
                        <a:rPr lang="en-IN" sz="900" u="none" strike="noStrike">
                          <a:effectLst/>
                        </a:rPr>
                        <a:t>94117.26</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r" fontAlgn="b"/>
                      <a:r>
                        <a:rPr lang="en-IN" sz="900" u="none" strike="noStrike">
                          <a:effectLst/>
                        </a:rPr>
                        <a:t>657</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Bin 2</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Bin 3</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Bin 4</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Very High</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High</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Low</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Very High|High|Low</a:t>
                      </a:r>
                      <a:endParaRPr lang="en-IN" sz="900" b="0" i="0" u="none" strike="noStrike">
                        <a:solidFill>
                          <a:srgbClr val="000000"/>
                        </a:solidFill>
                        <a:effectLst/>
                        <a:latin typeface="Calibri" panose="020F0502020204030204" pitchFamily="34" charset="0"/>
                      </a:endParaRPr>
                    </a:p>
                  </a:txBody>
                  <a:tcPr marL="4638" marR="4638" marT="4638" marB="0" anchor="b"/>
                </a:tc>
                <a:extLst>
                  <a:ext uri="{0D108BD9-81ED-4DB2-BD59-A6C34878D82A}">
                    <a16:rowId xmlns:a16="http://schemas.microsoft.com/office/drawing/2014/main" val="667194404"/>
                  </a:ext>
                </a:extLst>
              </a:tr>
              <a:tr h="333255">
                <a:tc>
                  <a:txBody>
                    <a:bodyPr/>
                    <a:lstStyle/>
                    <a:p>
                      <a:pPr algn="l" fontAlgn="b"/>
                      <a:r>
                        <a:rPr lang="en-IN" sz="900" u="none" strike="noStrike">
                          <a:effectLst/>
                        </a:rPr>
                        <a:t>Anna's Decorations, Ltd</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r" fontAlgn="b"/>
                      <a:r>
                        <a:rPr lang="en-IN" sz="900" u="none" strike="noStrike">
                          <a:effectLst/>
                        </a:rPr>
                        <a:t>46</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r" fontAlgn="b"/>
                      <a:r>
                        <a:rPr lang="en-IN" sz="900" u="none" strike="noStrike">
                          <a:effectLst/>
                        </a:rPr>
                        <a:t>153996.13</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r" fontAlgn="b"/>
                      <a:r>
                        <a:rPr lang="en-IN" sz="900" u="none" strike="noStrike">
                          <a:effectLst/>
                        </a:rPr>
                        <a:t>475</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Bin 4</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Bin 4</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Bin 2</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Low</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Very Low</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Very Low</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US" sz="900" u="none" strike="noStrike">
                          <a:effectLst/>
                        </a:rPr>
                        <a:t>Low|Very Low|Very Low</a:t>
                      </a:r>
                      <a:endParaRPr lang="en-US" sz="900" b="0" i="0" u="none" strike="noStrike">
                        <a:solidFill>
                          <a:srgbClr val="000000"/>
                        </a:solidFill>
                        <a:effectLst/>
                        <a:latin typeface="Calibri" panose="020F0502020204030204" pitchFamily="34" charset="0"/>
                      </a:endParaRPr>
                    </a:p>
                  </a:txBody>
                  <a:tcPr marL="4638" marR="4638" marT="4638" marB="0" anchor="b"/>
                </a:tc>
                <a:extLst>
                  <a:ext uri="{0D108BD9-81ED-4DB2-BD59-A6C34878D82A}">
                    <a16:rowId xmlns:a16="http://schemas.microsoft.com/office/drawing/2014/main" val="3000020825"/>
                  </a:ext>
                </a:extLst>
              </a:tr>
              <a:tr h="333255">
                <a:tc>
                  <a:txBody>
                    <a:bodyPr/>
                    <a:lstStyle/>
                    <a:p>
                      <a:pPr algn="l" fontAlgn="b"/>
                      <a:r>
                        <a:rPr lang="en-IN" sz="900" u="none" strike="noStrike">
                          <a:effectLst/>
                        </a:rPr>
                        <a:t>Atelier graphique</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r" fontAlgn="b"/>
                      <a:r>
                        <a:rPr lang="en-IN" sz="900" u="none" strike="noStrike">
                          <a:effectLst/>
                        </a:rPr>
                        <a:t>7</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r" fontAlgn="b"/>
                      <a:r>
                        <a:rPr lang="en-IN" sz="900" u="none" strike="noStrike">
                          <a:effectLst/>
                        </a:rPr>
                        <a:t>24179.96</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r" fontAlgn="b"/>
                      <a:r>
                        <a:rPr lang="en-IN" sz="900" u="none" strike="noStrike">
                          <a:effectLst/>
                        </a:rPr>
                        <a:t>580</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Bin 1</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Bin 1</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Bin 3</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High</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Very High</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IN" sz="900" u="none" strike="noStrike">
                          <a:effectLst/>
                        </a:rPr>
                        <a:t>Very High</a:t>
                      </a:r>
                      <a:endParaRPr lang="en-IN" sz="900" b="0" i="0" u="none" strike="noStrike">
                        <a:solidFill>
                          <a:srgbClr val="000000"/>
                        </a:solidFill>
                        <a:effectLst/>
                        <a:latin typeface="Calibri" panose="020F0502020204030204" pitchFamily="34" charset="0"/>
                      </a:endParaRPr>
                    </a:p>
                  </a:txBody>
                  <a:tcPr marL="4638" marR="4638" marT="4638" marB="0" anchor="b"/>
                </a:tc>
                <a:tc>
                  <a:txBody>
                    <a:bodyPr/>
                    <a:lstStyle/>
                    <a:p>
                      <a:pPr algn="l" fontAlgn="b"/>
                      <a:r>
                        <a:rPr lang="en-US" sz="900" u="none" strike="noStrike" dirty="0" err="1">
                          <a:effectLst/>
                        </a:rPr>
                        <a:t>High|Very</a:t>
                      </a:r>
                      <a:r>
                        <a:rPr lang="en-US" sz="900" u="none" strike="noStrike" dirty="0">
                          <a:effectLst/>
                        </a:rPr>
                        <a:t> </a:t>
                      </a:r>
                      <a:r>
                        <a:rPr lang="en-US" sz="900" u="none" strike="noStrike" dirty="0" err="1">
                          <a:effectLst/>
                        </a:rPr>
                        <a:t>High|Very</a:t>
                      </a:r>
                      <a:r>
                        <a:rPr lang="en-US" sz="900" u="none" strike="noStrike" dirty="0">
                          <a:effectLst/>
                        </a:rPr>
                        <a:t> High</a:t>
                      </a:r>
                      <a:endParaRPr lang="en-US" sz="900" b="0" i="0" u="none" strike="noStrike" dirty="0">
                        <a:solidFill>
                          <a:srgbClr val="000000"/>
                        </a:solidFill>
                        <a:effectLst/>
                        <a:latin typeface="Calibri" panose="020F0502020204030204" pitchFamily="34" charset="0"/>
                      </a:endParaRPr>
                    </a:p>
                  </a:txBody>
                  <a:tcPr marL="4638" marR="4638" marT="4638" marB="0" anchor="b"/>
                </a:tc>
                <a:extLst>
                  <a:ext uri="{0D108BD9-81ED-4DB2-BD59-A6C34878D82A}">
                    <a16:rowId xmlns:a16="http://schemas.microsoft.com/office/drawing/2014/main" val="1658424089"/>
                  </a:ext>
                </a:extLst>
              </a:tr>
            </a:tbl>
          </a:graphicData>
        </a:graphic>
      </p:graphicFrame>
      <p:sp>
        <p:nvSpPr>
          <p:cNvPr id="11" name="TextBox 10">
            <a:extLst>
              <a:ext uri="{FF2B5EF4-FFF2-40B4-BE49-F238E27FC236}">
                <a16:creationId xmlns:a16="http://schemas.microsoft.com/office/drawing/2014/main" id="{5E4D1A2A-1DB1-433B-9160-89EDB17CB675}"/>
              </a:ext>
            </a:extLst>
          </p:cNvPr>
          <p:cNvSpPr txBox="1"/>
          <p:nvPr/>
        </p:nvSpPr>
        <p:spPr>
          <a:xfrm>
            <a:off x="560324" y="2438400"/>
            <a:ext cx="6998716" cy="365760"/>
          </a:xfrm>
          <a:prstGeom prst="rect">
            <a:avLst/>
          </a:prstGeom>
          <a:noFill/>
        </p:spPr>
        <p:txBody>
          <a:bodyPr wrap="square" rtlCol="0">
            <a:spAutoFit/>
          </a:bodyPr>
          <a:lstStyle/>
          <a:p>
            <a:r>
              <a:rPr lang="en-IN" dirty="0"/>
              <a:t>Only the important/ necessary columns after RFM are shown.</a:t>
            </a:r>
          </a:p>
        </p:txBody>
      </p:sp>
    </p:spTree>
    <p:extLst>
      <p:ext uri="{BB962C8B-B14F-4D97-AF65-F5344CB8AC3E}">
        <p14:creationId xmlns:p14="http://schemas.microsoft.com/office/powerpoint/2010/main" val="2440036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642" y="1311482"/>
            <a:ext cx="3378099" cy="3034857"/>
          </a:xfrm>
        </p:spPr>
        <p:txBody>
          <a:bodyPr vert="horz" lIns="91440" tIns="45720" rIns="91440" bIns="45720" rtlCol="0" anchor="b">
            <a:normAutofit/>
          </a:bodyPr>
          <a:lstStyle/>
          <a:p>
            <a:pPr algn="r"/>
            <a:r>
              <a:rPr lang="en-US" sz="4400" kern="1200" cap="all" spc="200" baseline="0" dirty="0">
                <a:solidFill>
                  <a:schemeClr val="tx1">
                    <a:lumMod val="95000"/>
                    <a:lumOff val="5000"/>
                  </a:schemeClr>
                </a:solidFill>
                <a:latin typeface="+mj-lt"/>
                <a:ea typeface="+mj-ea"/>
                <a:cs typeface="+mj-cs"/>
              </a:rPr>
              <a:t>RFM inferences – </a:t>
            </a:r>
            <a:r>
              <a:rPr lang="en-US" sz="4400" kern="1200" cap="all" spc="200" baseline="0" dirty="0">
                <a:solidFill>
                  <a:srgbClr val="FF0000"/>
                </a:solidFill>
                <a:latin typeface="+mj-lt"/>
                <a:ea typeface="+mj-ea"/>
                <a:cs typeface="+mj-cs"/>
              </a:rPr>
              <a:t>assumptions</a:t>
            </a:r>
            <a:br>
              <a:rPr lang="en-US" sz="4400" kern="1200" cap="all" spc="200" baseline="0" dirty="0">
                <a:solidFill>
                  <a:schemeClr val="tx1">
                    <a:lumMod val="95000"/>
                    <a:lumOff val="5000"/>
                  </a:schemeClr>
                </a:solidFill>
                <a:latin typeface="+mj-lt"/>
                <a:ea typeface="+mj-ea"/>
                <a:cs typeface="+mj-cs"/>
              </a:rPr>
            </a:br>
            <a:endParaRPr lang="en-US" sz="4400" kern="1200" cap="all" spc="200" baseline="0" dirty="0">
              <a:solidFill>
                <a:schemeClr val="tx1">
                  <a:lumMod val="95000"/>
                  <a:lumOff val="5000"/>
                </a:schemeClr>
              </a:solidFill>
              <a:latin typeface="+mj-lt"/>
              <a:ea typeface="+mj-ea"/>
              <a:cs typeface="+mj-cs"/>
            </a:endParaRPr>
          </a:p>
        </p:txBody>
      </p:sp>
      <p:cxnSp>
        <p:nvCxnSpPr>
          <p:cNvPr id="35" name="Straight Connector 34">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6421B71-D123-42EB-9E85-4EDE4BF07C95}"/>
              </a:ext>
            </a:extLst>
          </p:cNvPr>
          <p:cNvPicPr>
            <a:picLocks noChangeAspect="1"/>
          </p:cNvPicPr>
          <p:nvPr/>
        </p:nvPicPr>
        <p:blipFill>
          <a:blip r:embed="rId2"/>
          <a:stretch>
            <a:fillRect/>
          </a:stretch>
        </p:blipFill>
        <p:spPr>
          <a:xfrm>
            <a:off x="3483382" y="122716"/>
            <a:ext cx="8422868" cy="6400800"/>
          </a:xfrm>
          <a:prstGeom prst="rect">
            <a:avLst/>
          </a:prstGeom>
        </p:spPr>
      </p:pic>
    </p:spTree>
    <p:extLst>
      <p:ext uri="{BB962C8B-B14F-4D97-AF65-F5344CB8AC3E}">
        <p14:creationId xmlns:p14="http://schemas.microsoft.com/office/powerpoint/2010/main" val="2858737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2E20E-C676-49DD-B218-7403AD67B77F}"/>
              </a:ext>
            </a:extLst>
          </p:cNvPr>
          <p:cNvSpPr>
            <a:spLocks noGrp="1"/>
          </p:cNvSpPr>
          <p:nvPr>
            <p:ph type="title"/>
          </p:nvPr>
        </p:nvSpPr>
        <p:spPr/>
        <p:txBody>
          <a:bodyPr/>
          <a:lstStyle/>
          <a:p>
            <a:r>
              <a:rPr lang="en-IN" dirty="0"/>
              <a:t>Observations and assumptions </a:t>
            </a:r>
            <a:r>
              <a:rPr lang="en-IN" dirty="0">
                <a:solidFill>
                  <a:srgbClr val="FF0000"/>
                </a:solidFill>
              </a:rPr>
              <a:t>summary</a:t>
            </a:r>
          </a:p>
        </p:txBody>
      </p:sp>
      <p:sp>
        <p:nvSpPr>
          <p:cNvPr id="3" name="Content Placeholder 2">
            <a:extLst>
              <a:ext uri="{FF2B5EF4-FFF2-40B4-BE49-F238E27FC236}">
                <a16:creationId xmlns:a16="http://schemas.microsoft.com/office/drawing/2014/main" id="{BF881D6A-34BE-476C-A717-05B548C03320}"/>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D451CDAE-46F9-414A-BAB0-8C8B271BD5E9}"/>
              </a:ext>
            </a:extLst>
          </p:cNvPr>
          <p:cNvPicPr>
            <a:picLocks noChangeAspect="1"/>
          </p:cNvPicPr>
          <p:nvPr/>
        </p:nvPicPr>
        <p:blipFill>
          <a:blip r:embed="rId2"/>
          <a:stretch>
            <a:fillRect/>
          </a:stretch>
        </p:blipFill>
        <p:spPr>
          <a:xfrm>
            <a:off x="328612" y="2286000"/>
            <a:ext cx="6219825" cy="3448050"/>
          </a:xfrm>
          <a:prstGeom prst="rect">
            <a:avLst/>
          </a:prstGeom>
        </p:spPr>
      </p:pic>
      <p:graphicFrame>
        <p:nvGraphicFramePr>
          <p:cNvPr id="6" name="Table 5">
            <a:extLst>
              <a:ext uri="{FF2B5EF4-FFF2-40B4-BE49-F238E27FC236}">
                <a16:creationId xmlns:a16="http://schemas.microsoft.com/office/drawing/2014/main" id="{62A98CB6-E087-481F-8B4C-DFA890AEC6A0}"/>
              </a:ext>
            </a:extLst>
          </p:cNvPr>
          <p:cNvGraphicFramePr>
            <a:graphicFrameLocks noGrp="1"/>
          </p:cNvGraphicFramePr>
          <p:nvPr>
            <p:extLst>
              <p:ext uri="{D42A27DB-BD31-4B8C-83A1-F6EECF244321}">
                <p14:modId xmlns:p14="http://schemas.microsoft.com/office/powerpoint/2010/main" val="2758327154"/>
              </p:ext>
            </p:extLst>
          </p:nvPr>
        </p:nvGraphicFramePr>
        <p:xfrm>
          <a:off x="7416800" y="3808857"/>
          <a:ext cx="3835400" cy="1845310"/>
        </p:xfrm>
        <a:graphic>
          <a:graphicData uri="http://schemas.openxmlformats.org/drawingml/2006/table">
            <a:tbl>
              <a:tblPr>
                <a:tableStyleId>{5C22544A-7EE6-4342-B048-85BDC9FD1C3A}</a:tableStyleId>
              </a:tblPr>
              <a:tblGrid>
                <a:gridCol w="2146300">
                  <a:extLst>
                    <a:ext uri="{9D8B030D-6E8A-4147-A177-3AD203B41FA5}">
                      <a16:colId xmlns:a16="http://schemas.microsoft.com/office/drawing/2014/main" val="3068962238"/>
                    </a:ext>
                  </a:extLst>
                </a:gridCol>
                <a:gridCol w="1689100">
                  <a:extLst>
                    <a:ext uri="{9D8B030D-6E8A-4147-A177-3AD203B41FA5}">
                      <a16:colId xmlns:a16="http://schemas.microsoft.com/office/drawing/2014/main" val="244231420"/>
                    </a:ext>
                  </a:extLst>
                </a:gridCol>
              </a:tblGrid>
              <a:tr h="184150">
                <a:tc>
                  <a:txBody>
                    <a:bodyPr/>
                    <a:lstStyle/>
                    <a:p>
                      <a:pPr algn="l" fontAlgn="b"/>
                      <a:r>
                        <a:rPr lang="en-IN" sz="1200" b="1" u="none" strike="noStrike" dirty="0">
                          <a:effectLst/>
                        </a:rPr>
                        <a:t>Category</a:t>
                      </a:r>
                      <a:endParaRPr lang="en-IN"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200" b="1" u="none" strike="noStrike" dirty="0">
                          <a:effectLst/>
                        </a:rPr>
                        <a:t>Sum of Count of Customers</a:t>
                      </a:r>
                      <a:endParaRPr lang="en-US"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85545445"/>
                  </a:ext>
                </a:extLst>
              </a:tr>
              <a:tr h="184150">
                <a:tc>
                  <a:txBody>
                    <a:bodyPr/>
                    <a:lstStyle/>
                    <a:p>
                      <a:pPr algn="l" fontAlgn="b"/>
                      <a:r>
                        <a:rPr lang="en-IN" sz="1100" u="none" strike="noStrike">
                          <a:effectLst/>
                        </a:rPr>
                        <a:t>Best and Loyal Customer</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14</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28650319"/>
                  </a:ext>
                </a:extLst>
              </a:tr>
              <a:tr h="184150">
                <a:tc>
                  <a:txBody>
                    <a:bodyPr/>
                    <a:lstStyle/>
                    <a:p>
                      <a:pPr algn="l" fontAlgn="b"/>
                      <a:r>
                        <a:rPr lang="en-IN" sz="1100" u="none" strike="noStrike">
                          <a:effectLst/>
                        </a:rPr>
                        <a:t>Loyal Customer</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12</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87938061"/>
                  </a:ext>
                </a:extLst>
              </a:tr>
              <a:tr h="184150">
                <a:tc>
                  <a:txBody>
                    <a:bodyPr/>
                    <a:lstStyle/>
                    <a:p>
                      <a:pPr algn="l" fontAlgn="b"/>
                      <a:r>
                        <a:rPr lang="en-IN" sz="1100" u="none" strike="noStrike">
                          <a:effectLst/>
                        </a:rPr>
                        <a:t>Churn | Important Customer</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11</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47471711"/>
                  </a:ext>
                </a:extLst>
              </a:tr>
              <a:tr h="184150">
                <a:tc>
                  <a:txBody>
                    <a:bodyPr/>
                    <a:lstStyle/>
                    <a:p>
                      <a:pPr algn="l" fontAlgn="b"/>
                      <a:r>
                        <a:rPr lang="en-IN" sz="1100" u="none" strike="noStrike">
                          <a:effectLst/>
                        </a:rPr>
                        <a:t>Churn</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16</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8687120"/>
                  </a:ext>
                </a:extLst>
              </a:tr>
              <a:tr h="184150">
                <a:tc>
                  <a:txBody>
                    <a:bodyPr/>
                    <a:lstStyle/>
                    <a:p>
                      <a:pPr algn="l" fontAlgn="b"/>
                      <a:r>
                        <a:rPr lang="en-IN" sz="1100" u="none" strike="noStrike">
                          <a:effectLst/>
                        </a:rPr>
                        <a:t>Stable Customer</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97449410"/>
                  </a:ext>
                </a:extLst>
              </a:tr>
              <a:tr h="184150">
                <a:tc>
                  <a:txBody>
                    <a:bodyPr/>
                    <a:lstStyle/>
                    <a:p>
                      <a:pPr algn="l" fontAlgn="b"/>
                      <a:r>
                        <a:rPr lang="en-IN" sz="1100" u="none" strike="noStrike">
                          <a:effectLst/>
                        </a:rPr>
                        <a:t>Opportunity for Potential Customer</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17</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82582079"/>
                  </a:ext>
                </a:extLst>
              </a:tr>
              <a:tr h="184150">
                <a:tc>
                  <a:txBody>
                    <a:bodyPr/>
                    <a:lstStyle/>
                    <a:p>
                      <a:pPr algn="l" fontAlgn="b"/>
                      <a:r>
                        <a:rPr lang="en-IN" sz="1100" u="none" strike="noStrike" dirty="0">
                          <a:effectLst/>
                        </a:rPr>
                        <a:t>Lost Customer</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17</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93212556"/>
                  </a:ext>
                </a:extLst>
              </a:tr>
              <a:tr h="184150">
                <a:tc>
                  <a:txBody>
                    <a:bodyPr/>
                    <a:lstStyle/>
                    <a:p>
                      <a:pPr algn="l" fontAlgn="b"/>
                      <a:r>
                        <a:rPr lang="en-IN" sz="1100"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89</a:t>
                      </a:r>
                      <a:endParaRPr lang="en-IN"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67711879"/>
                  </a:ext>
                </a:extLst>
              </a:tr>
            </a:tbl>
          </a:graphicData>
        </a:graphic>
      </p:graphicFrame>
    </p:spTree>
    <p:extLst>
      <p:ext uri="{BB962C8B-B14F-4D97-AF65-F5344CB8AC3E}">
        <p14:creationId xmlns:p14="http://schemas.microsoft.com/office/powerpoint/2010/main" val="3196772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C92D-B8E0-4A29-B958-536D28DCB7C9}"/>
              </a:ext>
            </a:extLst>
          </p:cNvPr>
          <p:cNvSpPr>
            <a:spLocks noGrp="1"/>
          </p:cNvSpPr>
          <p:nvPr>
            <p:ph type="title"/>
          </p:nvPr>
        </p:nvSpPr>
        <p:spPr/>
        <p:txBody>
          <a:bodyPr>
            <a:normAutofit fontScale="90000"/>
          </a:bodyPr>
          <a:lstStyle/>
          <a:p>
            <a:r>
              <a:rPr lang="en-US" dirty="0"/>
              <a:t>Who are your </a:t>
            </a:r>
            <a:r>
              <a:rPr lang="en-US" sz="5300" dirty="0">
                <a:solidFill>
                  <a:srgbClr val="FF0000"/>
                </a:solidFill>
              </a:rPr>
              <a:t>best</a:t>
            </a:r>
            <a:r>
              <a:rPr lang="en-US" dirty="0"/>
              <a:t> customers? (give at least 5)</a:t>
            </a:r>
            <a:br>
              <a:rPr lang="en-US" dirty="0"/>
            </a:br>
            <a:endParaRPr lang="en-IN" dirty="0"/>
          </a:p>
        </p:txBody>
      </p:sp>
      <p:sp>
        <p:nvSpPr>
          <p:cNvPr id="3" name="Content Placeholder 2">
            <a:extLst>
              <a:ext uri="{FF2B5EF4-FFF2-40B4-BE49-F238E27FC236}">
                <a16:creationId xmlns:a16="http://schemas.microsoft.com/office/drawing/2014/main" id="{56761BD5-2851-4E2F-9724-8C9CB08E4297}"/>
              </a:ext>
            </a:extLst>
          </p:cNvPr>
          <p:cNvSpPr>
            <a:spLocks noGrp="1"/>
          </p:cNvSpPr>
          <p:nvPr>
            <p:ph idx="1"/>
          </p:nvPr>
        </p:nvSpPr>
        <p:spPr/>
        <p:txBody>
          <a:bodyPr/>
          <a:lstStyle/>
          <a:p>
            <a:r>
              <a:rPr lang="en-IN" dirty="0"/>
              <a:t>There are </a:t>
            </a:r>
            <a:r>
              <a:rPr lang="en-IN" dirty="0">
                <a:solidFill>
                  <a:srgbClr val="FF0000"/>
                </a:solidFill>
              </a:rPr>
              <a:t>14 customers</a:t>
            </a:r>
            <a:r>
              <a:rPr lang="en-IN" dirty="0"/>
              <a:t> that can be considered as the </a:t>
            </a:r>
            <a:r>
              <a:rPr lang="en-IN" dirty="0">
                <a:solidFill>
                  <a:srgbClr val="FF0000"/>
                </a:solidFill>
              </a:rPr>
              <a:t>best</a:t>
            </a:r>
            <a:r>
              <a:rPr lang="en-IN" dirty="0"/>
              <a:t> customers.</a:t>
            </a:r>
          </a:p>
          <a:p>
            <a:r>
              <a:rPr lang="en-IN" dirty="0"/>
              <a:t>This is because they lie in the </a:t>
            </a:r>
            <a:r>
              <a:rPr lang="en-IN" dirty="0">
                <a:solidFill>
                  <a:srgbClr val="FF0000"/>
                </a:solidFill>
              </a:rPr>
              <a:t>Top buckets</a:t>
            </a:r>
            <a:r>
              <a:rPr lang="en-IN" dirty="0"/>
              <a:t> in all the </a:t>
            </a:r>
            <a:r>
              <a:rPr lang="en-IN" dirty="0">
                <a:solidFill>
                  <a:srgbClr val="FF0000"/>
                </a:solidFill>
              </a:rPr>
              <a:t>3 categories- </a:t>
            </a:r>
            <a:r>
              <a:rPr lang="en-IN" dirty="0"/>
              <a:t>Recency, Frequency and Monetary.</a:t>
            </a:r>
          </a:p>
          <a:p>
            <a:r>
              <a:rPr lang="en-IN" dirty="0"/>
              <a:t>Some of them are : -</a:t>
            </a:r>
          </a:p>
          <a:p>
            <a:endParaRPr lang="en-IN" dirty="0"/>
          </a:p>
          <a:p>
            <a:pPr marL="0" indent="0">
              <a:buNone/>
            </a:pPr>
            <a:endParaRPr lang="en-IN" dirty="0"/>
          </a:p>
          <a:p>
            <a:endParaRPr lang="en-IN" dirty="0"/>
          </a:p>
        </p:txBody>
      </p:sp>
      <p:pic>
        <p:nvPicPr>
          <p:cNvPr id="4" name="Picture 3">
            <a:extLst>
              <a:ext uri="{FF2B5EF4-FFF2-40B4-BE49-F238E27FC236}">
                <a16:creationId xmlns:a16="http://schemas.microsoft.com/office/drawing/2014/main" id="{0D318DE8-9D2E-43D1-83CF-2E271635E644}"/>
              </a:ext>
            </a:extLst>
          </p:cNvPr>
          <p:cNvPicPr>
            <a:picLocks noChangeAspect="1"/>
          </p:cNvPicPr>
          <p:nvPr/>
        </p:nvPicPr>
        <p:blipFill>
          <a:blip r:embed="rId2"/>
          <a:stretch>
            <a:fillRect/>
          </a:stretch>
        </p:blipFill>
        <p:spPr>
          <a:xfrm>
            <a:off x="0" y="4113098"/>
            <a:ext cx="12192000" cy="2094155"/>
          </a:xfrm>
          <a:prstGeom prst="rect">
            <a:avLst/>
          </a:prstGeom>
        </p:spPr>
      </p:pic>
    </p:spTree>
    <p:extLst>
      <p:ext uri="{BB962C8B-B14F-4D97-AF65-F5344CB8AC3E}">
        <p14:creationId xmlns:p14="http://schemas.microsoft.com/office/powerpoint/2010/main" val="862031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5EF6-A257-406A-8C91-245A625C9274}"/>
              </a:ext>
            </a:extLst>
          </p:cNvPr>
          <p:cNvSpPr>
            <a:spLocks noGrp="1"/>
          </p:cNvSpPr>
          <p:nvPr>
            <p:ph type="title"/>
          </p:nvPr>
        </p:nvSpPr>
        <p:spPr>
          <a:xfrm>
            <a:off x="1024128" y="548640"/>
            <a:ext cx="10891647" cy="1724025"/>
          </a:xfrm>
        </p:spPr>
        <p:txBody>
          <a:bodyPr>
            <a:normAutofit fontScale="90000"/>
          </a:bodyPr>
          <a:lstStyle/>
          <a:p>
            <a:r>
              <a:rPr lang="en-US" dirty="0"/>
              <a:t>Which customers are on </a:t>
            </a:r>
            <a:r>
              <a:rPr lang="en-US" sz="5300" dirty="0">
                <a:solidFill>
                  <a:srgbClr val="FF0000"/>
                </a:solidFill>
              </a:rPr>
              <a:t>the verge of churning</a:t>
            </a:r>
            <a:r>
              <a:rPr lang="en-US" dirty="0"/>
              <a:t>? (give at least 5)</a:t>
            </a:r>
            <a:br>
              <a:rPr lang="en-US" dirty="0"/>
            </a:br>
            <a:endParaRPr lang="en-IN" dirty="0"/>
          </a:p>
        </p:txBody>
      </p:sp>
      <p:sp>
        <p:nvSpPr>
          <p:cNvPr id="3" name="Content Placeholder 2">
            <a:extLst>
              <a:ext uri="{FF2B5EF4-FFF2-40B4-BE49-F238E27FC236}">
                <a16:creationId xmlns:a16="http://schemas.microsoft.com/office/drawing/2014/main" id="{09A5E7DA-4D2D-4987-9739-659015DA730F}"/>
              </a:ext>
            </a:extLst>
          </p:cNvPr>
          <p:cNvSpPr>
            <a:spLocks noGrp="1"/>
          </p:cNvSpPr>
          <p:nvPr>
            <p:ph idx="1"/>
          </p:nvPr>
        </p:nvSpPr>
        <p:spPr>
          <a:xfrm>
            <a:off x="902208" y="1818640"/>
            <a:ext cx="9720073" cy="4023360"/>
          </a:xfrm>
        </p:spPr>
        <p:txBody>
          <a:bodyPr/>
          <a:lstStyle/>
          <a:p>
            <a:r>
              <a:rPr lang="en-IN" dirty="0"/>
              <a:t>There are around </a:t>
            </a:r>
            <a:r>
              <a:rPr lang="en-IN" dirty="0">
                <a:solidFill>
                  <a:srgbClr val="FF0000"/>
                </a:solidFill>
              </a:rPr>
              <a:t>27 customers</a:t>
            </a:r>
            <a:r>
              <a:rPr lang="en-IN" dirty="0"/>
              <a:t> on the </a:t>
            </a:r>
            <a:r>
              <a:rPr lang="en-IN" dirty="0">
                <a:solidFill>
                  <a:srgbClr val="FF0000"/>
                </a:solidFill>
              </a:rPr>
              <a:t>verge of churning</a:t>
            </a:r>
            <a:r>
              <a:rPr lang="en-IN" dirty="0"/>
              <a:t>.</a:t>
            </a:r>
          </a:p>
          <a:p>
            <a:r>
              <a:rPr lang="en-IN" dirty="0"/>
              <a:t>The behaviour they exhibit is their </a:t>
            </a:r>
            <a:r>
              <a:rPr lang="en-IN" dirty="0">
                <a:solidFill>
                  <a:srgbClr val="FF0000"/>
                </a:solidFill>
              </a:rPr>
              <a:t>recency</a:t>
            </a:r>
            <a:r>
              <a:rPr lang="en-IN" dirty="0"/>
              <a:t> and </a:t>
            </a:r>
            <a:r>
              <a:rPr lang="en-IN" dirty="0">
                <a:solidFill>
                  <a:srgbClr val="FF0000"/>
                </a:solidFill>
              </a:rPr>
              <a:t>frequency</a:t>
            </a:r>
            <a:r>
              <a:rPr lang="en-IN" dirty="0"/>
              <a:t> lie in </a:t>
            </a:r>
            <a:r>
              <a:rPr lang="en-IN" dirty="0">
                <a:solidFill>
                  <a:srgbClr val="FF0000"/>
                </a:solidFill>
              </a:rPr>
              <a:t>bottom 2 buckets</a:t>
            </a:r>
            <a:r>
              <a:rPr lang="en-IN" dirty="0"/>
              <a:t>.</a:t>
            </a:r>
          </a:p>
          <a:p>
            <a:r>
              <a:rPr lang="en-IN" dirty="0"/>
              <a:t> Some of them are : -</a:t>
            </a:r>
          </a:p>
        </p:txBody>
      </p:sp>
      <p:pic>
        <p:nvPicPr>
          <p:cNvPr id="5" name="Picture 4">
            <a:extLst>
              <a:ext uri="{FF2B5EF4-FFF2-40B4-BE49-F238E27FC236}">
                <a16:creationId xmlns:a16="http://schemas.microsoft.com/office/drawing/2014/main" id="{BC113A13-F822-4D34-BBCF-922E15E6D353}"/>
              </a:ext>
            </a:extLst>
          </p:cNvPr>
          <p:cNvPicPr>
            <a:picLocks noChangeAspect="1"/>
          </p:cNvPicPr>
          <p:nvPr/>
        </p:nvPicPr>
        <p:blipFill>
          <a:blip r:embed="rId2"/>
          <a:stretch>
            <a:fillRect/>
          </a:stretch>
        </p:blipFill>
        <p:spPr>
          <a:xfrm>
            <a:off x="0" y="3241964"/>
            <a:ext cx="12192000" cy="3616036"/>
          </a:xfrm>
          <a:prstGeom prst="rect">
            <a:avLst/>
          </a:prstGeom>
        </p:spPr>
      </p:pic>
    </p:spTree>
    <p:extLst>
      <p:ext uri="{BB962C8B-B14F-4D97-AF65-F5344CB8AC3E}">
        <p14:creationId xmlns:p14="http://schemas.microsoft.com/office/powerpoint/2010/main" val="168065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4129" y="585216"/>
            <a:ext cx="3779085" cy="1499616"/>
          </a:xfrm>
        </p:spPr>
        <p:txBody>
          <a:bodyPr>
            <a:normAutofit/>
          </a:bodyPr>
          <a:lstStyle/>
          <a:p>
            <a:r>
              <a:rPr lang="en-IN">
                <a:solidFill>
                  <a:srgbClr val="FFFFFF"/>
                </a:solidFill>
              </a:rPr>
              <a:t>PROBLEM STATEMENT</a:t>
            </a:r>
          </a:p>
        </p:txBody>
      </p:sp>
      <p:cxnSp>
        <p:nvCxnSpPr>
          <p:cNvPr id="26" name="Straight Connector 25">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024129" y="2286000"/>
            <a:ext cx="3791711" cy="3931920"/>
          </a:xfrm>
        </p:spPr>
        <p:txBody>
          <a:bodyPr>
            <a:normAutofit/>
          </a:bodyPr>
          <a:lstStyle/>
          <a:p>
            <a:r>
              <a:rPr lang="en-US" b="0" i="0">
                <a:solidFill>
                  <a:srgbClr val="FFFFFF"/>
                </a:solidFill>
                <a:effectLst/>
                <a:latin typeface="lato"/>
              </a:rPr>
              <a:t>An automobile parts manufacturing company has collected data of transactions for 3 years. They do not have any in-house data science team, thus they have hired you as their consultant. Your job is to use your magical data science skills to provide them with suitable insights about their data and their customers.</a:t>
            </a:r>
          </a:p>
          <a:p>
            <a:endParaRPr lang="en-US">
              <a:solidFill>
                <a:srgbClr val="FFFFFF"/>
              </a:solidFill>
              <a:latin typeface="lato"/>
            </a:endParaRPr>
          </a:p>
          <a:p>
            <a:endParaRPr lang="en-IN">
              <a:solidFill>
                <a:srgbClr val="FFFFFF"/>
              </a:solidFill>
            </a:endParaRPr>
          </a:p>
        </p:txBody>
      </p:sp>
      <p:pic>
        <p:nvPicPr>
          <p:cNvPr id="9" name="Picture 8">
            <a:extLst>
              <a:ext uri="{FF2B5EF4-FFF2-40B4-BE49-F238E27FC236}">
                <a16:creationId xmlns:a16="http://schemas.microsoft.com/office/drawing/2014/main" id="{7C72B6B0-C887-4843-B34D-9D674C49AEED}"/>
              </a:ext>
            </a:extLst>
          </p:cNvPr>
          <p:cNvPicPr>
            <a:picLocks noChangeAspect="1"/>
          </p:cNvPicPr>
          <p:nvPr/>
        </p:nvPicPr>
        <p:blipFill>
          <a:blip r:embed="rId2"/>
          <a:stretch>
            <a:fillRect/>
          </a:stretch>
        </p:blipFill>
        <p:spPr>
          <a:xfrm>
            <a:off x="5608319" y="2569690"/>
            <a:ext cx="6400800" cy="2429029"/>
          </a:xfrm>
          <a:prstGeom prst="rect">
            <a:avLst/>
          </a:prstGeom>
        </p:spPr>
      </p:pic>
      <p:sp>
        <p:nvSpPr>
          <p:cNvPr id="11" name="TextBox 10">
            <a:extLst>
              <a:ext uri="{FF2B5EF4-FFF2-40B4-BE49-F238E27FC236}">
                <a16:creationId xmlns:a16="http://schemas.microsoft.com/office/drawing/2014/main" id="{724F6967-0D16-4C46-891B-A320AB2DF259}"/>
              </a:ext>
            </a:extLst>
          </p:cNvPr>
          <p:cNvSpPr txBox="1"/>
          <p:nvPr/>
        </p:nvSpPr>
        <p:spPr>
          <a:xfrm>
            <a:off x="5608319" y="585216"/>
            <a:ext cx="6400800" cy="1446550"/>
          </a:xfrm>
          <a:prstGeom prst="rect">
            <a:avLst/>
          </a:prstGeom>
          <a:noFill/>
        </p:spPr>
        <p:txBody>
          <a:bodyPr wrap="square" rtlCol="0">
            <a:spAutoFit/>
          </a:bodyPr>
          <a:lstStyle/>
          <a:p>
            <a:r>
              <a:rPr lang="en-US" dirty="0"/>
              <a:t>The columns in the dataset are - </a:t>
            </a:r>
            <a:r>
              <a:rPr lang="en-IN" sz="1400" i="1" u="none" strike="noStrike" dirty="0">
                <a:solidFill>
                  <a:srgbClr val="000000"/>
                </a:solidFill>
                <a:effectLst/>
                <a:latin typeface="Calibri" panose="020F0502020204030204" pitchFamily="34" charset="0"/>
              </a:rPr>
              <a:t>ORDERNUMBER, QUANTITYORDERED,</a:t>
            </a:r>
            <a:r>
              <a:rPr lang="en-IN" sz="1400" i="1" dirty="0"/>
              <a:t> </a:t>
            </a:r>
            <a:r>
              <a:rPr lang="en-IN" sz="1400" i="1" u="none" strike="noStrike" dirty="0">
                <a:solidFill>
                  <a:srgbClr val="000000"/>
                </a:solidFill>
                <a:effectLst/>
                <a:latin typeface="Calibri" panose="020F0502020204030204" pitchFamily="34" charset="0"/>
              </a:rPr>
              <a:t>PRICEEACH,</a:t>
            </a:r>
            <a:r>
              <a:rPr lang="en-IN" sz="1400" i="1" dirty="0"/>
              <a:t> </a:t>
            </a:r>
            <a:r>
              <a:rPr lang="en-IN" sz="1400" i="1" u="none" strike="noStrike" dirty="0">
                <a:solidFill>
                  <a:srgbClr val="000000"/>
                </a:solidFill>
                <a:effectLst/>
                <a:latin typeface="Calibri" panose="020F0502020204030204" pitchFamily="34" charset="0"/>
              </a:rPr>
              <a:t>ORDERLINENUMBER,</a:t>
            </a:r>
            <a:r>
              <a:rPr lang="en-IN" sz="1400" i="1" dirty="0"/>
              <a:t> </a:t>
            </a:r>
            <a:r>
              <a:rPr lang="en-IN" sz="1400" i="1" u="none" strike="noStrike" dirty="0">
                <a:solidFill>
                  <a:srgbClr val="000000"/>
                </a:solidFill>
                <a:effectLst/>
                <a:latin typeface="Calibri" panose="020F0502020204030204" pitchFamily="34" charset="0"/>
              </a:rPr>
              <a:t>SALES,</a:t>
            </a:r>
            <a:r>
              <a:rPr lang="en-IN" sz="1400" i="1" dirty="0"/>
              <a:t> </a:t>
            </a:r>
            <a:r>
              <a:rPr lang="en-IN" sz="1400" i="1" u="none" strike="noStrike" dirty="0">
                <a:solidFill>
                  <a:srgbClr val="000000"/>
                </a:solidFill>
                <a:effectLst/>
                <a:latin typeface="Calibri" panose="020F0502020204030204" pitchFamily="34" charset="0"/>
              </a:rPr>
              <a:t>ORDERDATE,</a:t>
            </a:r>
            <a:r>
              <a:rPr lang="en-IN" sz="1400" i="1" dirty="0"/>
              <a:t> </a:t>
            </a:r>
            <a:r>
              <a:rPr lang="en-IN" sz="1400" i="1" u="none" strike="noStrike" dirty="0">
                <a:solidFill>
                  <a:srgbClr val="000000"/>
                </a:solidFill>
                <a:effectLst/>
                <a:latin typeface="Calibri" panose="020F0502020204030204" pitchFamily="34" charset="0"/>
              </a:rPr>
              <a:t>DAYS_SINCE_LASTORDER,</a:t>
            </a:r>
            <a:r>
              <a:rPr lang="en-IN" sz="1400" i="1" dirty="0"/>
              <a:t> </a:t>
            </a:r>
            <a:r>
              <a:rPr lang="en-IN" sz="1400" i="1" u="none" strike="noStrike" dirty="0">
                <a:solidFill>
                  <a:srgbClr val="000000"/>
                </a:solidFill>
                <a:effectLst/>
                <a:latin typeface="Calibri" panose="020F0502020204030204" pitchFamily="34" charset="0"/>
              </a:rPr>
              <a:t>STATUS,</a:t>
            </a:r>
            <a:r>
              <a:rPr lang="en-IN" sz="1400" i="1" dirty="0"/>
              <a:t> </a:t>
            </a:r>
            <a:r>
              <a:rPr lang="en-IN" sz="1400" i="1" u="none" strike="noStrike" dirty="0">
                <a:solidFill>
                  <a:srgbClr val="000000"/>
                </a:solidFill>
                <a:effectLst/>
                <a:latin typeface="Calibri" panose="020F0502020204030204" pitchFamily="34" charset="0"/>
              </a:rPr>
              <a:t>PRODUCTLINE,</a:t>
            </a:r>
            <a:r>
              <a:rPr lang="en-IN" sz="1400" i="1" dirty="0"/>
              <a:t> </a:t>
            </a:r>
            <a:r>
              <a:rPr lang="en-IN" sz="1400" i="1" u="none" strike="noStrike" dirty="0">
                <a:solidFill>
                  <a:srgbClr val="000000"/>
                </a:solidFill>
                <a:effectLst/>
                <a:latin typeface="Calibri" panose="020F0502020204030204" pitchFamily="34" charset="0"/>
              </a:rPr>
              <a:t>MSRP,</a:t>
            </a:r>
            <a:r>
              <a:rPr lang="en-IN" sz="1400" i="1" dirty="0"/>
              <a:t> </a:t>
            </a:r>
            <a:r>
              <a:rPr lang="en-IN" sz="1400" i="1" u="none" strike="noStrike" dirty="0">
                <a:solidFill>
                  <a:srgbClr val="000000"/>
                </a:solidFill>
                <a:effectLst/>
                <a:latin typeface="Calibri" panose="020F0502020204030204" pitchFamily="34" charset="0"/>
              </a:rPr>
              <a:t>PRODUCTCODE,</a:t>
            </a:r>
            <a:r>
              <a:rPr lang="en-IN" sz="1400" i="1" dirty="0"/>
              <a:t> </a:t>
            </a:r>
            <a:r>
              <a:rPr lang="en-IN" sz="1400" i="1" u="none" strike="noStrike" dirty="0">
                <a:solidFill>
                  <a:srgbClr val="000000"/>
                </a:solidFill>
                <a:effectLst/>
                <a:latin typeface="Calibri" panose="020F0502020204030204" pitchFamily="34" charset="0"/>
              </a:rPr>
              <a:t>CUSTOMERNAME,</a:t>
            </a:r>
            <a:r>
              <a:rPr lang="en-IN" sz="1400" i="1" dirty="0"/>
              <a:t> </a:t>
            </a:r>
            <a:r>
              <a:rPr lang="en-IN" sz="1400" i="1" u="none" strike="noStrike" dirty="0">
                <a:solidFill>
                  <a:srgbClr val="000000"/>
                </a:solidFill>
                <a:effectLst/>
                <a:latin typeface="Calibri" panose="020F0502020204030204" pitchFamily="34" charset="0"/>
              </a:rPr>
              <a:t>PHONE,</a:t>
            </a:r>
            <a:r>
              <a:rPr lang="en-IN" sz="1400" i="1" dirty="0"/>
              <a:t> </a:t>
            </a:r>
            <a:r>
              <a:rPr lang="en-IN" sz="1400" i="1" u="none" strike="noStrike" dirty="0">
                <a:solidFill>
                  <a:srgbClr val="000000"/>
                </a:solidFill>
                <a:effectLst/>
                <a:latin typeface="Calibri" panose="020F0502020204030204" pitchFamily="34" charset="0"/>
              </a:rPr>
              <a:t>ADDRESSLINE1,</a:t>
            </a:r>
            <a:r>
              <a:rPr lang="en-IN" sz="1400" i="1" dirty="0"/>
              <a:t> </a:t>
            </a:r>
            <a:r>
              <a:rPr lang="en-IN" sz="1400" i="1" u="none" strike="noStrike" dirty="0">
                <a:solidFill>
                  <a:srgbClr val="000000"/>
                </a:solidFill>
                <a:effectLst/>
                <a:latin typeface="Calibri" panose="020F0502020204030204" pitchFamily="34" charset="0"/>
              </a:rPr>
              <a:t>CITY,</a:t>
            </a:r>
            <a:r>
              <a:rPr lang="en-IN" sz="1400" i="1" dirty="0"/>
              <a:t> </a:t>
            </a:r>
            <a:r>
              <a:rPr lang="en-IN" sz="1400" i="1" u="none" strike="noStrike" dirty="0">
                <a:solidFill>
                  <a:srgbClr val="000000"/>
                </a:solidFill>
                <a:effectLst/>
                <a:latin typeface="Calibri" panose="020F0502020204030204" pitchFamily="34" charset="0"/>
              </a:rPr>
              <a:t>POSTALCODE,</a:t>
            </a:r>
            <a:r>
              <a:rPr lang="en-IN" sz="1400" i="1" dirty="0"/>
              <a:t> </a:t>
            </a:r>
            <a:r>
              <a:rPr lang="en-IN" sz="1400" i="1" u="none" strike="noStrike" dirty="0">
                <a:solidFill>
                  <a:srgbClr val="000000"/>
                </a:solidFill>
                <a:effectLst/>
                <a:latin typeface="Calibri" panose="020F0502020204030204" pitchFamily="34" charset="0"/>
              </a:rPr>
              <a:t>COUNTRY,</a:t>
            </a:r>
            <a:r>
              <a:rPr lang="en-IN" sz="1400" i="1" dirty="0"/>
              <a:t> </a:t>
            </a:r>
            <a:r>
              <a:rPr lang="en-IN" sz="1400" i="1" u="none" strike="noStrike" dirty="0">
                <a:solidFill>
                  <a:srgbClr val="000000"/>
                </a:solidFill>
                <a:effectLst/>
                <a:latin typeface="Calibri" panose="020F0502020204030204" pitchFamily="34" charset="0"/>
              </a:rPr>
              <a:t>CONTACTLASTNAME,</a:t>
            </a:r>
            <a:r>
              <a:rPr lang="en-IN" sz="1400" i="1" dirty="0"/>
              <a:t> </a:t>
            </a:r>
            <a:r>
              <a:rPr lang="en-IN" sz="1400" i="1" u="none" strike="noStrike" dirty="0">
                <a:solidFill>
                  <a:srgbClr val="000000"/>
                </a:solidFill>
                <a:effectLst/>
                <a:latin typeface="Calibri" panose="020F0502020204030204" pitchFamily="34" charset="0"/>
              </a:rPr>
              <a:t>CONTACTFIRSTNAME,</a:t>
            </a:r>
            <a:r>
              <a:rPr lang="en-IN" sz="1400" i="1" dirty="0"/>
              <a:t> </a:t>
            </a:r>
            <a:r>
              <a:rPr lang="en-IN" sz="1400" i="1" u="none" strike="noStrike" dirty="0">
                <a:solidFill>
                  <a:srgbClr val="000000"/>
                </a:solidFill>
                <a:effectLst/>
                <a:latin typeface="Calibri" panose="020F0502020204030204" pitchFamily="34" charset="0"/>
              </a:rPr>
              <a:t>DEALSIZE.</a:t>
            </a:r>
          </a:p>
          <a:p>
            <a:r>
              <a:rPr lang="en-IN" sz="1400" i="1" dirty="0">
                <a:solidFill>
                  <a:srgbClr val="000000"/>
                </a:solidFill>
                <a:latin typeface="Calibri" panose="020F0502020204030204" pitchFamily="34" charset="0"/>
              </a:rPr>
              <a:t>Following is a snapshot of how data looks like : -</a:t>
            </a:r>
            <a:r>
              <a:rPr lang="en-IN" sz="1400" i="1" dirty="0"/>
              <a:t> </a:t>
            </a:r>
          </a:p>
        </p:txBody>
      </p:sp>
    </p:spTree>
    <p:extLst>
      <p:ext uri="{BB962C8B-B14F-4D97-AF65-F5344CB8AC3E}">
        <p14:creationId xmlns:p14="http://schemas.microsoft.com/office/powerpoint/2010/main" val="3874616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6A08-CF41-4306-8B10-64A777A66EB7}"/>
              </a:ext>
            </a:extLst>
          </p:cNvPr>
          <p:cNvSpPr>
            <a:spLocks noGrp="1"/>
          </p:cNvSpPr>
          <p:nvPr>
            <p:ph type="title"/>
          </p:nvPr>
        </p:nvSpPr>
        <p:spPr>
          <a:xfrm>
            <a:off x="786002" y="1051941"/>
            <a:ext cx="9720072" cy="957834"/>
          </a:xfrm>
        </p:spPr>
        <p:txBody>
          <a:bodyPr>
            <a:normAutofit fontScale="90000"/>
          </a:bodyPr>
          <a:lstStyle/>
          <a:p>
            <a:r>
              <a:rPr lang="en-US" dirty="0"/>
              <a:t>Who are your </a:t>
            </a:r>
            <a:r>
              <a:rPr lang="en-US" sz="5300" dirty="0">
                <a:solidFill>
                  <a:srgbClr val="FF0000"/>
                </a:solidFill>
              </a:rPr>
              <a:t>lost</a:t>
            </a:r>
            <a:r>
              <a:rPr lang="en-US" dirty="0"/>
              <a:t> customers? (give at least 5)</a:t>
            </a:r>
            <a:br>
              <a:rPr lang="en-US" dirty="0"/>
            </a:br>
            <a:endParaRPr lang="en-IN" dirty="0"/>
          </a:p>
        </p:txBody>
      </p:sp>
      <p:sp>
        <p:nvSpPr>
          <p:cNvPr id="9" name="Content Placeholder 8">
            <a:extLst>
              <a:ext uri="{FF2B5EF4-FFF2-40B4-BE49-F238E27FC236}">
                <a16:creationId xmlns:a16="http://schemas.microsoft.com/office/drawing/2014/main" id="{6696F399-8518-4003-9DB8-72CD987F75D3}"/>
              </a:ext>
            </a:extLst>
          </p:cNvPr>
          <p:cNvSpPr>
            <a:spLocks noGrp="1"/>
          </p:cNvSpPr>
          <p:nvPr>
            <p:ph idx="1"/>
          </p:nvPr>
        </p:nvSpPr>
        <p:spPr>
          <a:xfrm>
            <a:off x="786002" y="2009775"/>
            <a:ext cx="9720073" cy="4023360"/>
          </a:xfrm>
        </p:spPr>
        <p:txBody>
          <a:bodyPr/>
          <a:lstStyle/>
          <a:p>
            <a:r>
              <a:rPr lang="en-IN" dirty="0"/>
              <a:t>There are around </a:t>
            </a:r>
            <a:r>
              <a:rPr lang="en-IN" dirty="0">
                <a:solidFill>
                  <a:srgbClr val="FF0000"/>
                </a:solidFill>
              </a:rPr>
              <a:t>17 customers</a:t>
            </a:r>
            <a:r>
              <a:rPr lang="en-IN" dirty="0"/>
              <a:t> that the Automobile company has lost.</a:t>
            </a:r>
          </a:p>
          <a:p>
            <a:r>
              <a:rPr lang="en-IN" dirty="0"/>
              <a:t>Such customers have </a:t>
            </a:r>
            <a:r>
              <a:rPr lang="en-IN" dirty="0">
                <a:solidFill>
                  <a:srgbClr val="FF0000"/>
                </a:solidFill>
              </a:rPr>
              <a:t>lowest recency, lowest frequency</a:t>
            </a:r>
            <a:r>
              <a:rPr lang="en-IN" dirty="0"/>
              <a:t> and </a:t>
            </a:r>
            <a:r>
              <a:rPr lang="en-IN" dirty="0">
                <a:solidFill>
                  <a:srgbClr val="FF0000"/>
                </a:solidFill>
              </a:rPr>
              <a:t>Monetary</a:t>
            </a:r>
            <a:r>
              <a:rPr lang="en-IN" dirty="0"/>
              <a:t> category was in the </a:t>
            </a:r>
            <a:r>
              <a:rPr lang="en-IN" dirty="0">
                <a:solidFill>
                  <a:srgbClr val="FF0000"/>
                </a:solidFill>
              </a:rPr>
              <a:t>bottom 2 buckets</a:t>
            </a:r>
            <a:r>
              <a:rPr lang="en-IN" dirty="0"/>
              <a:t>.</a:t>
            </a:r>
          </a:p>
          <a:p>
            <a:r>
              <a:rPr lang="en-IN" dirty="0"/>
              <a:t>Some of them are : -</a:t>
            </a:r>
          </a:p>
        </p:txBody>
      </p:sp>
      <p:pic>
        <p:nvPicPr>
          <p:cNvPr id="11" name="Picture 10">
            <a:extLst>
              <a:ext uri="{FF2B5EF4-FFF2-40B4-BE49-F238E27FC236}">
                <a16:creationId xmlns:a16="http://schemas.microsoft.com/office/drawing/2014/main" id="{CF662E0A-268E-4409-B765-7400940C5528}"/>
              </a:ext>
            </a:extLst>
          </p:cNvPr>
          <p:cNvPicPr>
            <a:picLocks noChangeAspect="1"/>
          </p:cNvPicPr>
          <p:nvPr/>
        </p:nvPicPr>
        <p:blipFill>
          <a:blip r:embed="rId2"/>
          <a:stretch>
            <a:fillRect/>
          </a:stretch>
        </p:blipFill>
        <p:spPr>
          <a:xfrm>
            <a:off x="0" y="3651546"/>
            <a:ext cx="12192000" cy="3022008"/>
          </a:xfrm>
          <a:prstGeom prst="rect">
            <a:avLst/>
          </a:prstGeom>
        </p:spPr>
      </p:pic>
    </p:spTree>
    <p:extLst>
      <p:ext uri="{BB962C8B-B14F-4D97-AF65-F5344CB8AC3E}">
        <p14:creationId xmlns:p14="http://schemas.microsoft.com/office/powerpoint/2010/main" val="1359389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094F-E2DD-4A24-B16B-513462B7EE87}"/>
              </a:ext>
            </a:extLst>
          </p:cNvPr>
          <p:cNvSpPr>
            <a:spLocks noGrp="1"/>
          </p:cNvSpPr>
          <p:nvPr>
            <p:ph type="title"/>
          </p:nvPr>
        </p:nvSpPr>
        <p:spPr>
          <a:xfrm>
            <a:off x="809625" y="585216"/>
            <a:ext cx="10934700" cy="1499616"/>
          </a:xfrm>
        </p:spPr>
        <p:txBody>
          <a:bodyPr>
            <a:normAutofit/>
          </a:bodyPr>
          <a:lstStyle/>
          <a:p>
            <a:r>
              <a:rPr lang="en-US" sz="4500" dirty="0"/>
              <a:t>Who are your </a:t>
            </a:r>
            <a:r>
              <a:rPr lang="en-US" sz="4800" dirty="0">
                <a:solidFill>
                  <a:srgbClr val="FF0000"/>
                </a:solidFill>
              </a:rPr>
              <a:t>loyal</a:t>
            </a:r>
            <a:r>
              <a:rPr lang="en-US" sz="4500" dirty="0"/>
              <a:t> customers? (give at least 5)</a:t>
            </a:r>
            <a:endParaRPr lang="en-IN" sz="4500" dirty="0"/>
          </a:p>
        </p:txBody>
      </p:sp>
      <p:sp>
        <p:nvSpPr>
          <p:cNvPr id="3" name="Content Placeholder 2">
            <a:extLst>
              <a:ext uri="{FF2B5EF4-FFF2-40B4-BE49-F238E27FC236}">
                <a16:creationId xmlns:a16="http://schemas.microsoft.com/office/drawing/2014/main" id="{12CA877E-2E02-4756-AF3E-11C8D7BB0BE5}"/>
              </a:ext>
            </a:extLst>
          </p:cNvPr>
          <p:cNvSpPr>
            <a:spLocks noGrp="1"/>
          </p:cNvSpPr>
          <p:nvPr>
            <p:ph idx="1"/>
          </p:nvPr>
        </p:nvSpPr>
        <p:spPr/>
        <p:txBody>
          <a:bodyPr/>
          <a:lstStyle/>
          <a:p>
            <a:r>
              <a:rPr lang="en-IN" dirty="0"/>
              <a:t>We have around 26 loyal customers (including best customers).</a:t>
            </a:r>
          </a:p>
          <a:p>
            <a:r>
              <a:rPr lang="en-IN" dirty="0"/>
              <a:t>Such customers have higher frequencies and recency.</a:t>
            </a:r>
          </a:p>
        </p:txBody>
      </p:sp>
      <p:pic>
        <p:nvPicPr>
          <p:cNvPr id="7" name="Picture 6">
            <a:extLst>
              <a:ext uri="{FF2B5EF4-FFF2-40B4-BE49-F238E27FC236}">
                <a16:creationId xmlns:a16="http://schemas.microsoft.com/office/drawing/2014/main" id="{E0E4A614-7135-4DB3-BC6D-94E95442A1F4}"/>
              </a:ext>
            </a:extLst>
          </p:cNvPr>
          <p:cNvPicPr>
            <a:picLocks noChangeAspect="1"/>
          </p:cNvPicPr>
          <p:nvPr/>
        </p:nvPicPr>
        <p:blipFill>
          <a:blip r:embed="rId2"/>
          <a:stretch>
            <a:fillRect/>
          </a:stretch>
        </p:blipFill>
        <p:spPr>
          <a:xfrm>
            <a:off x="209550" y="3414903"/>
            <a:ext cx="11772900" cy="3095625"/>
          </a:xfrm>
          <a:prstGeom prst="rect">
            <a:avLst/>
          </a:prstGeom>
        </p:spPr>
      </p:pic>
    </p:spTree>
    <p:extLst>
      <p:ext uri="{BB962C8B-B14F-4D97-AF65-F5344CB8AC3E}">
        <p14:creationId xmlns:p14="http://schemas.microsoft.com/office/powerpoint/2010/main" val="2079367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500" dirty="0"/>
              <a:t>About</a:t>
            </a:r>
            <a:r>
              <a:rPr lang="en-IN" dirty="0"/>
              <a:t> </a:t>
            </a:r>
            <a:r>
              <a:rPr lang="en-IN" sz="4800" dirty="0">
                <a:solidFill>
                  <a:srgbClr val="FF0000"/>
                </a:solidFill>
              </a:rPr>
              <a:t>data</a:t>
            </a:r>
          </a:p>
        </p:txBody>
      </p:sp>
      <p:sp>
        <p:nvSpPr>
          <p:cNvPr id="3" name="Content Placeholder 2"/>
          <p:cNvSpPr>
            <a:spLocks noGrp="1"/>
          </p:cNvSpPr>
          <p:nvPr>
            <p:ph idx="1"/>
          </p:nvPr>
        </p:nvSpPr>
        <p:spPr/>
        <p:txBody>
          <a:bodyPr/>
          <a:lstStyle/>
          <a:p>
            <a:r>
              <a:rPr lang="en-US" dirty="0"/>
              <a:t>The data is the given dataset is based on the information collected in the past 3 years. It has 20 columns and around 2750 line items about different customers, products, their last visits, orders, status of their orders, geographical data, deal size, etc.</a:t>
            </a:r>
          </a:p>
          <a:p>
            <a:r>
              <a:rPr lang="en-US" dirty="0"/>
              <a:t>The data has no missing values but still needs some computation to make it meaningful and derive some insights. So, we need to do some analysis , EDA, visualizations and perform RFM to derive the insights regarding the behavior of customer and their relationship with the manufacturing company.</a:t>
            </a:r>
            <a:endParaRPr lang="en-IN" dirty="0"/>
          </a:p>
        </p:txBody>
      </p:sp>
    </p:spTree>
    <p:extLst>
      <p:ext uri="{BB962C8B-B14F-4D97-AF65-F5344CB8AC3E}">
        <p14:creationId xmlns:p14="http://schemas.microsoft.com/office/powerpoint/2010/main" val="76273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442341"/>
            <a:ext cx="10882122" cy="1499616"/>
          </a:xfrm>
        </p:spPr>
        <p:txBody>
          <a:bodyPr>
            <a:normAutofit/>
          </a:bodyPr>
          <a:lstStyle/>
          <a:p>
            <a:pPr algn="ctr"/>
            <a:r>
              <a:rPr lang="en-IN" sz="5600" b="1" dirty="0"/>
              <a:t>EDA</a:t>
            </a:r>
            <a:br>
              <a:rPr lang="en-IN" dirty="0"/>
            </a:br>
            <a:r>
              <a:rPr lang="en-IN" sz="3000" dirty="0"/>
              <a:t>information </a:t>
            </a:r>
            <a:r>
              <a:rPr lang="en-IN" sz="3000" dirty="0" err="1"/>
              <a:t>wrt</a:t>
            </a:r>
            <a:r>
              <a:rPr lang="en-IN" sz="3000" dirty="0"/>
              <a:t> non-null values, data types and column names using </a:t>
            </a:r>
            <a:r>
              <a:rPr lang="en-IN" sz="3600" dirty="0">
                <a:solidFill>
                  <a:srgbClr val="FF0000"/>
                </a:solidFill>
              </a:rPr>
              <a:t>info()</a:t>
            </a:r>
            <a:endParaRPr lang="en-IN" sz="3300" dirty="0">
              <a:solidFill>
                <a:srgbClr val="FF0000"/>
              </a:solidFill>
            </a:endParaRPr>
          </a:p>
        </p:txBody>
      </p:sp>
      <p:pic>
        <p:nvPicPr>
          <p:cNvPr id="5" name="Content Placeholder 4">
            <a:extLst>
              <a:ext uri="{FF2B5EF4-FFF2-40B4-BE49-F238E27FC236}">
                <a16:creationId xmlns:a16="http://schemas.microsoft.com/office/drawing/2014/main" id="{5C619ECB-2895-4006-9F25-65EC730DA3EF}"/>
              </a:ext>
            </a:extLst>
          </p:cNvPr>
          <p:cNvPicPr>
            <a:picLocks noGrp="1" noChangeAspect="1"/>
          </p:cNvPicPr>
          <p:nvPr>
            <p:ph idx="1"/>
          </p:nvPr>
        </p:nvPicPr>
        <p:blipFill>
          <a:blip r:embed="rId2"/>
          <a:stretch>
            <a:fillRect/>
          </a:stretch>
        </p:blipFill>
        <p:spPr>
          <a:xfrm>
            <a:off x="3807824" y="2286000"/>
            <a:ext cx="4152490" cy="4022725"/>
          </a:xfrm>
        </p:spPr>
      </p:pic>
    </p:spTree>
    <p:extLst>
      <p:ext uri="{BB962C8B-B14F-4D97-AF65-F5344CB8AC3E}">
        <p14:creationId xmlns:p14="http://schemas.microsoft.com/office/powerpoint/2010/main" val="488982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ADB54-0A6A-444C-8866-03742B996179}"/>
              </a:ext>
            </a:extLst>
          </p:cNvPr>
          <p:cNvSpPr>
            <a:spLocks noGrp="1"/>
          </p:cNvSpPr>
          <p:nvPr>
            <p:ph type="title"/>
          </p:nvPr>
        </p:nvSpPr>
        <p:spPr>
          <a:xfrm>
            <a:off x="744093" y="604266"/>
            <a:ext cx="11249024" cy="1499616"/>
          </a:xfrm>
        </p:spPr>
        <p:txBody>
          <a:bodyPr>
            <a:normAutofit/>
          </a:bodyPr>
          <a:lstStyle/>
          <a:p>
            <a:r>
              <a:rPr lang="en-US" sz="3000" dirty="0"/>
              <a:t>Size of data, Null values in all columns, 5-number summary of numerical data</a:t>
            </a:r>
            <a:br>
              <a:rPr lang="en-US" sz="3200" dirty="0"/>
            </a:br>
            <a:r>
              <a:rPr lang="en-US" sz="2800" dirty="0"/>
              <a:t>using </a:t>
            </a:r>
            <a:r>
              <a:rPr lang="en-US" sz="3600" dirty="0">
                <a:solidFill>
                  <a:srgbClr val="FF0000"/>
                </a:solidFill>
              </a:rPr>
              <a:t>shape, </a:t>
            </a:r>
            <a:r>
              <a:rPr lang="en-US" sz="3600" dirty="0" err="1">
                <a:solidFill>
                  <a:srgbClr val="FF0000"/>
                </a:solidFill>
              </a:rPr>
              <a:t>isna</a:t>
            </a:r>
            <a:r>
              <a:rPr lang="en-US" sz="3600" dirty="0">
                <a:solidFill>
                  <a:srgbClr val="FF0000"/>
                </a:solidFill>
              </a:rPr>
              <a:t>().sum() and Describe()</a:t>
            </a:r>
            <a:r>
              <a:rPr lang="en-US" sz="3200" dirty="0"/>
              <a:t> </a:t>
            </a:r>
            <a:r>
              <a:rPr lang="en-US" sz="3000" dirty="0"/>
              <a:t>respectively</a:t>
            </a:r>
            <a:endParaRPr lang="en-IN" sz="3000" dirty="0"/>
          </a:p>
        </p:txBody>
      </p:sp>
      <p:pic>
        <p:nvPicPr>
          <p:cNvPr id="5" name="Content Placeholder 4">
            <a:extLst>
              <a:ext uri="{FF2B5EF4-FFF2-40B4-BE49-F238E27FC236}">
                <a16:creationId xmlns:a16="http://schemas.microsoft.com/office/drawing/2014/main" id="{F4C80C2E-73D5-4B7C-A912-70FB10582F3A}"/>
              </a:ext>
            </a:extLst>
          </p:cNvPr>
          <p:cNvPicPr>
            <a:picLocks noGrp="1" noChangeAspect="1"/>
          </p:cNvPicPr>
          <p:nvPr>
            <p:ph idx="1"/>
          </p:nvPr>
        </p:nvPicPr>
        <p:blipFill>
          <a:blip r:embed="rId2"/>
          <a:stretch>
            <a:fillRect/>
          </a:stretch>
        </p:blipFill>
        <p:spPr>
          <a:xfrm>
            <a:off x="744093" y="2605086"/>
            <a:ext cx="1704975" cy="652463"/>
          </a:xfrm>
        </p:spPr>
      </p:pic>
      <p:pic>
        <p:nvPicPr>
          <p:cNvPr id="7" name="Picture 6">
            <a:extLst>
              <a:ext uri="{FF2B5EF4-FFF2-40B4-BE49-F238E27FC236}">
                <a16:creationId xmlns:a16="http://schemas.microsoft.com/office/drawing/2014/main" id="{C464A4B9-DB28-43D1-BD32-B26D5BE90A45}"/>
              </a:ext>
            </a:extLst>
          </p:cNvPr>
          <p:cNvPicPr>
            <a:picLocks noChangeAspect="1"/>
          </p:cNvPicPr>
          <p:nvPr/>
        </p:nvPicPr>
        <p:blipFill>
          <a:blip r:embed="rId3"/>
          <a:stretch>
            <a:fillRect/>
          </a:stretch>
        </p:blipFill>
        <p:spPr>
          <a:xfrm>
            <a:off x="2590800" y="2519362"/>
            <a:ext cx="2152650" cy="3514725"/>
          </a:xfrm>
          <a:prstGeom prst="rect">
            <a:avLst/>
          </a:prstGeom>
        </p:spPr>
      </p:pic>
      <p:pic>
        <p:nvPicPr>
          <p:cNvPr id="9" name="Picture 8">
            <a:extLst>
              <a:ext uri="{FF2B5EF4-FFF2-40B4-BE49-F238E27FC236}">
                <a16:creationId xmlns:a16="http://schemas.microsoft.com/office/drawing/2014/main" id="{C2234475-7404-4004-A6EC-6CF21B8A5428}"/>
              </a:ext>
            </a:extLst>
          </p:cNvPr>
          <p:cNvPicPr>
            <a:picLocks noChangeAspect="1"/>
          </p:cNvPicPr>
          <p:nvPr/>
        </p:nvPicPr>
        <p:blipFill>
          <a:blip r:embed="rId4"/>
          <a:stretch>
            <a:fillRect/>
          </a:stretch>
        </p:blipFill>
        <p:spPr>
          <a:xfrm>
            <a:off x="5036439" y="2986087"/>
            <a:ext cx="6810375" cy="2047875"/>
          </a:xfrm>
          <a:prstGeom prst="rect">
            <a:avLst/>
          </a:prstGeom>
        </p:spPr>
      </p:pic>
    </p:spTree>
    <p:extLst>
      <p:ext uri="{BB962C8B-B14F-4D97-AF65-F5344CB8AC3E}">
        <p14:creationId xmlns:p14="http://schemas.microsoft.com/office/powerpoint/2010/main" val="2880302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B3D55-FAC4-4BB6-96A8-561E42EDAC62}"/>
              </a:ext>
            </a:extLst>
          </p:cNvPr>
          <p:cNvSpPr>
            <a:spLocks noGrp="1"/>
          </p:cNvSpPr>
          <p:nvPr>
            <p:ph type="title"/>
          </p:nvPr>
        </p:nvSpPr>
        <p:spPr/>
        <p:txBody>
          <a:bodyPr>
            <a:normAutofit fontScale="90000"/>
          </a:bodyPr>
          <a:lstStyle/>
          <a:p>
            <a:r>
              <a:rPr lang="en-US" sz="4400" dirty="0"/>
              <a:t>Description of categorical data-</a:t>
            </a:r>
            <a:r>
              <a:rPr lang="en-US" sz="6000" dirty="0"/>
              <a:t> </a:t>
            </a:r>
            <a:br>
              <a:rPr lang="en-US" dirty="0"/>
            </a:br>
            <a:r>
              <a:rPr lang="en-US" sz="3000" dirty="0"/>
              <a:t>number of unique value, different values and its occurrences using </a:t>
            </a:r>
            <a:r>
              <a:rPr lang="en-US" sz="4000" dirty="0" err="1">
                <a:solidFill>
                  <a:srgbClr val="FF0000"/>
                </a:solidFill>
              </a:rPr>
              <a:t>nunique</a:t>
            </a:r>
            <a:r>
              <a:rPr lang="en-US" sz="4000" dirty="0">
                <a:solidFill>
                  <a:srgbClr val="FF0000"/>
                </a:solidFill>
              </a:rPr>
              <a:t>() , </a:t>
            </a:r>
            <a:r>
              <a:rPr lang="en-US" sz="4000" dirty="0" err="1">
                <a:solidFill>
                  <a:srgbClr val="FF0000"/>
                </a:solidFill>
              </a:rPr>
              <a:t>value_counts</a:t>
            </a:r>
            <a:r>
              <a:rPr lang="en-US" sz="4000" dirty="0">
                <a:solidFill>
                  <a:srgbClr val="FF0000"/>
                </a:solidFill>
              </a:rPr>
              <a:t>()</a:t>
            </a:r>
            <a:r>
              <a:rPr lang="en-US" sz="3000" dirty="0">
                <a:solidFill>
                  <a:srgbClr val="FF0000"/>
                </a:solidFill>
              </a:rPr>
              <a:t> </a:t>
            </a:r>
            <a:r>
              <a:rPr lang="en-US" sz="3300" dirty="0"/>
              <a:t>and sorting by</a:t>
            </a:r>
            <a:r>
              <a:rPr lang="en-US" sz="2800" dirty="0"/>
              <a:t> </a:t>
            </a:r>
            <a:r>
              <a:rPr lang="en-US" sz="4000" dirty="0" err="1">
                <a:solidFill>
                  <a:srgbClr val="FF0000"/>
                </a:solidFill>
              </a:rPr>
              <a:t>sort_values</a:t>
            </a:r>
            <a:r>
              <a:rPr lang="en-US" sz="4000" dirty="0">
                <a:solidFill>
                  <a:srgbClr val="FF0000"/>
                </a:solidFill>
              </a:rPr>
              <a:t>()</a:t>
            </a:r>
            <a:endParaRPr lang="en-IN" sz="3000" dirty="0">
              <a:solidFill>
                <a:srgbClr val="FF0000"/>
              </a:solidFill>
            </a:endParaRPr>
          </a:p>
        </p:txBody>
      </p:sp>
      <p:pic>
        <p:nvPicPr>
          <p:cNvPr id="5" name="Content Placeholder 4">
            <a:extLst>
              <a:ext uri="{FF2B5EF4-FFF2-40B4-BE49-F238E27FC236}">
                <a16:creationId xmlns:a16="http://schemas.microsoft.com/office/drawing/2014/main" id="{3E7DD904-D354-414C-B309-B8F2AA53242D}"/>
              </a:ext>
            </a:extLst>
          </p:cNvPr>
          <p:cNvPicPr>
            <a:picLocks noGrp="1" noChangeAspect="1"/>
          </p:cNvPicPr>
          <p:nvPr>
            <p:ph idx="1"/>
          </p:nvPr>
        </p:nvPicPr>
        <p:blipFill>
          <a:blip r:embed="rId2"/>
          <a:stretch>
            <a:fillRect/>
          </a:stretch>
        </p:blipFill>
        <p:spPr>
          <a:xfrm>
            <a:off x="1671094" y="2295779"/>
            <a:ext cx="2331946" cy="4496782"/>
          </a:xfrm>
        </p:spPr>
      </p:pic>
      <p:pic>
        <p:nvPicPr>
          <p:cNvPr id="7" name="Picture 6">
            <a:extLst>
              <a:ext uri="{FF2B5EF4-FFF2-40B4-BE49-F238E27FC236}">
                <a16:creationId xmlns:a16="http://schemas.microsoft.com/office/drawing/2014/main" id="{18B1460D-1A83-43FE-BC67-99D62A08C5D4}"/>
              </a:ext>
            </a:extLst>
          </p:cNvPr>
          <p:cNvPicPr>
            <a:picLocks noChangeAspect="1"/>
          </p:cNvPicPr>
          <p:nvPr/>
        </p:nvPicPr>
        <p:blipFill>
          <a:blip r:embed="rId3"/>
          <a:stretch>
            <a:fillRect/>
          </a:stretch>
        </p:blipFill>
        <p:spPr>
          <a:xfrm>
            <a:off x="5205095" y="2295779"/>
            <a:ext cx="2128317" cy="4465828"/>
          </a:xfrm>
          <a:prstGeom prst="rect">
            <a:avLst/>
          </a:prstGeom>
        </p:spPr>
      </p:pic>
    </p:spTree>
    <p:extLst>
      <p:ext uri="{BB962C8B-B14F-4D97-AF65-F5344CB8AC3E}">
        <p14:creationId xmlns:p14="http://schemas.microsoft.com/office/powerpoint/2010/main" val="960533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3" name="Straight Connector 14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ACD8CD7-4B48-426F-A209-89B9EEA2D7AD}"/>
              </a:ext>
            </a:extLst>
          </p:cNvPr>
          <p:cNvSpPr>
            <a:spLocks noGrp="1"/>
          </p:cNvSpPr>
          <p:nvPr>
            <p:ph type="title"/>
          </p:nvPr>
        </p:nvSpPr>
        <p:spPr>
          <a:xfrm>
            <a:off x="76200" y="5683554"/>
            <a:ext cx="7772400" cy="1463040"/>
          </a:xfrm>
        </p:spPr>
        <p:txBody>
          <a:bodyPr vert="horz" lIns="91440" tIns="45720" rIns="91440" bIns="45720" rtlCol="0" anchor="ctr">
            <a:normAutofit/>
          </a:bodyPr>
          <a:lstStyle/>
          <a:p>
            <a:pPr algn="r"/>
            <a:r>
              <a:rPr lang="en-US" sz="5400" kern="1200" cap="all" spc="200" baseline="0" dirty="0">
                <a:solidFill>
                  <a:schemeClr val="tx1">
                    <a:lumMod val="95000"/>
                    <a:lumOff val="5000"/>
                  </a:schemeClr>
                </a:solidFill>
                <a:latin typeface="+mj-lt"/>
                <a:ea typeface="+mj-ea"/>
                <a:cs typeface="+mj-cs"/>
              </a:rPr>
              <a:t>Correlation and heatmaps</a:t>
            </a:r>
          </a:p>
        </p:txBody>
      </p:sp>
      <p:sp>
        <p:nvSpPr>
          <p:cNvPr id="1030" name="Content Placeholder 1029">
            <a:extLst>
              <a:ext uri="{FF2B5EF4-FFF2-40B4-BE49-F238E27FC236}">
                <a16:creationId xmlns:a16="http://schemas.microsoft.com/office/drawing/2014/main" id="{3FBF3A57-06B6-4BF8-8CF1-415B22194EB1}"/>
              </a:ext>
            </a:extLst>
          </p:cNvPr>
          <p:cNvSpPr>
            <a:spLocks noGrp="1"/>
          </p:cNvSpPr>
          <p:nvPr>
            <p:ph idx="1"/>
          </p:nvPr>
        </p:nvSpPr>
        <p:spPr>
          <a:xfrm>
            <a:off x="8610600" y="4960137"/>
            <a:ext cx="3200400" cy="1463040"/>
          </a:xfrm>
        </p:spPr>
        <p:txBody>
          <a:bodyPr vert="horz" lIns="91440" tIns="45720" rIns="91440" bIns="45720" rtlCol="0" anchor="ctr">
            <a:normAutofit/>
          </a:bodyPr>
          <a:lstStyle/>
          <a:p>
            <a:pPr marL="0" indent="0">
              <a:lnSpc>
                <a:spcPct val="100000"/>
              </a:lnSpc>
              <a:spcBef>
                <a:spcPts val="0"/>
              </a:spcBef>
              <a:buNone/>
            </a:pPr>
            <a:r>
              <a:rPr lang="en-US" sz="1800" dirty="0">
                <a:solidFill>
                  <a:schemeClr val="tx1">
                    <a:lumMod val="95000"/>
                    <a:lumOff val="5000"/>
                  </a:schemeClr>
                </a:solidFill>
              </a:rPr>
              <a:t>Using </a:t>
            </a:r>
            <a:r>
              <a:rPr lang="en-US" sz="1800" b="1" dirty="0" err="1">
                <a:solidFill>
                  <a:srgbClr val="FF0000"/>
                </a:solidFill>
              </a:rPr>
              <a:t>corr</a:t>
            </a:r>
            <a:r>
              <a:rPr lang="en-US" sz="1800" b="1" dirty="0">
                <a:solidFill>
                  <a:srgbClr val="FF0000"/>
                </a:solidFill>
              </a:rPr>
              <a:t>() </a:t>
            </a:r>
            <a:r>
              <a:rPr lang="en-US" sz="1800" dirty="0">
                <a:solidFill>
                  <a:schemeClr val="tx1">
                    <a:lumMod val="95000"/>
                    <a:lumOff val="5000"/>
                  </a:schemeClr>
                </a:solidFill>
              </a:rPr>
              <a:t>and seaborn library for plotting </a:t>
            </a:r>
            <a:r>
              <a:rPr lang="en-US" sz="1800" b="1" dirty="0">
                <a:solidFill>
                  <a:srgbClr val="FF0000"/>
                </a:solidFill>
              </a:rPr>
              <a:t>heatmap()</a:t>
            </a:r>
          </a:p>
        </p:txBody>
      </p:sp>
      <p:sp useBgFill="1">
        <p:nvSpPr>
          <p:cNvPr id="145" name="Rectangle 144">
            <a:extLst>
              <a:ext uri="{FF2B5EF4-FFF2-40B4-BE49-F238E27FC236}">
                <a16:creationId xmlns:a16="http://schemas.microsoft.com/office/drawing/2014/main" id="{C6D18C07-B1F9-42F0-8956-B88FC37A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9C04C62-5E35-43D0-AD91-36AFF311DB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200" y="132584"/>
            <a:ext cx="7628925" cy="6045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968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02F3-391D-4AC5-AE9A-53CC84A6C424}"/>
              </a:ext>
            </a:extLst>
          </p:cNvPr>
          <p:cNvSpPr>
            <a:spLocks noGrp="1"/>
          </p:cNvSpPr>
          <p:nvPr>
            <p:ph type="title"/>
          </p:nvPr>
        </p:nvSpPr>
        <p:spPr>
          <a:xfrm>
            <a:off x="831089" y="430784"/>
            <a:ext cx="2216911" cy="1499616"/>
          </a:xfrm>
        </p:spPr>
        <p:txBody>
          <a:bodyPr>
            <a:normAutofit/>
          </a:bodyPr>
          <a:lstStyle/>
          <a:p>
            <a:r>
              <a:rPr lang="en-US" dirty="0" err="1"/>
              <a:t>Pairplot</a:t>
            </a:r>
            <a:endParaRPr lang="en-IN" dirty="0"/>
          </a:p>
        </p:txBody>
      </p:sp>
      <p:sp>
        <p:nvSpPr>
          <p:cNvPr id="2058" name="Content Placeholder 2053">
            <a:extLst>
              <a:ext uri="{FF2B5EF4-FFF2-40B4-BE49-F238E27FC236}">
                <a16:creationId xmlns:a16="http://schemas.microsoft.com/office/drawing/2014/main" id="{BACBD0C1-E711-4A0C-8E05-73079B1B7C53}"/>
              </a:ext>
            </a:extLst>
          </p:cNvPr>
          <p:cNvSpPr>
            <a:spLocks noGrp="1"/>
          </p:cNvSpPr>
          <p:nvPr>
            <p:ph idx="1"/>
          </p:nvPr>
        </p:nvSpPr>
        <p:spPr>
          <a:xfrm>
            <a:off x="251968" y="1930400"/>
            <a:ext cx="4429615" cy="3931920"/>
          </a:xfrm>
        </p:spPr>
        <p:txBody>
          <a:bodyPr>
            <a:normAutofit/>
          </a:bodyPr>
          <a:lstStyle/>
          <a:p>
            <a:r>
              <a:rPr lang="en-US" dirty="0"/>
              <a:t>Using Seaborn library for plotting </a:t>
            </a:r>
            <a:r>
              <a:rPr lang="en-US" b="1" dirty="0" err="1">
                <a:solidFill>
                  <a:srgbClr val="FF0000"/>
                </a:solidFill>
              </a:rPr>
              <a:t>pairplot</a:t>
            </a:r>
            <a:r>
              <a:rPr lang="en-US" b="1" dirty="0">
                <a:solidFill>
                  <a:srgbClr val="FF0000"/>
                </a:solidFill>
              </a:rPr>
              <a:t>()</a:t>
            </a:r>
          </a:p>
          <a:p>
            <a:r>
              <a:rPr lang="en-US" dirty="0"/>
              <a:t>A </a:t>
            </a:r>
            <a:r>
              <a:rPr lang="en-US" dirty="0" err="1"/>
              <a:t>pairplot</a:t>
            </a:r>
            <a:r>
              <a:rPr lang="en-US" dirty="0"/>
              <a:t> shows distribution and relationship of one variable with respect to other variables.</a:t>
            </a:r>
          </a:p>
        </p:txBody>
      </p:sp>
      <p:pic>
        <p:nvPicPr>
          <p:cNvPr id="2050" name="Picture 2">
            <a:extLst>
              <a:ext uri="{FF2B5EF4-FFF2-40B4-BE49-F238E27FC236}">
                <a16:creationId xmlns:a16="http://schemas.microsoft.com/office/drawing/2014/main" id="{805A8AAD-486D-4744-9BB1-BCC02275AD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189" b="3"/>
          <a:stretch/>
        </p:blipFill>
        <p:spPr bwMode="auto">
          <a:xfrm>
            <a:off x="4155440" y="233680"/>
            <a:ext cx="7691120" cy="65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193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1281</TotalTime>
  <Words>1297</Words>
  <Application>Microsoft Office PowerPoint</Application>
  <PresentationFormat>Widescreen</PresentationFormat>
  <Paragraphs>169</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Calibri</vt:lpstr>
      <vt:lpstr>lato</vt:lpstr>
      <vt:lpstr>Tw Cen MT</vt:lpstr>
      <vt:lpstr>Tw Cen MT Condensed</vt:lpstr>
      <vt:lpstr>Wingdings</vt:lpstr>
      <vt:lpstr>Wingdings 3</vt:lpstr>
      <vt:lpstr>Integral</vt:lpstr>
      <vt:lpstr>MRA Project ML 1</vt:lpstr>
      <vt:lpstr>Agenda [Table OF CONTENT]</vt:lpstr>
      <vt:lpstr>PROBLEM STATEMENT</vt:lpstr>
      <vt:lpstr>About data</vt:lpstr>
      <vt:lpstr>EDA information wrt non-null values, data types and column names using info()</vt:lpstr>
      <vt:lpstr>Size of data, Null values in all columns, 5-number summary of numerical data using shape, isna().sum() and Describe() respectively</vt:lpstr>
      <vt:lpstr>Description of categorical data-  number of unique value, different values and its occurrences using nunique() , value_counts() and sorting by sort_values()</vt:lpstr>
      <vt:lpstr>Correlation and heatmaps</vt:lpstr>
      <vt:lpstr>Pairplot</vt:lpstr>
      <vt:lpstr>Distribution of data wrt numerical variables</vt:lpstr>
      <vt:lpstr>Pandas profiling</vt:lpstr>
      <vt:lpstr>Visualization to see sales across different productlines</vt:lpstr>
      <vt:lpstr>Sales across different countries</vt:lpstr>
      <vt:lpstr>Sales across different categories and their delivery status</vt:lpstr>
      <vt:lpstr>Categories by deal size</vt:lpstr>
      <vt:lpstr>Top 7 cities wrt Sales and different categories</vt:lpstr>
      <vt:lpstr>Annual trends</vt:lpstr>
      <vt:lpstr>quarterly trends</vt:lpstr>
      <vt:lpstr>monthly trends</vt:lpstr>
      <vt:lpstr>weekly trends</vt:lpstr>
      <vt:lpstr>EDA inferences</vt:lpstr>
      <vt:lpstr>RFM – recency, frequency, monetary</vt:lpstr>
      <vt:lpstr>Rfm analysis – workflow diagram using knime</vt:lpstr>
      <vt:lpstr>RFM in knime process</vt:lpstr>
      <vt:lpstr>Output of rfm analysis (first 5 customers)</vt:lpstr>
      <vt:lpstr>RFM inferences – assumptions </vt:lpstr>
      <vt:lpstr>Observations and assumptions summary</vt:lpstr>
      <vt:lpstr>Who are your best customers? (give at least 5) </vt:lpstr>
      <vt:lpstr>Which customers are on the verge of churning? (give at least 5) </vt:lpstr>
      <vt:lpstr>Who are your lost customers? (give at least 5) </vt:lpstr>
      <vt:lpstr>Who are your loyal customers? (give at least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 ML 1</dc:title>
  <dc:creator>Windows User</dc:creator>
  <cp:lastModifiedBy>Aaditya Desai</cp:lastModifiedBy>
  <cp:revision>36</cp:revision>
  <dcterms:created xsi:type="dcterms:W3CDTF">2021-05-25T13:38:16Z</dcterms:created>
  <dcterms:modified xsi:type="dcterms:W3CDTF">2021-06-29T17:20:28Z</dcterms:modified>
</cp:coreProperties>
</file>