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75" r:id="rId3"/>
    <p:sldId id="261" r:id="rId4"/>
    <p:sldId id="274" r:id="rId5"/>
    <p:sldId id="258" r:id="rId6"/>
    <p:sldId id="259" r:id="rId7"/>
    <p:sldId id="267" r:id="rId8"/>
    <p:sldId id="260" r:id="rId9"/>
    <p:sldId id="262" r:id="rId10"/>
    <p:sldId id="263" r:id="rId11"/>
    <p:sldId id="264" r:id="rId12"/>
    <p:sldId id="265" r:id="rId13"/>
    <p:sldId id="266" r:id="rId14"/>
    <p:sldId id="269" r:id="rId15"/>
    <p:sldId id="270" r:id="rId16"/>
    <p:sldId id="271" r:id="rId17"/>
    <p:sldId id="272" r:id="rId18"/>
    <p:sldId id="273"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4FB3E-64DE-4974-B4C7-07A2AE31C907}" type="datetimeFigureOut">
              <a:rPr lang="en-US" smtClean="0"/>
              <a:pPr/>
              <a:t>05/03/2022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FA5F5-B214-4E9D-89B8-19727F4282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22C8F9A-1A44-4AB9-A5B6-2498451EF5DA}" type="datetime1">
              <a:rPr lang="en-US" smtClean="0"/>
              <a:pPr/>
              <a:t>05/03/2022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D7B8FE9-CFC6-4FC5-81A8-688D97C36C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4BEA01-CB00-4C09-B583-BCC19379582C}" type="datetime1">
              <a:rPr lang="en-US" smtClean="0"/>
              <a:pPr/>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661F8F-7B49-4597-9B4B-B042B9713AE5}" type="datetime1">
              <a:rPr lang="en-US" smtClean="0"/>
              <a:pPr/>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A19D20-9178-4FBB-83B0-65473AE4229D}" type="datetime1">
              <a:rPr lang="en-US" smtClean="0"/>
              <a:pPr/>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73EC79-4A6C-41A8-938A-7B8B6F6A4C17}" type="datetime1">
              <a:rPr lang="en-US" smtClean="0"/>
              <a:pPr/>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8A3490-1FA1-4B82-BA64-1C0E7370438B}" type="datetime1">
              <a:rPr lang="en-US" smtClean="0"/>
              <a:pPr/>
              <a:t>05/03/2022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8D5886A-1A1C-4A0D-99D6-E9D9307FD792}" type="datetime1">
              <a:rPr lang="en-US" smtClean="0"/>
              <a:pPr/>
              <a:t>05/03/2022</a:t>
            </a:fld>
            <a:endParaRPr lang="en-US"/>
          </a:p>
        </p:txBody>
      </p:sp>
      <p:sp>
        <p:nvSpPr>
          <p:cNvPr id="27" name="Slide Number Placeholder 26"/>
          <p:cNvSpPr>
            <a:spLocks noGrp="1"/>
          </p:cNvSpPr>
          <p:nvPr>
            <p:ph type="sldNum" sz="quarter" idx="11"/>
          </p:nvPr>
        </p:nvSpPr>
        <p:spPr/>
        <p:txBody>
          <a:bodyPr rtlCol="0"/>
          <a:lstStyle/>
          <a:p>
            <a:fld id="{4D7B8FE9-CFC6-4FC5-81A8-688D97C36C17}"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567C8AC-6763-445F-83E1-DBA0FD958FF0}" type="datetime1">
              <a:rPr lang="en-US" smtClean="0"/>
              <a:pPr/>
              <a:t>05/03/2022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D7B8FE9-CFC6-4FC5-81A8-688D97C36C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83606-8227-4F7B-95E3-431D9C53A0DC}" type="datetime1">
              <a:rPr lang="en-US" smtClean="0"/>
              <a:pPr/>
              <a:t>05/03/2022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95B4B0-8F06-4C43-84FE-3B474B074E96}" type="datetime1">
              <a:rPr lang="en-US" smtClean="0"/>
              <a:pPr/>
              <a:t>05/03/2022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1763D1-207D-4BB7-9E9F-363431B3BB2D}" type="datetime1">
              <a:rPr lang="en-US" smtClean="0"/>
              <a:pPr/>
              <a:t>05/03/2022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0B2D901-8234-41C5-A51F-EED2FA09A265}" type="datetime1">
              <a:rPr lang="en-US" smtClean="0"/>
              <a:pPr/>
              <a:t>05/03/2022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D7B8FE9-CFC6-4FC5-81A8-688D97C36C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HCV+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447800"/>
            <a:ext cx="7772400" cy="1698625"/>
          </a:xfrm>
        </p:spPr>
        <p:txBody>
          <a:bodyPr>
            <a:normAutofit fontScale="90000"/>
          </a:bodyPr>
          <a:lstStyle/>
          <a:p>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Hepatitis C prediction using </a:t>
            </a:r>
            <a:r>
              <a:rPr lang="en-US" b="1" dirty="0" err="1" smtClean="0">
                <a:latin typeface="Times New Roman" pitchFamily="18" charset="0"/>
                <a:cs typeface="Times New Roman" pitchFamily="18" charset="0"/>
              </a:rPr>
              <a:t>PySpark</a:t>
            </a:r>
            <a:r>
              <a:rPr lang="en-US" b="1" dirty="0" smtClean="0">
                <a:latin typeface="Times New Roman" pitchFamily="18" charset="0"/>
                <a:cs typeface="Times New Roman" pitchFamily="18" charset="0"/>
              </a:rPr>
              <a:t> and machine learning</a:t>
            </a:r>
            <a:endParaRPr lang="en-US" b="1" dirty="0">
              <a:latin typeface="Times New Roman" pitchFamily="18" charset="0"/>
              <a:cs typeface="Times New Roman" pitchFamily="18" charset="0"/>
            </a:endParaRPr>
          </a:p>
        </p:txBody>
      </p:sp>
      <p:sp>
        <p:nvSpPr>
          <p:cNvPr id="4" name="TextBox 3"/>
          <p:cNvSpPr txBox="1"/>
          <p:nvPr/>
        </p:nvSpPr>
        <p:spPr>
          <a:xfrm>
            <a:off x="838200" y="4800600"/>
            <a:ext cx="21336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AADITYA RAJ</a:t>
            </a:r>
          </a:p>
          <a:p>
            <a:r>
              <a:rPr lang="en-US" b="1" dirty="0" smtClean="0">
                <a:latin typeface="Times New Roman" pitchFamily="18" charset="0"/>
                <a:cs typeface="Times New Roman" pitchFamily="18" charset="0"/>
              </a:rPr>
              <a:t>A21037</a:t>
            </a:r>
            <a:endParaRPr lang="en-US" b="1" dirty="0">
              <a:latin typeface="Times New Roman" pitchFamily="18" charset="0"/>
              <a:cs typeface="Times New Roman" pitchFamily="18" charset="0"/>
            </a:endParaRPr>
          </a:p>
        </p:txBody>
      </p:sp>
      <p:sp>
        <p:nvSpPr>
          <p:cNvPr id="5" name="TextBox 4"/>
          <p:cNvSpPr txBox="1"/>
          <p:nvPr/>
        </p:nvSpPr>
        <p:spPr>
          <a:xfrm>
            <a:off x="3429000" y="6172200"/>
            <a:ext cx="2425664" cy="369332"/>
          </a:xfrm>
          <a:prstGeom prst="rect">
            <a:avLst/>
          </a:prstGeom>
          <a:noFill/>
        </p:spPr>
        <p:txBody>
          <a:bodyPr wrap="none" rtlCol="0">
            <a:spAutoFit/>
          </a:bodyPr>
          <a:lstStyle/>
          <a:p>
            <a:r>
              <a:rPr lang="en-US" dirty="0" smtClean="0">
                <a:ln>
                  <a:solidFill>
                    <a:schemeClr val="accent4">
                      <a:lumMod val="75000"/>
                      <a:alpha val="94000"/>
                    </a:schemeClr>
                  </a:solidFill>
                </a:ln>
                <a:noFill/>
                <a:hlinkClick r:id="rId2"/>
              </a:rPr>
              <a:t>DATA SOURCE LINK</a:t>
            </a:r>
            <a:endParaRPr lang="en-US" dirty="0">
              <a:ln>
                <a:solidFill>
                  <a:schemeClr val="accent4">
                    <a:lumMod val="75000"/>
                    <a:alpha val="94000"/>
                  </a:schemeClr>
                </a:solidFill>
              </a:ln>
              <a:noFill/>
            </a:endParaRPr>
          </a:p>
        </p:txBody>
      </p:sp>
      <p:sp>
        <p:nvSpPr>
          <p:cNvPr id="7" name="TextBox 6"/>
          <p:cNvSpPr txBox="1"/>
          <p:nvPr/>
        </p:nvSpPr>
        <p:spPr>
          <a:xfrm>
            <a:off x="2438400" y="152400"/>
            <a:ext cx="3685624" cy="646331"/>
          </a:xfrm>
          <a:prstGeom prst="rect">
            <a:avLst/>
          </a:prstGeom>
          <a:noFill/>
        </p:spPr>
        <p:txBody>
          <a:bodyPr wrap="none" rtlCol="0">
            <a:spAutoFit/>
          </a:bodyPr>
          <a:lstStyle/>
          <a:p>
            <a:r>
              <a:rPr lang="en-US" sz="3600" b="1" u="sng" dirty="0" smtClean="0">
                <a:solidFill>
                  <a:schemeClr val="bg1"/>
                </a:solidFill>
                <a:latin typeface="Times New Roman" pitchFamily="18" charset="0"/>
                <a:cs typeface="Times New Roman" pitchFamily="18" charset="0"/>
              </a:rPr>
              <a:t>BDSN PROJECT</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srcRect/>
          <a:stretch>
            <a:fillRect/>
          </a:stretch>
        </p:blipFill>
        <p:spPr bwMode="auto">
          <a:xfrm>
            <a:off x="0" y="2819400"/>
            <a:ext cx="8963025" cy="4038600"/>
          </a:xfrm>
          <a:prstGeom prst="rect">
            <a:avLst/>
          </a:prstGeom>
          <a:noFill/>
          <a:ln w="9525">
            <a:noFill/>
            <a:miter lim="800000"/>
            <a:headEnd/>
            <a:tailEnd/>
          </a:ln>
          <a:effectLst/>
        </p:spPr>
      </p:pic>
      <p:sp>
        <p:nvSpPr>
          <p:cNvPr id="4" name="TextBox 3"/>
          <p:cNvSpPr txBox="1"/>
          <p:nvPr/>
        </p:nvSpPr>
        <p:spPr>
          <a:xfrm>
            <a:off x="609600" y="762000"/>
            <a:ext cx="8001000" cy="1569660"/>
          </a:xfrm>
          <a:prstGeom prst="rect">
            <a:avLst/>
          </a:prstGeom>
          <a:noFill/>
        </p:spPr>
        <p:txBody>
          <a:bodyPr wrap="square" rtlCol="0">
            <a:spAutoFit/>
          </a:bodyPr>
          <a:lstStyle/>
          <a:p>
            <a:r>
              <a:rPr lang="en-US" sz="1600" b="1" dirty="0" err="1"/>
              <a:t>Aspartate</a:t>
            </a:r>
            <a:r>
              <a:rPr lang="en-US" sz="1600" b="1" dirty="0"/>
              <a:t> </a:t>
            </a:r>
            <a:r>
              <a:rPr lang="en-US" sz="1600" b="1" dirty="0" err="1"/>
              <a:t>transaminase</a:t>
            </a:r>
            <a:r>
              <a:rPr lang="en-US" sz="1600" b="1" dirty="0"/>
              <a:t>(AST):</a:t>
            </a:r>
            <a:r>
              <a:rPr lang="en-US" sz="1600" dirty="0"/>
              <a:t> AST is an enzyme that helps metabolize amino acids. Like ALT, AST is normally present in blood at low levels. An increase in AST levels may indicate liver damage, disease or muscle damage</a:t>
            </a:r>
            <a:r>
              <a:rPr lang="en-US" sz="1600" dirty="0" smtClean="0"/>
              <a:t>.</a:t>
            </a:r>
          </a:p>
          <a:p>
            <a:endParaRPr lang="en-US" sz="1600" dirty="0"/>
          </a:p>
          <a:p>
            <a:r>
              <a:rPr lang="en-US" sz="1600" dirty="0" smtClean="0"/>
              <a:t>As we can see that AST level is highest in Cirrhosis</a:t>
            </a:r>
            <a:endParaRPr lang="en-US" sz="1600" dirty="0"/>
          </a:p>
          <a:p>
            <a:endParaRPr lang="en-US" sz="1600" dirty="0"/>
          </a:p>
        </p:txBody>
      </p:sp>
      <p:sp>
        <p:nvSpPr>
          <p:cNvPr id="5" name="Slide Number Placeholder 4"/>
          <p:cNvSpPr>
            <a:spLocks noGrp="1"/>
          </p:cNvSpPr>
          <p:nvPr>
            <p:ph type="sldNum" sz="quarter" idx="12"/>
          </p:nvPr>
        </p:nvSpPr>
        <p:spPr/>
        <p:txBody>
          <a:bodyPr/>
          <a:lstStyle/>
          <a:p>
            <a:fld id="{4D7B8FE9-CFC6-4FC5-81A8-688D97C36C1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04800" y="3124200"/>
            <a:ext cx="8839200" cy="3181350"/>
          </a:xfrm>
          <a:prstGeom prst="rect">
            <a:avLst/>
          </a:prstGeom>
          <a:noFill/>
          <a:ln w="9525">
            <a:noFill/>
            <a:miter lim="800000"/>
            <a:headEnd/>
            <a:tailEnd/>
          </a:ln>
          <a:effectLst/>
        </p:spPr>
      </p:pic>
      <p:sp>
        <p:nvSpPr>
          <p:cNvPr id="3" name="TextBox 2"/>
          <p:cNvSpPr txBox="1"/>
          <p:nvPr/>
        </p:nvSpPr>
        <p:spPr>
          <a:xfrm>
            <a:off x="838200" y="990600"/>
            <a:ext cx="6934200" cy="2031325"/>
          </a:xfrm>
          <a:prstGeom prst="rect">
            <a:avLst/>
          </a:prstGeom>
          <a:noFill/>
        </p:spPr>
        <p:txBody>
          <a:bodyPr wrap="square" rtlCol="0">
            <a:spAutoFit/>
          </a:bodyPr>
          <a:lstStyle/>
          <a:p>
            <a:r>
              <a:rPr lang="en-US" b="1" dirty="0" smtClean="0"/>
              <a:t>Gamma-</a:t>
            </a:r>
            <a:r>
              <a:rPr lang="en-US" b="1" dirty="0" err="1" smtClean="0"/>
              <a:t>glutamyltransferase</a:t>
            </a:r>
            <a:r>
              <a:rPr lang="en-US" b="1" dirty="0" smtClean="0"/>
              <a:t> </a:t>
            </a:r>
            <a:r>
              <a:rPr lang="en-US" b="1" dirty="0"/>
              <a:t>(GGT):</a:t>
            </a:r>
            <a:r>
              <a:rPr lang="en-US" dirty="0"/>
              <a:t> GGT is an enzyme in the blood. Higher-than-normal levels may indicate liver or bile duct damage</a:t>
            </a:r>
            <a:r>
              <a:rPr lang="en-US" dirty="0" smtClean="0"/>
              <a:t>.</a:t>
            </a:r>
          </a:p>
          <a:p>
            <a:endParaRPr lang="en-US" dirty="0"/>
          </a:p>
          <a:p>
            <a:r>
              <a:rPr lang="en-US" dirty="0" smtClean="0"/>
              <a:t>In this case we can see that for the </a:t>
            </a:r>
            <a:r>
              <a:rPr lang="en-US" dirty="0" err="1" smtClean="0"/>
              <a:t>catrgory</a:t>
            </a:r>
            <a:r>
              <a:rPr lang="en-US" dirty="0" smtClean="0"/>
              <a:t> suspect blood donor and Cirrhosis GGT is higher</a:t>
            </a:r>
            <a:endParaRPr lang="en-US" dirty="0"/>
          </a:p>
          <a:p>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3200400"/>
            <a:ext cx="9086850" cy="3352800"/>
          </a:xfrm>
          <a:prstGeom prst="rect">
            <a:avLst/>
          </a:prstGeom>
          <a:noFill/>
          <a:ln w="9525">
            <a:noFill/>
            <a:miter lim="800000"/>
            <a:headEnd/>
            <a:tailEnd/>
          </a:ln>
          <a:effectLst/>
        </p:spPr>
      </p:pic>
      <p:sp>
        <p:nvSpPr>
          <p:cNvPr id="3" name="TextBox 2"/>
          <p:cNvSpPr txBox="1"/>
          <p:nvPr/>
        </p:nvSpPr>
        <p:spPr>
          <a:xfrm>
            <a:off x="609600" y="838200"/>
            <a:ext cx="8153400" cy="2031325"/>
          </a:xfrm>
          <a:prstGeom prst="rect">
            <a:avLst/>
          </a:prstGeom>
          <a:noFill/>
        </p:spPr>
        <p:txBody>
          <a:bodyPr wrap="square" rtlCol="0">
            <a:spAutoFit/>
          </a:bodyPr>
          <a:lstStyle/>
          <a:p>
            <a:r>
              <a:rPr lang="en-US" b="1" dirty="0" err="1" smtClean="0"/>
              <a:t>Acetylcholinesterase</a:t>
            </a:r>
            <a:r>
              <a:rPr lang="en-US" b="1" dirty="0" smtClean="0"/>
              <a:t>:</a:t>
            </a:r>
          </a:p>
          <a:p>
            <a:endParaRPr lang="en-US" dirty="0"/>
          </a:p>
          <a:p>
            <a:r>
              <a:rPr lang="en-US" dirty="0" smtClean="0"/>
              <a:t>It is basically an </a:t>
            </a:r>
            <a:r>
              <a:rPr lang="en-US" dirty="0"/>
              <a:t>enzyme that causes rapid hydrolysis of acetylcholine. Its action serves to stop excitation of a nerve after transmission of an impulse</a:t>
            </a:r>
            <a:r>
              <a:rPr lang="en-US" dirty="0" smtClean="0"/>
              <a:t>.</a:t>
            </a:r>
          </a:p>
          <a:p>
            <a:endParaRPr lang="en-US" dirty="0"/>
          </a:p>
          <a:p>
            <a:r>
              <a:rPr lang="en-US" dirty="0" smtClean="0"/>
              <a:t>We can see that the level is highest in Hepatitis category</a:t>
            </a:r>
            <a:endParaRPr lang="en-US" dirty="0"/>
          </a:p>
          <a:p>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610600" cy="2308324"/>
          </a:xfrm>
          <a:prstGeom prst="rect">
            <a:avLst/>
          </a:prstGeom>
          <a:noFill/>
        </p:spPr>
        <p:txBody>
          <a:bodyPr wrap="square" rtlCol="0">
            <a:spAutoFit/>
          </a:bodyPr>
          <a:lstStyle/>
          <a:p>
            <a:r>
              <a:rPr lang="en-US" dirty="0" smtClean="0"/>
              <a:t>Cholinesterase:</a:t>
            </a:r>
          </a:p>
          <a:p>
            <a:r>
              <a:rPr lang="en-US" dirty="0" smtClean="0"/>
              <a:t/>
            </a:r>
            <a:br>
              <a:rPr lang="en-US" dirty="0" smtClean="0"/>
            </a:br>
            <a:r>
              <a:rPr lang="en-US" dirty="0"/>
              <a:t>Cholinesterase is a family of enzymes that </a:t>
            </a:r>
            <a:r>
              <a:rPr lang="en-US" b="1" dirty="0"/>
              <a:t>catalyzes the hydrolysis of the neurotransmitter acetylcholine (</a:t>
            </a:r>
            <a:r>
              <a:rPr lang="en-US" b="1" dirty="0" err="1"/>
              <a:t>ACh</a:t>
            </a:r>
            <a:r>
              <a:rPr lang="en-US" b="1" dirty="0"/>
              <a:t>) into </a:t>
            </a:r>
            <a:r>
              <a:rPr lang="en-US" b="1" dirty="0" err="1"/>
              <a:t>choline</a:t>
            </a:r>
            <a:r>
              <a:rPr lang="en-US" b="1" dirty="0"/>
              <a:t> and acetic acid</a:t>
            </a:r>
            <a:r>
              <a:rPr lang="en-US" dirty="0"/>
              <a:t>, a reaction necessary to allow a cholinergic neuron to return to its resting state after activation</a:t>
            </a:r>
            <a:r>
              <a:rPr lang="en-US" dirty="0" smtClean="0"/>
              <a:t>.</a:t>
            </a:r>
          </a:p>
          <a:p>
            <a:endParaRPr lang="en-US" dirty="0"/>
          </a:p>
          <a:p>
            <a:r>
              <a:rPr lang="en-US" dirty="0" smtClean="0"/>
              <a:t>The level of cholinesterase is more in Hepatitis</a:t>
            </a:r>
            <a:endParaRPr lang="en-US" dirty="0"/>
          </a:p>
        </p:txBody>
      </p:sp>
      <p:pic>
        <p:nvPicPr>
          <p:cNvPr id="23554" name="Picture 2"/>
          <p:cNvPicPr>
            <a:picLocks noChangeAspect="1" noChangeArrowheads="1"/>
          </p:cNvPicPr>
          <p:nvPr/>
        </p:nvPicPr>
        <p:blipFill>
          <a:blip r:embed="rId2"/>
          <a:srcRect/>
          <a:stretch>
            <a:fillRect/>
          </a:stretch>
        </p:blipFill>
        <p:spPr bwMode="auto">
          <a:xfrm>
            <a:off x="228600" y="3429000"/>
            <a:ext cx="8915400" cy="3429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D7B8FE9-CFC6-4FC5-81A8-688D97C36C1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19400"/>
            <a:ext cx="863730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  </a:t>
            </a:r>
            <a:r>
              <a:rPr lang="en-US"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PRE-PROCESSING</a:t>
            </a:r>
            <a:endParaRPr lang="en-US" sz="48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Slide Number Placeholder 3"/>
          <p:cNvSpPr>
            <a:spLocks noGrp="1"/>
          </p:cNvSpPr>
          <p:nvPr>
            <p:ph type="sldNum" sz="quarter" idx="12"/>
          </p:nvPr>
        </p:nvSpPr>
        <p:spPr/>
        <p:txBody>
          <a:bodyPr/>
          <a:lstStyle/>
          <a:p>
            <a:fld id="{4D7B8FE9-CFC6-4FC5-81A8-688D97C36C1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600200"/>
            <a:ext cx="6858000" cy="1754326"/>
          </a:xfrm>
          <a:prstGeom prst="rect">
            <a:avLst/>
          </a:prstGeom>
          <a:noFill/>
        </p:spPr>
        <p:txBody>
          <a:bodyPr wrap="square" rtlCol="0">
            <a:spAutoFit/>
          </a:bodyPr>
          <a:lstStyle/>
          <a:p>
            <a:r>
              <a:rPr lang="en-US" dirty="0" smtClean="0"/>
              <a:t>Now in the step we need to pre process some of our variable so as to fit the model on top of it. We need to transform the feature through label encoder technique so as to use the important variables for modeling.</a:t>
            </a:r>
          </a:p>
          <a:p>
            <a:r>
              <a:rPr lang="en-US" dirty="0" smtClean="0"/>
              <a:t>Here we are going to label encode the sex column and categories of the target column to gender as</a:t>
            </a:r>
            <a:endParaRPr lang="en-US" dirty="0"/>
          </a:p>
        </p:txBody>
      </p:sp>
      <p:pic>
        <p:nvPicPr>
          <p:cNvPr id="24579" name="Picture 3"/>
          <p:cNvPicPr>
            <a:picLocks noChangeAspect="1" noChangeArrowheads="1"/>
          </p:cNvPicPr>
          <p:nvPr/>
        </p:nvPicPr>
        <p:blipFill>
          <a:blip r:embed="rId2"/>
          <a:srcRect/>
          <a:stretch>
            <a:fillRect/>
          </a:stretch>
        </p:blipFill>
        <p:spPr bwMode="auto">
          <a:xfrm>
            <a:off x="1066800" y="3581400"/>
            <a:ext cx="6934200" cy="2286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D7B8FE9-CFC6-4FC5-81A8-688D97C36C1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a:srcRect/>
          <a:stretch>
            <a:fillRect/>
          </a:stretch>
        </p:blipFill>
        <p:spPr bwMode="auto">
          <a:xfrm>
            <a:off x="914400" y="3505200"/>
            <a:ext cx="7353300" cy="2462212"/>
          </a:xfrm>
          <a:prstGeom prst="rect">
            <a:avLst/>
          </a:prstGeom>
          <a:noFill/>
          <a:ln w="9525">
            <a:noFill/>
            <a:miter lim="800000"/>
            <a:headEnd/>
            <a:tailEnd/>
          </a:ln>
          <a:effectLst/>
        </p:spPr>
      </p:pic>
      <p:sp>
        <p:nvSpPr>
          <p:cNvPr id="4" name="TextBox 3"/>
          <p:cNvSpPr txBox="1"/>
          <p:nvPr/>
        </p:nvSpPr>
        <p:spPr>
          <a:xfrm>
            <a:off x="1143000" y="1981200"/>
            <a:ext cx="6934200" cy="646331"/>
          </a:xfrm>
          <a:prstGeom prst="rect">
            <a:avLst/>
          </a:prstGeom>
          <a:noFill/>
        </p:spPr>
        <p:txBody>
          <a:bodyPr wrap="square" rtlCol="0">
            <a:spAutoFit/>
          </a:bodyPr>
          <a:lstStyle/>
          <a:p>
            <a:r>
              <a:rPr lang="en-US" dirty="0" smtClean="0"/>
              <a:t>Here using Vector Assembler we are combining the values of all the features together in features column</a:t>
            </a:r>
            <a:endParaRPr lang="en-US" dirty="0"/>
          </a:p>
        </p:txBody>
      </p:sp>
      <p:sp>
        <p:nvSpPr>
          <p:cNvPr id="5" name="Slide Number Placeholder 4"/>
          <p:cNvSpPr>
            <a:spLocks noGrp="1"/>
          </p:cNvSpPr>
          <p:nvPr>
            <p:ph type="sldNum" sz="quarter" idx="12"/>
          </p:nvPr>
        </p:nvSpPr>
        <p:spPr/>
        <p:txBody>
          <a:bodyPr/>
          <a:lstStyle/>
          <a:p>
            <a:fld id="{4D7B8FE9-CFC6-4FC5-81A8-688D97C36C1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133600"/>
            <a:ext cx="7010401" cy="2585323"/>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Machine Learning Models and Evaluation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lide Number Placeholder 2"/>
          <p:cNvSpPr>
            <a:spLocks noGrp="1"/>
          </p:cNvSpPr>
          <p:nvPr>
            <p:ph type="sldNum" sz="quarter" idx="12"/>
          </p:nvPr>
        </p:nvSpPr>
        <p:spPr/>
        <p:txBody>
          <a:bodyPr/>
          <a:lstStyle/>
          <a:p>
            <a:fld id="{4D7B8FE9-CFC6-4FC5-81A8-688D97C36C1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239000" cy="4524315"/>
          </a:xfrm>
          <a:prstGeom prst="rect">
            <a:avLst/>
          </a:prstGeom>
          <a:noFill/>
        </p:spPr>
        <p:txBody>
          <a:bodyPr wrap="square" rtlCol="0">
            <a:spAutoFit/>
          </a:bodyPr>
          <a:lstStyle/>
          <a:p>
            <a:r>
              <a:rPr lang="en-US" dirty="0" smtClean="0"/>
              <a:t>Now we are going to split our data into training and test set so as to prepare the data to fit into the model. </a:t>
            </a:r>
          </a:p>
          <a:p>
            <a:endParaRPr lang="en-US" dirty="0" smtClean="0"/>
          </a:p>
          <a:p>
            <a:r>
              <a:rPr lang="en-US" dirty="0" smtClean="0"/>
              <a:t>For this purpose we are using 70% of the data for training and 30% of the data for testing /Validation purpose. Further we import the machine learning models we need to apply. In this case we are going to apply linear regression and decision tree classifier and then we fit our training set in the model.</a:t>
            </a:r>
          </a:p>
          <a:p>
            <a:endParaRPr lang="en-US" dirty="0" smtClean="0"/>
          </a:p>
          <a:p>
            <a:r>
              <a:rPr lang="en-US" dirty="0" smtClean="0"/>
              <a:t>After training the  model we predict the data based on the test set and finally based on the metrics we will evaluate the model performance.</a:t>
            </a:r>
          </a:p>
          <a:p>
            <a:r>
              <a:rPr lang="en-US" dirty="0" smtClean="0"/>
              <a:t>The metrics like accuracy, Precision , Recall was used in this case to evaluate the model performance</a:t>
            </a:r>
          </a:p>
          <a:p>
            <a:endParaRPr lang="en-US" dirty="0" smtClean="0"/>
          </a:p>
          <a:p>
            <a:endParaRPr lang="en-US" dirty="0"/>
          </a:p>
          <a:p>
            <a:endParaRPr lang="en-US" dirty="0"/>
          </a:p>
        </p:txBody>
      </p:sp>
      <p:pic>
        <p:nvPicPr>
          <p:cNvPr id="26626" name="Picture 2"/>
          <p:cNvPicPr>
            <a:picLocks noChangeAspect="1" noChangeArrowheads="1"/>
          </p:cNvPicPr>
          <p:nvPr/>
        </p:nvPicPr>
        <p:blipFill>
          <a:blip r:embed="rId2"/>
          <a:srcRect/>
          <a:stretch>
            <a:fillRect/>
          </a:stretch>
        </p:blipFill>
        <p:spPr bwMode="auto">
          <a:xfrm>
            <a:off x="685800" y="5562600"/>
            <a:ext cx="2689225" cy="73342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5036993" y="5562600"/>
            <a:ext cx="4107007"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D7B8FE9-CFC6-4FC5-81A8-688D97C36C1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600200"/>
            <a:ext cx="7543800" cy="4801314"/>
          </a:xfrm>
          <a:prstGeom prst="rect">
            <a:avLst/>
          </a:prstGeom>
          <a:noFill/>
        </p:spPr>
        <p:txBody>
          <a:bodyPr wrap="square" rtlCol="0">
            <a:spAutoFit/>
          </a:bodyPr>
          <a:lstStyle/>
          <a:p>
            <a:pPr marL="400050" indent="-400050">
              <a:buFont typeface="Wingdings" pitchFamily="2" charset="2"/>
              <a:buChar char="v"/>
            </a:pPr>
            <a:r>
              <a:rPr lang="en-US" dirty="0" smtClean="0"/>
              <a:t>As we have seen that the level of proteins </a:t>
            </a:r>
            <a:r>
              <a:rPr lang="en-US" dirty="0"/>
              <a:t>and amino acids in the patient's blood is a good indicator to their risk of liver disease. This is especially true for certain combinations of these items as we have seen </a:t>
            </a:r>
            <a:r>
              <a:rPr lang="en-US" dirty="0" smtClean="0"/>
              <a:t>in data visualization.</a:t>
            </a:r>
          </a:p>
          <a:p>
            <a:pPr marL="400050" indent="-400050">
              <a:buFont typeface="Wingdings" pitchFamily="2" charset="2"/>
              <a:buChar char="v"/>
            </a:pPr>
            <a:endParaRPr lang="en-US" dirty="0"/>
          </a:p>
          <a:p>
            <a:pPr marL="400050" indent="-400050">
              <a:buFont typeface="Wingdings" pitchFamily="2" charset="2"/>
              <a:buChar char="v"/>
            </a:pPr>
            <a:r>
              <a:rPr lang="en-US" dirty="0" smtClean="0"/>
              <a:t>Level of </a:t>
            </a:r>
            <a:r>
              <a:rPr lang="en-US" dirty="0" err="1" smtClean="0"/>
              <a:t>aspartate</a:t>
            </a:r>
            <a:r>
              <a:rPr lang="en-US" dirty="0" smtClean="0"/>
              <a:t> </a:t>
            </a:r>
            <a:r>
              <a:rPr lang="en-US" dirty="0" err="1" smtClean="0"/>
              <a:t>aminotransferases</a:t>
            </a:r>
            <a:r>
              <a:rPr lang="en-US" dirty="0" smtClean="0"/>
              <a:t> </a:t>
            </a:r>
            <a:r>
              <a:rPr lang="en-US" dirty="0"/>
              <a:t>in a patient's blood contributes significantly more to the ensemble model than any other feature. As shown in the </a:t>
            </a:r>
            <a:r>
              <a:rPr lang="en-US" dirty="0" smtClean="0"/>
              <a:t>visualization </a:t>
            </a:r>
            <a:r>
              <a:rPr lang="en-US" dirty="0"/>
              <a:t>graphs, the greater the AST level, the higher chance of being classified as having a liver disease</a:t>
            </a:r>
            <a:r>
              <a:rPr lang="en-US" dirty="0" smtClean="0"/>
              <a:t>.</a:t>
            </a:r>
          </a:p>
          <a:p>
            <a:pPr marL="400050" indent="-400050">
              <a:buFont typeface="Wingdings" pitchFamily="2" charset="2"/>
              <a:buChar char="v"/>
            </a:pPr>
            <a:endParaRPr lang="en-US" dirty="0"/>
          </a:p>
          <a:p>
            <a:pPr marL="400050" indent="-400050">
              <a:buFont typeface="Wingdings" pitchFamily="2" charset="2"/>
              <a:buChar char="v"/>
            </a:pPr>
            <a:r>
              <a:rPr lang="en-US" dirty="0"/>
              <a:t>The final model has an </a:t>
            </a:r>
            <a:r>
              <a:rPr lang="en-US" dirty="0" smtClean="0"/>
              <a:t>accuracy – 98%, precision – 0.8, recall – 1.0. We have used logistic regression model and random forest model.</a:t>
            </a:r>
          </a:p>
          <a:p>
            <a:pPr marL="400050" indent="-400050">
              <a:buFont typeface="Wingdings" pitchFamily="2" charset="2"/>
              <a:buChar char="v"/>
            </a:pPr>
            <a:endParaRPr lang="en-US" dirty="0" smtClean="0"/>
          </a:p>
          <a:p>
            <a:pPr marL="400050" indent="-400050">
              <a:buFont typeface="Wingdings" pitchFamily="2" charset="2"/>
              <a:buChar char="v"/>
            </a:pPr>
            <a:r>
              <a:rPr lang="en-US" dirty="0" smtClean="0"/>
              <a:t>Our main aim and objective is to predict the condition of the patients based on the available medical data/features/level of enzymes.</a:t>
            </a:r>
          </a:p>
          <a:p>
            <a:pPr marL="342900" indent="-342900">
              <a:buFont typeface="Wingdings" pitchFamily="2" charset="2"/>
              <a:buChar char="v"/>
            </a:pPr>
            <a:endParaRPr lang="en-US" dirty="0"/>
          </a:p>
        </p:txBody>
      </p:sp>
      <p:sp>
        <p:nvSpPr>
          <p:cNvPr id="3" name="TextBox 2"/>
          <p:cNvSpPr txBox="1"/>
          <p:nvPr/>
        </p:nvSpPr>
        <p:spPr>
          <a:xfrm>
            <a:off x="3048000" y="762000"/>
            <a:ext cx="2449710" cy="461665"/>
          </a:xfrm>
          <a:prstGeom prst="rect">
            <a:avLst/>
          </a:prstGeom>
          <a:noFill/>
        </p:spPr>
        <p:txBody>
          <a:bodyPr wrap="none" rtlCol="0">
            <a:spAutoFit/>
          </a:bodyPr>
          <a:lstStyle/>
          <a:p>
            <a:r>
              <a:rPr lang="en-US" sz="2400" b="1" dirty="0" smtClean="0"/>
              <a:t>CONCLUSION</a:t>
            </a:r>
            <a:endParaRPr lang="en-US" sz="2400" b="1"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152400" y="2209800"/>
            <a:ext cx="8991600" cy="4325112"/>
          </a:xfrm>
        </p:spPr>
        <p:txBody>
          <a:bodyPr>
            <a:normAutofit/>
          </a:bodyPr>
          <a:lstStyle/>
          <a:p>
            <a:pPr>
              <a:buNone/>
            </a:pPr>
            <a:r>
              <a:rPr lang="en-US" sz="1800" dirty="0" smtClean="0">
                <a:latin typeface="Arial Black" pitchFamily="34" charset="0"/>
              </a:rPr>
              <a:t>									PAGE NO.</a:t>
            </a:r>
          </a:p>
          <a:p>
            <a:pPr>
              <a:buNone/>
            </a:pPr>
            <a:endParaRPr lang="en-US" sz="1800" dirty="0" smtClean="0">
              <a:latin typeface="Arial Black" pitchFamily="34" charset="0"/>
            </a:endParaRPr>
          </a:p>
          <a:p>
            <a:r>
              <a:rPr lang="en-US" sz="1800" dirty="0" smtClean="0">
                <a:latin typeface="Arial Black" pitchFamily="34" charset="0"/>
              </a:rPr>
              <a:t>Problem Statement					     3</a:t>
            </a:r>
          </a:p>
          <a:p>
            <a:r>
              <a:rPr lang="en-US" sz="1800" dirty="0" smtClean="0">
                <a:latin typeface="Arial Black" pitchFamily="34" charset="0"/>
              </a:rPr>
              <a:t>Importance of problem to be solved			     4	</a:t>
            </a:r>
          </a:p>
          <a:p>
            <a:r>
              <a:rPr lang="en-US" sz="1800" dirty="0" smtClean="0">
                <a:latin typeface="Arial Black" pitchFamily="34" charset="0"/>
              </a:rPr>
              <a:t>Data attributes description and Data set			   </a:t>
            </a:r>
            <a:r>
              <a:rPr lang="en-US" sz="1800" dirty="0" smtClean="0">
                <a:latin typeface="Arial Black" pitchFamily="34" charset="0"/>
              </a:rPr>
              <a:t> </a:t>
            </a:r>
            <a:r>
              <a:rPr lang="en-US" sz="1800" dirty="0" smtClean="0">
                <a:latin typeface="Arial Black" pitchFamily="34" charset="0"/>
              </a:rPr>
              <a:t> </a:t>
            </a:r>
            <a:r>
              <a:rPr lang="en-US" sz="1800" dirty="0" smtClean="0">
                <a:latin typeface="Arial Black" pitchFamily="34" charset="0"/>
              </a:rPr>
              <a:t>5</a:t>
            </a:r>
            <a:endParaRPr lang="en-US" sz="1800" dirty="0" smtClean="0">
              <a:latin typeface="Arial Black" pitchFamily="34" charset="0"/>
            </a:endParaRPr>
          </a:p>
          <a:p>
            <a:r>
              <a:rPr lang="en-US" sz="1800" dirty="0" smtClean="0">
                <a:latin typeface="Arial Black" pitchFamily="34" charset="0"/>
              </a:rPr>
              <a:t>Data visualization						   </a:t>
            </a:r>
            <a:r>
              <a:rPr lang="en-US" sz="1800" dirty="0" smtClean="0">
                <a:latin typeface="Arial Black" pitchFamily="34" charset="0"/>
              </a:rPr>
              <a:t>  7</a:t>
            </a:r>
            <a:endParaRPr lang="en-US" sz="1800" dirty="0" smtClean="0">
              <a:latin typeface="Arial Black" pitchFamily="34" charset="0"/>
            </a:endParaRPr>
          </a:p>
          <a:p>
            <a:r>
              <a:rPr lang="en-US" sz="1800" dirty="0" smtClean="0">
                <a:latin typeface="Arial Black" pitchFamily="34" charset="0"/>
              </a:rPr>
              <a:t>Data preprocessing					  </a:t>
            </a:r>
            <a:r>
              <a:rPr lang="en-US" sz="1800" dirty="0" smtClean="0">
                <a:latin typeface="Arial Black" pitchFamily="34" charset="0"/>
              </a:rPr>
              <a:t>   14</a:t>
            </a:r>
            <a:endParaRPr lang="en-US" sz="1800" dirty="0" smtClean="0">
              <a:latin typeface="Arial Black" pitchFamily="34" charset="0"/>
            </a:endParaRPr>
          </a:p>
          <a:p>
            <a:r>
              <a:rPr lang="en-US" sz="1800" dirty="0" smtClean="0">
                <a:latin typeface="Arial Black" pitchFamily="34" charset="0"/>
              </a:rPr>
              <a:t>Machine learning model and evaluation			  </a:t>
            </a:r>
            <a:r>
              <a:rPr lang="en-US" sz="1800" dirty="0" smtClean="0">
                <a:latin typeface="Arial Black" pitchFamily="34" charset="0"/>
              </a:rPr>
              <a:t>   17</a:t>
            </a:r>
            <a:endParaRPr lang="en-US" sz="1800" dirty="0" smtClean="0">
              <a:latin typeface="Arial Black" pitchFamily="34" charset="0"/>
            </a:endParaRPr>
          </a:p>
          <a:p>
            <a:r>
              <a:rPr lang="en-US" sz="1800" dirty="0" smtClean="0">
                <a:latin typeface="Arial Black" pitchFamily="34" charset="0"/>
              </a:rPr>
              <a:t>Conclusion							    </a:t>
            </a:r>
            <a:r>
              <a:rPr lang="en-US" sz="1800" dirty="0" smtClean="0">
                <a:latin typeface="Arial Black" pitchFamily="34" charset="0"/>
              </a:rPr>
              <a:t> 19</a:t>
            </a:r>
            <a:endParaRPr lang="en-US" sz="1800" dirty="0" smtClean="0">
              <a:latin typeface="Arial Black" pitchFamily="34" charset="0"/>
            </a:endParaRPr>
          </a:p>
          <a:p>
            <a:endParaRPr lang="en-US" sz="1800" dirty="0">
              <a:latin typeface="Arial Black" pitchFamily="34" charset="0"/>
            </a:endParaRPr>
          </a:p>
        </p:txBody>
      </p:sp>
      <p:sp>
        <p:nvSpPr>
          <p:cNvPr id="4" name="Slide Number Placeholder 3"/>
          <p:cNvSpPr>
            <a:spLocks noGrp="1"/>
          </p:cNvSpPr>
          <p:nvPr>
            <p:ph type="sldNum" sz="quarter" idx="12"/>
          </p:nvPr>
        </p:nvSpPr>
        <p:spPr/>
        <p:txBody>
          <a:bodyPr/>
          <a:lstStyle/>
          <a:p>
            <a:fld id="{4D7B8FE9-CFC6-4FC5-81A8-688D97C36C1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905000"/>
            <a:ext cx="6553200" cy="4524315"/>
          </a:xfrm>
          <a:prstGeom prst="rect">
            <a:avLst/>
          </a:prstGeom>
          <a:noFill/>
        </p:spPr>
        <p:txBody>
          <a:bodyPr wrap="square" rtlCol="0">
            <a:spAutoFit/>
          </a:bodyPr>
          <a:lstStyle/>
          <a:p>
            <a:r>
              <a:rPr lang="en-US" dirty="0" smtClean="0"/>
              <a:t>Hepatitis C is a liver infection caused by the hepatitis C virus (HCV). Hepatitis C is spread through contact with blood from an infected person. Today, most people become infected with the hepatitis C virus by sharing needles or other equipment used to prepare and inject drugs. For some people, hepatitis C is a short-term illness, but for more than half of people who become infected with the hepatitis C virus, it becomes a long-term, chronic infection. Chronic hepatitis C can result in serious, even life-threatening health problems like cirrhosis and liver cancer.</a:t>
            </a:r>
          </a:p>
          <a:p>
            <a:endParaRPr lang="en-US" dirty="0"/>
          </a:p>
          <a:p>
            <a:endParaRPr lang="en-US" dirty="0" smtClean="0"/>
          </a:p>
          <a:p>
            <a:r>
              <a:rPr lang="en-US" dirty="0" smtClean="0"/>
              <a:t>In this project we are going to creating a predictive model that could perform early detection of Hepatitis C and other liver diseases would allow people to quickly and easily determine their risk/get treatment.</a:t>
            </a:r>
            <a:endParaRPr lang="en-US" dirty="0"/>
          </a:p>
        </p:txBody>
      </p:sp>
      <p:sp>
        <p:nvSpPr>
          <p:cNvPr id="3" name="TextBox 2"/>
          <p:cNvSpPr txBox="1"/>
          <p:nvPr/>
        </p:nvSpPr>
        <p:spPr>
          <a:xfrm>
            <a:off x="2362200" y="838200"/>
            <a:ext cx="4038285" cy="461665"/>
          </a:xfrm>
          <a:prstGeom prst="rect">
            <a:avLst/>
          </a:prstGeom>
          <a:noFill/>
        </p:spPr>
        <p:txBody>
          <a:bodyPr wrap="none" rtlCol="0">
            <a:spAutoFit/>
          </a:bodyPr>
          <a:lstStyle/>
          <a:p>
            <a:r>
              <a:rPr lang="en-US" sz="2400" b="1" dirty="0" smtClean="0"/>
              <a:t>PROBLEM STATEMENT</a:t>
            </a:r>
            <a:endParaRPr lang="en-US" sz="2400" b="1"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8121134" cy="461665"/>
          </a:xfrm>
          <a:prstGeom prst="rect">
            <a:avLst/>
          </a:prstGeom>
          <a:noFill/>
        </p:spPr>
        <p:txBody>
          <a:bodyPr wrap="none" rtlCol="0">
            <a:spAutoFit/>
          </a:bodyPr>
          <a:lstStyle/>
          <a:p>
            <a:r>
              <a:rPr lang="en-US" sz="2400" b="1" dirty="0" smtClean="0"/>
              <a:t>IMPORTANCE OF THE PROBLEM TO BE SOLVED</a:t>
            </a:r>
            <a:endParaRPr lang="en-US" sz="2400" b="1" dirty="0"/>
          </a:p>
        </p:txBody>
      </p:sp>
      <p:sp>
        <p:nvSpPr>
          <p:cNvPr id="3" name="TextBox 2"/>
          <p:cNvSpPr txBox="1"/>
          <p:nvPr/>
        </p:nvSpPr>
        <p:spPr>
          <a:xfrm>
            <a:off x="1219200" y="1981200"/>
            <a:ext cx="7010399" cy="3416320"/>
          </a:xfrm>
          <a:prstGeom prst="rect">
            <a:avLst/>
          </a:prstGeom>
          <a:noFill/>
        </p:spPr>
        <p:txBody>
          <a:bodyPr wrap="square" rtlCol="0">
            <a:spAutoFit/>
          </a:bodyPr>
          <a:lstStyle/>
          <a:p>
            <a:r>
              <a:rPr lang="en-US" dirty="0" smtClean="0"/>
              <a:t>Hepatitis C is an infection caused by a virus that attacks the liver and leads to inflammation. It is one of the deadly disease.</a:t>
            </a:r>
          </a:p>
          <a:p>
            <a:r>
              <a:rPr lang="en-US" dirty="0" smtClean="0"/>
              <a:t>We don’t have a proper vaccination for this as well as early detection and screening is important because there is a better success rate and outcome if the disease is caught early before severe symptoms and complications occur. Early detection lowers the risk of worsening complications, such as a need for liver transplant, or cancer formation and death.</a:t>
            </a:r>
          </a:p>
          <a:p>
            <a:endParaRPr lang="en-US" dirty="0" smtClean="0"/>
          </a:p>
          <a:p>
            <a:r>
              <a:rPr lang="en-US" dirty="0" smtClean="0"/>
              <a:t>Through solving this we can detect the Hepatitis C disease patient in early stages and can be treated and ultimately we can save life by providing timely detection and </a:t>
            </a:r>
            <a:r>
              <a:rPr lang="en-US" dirty="0" err="1" smtClean="0"/>
              <a:t>treatement</a:t>
            </a:r>
            <a:r>
              <a:rPr lang="en-US" dirty="0" smtClean="0"/>
              <a:t>.</a:t>
            </a:r>
            <a:endParaRPr lang="en-US" dirty="0"/>
          </a:p>
        </p:txBody>
      </p:sp>
      <p:sp>
        <p:nvSpPr>
          <p:cNvPr id="7" name="Slide Number Placeholder 6"/>
          <p:cNvSpPr>
            <a:spLocks noGrp="1"/>
          </p:cNvSpPr>
          <p:nvPr>
            <p:ph type="sldNum" sz="quarter" idx="12"/>
          </p:nvPr>
        </p:nvSpPr>
        <p:spPr/>
        <p:txBody>
          <a:bodyPr/>
          <a:lstStyle/>
          <a:p>
            <a:fld id="{4D7B8FE9-CFC6-4FC5-81A8-688D97C36C1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09600"/>
            <a:ext cx="4366501" cy="830997"/>
          </a:xfrm>
          <a:prstGeom prst="rect">
            <a:avLst/>
          </a:prstGeom>
          <a:noFill/>
        </p:spPr>
        <p:txBody>
          <a:bodyPr wrap="square" rtlCol="0">
            <a:spAutoFit/>
          </a:bodyPr>
          <a:lstStyle/>
          <a:p>
            <a:r>
              <a:rPr lang="en-US" sz="2400" b="1" dirty="0" smtClean="0"/>
              <a:t>DATA SET DESCRIPTION</a:t>
            </a:r>
          </a:p>
          <a:p>
            <a:endParaRPr lang="en-US" sz="2400" b="1" dirty="0"/>
          </a:p>
        </p:txBody>
      </p:sp>
      <p:sp>
        <p:nvSpPr>
          <p:cNvPr id="3" name="TextBox 2"/>
          <p:cNvSpPr txBox="1"/>
          <p:nvPr/>
        </p:nvSpPr>
        <p:spPr>
          <a:xfrm>
            <a:off x="685800" y="1219200"/>
            <a:ext cx="8077200" cy="5632311"/>
          </a:xfrm>
          <a:prstGeom prst="rect">
            <a:avLst/>
          </a:prstGeom>
          <a:noFill/>
        </p:spPr>
        <p:txBody>
          <a:bodyPr wrap="square" rtlCol="0">
            <a:spAutoFit/>
          </a:bodyPr>
          <a:lstStyle/>
          <a:p>
            <a:pPr marL="400050" indent="-400050">
              <a:lnSpc>
                <a:spcPct val="150000"/>
              </a:lnSpc>
              <a:buFont typeface="Wingdings" pitchFamily="2" charset="2"/>
              <a:buChar char="q"/>
            </a:pPr>
            <a:r>
              <a:rPr lang="en-US" sz="1600" dirty="0" smtClean="0"/>
              <a:t>Category</a:t>
            </a:r>
            <a:r>
              <a:rPr lang="en-US" sz="1600" dirty="0"/>
              <a:t>: The target feature. values: '0=Blood Donor', '0s=suspect Blood Donor', '1=Hepatitis', '2=Fibrosis', '3=Cirrhosis'</a:t>
            </a:r>
          </a:p>
          <a:p>
            <a:pPr marL="400050" indent="-400050">
              <a:lnSpc>
                <a:spcPct val="150000"/>
              </a:lnSpc>
              <a:buFont typeface="Wingdings" pitchFamily="2" charset="2"/>
              <a:buChar char="q"/>
            </a:pPr>
            <a:r>
              <a:rPr lang="en-US" sz="1600" dirty="0"/>
              <a:t>Age: age of the patient in years</a:t>
            </a:r>
          </a:p>
          <a:p>
            <a:pPr marL="400050" indent="-400050">
              <a:lnSpc>
                <a:spcPct val="150000"/>
              </a:lnSpc>
              <a:buFont typeface="Wingdings" pitchFamily="2" charset="2"/>
              <a:buChar char="q"/>
            </a:pPr>
            <a:r>
              <a:rPr lang="en-US" sz="1600" dirty="0"/>
              <a:t>Sex: sex of the patient ('f'=female, 'm'=male)</a:t>
            </a:r>
          </a:p>
          <a:p>
            <a:pPr marL="400050" indent="-400050">
              <a:lnSpc>
                <a:spcPct val="150000"/>
              </a:lnSpc>
              <a:buFont typeface="Wingdings" pitchFamily="2" charset="2"/>
              <a:buChar char="q"/>
            </a:pPr>
            <a:r>
              <a:rPr lang="en-US" sz="1600" dirty="0"/>
              <a:t>ALB: amount of albumin in patient's blood</a:t>
            </a:r>
          </a:p>
          <a:p>
            <a:pPr marL="400050" indent="-400050">
              <a:lnSpc>
                <a:spcPct val="150000"/>
              </a:lnSpc>
              <a:buFont typeface="Wingdings" pitchFamily="2" charset="2"/>
              <a:buChar char="q"/>
            </a:pPr>
            <a:r>
              <a:rPr lang="en-US" sz="1600" dirty="0"/>
              <a:t>ALP: amount of alkaline </a:t>
            </a:r>
            <a:r>
              <a:rPr lang="en-US" sz="1600" dirty="0" err="1"/>
              <a:t>phosphatase</a:t>
            </a:r>
            <a:r>
              <a:rPr lang="en-US" sz="1600" dirty="0"/>
              <a:t> in patient's blood</a:t>
            </a:r>
          </a:p>
          <a:p>
            <a:pPr marL="400050" indent="-400050">
              <a:lnSpc>
                <a:spcPct val="150000"/>
              </a:lnSpc>
              <a:buFont typeface="Wingdings" pitchFamily="2" charset="2"/>
              <a:buChar char="q"/>
            </a:pPr>
            <a:r>
              <a:rPr lang="en-US" sz="1600" dirty="0"/>
              <a:t>ALT: amount of </a:t>
            </a:r>
            <a:r>
              <a:rPr lang="en-US" sz="1600" dirty="0" err="1"/>
              <a:t>alanine</a:t>
            </a:r>
            <a:r>
              <a:rPr lang="en-US" sz="1600" dirty="0"/>
              <a:t> </a:t>
            </a:r>
            <a:r>
              <a:rPr lang="en-US" sz="1600" dirty="0" err="1"/>
              <a:t>transaminase</a:t>
            </a:r>
            <a:r>
              <a:rPr lang="en-US" sz="1600" dirty="0"/>
              <a:t> in patient's blood</a:t>
            </a:r>
          </a:p>
          <a:p>
            <a:pPr marL="400050" indent="-400050">
              <a:lnSpc>
                <a:spcPct val="150000"/>
              </a:lnSpc>
              <a:buFont typeface="Wingdings" pitchFamily="2" charset="2"/>
              <a:buChar char="q"/>
            </a:pPr>
            <a:r>
              <a:rPr lang="en-US" sz="1600" dirty="0"/>
              <a:t>AST: amount of </a:t>
            </a:r>
            <a:r>
              <a:rPr lang="en-US" sz="1600" err="1"/>
              <a:t>aspartate</a:t>
            </a:r>
            <a:r>
              <a:rPr lang="en-US" sz="1600"/>
              <a:t> </a:t>
            </a:r>
            <a:r>
              <a:rPr lang="en-US" sz="1600" smtClean="0"/>
              <a:t>aminotransferase </a:t>
            </a:r>
            <a:r>
              <a:rPr lang="en-US" sz="1600" dirty="0"/>
              <a:t>in patient's blood</a:t>
            </a:r>
          </a:p>
          <a:p>
            <a:pPr marL="400050" indent="-400050">
              <a:lnSpc>
                <a:spcPct val="150000"/>
              </a:lnSpc>
              <a:buFont typeface="Wingdings" pitchFamily="2" charset="2"/>
              <a:buChar char="q"/>
            </a:pPr>
            <a:r>
              <a:rPr lang="en-US" sz="1600" dirty="0"/>
              <a:t>BIL: amount of </a:t>
            </a:r>
            <a:r>
              <a:rPr lang="en-US" sz="1600" dirty="0" err="1"/>
              <a:t>bilirubin</a:t>
            </a:r>
            <a:r>
              <a:rPr lang="en-US" sz="1600" dirty="0"/>
              <a:t> in patient's blood</a:t>
            </a:r>
          </a:p>
          <a:p>
            <a:pPr marL="400050" indent="-400050">
              <a:lnSpc>
                <a:spcPct val="150000"/>
              </a:lnSpc>
              <a:buFont typeface="Wingdings" pitchFamily="2" charset="2"/>
              <a:buChar char="q"/>
            </a:pPr>
            <a:r>
              <a:rPr lang="en-US" sz="1600" dirty="0"/>
              <a:t>CHE: amount of </a:t>
            </a:r>
            <a:r>
              <a:rPr lang="en-US" sz="1600" dirty="0" smtClean="0"/>
              <a:t>cholinesterase </a:t>
            </a:r>
            <a:r>
              <a:rPr lang="en-US" sz="1600" dirty="0"/>
              <a:t>in patient's blood</a:t>
            </a:r>
          </a:p>
          <a:p>
            <a:pPr marL="400050" indent="-400050">
              <a:lnSpc>
                <a:spcPct val="150000"/>
              </a:lnSpc>
              <a:buFont typeface="Wingdings" pitchFamily="2" charset="2"/>
              <a:buChar char="q"/>
            </a:pPr>
            <a:r>
              <a:rPr lang="en-US" sz="1600" dirty="0"/>
              <a:t>CHOL: amount of cholesterol in patient's blood</a:t>
            </a:r>
          </a:p>
          <a:p>
            <a:pPr marL="400050" indent="-400050">
              <a:lnSpc>
                <a:spcPct val="150000"/>
              </a:lnSpc>
              <a:buFont typeface="Wingdings" pitchFamily="2" charset="2"/>
              <a:buChar char="q"/>
            </a:pPr>
            <a:r>
              <a:rPr lang="en-US" sz="1600" dirty="0"/>
              <a:t>CREA: amount of </a:t>
            </a:r>
            <a:r>
              <a:rPr lang="en-US" sz="1600" dirty="0" err="1"/>
              <a:t>creatine</a:t>
            </a:r>
            <a:r>
              <a:rPr lang="en-US" sz="1600" dirty="0"/>
              <a:t> in patient's blood</a:t>
            </a:r>
          </a:p>
          <a:p>
            <a:pPr marL="400050" indent="-400050">
              <a:lnSpc>
                <a:spcPct val="150000"/>
              </a:lnSpc>
              <a:buFont typeface="Wingdings" pitchFamily="2" charset="2"/>
              <a:buChar char="q"/>
            </a:pPr>
            <a:r>
              <a:rPr lang="en-US" sz="1600" dirty="0"/>
              <a:t>GGT: amount of </a:t>
            </a:r>
            <a:r>
              <a:rPr lang="en-US" sz="1600"/>
              <a:t>gamma-</a:t>
            </a:r>
            <a:r>
              <a:rPr lang="en-US" sz="1600" err="1"/>
              <a:t>glutamyl</a:t>
            </a:r>
            <a:r>
              <a:rPr lang="en-US" sz="1600"/>
              <a:t> </a:t>
            </a:r>
            <a:r>
              <a:rPr lang="en-US" sz="1600" smtClean="0"/>
              <a:t>transferase </a:t>
            </a:r>
            <a:r>
              <a:rPr lang="en-US" sz="1600" dirty="0"/>
              <a:t>in patient's blood</a:t>
            </a:r>
          </a:p>
          <a:p>
            <a:pPr marL="400050" indent="-400050">
              <a:lnSpc>
                <a:spcPct val="150000"/>
              </a:lnSpc>
              <a:buFont typeface="Wingdings" pitchFamily="2" charset="2"/>
              <a:buChar char="q"/>
            </a:pPr>
            <a:r>
              <a:rPr lang="en-US" sz="1600" dirty="0"/>
              <a:t>PROT: amount of </a:t>
            </a:r>
            <a:r>
              <a:rPr lang="en-US" sz="1600" dirty="0" err="1" smtClean="0"/>
              <a:t>protien</a:t>
            </a:r>
            <a:r>
              <a:rPr lang="en-US" sz="1600" dirty="0" smtClean="0"/>
              <a:t> </a:t>
            </a:r>
            <a:r>
              <a:rPr lang="en-US" sz="1600" dirty="0"/>
              <a:t>in patient's blood</a:t>
            </a:r>
          </a:p>
          <a:p>
            <a:pPr marL="400050" indent="-400050">
              <a:lnSpc>
                <a:spcPct val="150000"/>
              </a:lnSpc>
              <a:buFont typeface="Wingdings" pitchFamily="2" charset="2"/>
              <a:buChar char="q"/>
            </a:pPr>
            <a:endParaRPr lang="en-US" sz="1600"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4648200" cy="369332"/>
          </a:xfrm>
          <a:prstGeom prst="rect">
            <a:avLst/>
          </a:prstGeom>
          <a:noFill/>
        </p:spPr>
        <p:txBody>
          <a:bodyPr wrap="square" rtlCol="0">
            <a:spAutoFit/>
          </a:bodyPr>
          <a:lstStyle/>
          <a:p>
            <a:endParaRPr lang="en-US" dirty="0"/>
          </a:p>
        </p:txBody>
      </p:sp>
      <p:sp>
        <p:nvSpPr>
          <p:cNvPr id="3" name="TextBox 2"/>
          <p:cNvSpPr txBox="1"/>
          <p:nvPr/>
        </p:nvSpPr>
        <p:spPr>
          <a:xfrm>
            <a:off x="1905000" y="1371600"/>
            <a:ext cx="6019800" cy="369332"/>
          </a:xfrm>
          <a:prstGeom prst="rect">
            <a:avLst/>
          </a:prstGeom>
          <a:noFill/>
        </p:spPr>
        <p:txBody>
          <a:bodyPr wrap="square" rtlCol="0">
            <a:spAutoFit/>
          </a:bodyPr>
          <a:lstStyle/>
          <a:p>
            <a:endParaRPr lang="en-US" dirty="0"/>
          </a:p>
        </p:txBody>
      </p:sp>
      <p:pic>
        <p:nvPicPr>
          <p:cNvPr id="15361" name="Picture 1"/>
          <p:cNvPicPr>
            <a:picLocks noChangeAspect="1" noChangeArrowheads="1"/>
          </p:cNvPicPr>
          <p:nvPr/>
        </p:nvPicPr>
        <p:blipFill>
          <a:blip r:embed="rId2"/>
          <a:srcRect/>
          <a:stretch>
            <a:fillRect/>
          </a:stretch>
        </p:blipFill>
        <p:spPr bwMode="auto">
          <a:xfrm>
            <a:off x="228601" y="1352550"/>
            <a:ext cx="8757406" cy="5200650"/>
          </a:xfrm>
          <a:prstGeom prst="rect">
            <a:avLst/>
          </a:prstGeom>
          <a:noFill/>
          <a:ln w="9525">
            <a:noFill/>
            <a:miter lim="800000"/>
            <a:headEnd/>
            <a:tailEnd/>
          </a:ln>
          <a:effectLst/>
        </p:spPr>
      </p:pic>
      <p:sp>
        <p:nvSpPr>
          <p:cNvPr id="7" name="TextBox 6"/>
          <p:cNvSpPr txBox="1"/>
          <p:nvPr/>
        </p:nvSpPr>
        <p:spPr>
          <a:xfrm>
            <a:off x="3200400" y="685800"/>
            <a:ext cx="1829347" cy="461665"/>
          </a:xfrm>
          <a:prstGeom prst="rect">
            <a:avLst/>
          </a:prstGeom>
          <a:noFill/>
        </p:spPr>
        <p:txBody>
          <a:bodyPr wrap="none" rtlCol="0">
            <a:spAutoFit/>
          </a:bodyPr>
          <a:lstStyle/>
          <a:p>
            <a:r>
              <a:rPr lang="en-US" sz="2400" b="1" dirty="0" smtClean="0"/>
              <a:t>DATA SET</a:t>
            </a:r>
            <a:endParaRPr lang="en-US" sz="2400" b="1" dirty="0"/>
          </a:p>
        </p:txBody>
      </p:sp>
      <p:sp>
        <p:nvSpPr>
          <p:cNvPr id="6" name="Slide Number Placeholder 5"/>
          <p:cNvSpPr>
            <a:spLocks noGrp="1"/>
          </p:cNvSpPr>
          <p:nvPr>
            <p:ph type="sldNum" sz="quarter" idx="12"/>
          </p:nvPr>
        </p:nvSpPr>
        <p:spPr/>
        <p:txBody>
          <a:bodyPr/>
          <a:lstStyle/>
          <a:p>
            <a:fld id="{4D7B8FE9-CFC6-4FC5-81A8-688D97C36C1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362200"/>
            <a:ext cx="6293711"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VISUALIZATION</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lide Number Placeholder 2"/>
          <p:cNvSpPr>
            <a:spLocks noGrp="1"/>
          </p:cNvSpPr>
          <p:nvPr>
            <p:ph type="sldNum" sz="quarter" idx="12"/>
          </p:nvPr>
        </p:nvSpPr>
        <p:spPr/>
        <p:txBody>
          <a:bodyPr/>
          <a:lstStyle/>
          <a:p>
            <a:fld id="{4D7B8FE9-CFC6-4FC5-81A8-688D97C36C1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a:srcRect/>
          <a:stretch>
            <a:fillRect/>
          </a:stretch>
        </p:blipFill>
        <p:spPr bwMode="auto">
          <a:xfrm>
            <a:off x="1371600" y="2133600"/>
            <a:ext cx="6700838" cy="4210050"/>
          </a:xfrm>
          <a:prstGeom prst="rect">
            <a:avLst/>
          </a:prstGeom>
          <a:noFill/>
          <a:ln w="9525">
            <a:noFill/>
            <a:miter lim="800000"/>
            <a:headEnd/>
            <a:tailEnd/>
          </a:ln>
          <a:effectLst/>
        </p:spPr>
      </p:pic>
      <p:sp>
        <p:nvSpPr>
          <p:cNvPr id="3" name="TextBox 2"/>
          <p:cNvSpPr txBox="1"/>
          <p:nvPr/>
        </p:nvSpPr>
        <p:spPr>
          <a:xfrm>
            <a:off x="1143000" y="1295400"/>
            <a:ext cx="7031092" cy="369332"/>
          </a:xfrm>
          <a:prstGeom prst="rect">
            <a:avLst/>
          </a:prstGeom>
          <a:noFill/>
        </p:spPr>
        <p:txBody>
          <a:bodyPr wrap="none" rtlCol="0">
            <a:spAutoFit/>
          </a:bodyPr>
          <a:lstStyle/>
          <a:p>
            <a:r>
              <a:rPr lang="en-US" dirty="0" smtClean="0"/>
              <a:t>Here we can see that the count of  Blood donor is highest among all</a:t>
            </a:r>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04801" y="1347788"/>
            <a:ext cx="5943600" cy="4900612"/>
          </a:xfrm>
          <a:prstGeom prst="rect">
            <a:avLst/>
          </a:prstGeom>
          <a:noFill/>
          <a:ln w="9525">
            <a:noFill/>
            <a:miter lim="800000"/>
            <a:headEnd/>
            <a:tailEnd/>
          </a:ln>
          <a:effectLst/>
        </p:spPr>
      </p:pic>
      <p:sp>
        <p:nvSpPr>
          <p:cNvPr id="3" name="TextBox 2"/>
          <p:cNvSpPr txBox="1"/>
          <p:nvPr/>
        </p:nvSpPr>
        <p:spPr>
          <a:xfrm>
            <a:off x="5562600" y="2971800"/>
            <a:ext cx="3581400" cy="1200329"/>
          </a:xfrm>
          <a:prstGeom prst="rect">
            <a:avLst/>
          </a:prstGeom>
          <a:noFill/>
        </p:spPr>
        <p:txBody>
          <a:bodyPr wrap="square" rtlCol="0">
            <a:spAutoFit/>
          </a:bodyPr>
          <a:lstStyle/>
          <a:p>
            <a:r>
              <a:rPr lang="en-US" dirty="0" smtClean="0"/>
              <a:t>Males and females % </a:t>
            </a:r>
            <a:endParaRPr lang="en-US" dirty="0"/>
          </a:p>
          <a:p>
            <a:r>
              <a:rPr lang="en-US" dirty="0" smtClean="0"/>
              <a:t>As we can see that Male percentage is more around 61.3% </a:t>
            </a:r>
          </a:p>
          <a:p>
            <a:r>
              <a:rPr lang="en-US" dirty="0" smtClean="0"/>
              <a:t>And female % is 38.7</a:t>
            </a:r>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413</TotalTime>
  <Words>687</Words>
  <Application>Microsoft Office PowerPoint</Application>
  <PresentationFormat>On-screen Show (4:3)</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  Hepatitis C prediction using PySpark and machine learning</vt:lpstr>
      <vt:lpstr>TABLE OF 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Aaditya Raj</dc:creator>
  <cp:lastModifiedBy>Aaditya Raj</cp:lastModifiedBy>
  <cp:revision>16</cp:revision>
  <dcterms:created xsi:type="dcterms:W3CDTF">2022-03-04T10:51:00Z</dcterms:created>
  <dcterms:modified xsi:type="dcterms:W3CDTF">2022-03-05T12:57:34Z</dcterms:modified>
</cp:coreProperties>
</file>