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6" r:id="rId3"/>
    <p:sldId id="257" r:id="rId4"/>
    <p:sldId id="271" r:id="rId5"/>
    <p:sldId id="265" r:id="rId6"/>
    <p:sldId id="266" r:id="rId7"/>
    <p:sldId id="259" r:id="rId8"/>
    <p:sldId id="260" r:id="rId9"/>
    <p:sldId id="273" r:id="rId10"/>
    <p:sldId id="261" r:id="rId11"/>
    <p:sldId id="267" r:id="rId12"/>
    <p:sldId id="268" r:id="rId13"/>
    <p:sldId id="270" r:id="rId14"/>
    <p:sldId id="269"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C1BA3EB-3A71-40A8-A0C4-D59930F1C31B}" type="datetimeFigureOut">
              <a:rPr lang="en-US" smtClean="0"/>
              <a:t>5/11/2019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AB75253-F660-42D8-9EC5-AE5D19B3290B}" type="slidenum">
              <a:rPr lang="en-US" smtClean="0"/>
              <a:t>‹#›</a:t>
            </a:fld>
            <a:endParaRPr lang="en-US"/>
          </a:p>
        </p:txBody>
      </p:sp>
    </p:spTree>
    <p:extLst>
      <p:ext uri="{BB962C8B-B14F-4D97-AF65-F5344CB8AC3E}">
        <p14:creationId xmlns:p14="http://schemas.microsoft.com/office/powerpoint/2010/main" val="3754696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C1BA3EB-3A71-40A8-A0C4-D59930F1C31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B75253-F660-42D8-9EC5-AE5D19B3290B}" type="slidenum">
              <a:rPr lang="en-US" smtClean="0"/>
              <a:t>‹#›</a:t>
            </a:fld>
            <a:endParaRPr lang="en-US"/>
          </a:p>
        </p:txBody>
      </p:sp>
    </p:spTree>
    <p:extLst>
      <p:ext uri="{BB962C8B-B14F-4D97-AF65-F5344CB8AC3E}">
        <p14:creationId xmlns:p14="http://schemas.microsoft.com/office/powerpoint/2010/main" val="133116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C1BA3EB-3A71-40A8-A0C4-D59930F1C31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B75253-F660-42D8-9EC5-AE5D19B3290B}" type="slidenum">
              <a:rPr lang="en-US" smtClean="0"/>
              <a:t>‹#›</a:t>
            </a:fld>
            <a:endParaRPr lang="en-US"/>
          </a:p>
        </p:txBody>
      </p:sp>
    </p:spTree>
    <p:extLst>
      <p:ext uri="{BB962C8B-B14F-4D97-AF65-F5344CB8AC3E}">
        <p14:creationId xmlns:p14="http://schemas.microsoft.com/office/powerpoint/2010/main" val="860106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C1BA3EB-3A71-40A8-A0C4-D59930F1C31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B75253-F660-42D8-9EC5-AE5D19B3290B}" type="slidenum">
              <a:rPr lang="en-US" smtClean="0"/>
              <a:t>‹#›</a:t>
            </a:fld>
            <a:endParaRPr lang="en-US"/>
          </a:p>
        </p:txBody>
      </p:sp>
    </p:spTree>
    <p:extLst>
      <p:ext uri="{BB962C8B-B14F-4D97-AF65-F5344CB8AC3E}">
        <p14:creationId xmlns:p14="http://schemas.microsoft.com/office/powerpoint/2010/main" val="215830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1BA3EB-3A71-40A8-A0C4-D59930F1C31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B75253-F660-42D8-9EC5-AE5D19B3290B}" type="slidenum">
              <a:rPr lang="en-US" smtClean="0"/>
              <a:t>‹#›</a:t>
            </a:fld>
            <a:endParaRPr lang="en-US"/>
          </a:p>
        </p:txBody>
      </p:sp>
    </p:spTree>
    <p:extLst>
      <p:ext uri="{BB962C8B-B14F-4D97-AF65-F5344CB8AC3E}">
        <p14:creationId xmlns:p14="http://schemas.microsoft.com/office/powerpoint/2010/main" val="4277114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C1BA3EB-3A71-40A8-A0C4-D59930F1C31B}" type="datetimeFigureOut">
              <a:rPr lang="en-US" smtClean="0"/>
              <a:t>5/11/2019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B75253-F660-42D8-9EC5-AE5D19B3290B}" type="slidenum">
              <a:rPr lang="en-US" smtClean="0"/>
              <a:t>‹#›</a:t>
            </a:fld>
            <a:endParaRPr lang="en-US"/>
          </a:p>
        </p:txBody>
      </p:sp>
    </p:spTree>
    <p:extLst>
      <p:ext uri="{BB962C8B-B14F-4D97-AF65-F5344CB8AC3E}">
        <p14:creationId xmlns:p14="http://schemas.microsoft.com/office/powerpoint/2010/main" val="489689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C1BA3EB-3A71-40A8-A0C4-D59930F1C31B}" type="datetimeFigureOut">
              <a:rPr lang="en-US" smtClean="0"/>
              <a:t>5/11/2019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AB75253-F660-42D8-9EC5-AE5D19B3290B}" type="slidenum">
              <a:rPr lang="en-US" smtClean="0"/>
              <a:t>‹#›</a:t>
            </a:fld>
            <a:endParaRPr lang="en-US"/>
          </a:p>
        </p:txBody>
      </p:sp>
    </p:spTree>
    <p:extLst>
      <p:ext uri="{BB962C8B-B14F-4D97-AF65-F5344CB8AC3E}">
        <p14:creationId xmlns:p14="http://schemas.microsoft.com/office/powerpoint/2010/main" val="2371980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C1BA3EB-3A71-40A8-A0C4-D59930F1C31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75253-F660-42D8-9EC5-AE5D19B3290B}" type="slidenum">
              <a:rPr lang="en-US" smtClean="0"/>
              <a:t>‹#›</a:t>
            </a:fld>
            <a:endParaRPr lang="en-US"/>
          </a:p>
        </p:txBody>
      </p:sp>
    </p:spTree>
    <p:extLst>
      <p:ext uri="{BB962C8B-B14F-4D97-AF65-F5344CB8AC3E}">
        <p14:creationId xmlns:p14="http://schemas.microsoft.com/office/powerpoint/2010/main" val="253857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C1BA3EB-3A71-40A8-A0C4-D59930F1C31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B75253-F660-42D8-9EC5-AE5D19B3290B}" type="slidenum">
              <a:rPr lang="en-US" smtClean="0"/>
              <a:t>‹#›</a:t>
            </a:fld>
            <a:endParaRPr lang="en-US"/>
          </a:p>
        </p:txBody>
      </p:sp>
    </p:spTree>
    <p:extLst>
      <p:ext uri="{BB962C8B-B14F-4D97-AF65-F5344CB8AC3E}">
        <p14:creationId xmlns:p14="http://schemas.microsoft.com/office/powerpoint/2010/main" val="49764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1BA3EB-3A71-40A8-A0C4-D59930F1C31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75253-F660-42D8-9EC5-AE5D19B3290B}" type="slidenum">
              <a:rPr lang="en-US" smtClean="0"/>
              <a:t>‹#›</a:t>
            </a:fld>
            <a:endParaRPr lang="en-US"/>
          </a:p>
        </p:txBody>
      </p:sp>
    </p:spTree>
    <p:extLst>
      <p:ext uri="{BB962C8B-B14F-4D97-AF65-F5344CB8AC3E}">
        <p14:creationId xmlns:p14="http://schemas.microsoft.com/office/powerpoint/2010/main" val="2138257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1BA3EB-3A71-40A8-A0C4-D59930F1C31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B75253-F660-42D8-9EC5-AE5D19B3290B}" type="slidenum">
              <a:rPr lang="en-US" smtClean="0"/>
              <a:t>‹#›</a:t>
            </a:fld>
            <a:endParaRPr lang="en-US"/>
          </a:p>
        </p:txBody>
      </p:sp>
    </p:spTree>
    <p:extLst>
      <p:ext uri="{BB962C8B-B14F-4D97-AF65-F5344CB8AC3E}">
        <p14:creationId xmlns:p14="http://schemas.microsoft.com/office/powerpoint/2010/main" val="27752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1BA3EB-3A71-40A8-A0C4-D59930F1C31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75253-F660-42D8-9EC5-AE5D19B3290B}" type="slidenum">
              <a:rPr lang="en-US" smtClean="0"/>
              <a:t>‹#›</a:t>
            </a:fld>
            <a:endParaRPr lang="en-US"/>
          </a:p>
        </p:txBody>
      </p:sp>
    </p:spTree>
    <p:extLst>
      <p:ext uri="{BB962C8B-B14F-4D97-AF65-F5344CB8AC3E}">
        <p14:creationId xmlns:p14="http://schemas.microsoft.com/office/powerpoint/2010/main" val="412325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1BA3EB-3A71-40A8-A0C4-D59930F1C31B}" type="datetimeFigureOut">
              <a:rPr lang="en-US" smtClean="0"/>
              <a:t>5/11/2019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B75253-F660-42D8-9EC5-AE5D19B3290B}" type="slidenum">
              <a:rPr lang="en-US" smtClean="0"/>
              <a:t>‹#›</a:t>
            </a:fld>
            <a:endParaRPr lang="en-US"/>
          </a:p>
        </p:txBody>
      </p:sp>
    </p:spTree>
    <p:extLst>
      <p:ext uri="{BB962C8B-B14F-4D97-AF65-F5344CB8AC3E}">
        <p14:creationId xmlns:p14="http://schemas.microsoft.com/office/powerpoint/2010/main" val="380463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1BA3EB-3A71-40A8-A0C4-D59930F1C31B}" type="datetimeFigureOut">
              <a:rPr lang="en-US" smtClean="0"/>
              <a:t>5/11/2019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B75253-F660-42D8-9EC5-AE5D19B3290B}" type="slidenum">
              <a:rPr lang="en-US" smtClean="0"/>
              <a:t>‹#›</a:t>
            </a:fld>
            <a:endParaRPr lang="en-US"/>
          </a:p>
        </p:txBody>
      </p:sp>
    </p:spTree>
    <p:extLst>
      <p:ext uri="{BB962C8B-B14F-4D97-AF65-F5344CB8AC3E}">
        <p14:creationId xmlns:p14="http://schemas.microsoft.com/office/powerpoint/2010/main" val="965185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BA3EB-3A71-40A8-A0C4-D59930F1C31B}" type="datetimeFigureOut">
              <a:rPr lang="en-US" smtClean="0"/>
              <a:t>5/11/2019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B75253-F660-42D8-9EC5-AE5D19B3290B}" type="slidenum">
              <a:rPr lang="en-US" smtClean="0"/>
              <a:t>‹#›</a:t>
            </a:fld>
            <a:endParaRPr lang="en-US"/>
          </a:p>
        </p:txBody>
      </p:sp>
    </p:spTree>
    <p:extLst>
      <p:ext uri="{BB962C8B-B14F-4D97-AF65-F5344CB8AC3E}">
        <p14:creationId xmlns:p14="http://schemas.microsoft.com/office/powerpoint/2010/main" val="135832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C1BA3EB-3A71-40A8-A0C4-D59930F1C31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B75253-F660-42D8-9EC5-AE5D19B3290B}" type="slidenum">
              <a:rPr lang="en-US" smtClean="0"/>
              <a:t>‹#›</a:t>
            </a:fld>
            <a:endParaRPr lang="en-US"/>
          </a:p>
        </p:txBody>
      </p:sp>
    </p:spTree>
    <p:extLst>
      <p:ext uri="{BB962C8B-B14F-4D97-AF65-F5344CB8AC3E}">
        <p14:creationId xmlns:p14="http://schemas.microsoft.com/office/powerpoint/2010/main" val="1966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C1BA3EB-3A71-40A8-A0C4-D59930F1C31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B75253-F660-42D8-9EC5-AE5D19B3290B}" type="slidenum">
              <a:rPr lang="en-US" smtClean="0"/>
              <a:t>‹#›</a:t>
            </a:fld>
            <a:endParaRPr lang="en-US"/>
          </a:p>
        </p:txBody>
      </p:sp>
    </p:spTree>
    <p:extLst>
      <p:ext uri="{BB962C8B-B14F-4D97-AF65-F5344CB8AC3E}">
        <p14:creationId xmlns:p14="http://schemas.microsoft.com/office/powerpoint/2010/main" val="52008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C1BA3EB-3A71-40A8-A0C4-D59930F1C31B}" type="datetimeFigureOut">
              <a:rPr lang="en-US" smtClean="0"/>
              <a:t>5/11/2019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B75253-F660-42D8-9EC5-AE5D19B3290B}" type="slidenum">
              <a:rPr lang="en-US" smtClean="0"/>
              <a:t>‹#›</a:t>
            </a:fld>
            <a:endParaRPr lang="en-US"/>
          </a:p>
        </p:txBody>
      </p:sp>
    </p:spTree>
    <p:extLst>
      <p:ext uri="{BB962C8B-B14F-4D97-AF65-F5344CB8AC3E}">
        <p14:creationId xmlns:p14="http://schemas.microsoft.com/office/powerpoint/2010/main" val="4136609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9962" y="1459522"/>
            <a:ext cx="7586405" cy="2083777"/>
          </a:xfrm>
        </p:spPr>
        <p:txBody>
          <a:bodyPr/>
          <a:lstStyle/>
          <a:p>
            <a:r>
              <a:rPr lang="en-US" dirty="0" smtClean="0">
                <a:solidFill>
                  <a:schemeClr val="tx1"/>
                </a:solidFill>
              </a:rPr>
              <a:t>Solution on street light problem</a:t>
            </a:r>
            <a:endParaRPr lang="en-US" dirty="0">
              <a:solidFill>
                <a:schemeClr val="tx1"/>
              </a:solidFill>
            </a:endParaRPr>
          </a:p>
        </p:txBody>
      </p:sp>
      <p:sp>
        <p:nvSpPr>
          <p:cNvPr id="3" name="Content Placeholder 2"/>
          <p:cNvSpPr>
            <a:spLocks noGrp="1"/>
          </p:cNvSpPr>
          <p:nvPr>
            <p:ph idx="1"/>
          </p:nvPr>
        </p:nvSpPr>
        <p:spPr>
          <a:xfrm>
            <a:off x="7429500" y="4053254"/>
            <a:ext cx="3966675" cy="2186354"/>
          </a:xfrm>
        </p:spPr>
        <p:txBody>
          <a:bodyPr/>
          <a:lstStyle/>
          <a:p>
            <a:pPr marL="0" indent="0">
              <a:buNone/>
            </a:pPr>
            <a:r>
              <a:rPr lang="en-US" dirty="0" smtClean="0"/>
              <a:t>Presented by:- </a:t>
            </a:r>
            <a:r>
              <a:rPr lang="en-US" dirty="0" err="1" smtClean="0"/>
              <a:t>SunStar</a:t>
            </a:r>
            <a:endParaRPr lang="en-US" dirty="0" smtClean="0"/>
          </a:p>
          <a:p>
            <a:pPr marL="0" indent="0">
              <a:buNone/>
            </a:pPr>
            <a:r>
              <a:rPr lang="en-US" dirty="0" smtClean="0"/>
              <a:t>Members are :-</a:t>
            </a:r>
          </a:p>
          <a:p>
            <a:pPr marL="0" indent="0">
              <a:buNone/>
            </a:pPr>
            <a:r>
              <a:rPr lang="en-US" dirty="0"/>
              <a:t> </a:t>
            </a:r>
            <a:r>
              <a:rPr lang="en-US" dirty="0" smtClean="0"/>
              <a:t>                  Aaditya</a:t>
            </a:r>
          </a:p>
          <a:p>
            <a:pPr marL="0" indent="0">
              <a:buNone/>
            </a:pPr>
            <a:r>
              <a:rPr lang="en-US" dirty="0"/>
              <a:t> </a:t>
            </a:r>
            <a:r>
              <a:rPr lang="en-US" dirty="0" smtClean="0"/>
              <a:t>                  </a:t>
            </a:r>
            <a:r>
              <a:rPr lang="en-US" dirty="0" err="1" smtClean="0"/>
              <a:t>Samiksha</a:t>
            </a:r>
            <a:r>
              <a:rPr lang="en-US" dirty="0" smtClean="0"/>
              <a:t> </a:t>
            </a:r>
            <a:r>
              <a:rPr lang="en-US" dirty="0" err="1" smtClean="0"/>
              <a:t>Choudhary</a:t>
            </a:r>
            <a:endParaRPr lang="en-US" dirty="0"/>
          </a:p>
        </p:txBody>
      </p:sp>
    </p:spTree>
    <p:extLst>
      <p:ext uri="{BB962C8B-B14F-4D97-AF65-F5344CB8AC3E}">
        <p14:creationId xmlns:p14="http://schemas.microsoft.com/office/powerpoint/2010/main" val="29345772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of towers:-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We can also install the telecom tower on the street light pole. </a:t>
            </a:r>
          </a:p>
          <a:p>
            <a:r>
              <a:rPr lang="en-US" sz="2400" dirty="0" smtClean="0"/>
              <a:t>Towers can create radiation which is harmful for organisms. That’s why people do not agree to install them on their house , in their field.</a:t>
            </a:r>
          </a:p>
          <a:p>
            <a:r>
              <a:rPr lang="en-US" sz="2400" dirty="0" smtClean="0"/>
              <a:t>Sometimes during travelling there is a network issue. So to overcome that situation also we will install small towers on the pole so that the availability is better.</a:t>
            </a:r>
          </a:p>
          <a:p>
            <a:r>
              <a:rPr lang="en-US" sz="2400" dirty="0" smtClean="0"/>
              <a:t>One big tower can cost of $92866 , but small scale can cost lesser than this.</a:t>
            </a:r>
            <a:endParaRPr lang="en-US" sz="2400" dirty="0"/>
          </a:p>
        </p:txBody>
      </p:sp>
    </p:spTree>
    <p:extLst>
      <p:ext uri="{BB962C8B-B14F-4D97-AF65-F5344CB8AC3E}">
        <p14:creationId xmlns:p14="http://schemas.microsoft.com/office/powerpoint/2010/main" val="2955326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Solar energy stored in battery:-According to </a:t>
            </a:r>
            <a:r>
              <a:rPr lang="en-US" dirty="0" err="1" smtClean="0"/>
              <a:t>ijeset</a:t>
            </a:r>
            <a:r>
              <a:rPr lang="en-US" dirty="0" smtClean="0"/>
              <a:t>--</a:t>
            </a:r>
            <a:endParaRPr lang="en-US" dirty="0"/>
          </a:p>
        </p:txBody>
      </p:sp>
      <p:sp>
        <p:nvSpPr>
          <p:cNvPr id="3" name="Content Placeholder 2"/>
          <p:cNvSpPr>
            <a:spLocks noGrp="1"/>
          </p:cNvSpPr>
          <p:nvPr>
            <p:ph idx="1"/>
          </p:nvPr>
        </p:nvSpPr>
        <p:spPr/>
        <p:txBody>
          <a:bodyPr/>
          <a:lstStyle/>
          <a:p>
            <a:r>
              <a:rPr lang="en-US" dirty="0" smtClean="0"/>
              <a:t>12V solar plate generates 3-4.5kWh per day.</a:t>
            </a:r>
          </a:p>
          <a:p>
            <a:pPr marL="0" indent="0">
              <a:buNone/>
            </a:pPr>
            <a:r>
              <a:rPr lang="en-US" dirty="0"/>
              <a:t> </a:t>
            </a:r>
            <a:r>
              <a:rPr lang="en-US" dirty="0" smtClean="0"/>
              <a:t>                                                          3-4.5 kWh</a:t>
            </a:r>
            <a:endParaRPr lang="en-US" dirty="0"/>
          </a:p>
        </p:txBody>
      </p:sp>
      <p:cxnSp>
        <p:nvCxnSpPr>
          <p:cNvPr id="5" name="Straight Arrow Connector 4"/>
          <p:cNvCxnSpPr/>
          <p:nvPr/>
        </p:nvCxnSpPr>
        <p:spPr>
          <a:xfrm flipH="1">
            <a:off x="4220308" y="3429000"/>
            <a:ext cx="1055077" cy="67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442438" y="3429000"/>
            <a:ext cx="1055077" cy="624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341077" y="4185138"/>
            <a:ext cx="1441938" cy="369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3.7kWh</a:t>
            </a:r>
            <a:endParaRPr lang="en-US" dirty="0"/>
          </a:p>
        </p:txBody>
      </p:sp>
      <p:sp>
        <p:nvSpPr>
          <p:cNvPr id="9" name="Rectangle 8"/>
          <p:cNvSpPr/>
          <p:nvPr/>
        </p:nvSpPr>
        <p:spPr>
          <a:xfrm>
            <a:off x="5838092" y="4185138"/>
            <a:ext cx="2532185" cy="87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0.18kWh is used by 15 watt LED in 12 hrs.</a:t>
            </a:r>
            <a:endParaRPr lang="en-US" dirty="0"/>
          </a:p>
        </p:txBody>
      </p:sp>
      <p:cxnSp>
        <p:nvCxnSpPr>
          <p:cNvPr id="11" name="Straight Arrow Connector 10"/>
          <p:cNvCxnSpPr/>
          <p:nvPr/>
        </p:nvCxnSpPr>
        <p:spPr>
          <a:xfrm flipH="1">
            <a:off x="2954215" y="4730262"/>
            <a:ext cx="923193" cy="615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018085" y="4721469"/>
            <a:ext cx="923192" cy="589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198077" y="5460023"/>
            <a:ext cx="1608992"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Tower</a:t>
            </a:r>
            <a:endParaRPr lang="en-US" dirty="0"/>
          </a:p>
        </p:txBody>
      </p:sp>
      <p:sp>
        <p:nvSpPr>
          <p:cNvPr id="16" name="Rectangle 15"/>
          <p:cNvSpPr/>
          <p:nvPr/>
        </p:nvSpPr>
        <p:spPr>
          <a:xfrm>
            <a:off x="4510454" y="5460023"/>
            <a:ext cx="2461846" cy="888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Electric Vehicle charging</a:t>
            </a:r>
            <a:endParaRPr lang="en-US" dirty="0"/>
          </a:p>
        </p:txBody>
      </p:sp>
    </p:spTree>
    <p:extLst>
      <p:ext uri="{BB962C8B-B14F-4D97-AF65-F5344CB8AC3E}">
        <p14:creationId xmlns:p14="http://schemas.microsoft.com/office/powerpoint/2010/main" val="497713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10283838" cy="4459978"/>
          </a:xfrm>
        </p:spPr>
        <p:txBody>
          <a:bodyPr/>
          <a:lstStyle/>
          <a:p>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If we use 100V solar plant ,it will generate more than 10kWh. </a:t>
            </a:r>
            <a:br>
              <a:rPr lang="en-US" dirty="0" smtClean="0">
                <a:solidFill>
                  <a:schemeClr val="tx1"/>
                </a:solidFill>
              </a:rPr>
            </a:br>
            <a:r>
              <a:rPr lang="en-US" dirty="0" smtClean="0">
                <a:solidFill>
                  <a:schemeClr val="tx1"/>
                </a:solidFill>
              </a:rPr>
              <a:t>We can also apply threshold value of energy which is available to a single client at a particular spot. </a:t>
            </a:r>
            <a:br>
              <a:rPr lang="en-US" dirty="0" smtClean="0">
                <a:solidFill>
                  <a:schemeClr val="tx1"/>
                </a:solidFill>
              </a:rPr>
            </a:br>
            <a:endParaRPr lang="en-US" dirty="0"/>
          </a:p>
        </p:txBody>
      </p:sp>
    </p:spTree>
    <p:extLst>
      <p:ext uri="{BB962C8B-B14F-4D97-AF65-F5344CB8AC3E}">
        <p14:creationId xmlns:p14="http://schemas.microsoft.com/office/powerpoint/2010/main" val="3625580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Advantages:-</a:t>
            </a:r>
            <a:endParaRPr lang="en-US" dirty="0"/>
          </a:p>
        </p:txBody>
      </p:sp>
      <p:sp>
        <p:nvSpPr>
          <p:cNvPr id="3" name="Content Placeholder 2"/>
          <p:cNvSpPr>
            <a:spLocks noGrp="1"/>
          </p:cNvSpPr>
          <p:nvPr>
            <p:ph idx="1"/>
          </p:nvPr>
        </p:nvSpPr>
        <p:spPr/>
        <p:txBody>
          <a:bodyPr/>
          <a:lstStyle/>
          <a:p>
            <a:r>
              <a:rPr lang="en-US" dirty="0" smtClean="0"/>
              <a:t>On automatic detection , the requirement of manpower is less.</a:t>
            </a:r>
          </a:p>
          <a:p>
            <a:r>
              <a:rPr lang="en-US" dirty="0" smtClean="0"/>
              <a:t>Betterment for user is that the defect is to be repaired </a:t>
            </a:r>
            <a:r>
              <a:rPr lang="en-US" dirty="0" err="1" smtClean="0"/>
              <a:t>fastly</a:t>
            </a:r>
            <a:r>
              <a:rPr lang="en-US" dirty="0" smtClean="0"/>
              <a:t>.</a:t>
            </a:r>
          </a:p>
          <a:p>
            <a:r>
              <a:rPr lang="en-US" dirty="0" smtClean="0"/>
              <a:t>On using prediction we can send the notification to electrical department that this light may be defective after this time period.</a:t>
            </a:r>
          </a:p>
          <a:p>
            <a:r>
              <a:rPr lang="en-US" dirty="0" smtClean="0"/>
              <a:t>The availability of power station very effectively can reduce the energy consumption and less time taking.</a:t>
            </a:r>
          </a:p>
          <a:p>
            <a:r>
              <a:rPr lang="en-US" dirty="0" smtClean="0"/>
              <a:t>Towers on the pole can provide easy network availability and </a:t>
            </a:r>
            <a:r>
              <a:rPr lang="en-US" dirty="0" err="1" smtClean="0"/>
              <a:t>doesnot</a:t>
            </a:r>
            <a:r>
              <a:rPr lang="en-US" dirty="0" smtClean="0"/>
              <a:t> effect the organism.   </a:t>
            </a:r>
            <a:endParaRPr lang="en-US" dirty="0"/>
          </a:p>
        </p:txBody>
      </p:sp>
    </p:spTree>
    <p:extLst>
      <p:ext uri="{BB962C8B-B14F-4D97-AF65-F5344CB8AC3E}">
        <p14:creationId xmlns:p14="http://schemas.microsoft.com/office/powerpoint/2010/main" val="3644598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implementation:-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detect the traffic using photoelectric effect and then take decision whether the light is on or off. This is easily done by LDR sensor. </a:t>
            </a:r>
            <a:endParaRPr lang="en-US" dirty="0"/>
          </a:p>
          <a:p>
            <a:r>
              <a:rPr lang="en-US" dirty="0" smtClean="0"/>
              <a:t>As we think of detection the damaged light for a meter , but it increases the complexity. So for later implementation we refine the detection process using big-data etc.</a:t>
            </a:r>
          </a:p>
          <a:p>
            <a:r>
              <a:rPr lang="en-US" dirty="0" smtClean="0"/>
              <a:t>For future safety for telecom towers , we can prepare an </a:t>
            </a:r>
            <a:r>
              <a:rPr lang="en-US" dirty="0" err="1" smtClean="0"/>
              <a:t>anty</a:t>
            </a:r>
            <a:r>
              <a:rPr lang="en-US" dirty="0" smtClean="0"/>
              <a:t>-theft sensors to prevent theft.</a:t>
            </a:r>
          </a:p>
          <a:p>
            <a:r>
              <a:rPr lang="en-US" dirty="0" smtClean="0"/>
              <a:t>We are also thinking about detecting the electricity in a particular locality by applying analysis on previous data and also by calculating the difference between the electricity supply rate and consumption rate.</a:t>
            </a:r>
          </a:p>
          <a:p>
            <a:r>
              <a:rPr lang="en-US" dirty="0" smtClean="0"/>
              <a:t>If the current from positive terminal is passed but it does not reach to negative terminal then there is a wire issue. In future we also detect it. </a:t>
            </a:r>
          </a:p>
          <a:p>
            <a:endParaRPr lang="en-US" dirty="0" smtClean="0"/>
          </a:p>
          <a:p>
            <a:endParaRPr lang="en-US" dirty="0"/>
          </a:p>
        </p:txBody>
      </p:sp>
    </p:spTree>
    <p:extLst>
      <p:ext uri="{BB962C8B-B14F-4D97-AF65-F5344CB8AC3E}">
        <p14:creationId xmlns:p14="http://schemas.microsoft.com/office/powerpoint/2010/main" val="1238095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5242494"/>
          </a:xfrm>
        </p:spPr>
        <p:txBody>
          <a:bodyPr/>
          <a:lstStyle/>
          <a:p>
            <a:r>
              <a:rPr lang="en-US" dirty="0" smtClean="0">
                <a:solidFill>
                  <a:schemeClr val="tx1"/>
                </a:solidFill>
              </a:rPr>
              <a:t>                          </a:t>
            </a:r>
            <a:r>
              <a:rPr lang="en-US" dirty="0" smtClean="0">
                <a:solidFill>
                  <a:schemeClr val="tx1"/>
                </a:solidFill>
                <a:latin typeface="Algerian" panose="04020705040A02060702" pitchFamily="82" charset="0"/>
              </a:rPr>
              <a:t>Thank You</a:t>
            </a:r>
            <a:endParaRPr lang="en-US"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846181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p:txBody>
          <a:bodyPr/>
          <a:lstStyle/>
          <a:p>
            <a:r>
              <a:rPr lang="en-IN" dirty="0"/>
              <a:t>HOW TO DETECT/IDENTIFY THE DEFECTIVE/NON-FUNCTIONAL LIGHTS, NUMBER OF LIGHTS CONNECTED TO A PARTICULAR CCMS THAT ARE NOT FUNCTIONING AND THE WATTAGE OF THESE FAULTY LIGHTS.</a:t>
            </a:r>
            <a:endParaRPr lang="en-US" dirty="0"/>
          </a:p>
          <a:p>
            <a:r>
              <a:rPr lang="en-IN" b="1" dirty="0"/>
              <a:t>COMPLAINT HANDLING SYSTEM (CHS)</a:t>
            </a:r>
            <a:r>
              <a:rPr lang="en-IN" dirty="0"/>
              <a:t> – THE PRESENT CONSUMER COMPLAINT DATA TO BE ANALYSED FOR PREDICTIVE ANALYSIS OF THE FAULTS  AND UNDERSTANDING SO THAT EESL COULD TAKE PRE-EMPTIVE MEASURES AND ADDRESS THE COMPLAINTS BEFORE THEY EVEN OCCUR</a:t>
            </a:r>
            <a:endParaRPr lang="en-US" dirty="0"/>
          </a:p>
          <a:p>
            <a:endParaRPr lang="en-US" dirty="0"/>
          </a:p>
        </p:txBody>
      </p:sp>
    </p:spTree>
    <p:extLst>
      <p:ext uri="{BB962C8B-B14F-4D97-AF65-F5344CB8AC3E}">
        <p14:creationId xmlns:p14="http://schemas.microsoft.com/office/powerpoint/2010/main" val="3662563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Detecting of damaged light.</a:t>
            </a:r>
            <a:endParaRPr lang="en-US" dirty="0"/>
          </a:p>
        </p:txBody>
      </p:sp>
      <p:sp>
        <p:nvSpPr>
          <p:cNvPr id="3" name="Content Placeholder 2"/>
          <p:cNvSpPr>
            <a:spLocks noGrp="1"/>
          </p:cNvSpPr>
          <p:nvPr>
            <p:ph idx="1"/>
          </p:nvPr>
        </p:nvSpPr>
        <p:spPr/>
        <p:txBody>
          <a:bodyPr/>
          <a:lstStyle/>
          <a:p>
            <a:r>
              <a:rPr lang="en-US" dirty="0"/>
              <a:t> </a:t>
            </a:r>
            <a:r>
              <a:rPr lang="en-US" dirty="0" smtClean="0"/>
              <a:t>                                            Signal received</a:t>
            </a:r>
          </a:p>
          <a:p>
            <a:pPr marL="0" indent="0">
              <a:buNone/>
            </a:pPr>
            <a:endParaRPr lang="en-US" dirty="0" smtClean="0"/>
          </a:p>
          <a:p>
            <a:endParaRPr lang="en-US" dirty="0" smtClean="0"/>
          </a:p>
        </p:txBody>
      </p:sp>
      <p:cxnSp>
        <p:nvCxnSpPr>
          <p:cNvPr id="22" name="Straight Arrow Connector 21"/>
          <p:cNvCxnSpPr/>
          <p:nvPr/>
        </p:nvCxnSpPr>
        <p:spPr>
          <a:xfrm flipH="1">
            <a:off x="3358662" y="3059723"/>
            <a:ext cx="1705707" cy="729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249008" y="3077308"/>
            <a:ext cx="1635369" cy="615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602523" y="3859823"/>
            <a:ext cx="1477108" cy="67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cxnSp>
        <p:nvCxnSpPr>
          <p:cNvPr id="27" name="Straight Arrow Connector 26"/>
          <p:cNvCxnSpPr/>
          <p:nvPr/>
        </p:nvCxnSpPr>
        <p:spPr>
          <a:xfrm>
            <a:off x="3341077" y="4721469"/>
            <a:ext cx="17585" cy="764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373923" y="5486400"/>
            <a:ext cx="1951892" cy="6330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Damaged</a:t>
            </a:r>
            <a:endParaRPr lang="en-US" dirty="0"/>
          </a:p>
        </p:txBody>
      </p:sp>
      <p:sp>
        <p:nvSpPr>
          <p:cNvPr id="30" name="Rectangle 29"/>
          <p:cNvSpPr/>
          <p:nvPr/>
        </p:nvSpPr>
        <p:spPr>
          <a:xfrm>
            <a:off x="6163408" y="3859823"/>
            <a:ext cx="1503484" cy="67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32" name="Straight Arrow Connector 31"/>
          <p:cNvCxnSpPr/>
          <p:nvPr/>
        </p:nvCxnSpPr>
        <p:spPr>
          <a:xfrm>
            <a:off x="6884377" y="4721469"/>
            <a:ext cx="0" cy="764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084277" y="5547946"/>
            <a:ext cx="1582615" cy="64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Working</a:t>
            </a:r>
            <a:endParaRPr lang="en-US" dirty="0"/>
          </a:p>
        </p:txBody>
      </p:sp>
    </p:spTree>
    <p:extLst>
      <p:ext uri="{BB962C8B-B14F-4D97-AF65-F5344CB8AC3E}">
        <p14:creationId xmlns:p14="http://schemas.microsoft.com/office/powerpoint/2010/main" val="2860917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signal is sent by light:-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1675" y="1593116"/>
            <a:ext cx="5189538" cy="4281368"/>
          </a:xfrm>
        </p:spPr>
      </p:pic>
      <p:sp>
        <p:nvSpPr>
          <p:cNvPr id="4" name="Text Placeholder 3"/>
          <p:cNvSpPr>
            <a:spLocks noGrp="1"/>
          </p:cNvSpPr>
          <p:nvPr>
            <p:ph type="body" sz="half" idx="2"/>
          </p:nvPr>
        </p:nvSpPr>
        <p:spPr/>
        <p:txBody>
          <a:bodyPr/>
          <a:lstStyle/>
          <a:p>
            <a:r>
              <a:rPr lang="en-US" dirty="0" smtClean="0"/>
              <a:t>If (current at positive terminal &amp;&amp; current at negative terminal) then return 1      (…. </a:t>
            </a:r>
            <a:r>
              <a:rPr lang="en-US" dirty="0" err="1" smtClean="0"/>
              <a:t>i</a:t>
            </a:r>
            <a:r>
              <a:rPr lang="en-US" dirty="0" smtClean="0"/>
              <a:t>. e working)</a:t>
            </a:r>
          </a:p>
          <a:p>
            <a:endParaRPr lang="en-US" dirty="0"/>
          </a:p>
          <a:p>
            <a:r>
              <a:rPr lang="en-US" dirty="0"/>
              <a:t>e</a:t>
            </a:r>
            <a:r>
              <a:rPr lang="en-US" dirty="0" smtClean="0"/>
              <a:t>lse return 0        (…. </a:t>
            </a:r>
            <a:r>
              <a:rPr lang="en-US" dirty="0" err="1" smtClean="0"/>
              <a:t>i</a:t>
            </a:r>
            <a:r>
              <a:rPr lang="en-US" dirty="0" smtClean="0"/>
              <a:t>. e defective).</a:t>
            </a:r>
            <a:endParaRPr lang="en-US" dirty="0"/>
          </a:p>
        </p:txBody>
      </p:sp>
    </p:spTree>
    <p:extLst>
      <p:ext uri="{BB962C8B-B14F-4D97-AF65-F5344CB8AC3E}">
        <p14:creationId xmlns:p14="http://schemas.microsoft.com/office/powerpoint/2010/main" val="2863399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sent by LED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6682" y="2603500"/>
            <a:ext cx="4202948" cy="3416300"/>
          </a:xfrm>
        </p:spPr>
      </p:pic>
    </p:spTree>
    <p:extLst>
      <p:ext uri="{BB962C8B-B14F-4D97-AF65-F5344CB8AC3E}">
        <p14:creationId xmlns:p14="http://schemas.microsoft.com/office/powerpoint/2010/main" val="1843877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362" y="442495"/>
            <a:ext cx="8783276" cy="5973009"/>
          </a:xfrm>
          <a:prstGeom prst="rect">
            <a:avLst/>
          </a:prstGeom>
        </p:spPr>
      </p:pic>
    </p:spTree>
    <p:extLst>
      <p:ext uri="{BB962C8B-B14F-4D97-AF65-F5344CB8AC3E}">
        <p14:creationId xmlns:p14="http://schemas.microsoft.com/office/powerpoint/2010/main" val="2335519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Consumers complaint:-</a:t>
            </a:r>
            <a:endParaRPr lang="en-US" dirty="0"/>
          </a:p>
        </p:txBody>
      </p:sp>
      <p:sp>
        <p:nvSpPr>
          <p:cNvPr id="3" name="Text Placeholder 2"/>
          <p:cNvSpPr>
            <a:spLocks noGrp="1"/>
          </p:cNvSpPr>
          <p:nvPr>
            <p:ph type="body" idx="1"/>
          </p:nvPr>
        </p:nvSpPr>
        <p:spPr/>
        <p:txBody>
          <a:bodyPr/>
          <a:lstStyle/>
          <a:p>
            <a:r>
              <a:rPr lang="en-US" dirty="0" smtClean="0"/>
              <a:t>Prediction of damaging time </a:t>
            </a:r>
            <a:endParaRPr lang="en-US" dirty="0"/>
          </a:p>
        </p:txBody>
      </p:sp>
      <p:sp>
        <p:nvSpPr>
          <p:cNvPr id="4" name="Text Placeholder 3"/>
          <p:cNvSpPr>
            <a:spLocks noGrp="1"/>
          </p:cNvSpPr>
          <p:nvPr>
            <p:ph type="body" sz="half" idx="15"/>
          </p:nvPr>
        </p:nvSpPr>
        <p:spPr/>
        <p:txBody>
          <a:bodyPr/>
          <a:lstStyle/>
          <a:p>
            <a:r>
              <a:rPr lang="en-US" dirty="0" smtClean="0"/>
              <a:t>-&gt; </a:t>
            </a:r>
            <a:r>
              <a:rPr lang="en-US" sz="2000" dirty="0" smtClean="0"/>
              <a:t>We will collect more features like temperature , voltage fluctuation, weather, time duration of switch-on, counting of on-off of switch from third party .</a:t>
            </a:r>
            <a:endParaRPr lang="en-US" sz="2000" dirty="0"/>
          </a:p>
        </p:txBody>
      </p:sp>
      <p:sp>
        <p:nvSpPr>
          <p:cNvPr id="5" name="Text Placeholder 4"/>
          <p:cNvSpPr>
            <a:spLocks noGrp="1"/>
          </p:cNvSpPr>
          <p:nvPr>
            <p:ph type="body" sz="quarter" idx="3"/>
          </p:nvPr>
        </p:nvSpPr>
        <p:spPr/>
        <p:txBody>
          <a:bodyPr/>
          <a:lstStyle/>
          <a:p>
            <a:r>
              <a:rPr lang="en-US" dirty="0" smtClean="0"/>
              <a:t>App</a:t>
            </a:r>
            <a:endParaRPr lang="en-US" dirty="0"/>
          </a:p>
        </p:txBody>
      </p:sp>
      <p:sp>
        <p:nvSpPr>
          <p:cNvPr id="6" name="Text Placeholder 5"/>
          <p:cNvSpPr>
            <a:spLocks noGrp="1"/>
          </p:cNvSpPr>
          <p:nvPr>
            <p:ph type="body" sz="half" idx="16"/>
          </p:nvPr>
        </p:nvSpPr>
        <p:spPr/>
        <p:txBody>
          <a:bodyPr/>
          <a:lstStyle/>
          <a:p>
            <a:r>
              <a:rPr lang="en-US" dirty="0" smtClean="0"/>
              <a:t>-&gt; </a:t>
            </a:r>
            <a:r>
              <a:rPr lang="en-US" sz="2000" dirty="0" smtClean="0"/>
              <a:t>We will make an app with integration of government app for users to register their complaint regarding defective and unavailability of street light</a:t>
            </a:r>
            <a:r>
              <a:rPr lang="en-US" dirty="0" smtClean="0"/>
              <a:t>.</a:t>
            </a:r>
            <a:endParaRPr lang="en-US" dirty="0"/>
          </a:p>
        </p:txBody>
      </p:sp>
      <p:sp>
        <p:nvSpPr>
          <p:cNvPr id="7" name="Text Placeholder 6"/>
          <p:cNvSpPr>
            <a:spLocks noGrp="1"/>
          </p:cNvSpPr>
          <p:nvPr>
            <p:ph type="body" sz="quarter" idx="13"/>
          </p:nvPr>
        </p:nvSpPr>
        <p:spPr/>
        <p:txBody>
          <a:bodyPr/>
          <a:lstStyle/>
          <a:p>
            <a:r>
              <a:rPr lang="en-US" dirty="0" smtClean="0"/>
              <a:t>Traffic in an area</a:t>
            </a:r>
            <a:endParaRPr lang="en-US" dirty="0"/>
          </a:p>
        </p:txBody>
      </p:sp>
      <p:sp>
        <p:nvSpPr>
          <p:cNvPr id="8" name="Text Placeholder 7"/>
          <p:cNvSpPr>
            <a:spLocks noGrp="1"/>
          </p:cNvSpPr>
          <p:nvPr>
            <p:ph type="body" sz="half" idx="17"/>
          </p:nvPr>
        </p:nvSpPr>
        <p:spPr/>
        <p:txBody>
          <a:bodyPr/>
          <a:lstStyle/>
          <a:p>
            <a:r>
              <a:rPr lang="en-US" dirty="0" smtClean="0"/>
              <a:t>-&gt; </a:t>
            </a:r>
            <a:r>
              <a:rPr lang="en-US" sz="2000" dirty="0" smtClean="0"/>
              <a:t>We can predict that if the traffic in a particular area is very less then the light of that area get switched off automatically . It will reduce energy consumption.</a:t>
            </a:r>
            <a:endParaRPr lang="en-US" sz="2000" dirty="0"/>
          </a:p>
        </p:txBody>
      </p:sp>
    </p:spTree>
    <p:extLst>
      <p:ext uri="{BB962C8B-B14F-4D97-AF65-F5344CB8AC3E}">
        <p14:creationId xmlns:p14="http://schemas.microsoft.com/office/powerpoint/2010/main" val="1257990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Battery Charger:-</a:t>
            </a:r>
            <a:endParaRPr lang="en-US" dirty="0"/>
          </a:p>
        </p:txBody>
      </p:sp>
      <p:sp>
        <p:nvSpPr>
          <p:cNvPr id="3" name="Content Placeholder 2"/>
          <p:cNvSpPr>
            <a:spLocks noGrp="1"/>
          </p:cNvSpPr>
          <p:nvPr>
            <p:ph idx="1"/>
          </p:nvPr>
        </p:nvSpPr>
        <p:spPr/>
        <p:txBody>
          <a:bodyPr/>
          <a:lstStyle/>
          <a:p>
            <a:r>
              <a:rPr lang="en-US" dirty="0" smtClean="0"/>
              <a:t>We think about the implementation of battery charger station for vehicles near the pole . The station will take charge from the electric pole which can store energy from solar energy. </a:t>
            </a:r>
          </a:p>
          <a:p>
            <a:r>
              <a:rPr lang="en-US" dirty="0" smtClean="0"/>
              <a:t>Use:- </a:t>
            </a:r>
          </a:p>
          <a:p>
            <a:pPr marL="0" indent="0">
              <a:buNone/>
            </a:pPr>
            <a:r>
              <a:rPr lang="en-US" dirty="0"/>
              <a:t> </a:t>
            </a:r>
            <a:r>
              <a:rPr lang="en-US" dirty="0" smtClean="0"/>
              <a:t>     -&gt; Energy is saved because if the charger station is more far then the vehicle have to travel to that spot and come back. It will take more energy which is almost wastage.</a:t>
            </a:r>
          </a:p>
          <a:p>
            <a:pPr marL="0" indent="0">
              <a:buNone/>
            </a:pPr>
            <a:r>
              <a:rPr lang="en-US" dirty="0"/>
              <a:t> </a:t>
            </a:r>
            <a:r>
              <a:rPr lang="en-US" dirty="0" smtClean="0"/>
              <a:t>    -&gt; Sufficient space is also available for making station near the pole as shown below:- </a:t>
            </a:r>
            <a:endParaRPr lang="en-US" dirty="0"/>
          </a:p>
        </p:txBody>
      </p:sp>
    </p:spTree>
    <p:extLst>
      <p:ext uri="{BB962C8B-B14F-4D97-AF65-F5344CB8AC3E}">
        <p14:creationId xmlns:p14="http://schemas.microsoft.com/office/powerpoint/2010/main" val="521176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5526" y="0"/>
            <a:ext cx="3860948" cy="6858000"/>
          </a:xfrm>
          <a:prstGeom prst="rect">
            <a:avLst/>
          </a:prstGeom>
        </p:spPr>
      </p:pic>
    </p:spTree>
    <p:extLst>
      <p:ext uri="{BB962C8B-B14F-4D97-AF65-F5344CB8AC3E}">
        <p14:creationId xmlns:p14="http://schemas.microsoft.com/office/powerpoint/2010/main" val="14041101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717</TotalTime>
  <Words>684</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Algerian</vt:lpstr>
      <vt:lpstr>Arial</vt:lpstr>
      <vt:lpstr>Century Gothic</vt:lpstr>
      <vt:lpstr>Wingdings 3</vt:lpstr>
      <vt:lpstr>Ion Boardroom</vt:lpstr>
      <vt:lpstr>Solution on street light problem</vt:lpstr>
      <vt:lpstr>Challenge:-</vt:lpstr>
      <vt:lpstr>Solution:- Detecting of damaged light.</vt:lpstr>
      <vt:lpstr>How the signal is sent by light:-</vt:lpstr>
      <vt:lpstr>Signal sent by LED :-</vt:lpstr>
      <vt:lpstr>PowerPoint Presentation</vt:lpstr>
      <vt:lpstr>Consumers complaint:-</vt:lpstr>
      <vt:lpstr>Battery Charger:-</vt:lpstr>
      <vt:lpstr>PowerPoint Presentation</vt:lpstr>
      <vt:lpstr>Installation of towers:-</vt:lpstr>
      <vt:lpstr>Solar energy stored in battery:-According to ijeset--</vt:lpstr>
      <vt:lpstr>   If we use 100V solar plant ,it will generate more than 10kWh.  We can also apply threshold value of energy which is available to a single client at a particular spot.  </vt:lpstr>
      <vt:lpstr>Uses/ Advantages:-</vt:lpstr>
      <vt:lpstr>Future implementation:-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dc:title>
  <dc:creator>Aaditya gedhar</dc:creator>
  <cp:lastModifiedBy>Aaditya gedhar</cp:lastModifiedBy>
  <cp:revision>21</cp:revision>
  <dcterms:created xsi:type="dcterms:W3CDTF">2019-05-11T17:41:10Z</dcterms:created>
  <dcterms:modified xsi:type="dcterms:W3CDTF">2019-05-12T05:38:31Z</dcterms:modified>
</cp:coreProperties>
</file>