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 type="screen16x9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9CD4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2143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59" name="Date Placeholder 2"/>
          <p:cNvSpPr>
            <a:spLocks noGrp="1"/>
          </p:cNvSpPr>
          <p:nvPr>
            <p:ph type="dt" idx="1"/>
          </p:nvPr>
        </p:nvSpPr>
        <p:spPr>
          <a:xfrm>
            <a:off x="5266347" y="0"/>
            <a:ext cx="4028440" cy="352143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CD34AEC-5B3D-4794-A712-835AEDB96112}" type="datetimeFigureOut">
              <a:rPr lang="en-US" smtClean="0"/>
            </a:fld>
            <a:endParaRPr lang="en-US"/>
          </a:p>
        </p:txBody>
      </p:sp>
      <p:sp>
        <p:nvSpPr>
          <p:cNvPr id="1048660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p>
            <a:endParaRPr lang="en-US"/>
          </a:p>
        </p:txBody>
      </p:sp>
      <p:sp>
        <p:nvSpPr>
          <p:cNvPr id="104866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6"/>
            <a:ext cx="7437120" cy="2760344"/>
          </a:xfrm>
          <a:prstGeom prst="rect">
            <a:avLst/>
          </a:prstGeom>
        </p:spPr>
        <p:txBody>
          <a:bodyPr vert="horz" lIns="93177" tIns="46589" rIns="93177" bIns="46589" rtlCol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6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258"/>
            <a:ext cx="4028440" cy="352142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6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6347" y="6658258"/>
            <a:ext cx="4028440" cy="352142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50CAD3C-2050-4DE8-AFD7-6AB780BB4A5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00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486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A5C88BE-EFDA-4915-826C-BD539F2A876C}" type="datetimeFigureOut">
              <a:rPr lang="en-US" smtClean="0"/>
            </a:fld>
            <a:endParaRPr lang="en-US"/>
          </a:p>
        </p:txBody>
      </p:sp>
      <p:sp>
        <p:nvSpPr>
          <p:cNvPr id="10486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D1B450-DDBE-4057-9358-37776EEC64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2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A5C88BE-EFDA-4915-826C-BD539F2A876C}" type="datetimeFigureOut">
              <a:rPr lang="en-US" smtClean="0"/>
            </a:fld>
            <a:endParaRPr lang="en-US"/>
          </a:p>
        </p:txBody>
      </p:sp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D1B450-DDBE-4057-9358-37776EEC64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1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A5C88BE-EFDA-4915-826C-BD539F2A876C}" type="datetimeFigureOut">
              <a:rPr lang="en-US" smtClean="0"/>
            </a:fld>
            <a:endParaRPr lang="en-US"/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D1B450-DDBE-4057-9358-37776EEC64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5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A5C88BE-EFDA-4915-826C-BD539F2A876C}" type="datetimeFigureOut">
              <a:rPr lang="en-US" smtClean="0"/>
            </a:fld>
            <a:endParaRPr lang="en-US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D1B450-DDBE-4057-9358-37776EEC64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31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A5C88BE-EFDA-4915-826C-BD539F2A876C}" type="datetimeFigureOut">
              <a:rPr lang="en-US" smtClean="0"/>
            </a:fld>
            <a:endParaRPr lang="en-US"/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D1B450-DDBE-4057-9358-37776EEC64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36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37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A5C88BE-EFDA-4915-826C-BD539F2A876C}" type="datetimeFigureOut">
              <a:rPr lang="en-US" smtClean="0"/>
            </a:fld>
            <a:endParaRPr lang="en-US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D1B450-DDBE-4057-9358-37776EEC64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42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43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4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45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4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A5C88BE-EFDA-4915-826C-BD539F2A876C}" type="datetimeFigureOut">
              <a:rPr lang="en-US" smtClean="0"/>
            </a:fld>
            <a:endParaRPr lang="en-US"/>
          </a:p>
        </p:txBody>
      </p:sp>
      <p:sp>
        <p:nvSpPr>
          <p:cNvPr id="104864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D1B450-DDBE-4057-9358-37776EEC64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8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A5C88BE-EFDA-4915-826C-BD539F2A876C}" type="datetimeFigureOut">
              <a:rPr lang="en-US" smtClean="0"/>
            </a:fld>
            <a:endParaRPr lang="en-US"/>
          </a:p>
        </p:txBody>
      </p:sp>
      <p:sp>
        <p:nvSpPr>
          <p:cNvPr id="104858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D1B450-DDBE-4057-9358-37776EEC64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A5C88BE-EFDA-4915-826C-BD539F2A876C}" type="datetimeFigureOut">
              <a:rPr lang="en-US" smtClean="0"/>
            </a:fld>
            <a:endParaRPr lang="en-US"/>
          </a:p>
        </p:txBody>
      </p:sp>
      <p:sp>
        <p:nvSpPr>
          <p:cNvPr id="104865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D1B450-DDBE-4057-9358-37776EEC64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5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5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5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A5C88BE-EFDA-4915-826C-BD539F2A876C}" type="datetimeFigureOut">
              <a:rPr lang="en-US" smtClean="0"/>
            </a:fld>
            <a:endParaRPr lang="en-US"/>
          </a:p>
        </p:txBody>
      </p:sp>
      <p:sp>
        <p:nvSpPr>
          <p:cNvPr id="104865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D1B450-DDBE-4057-9358-37776EEC64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20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21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2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A5C88BE-EFDA-4915-826C-BD539F2A876C}" type="datetimeFigureOut">
              <a:rPr lang="en-US" smtClean="0"/>
            </a:fld>
            <a:endParaRPr lang="en-US"/>
          </a:p>
        </p:txBody>
      </p:sp>
      <p:sp>
        <p:nvSpPr>
          <p:cNvPr id="104862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D1B450-DDBE-4057-9358-37776EEC64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C88BE-EFDA-4915-826C-BD539F2A876C}" type="datetimeFigureOut">
              <a:rPr lang="en-US" smtClean="0"/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1B450-DDBE-4057-9358-37776EEC643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ctrTitle"/>
          </p:nvPr>
        </p:nvSpPr>
        <p:spPr>
          <a:xfrm>
            <a:off x="1524000" y="618782"/>
            <a:ext cx="9144000" cy="2387600"/>
          </a:xfrm>
        </p:spPr>
        <p:txBody>
          <a:bodyPr anchor="ctr"/>
          <a:p>
            <a:r>
              <a:rPr lang="en-US" dirty="0"/>
              <a:t>Q</a:t>
            </a:r>
            <a:r>
              <a:rPr lang="en-US" dirty="0"/>
              <a:t>2</a:t>
            </a:r>
            <a:r>
              <a:rPr lang="en-US" dirty="0"/>
              <a:t> </a:t>
            </a:r>
            <a:r>
              <a:rPr lang="en-US" dirty="0"/>
              <a:t>-</a:t>
            </a:r>
            <a:r>
              <a:rPr lang="en-US" dirty="0"/>
              <a:t> </a:t>
            </a:r>
            <a:r>
              <a:rPr lang="en-US" dirty="0"/>
              <a:t>J</a:t>
            </a:r>
            <a:r>
              <a:rPr lang="en-US" dirty="0"/>
              <a:t>u</a:t>
            </a:r>
            <a:r>
              <a:rPr lang="en-US" dirty="0"/>
              <a:t>l</a:t>
            </a:r>
            <a:r>
              <a:rPr lang="en-US" dirty="0"/>
              <a:t>y</a:t>
            </a:r>
            <a:r>
              <a:rPr lang="en-US" dirty="0"/>
              <a:t>,</a:t>
            </a:r>
            <a:r>
              <a:rPr lang="en-US" dirty="0"/>
              <a:t> </a:t>
            </a:r>
            <a:r>
              <a:rPr lang="en-US" dirty="0"/>
              <a:t>A</a:t>
            </a:r>
            <a:r>
              <a:rPr lang="en-US" dirty="0"/>
              <a:t>u</a:t>
            </a:r>
            <a:r>
              <a:rPr lang="en-US" dirty="0"/>
              <a:t>g</a:t>
            </a:r>
            <a:r>
              <a:rPr lang="en-US" dirty="0"/>
              <a:t>,</a:t>
            </a:r>
            <a:r>
              <a:rPr lang="en-US" dirty="0"/>
              <a:t> </a:t>
            </a:r>
            <a:r>
              <a:rPr lang="en-US" dirty="0"/>
              <a:t>S</a:t>
            </a:r>
            <a:r>
              <a:rPr lang="en-US" dirty="0"/>
              <a:t>e</a:t>
            </a:r>
            <a:r>
              <a:rPr lang="en-US" dirty="0"/>
              <a:t>p</a:t>
            </a:r>
            <a:r>
              <a:rPr lang="en-US" dirty="0"/>
              <a:t> </a:t>
            </a:r>
            <a:r>
              <a:rPr lang="en-US" dirty="0"/>
              <a:t>2</a:t>
            </a:r>
            <a:r>
              <a:rPr lang="en-US" dirty="0"/>
              <a:t>0</a:t>
            </a:r>
            <a:r>
              <a:rPr lang="en-US" dirty="0"/>
              <a:t>2</a:t>
            </a:r>
            <a:r>
              <a:rPr lang="en-US" dirty="0"/>
              <a:t>3</a:t>
            </a:r>
            <a:r>
              <a:rPr lang="en-US" dirty="0"/>
              <a:t>  </a:t>
            </a:r>
            <a:endParaRPr lang="zh-CN" altLang="en-US"/>
          </a:p>
        </p:txBody>
      </p:sp>
      <p:sp>
        <p:nvSpPr>
          <p:cNvPr id="1048605" name="Subtitle 2"/>
          <p:cNvSpPr>
            <a:spLocks noGrp="1"/>
          </p:cNvSpPr>
          <p:nvPr>
            <p:ph type="subTitle" idx="1"/>
          </p:nvPr>
        </p:nvSpPr>
        <p:spPr>
          <a:xfrm>
            <a:off x="1524000" y="2528613"/>
            <a:ext cx="9144000" cy="1168744"/>
          </a:xfrm>
        </p:spPr>
        <p:txBody>
          <a:bodyPr anchor="ctr">
            <a:normAutofit/>
          </a:bodyPr>
          <a:p>
            <a:r>
              <a:rPr lang="en-US" dirty="0"/>
              <a:t>Name: _</a:t>
            </a:r>
            <a:r>
              <a:rPr lang="en-US" altLang="en-IN" dirty="0"/>
              <a:t>V</a:t>
            </a:r>
            <a:r>
              <a:rPr lang="en-US" altLang="en-IN" dirty="0"/>
              <a:t>I</a:t>
            </a:r>
            <a:r>
              <a:rPr lang="en-US" altLang="en-IN" dirty="0"/>
              <a:t>R</a:t>
            </a:r>
            <a:r>
              <a:rPr lang="en-US" altLang="en-IN" dirty="0"/>
              <a:t>E</a:t>
            </a:r>
            <a:r>
              <a:rPr lang="en-US" altLang="en-IN" dirty="0"/>
              <a:t>N</a:t>
            </a:r>
            <a:r>
              <a:rPr lang="en-US" altLang="en-IN" dirty="0"/>
              <a:t>D</a:t>
            </a:r>
            <a:r>
              <a:rPr lang="en-US" altLang="en-IN" dirty="0"/>
              <a:t>R</a:t>
            </a:r>
            <a:r>
              <a:rPr lang="en-US" altLang="en-IN" dirty="0"/>
              <a:t>A</a:t>
            </a:r>
            <a:r>
              <a:rPr lang="en-US" altLang="en-IN" dirty="0"/>
              <a:t> </a:t>
            </a:r>
            <a:r>
              <a:rPr lang="en-US" altLang="en-IN" dirty="0"/>
              <a:t>M</a:t>
            </a:r>
            <a:r>
              <a:rPr lang="en-US" altLang="en-IN" dirty="0"/>
              <a:t>O</a:t>
            </a:r>
            <a:r>
              <a:rPr lang="en-US" altLang="en-IN" dirty="0"/>
              <a:t>U</a:t>
            </a:r>
            <a:r>
              <a:rPr lang="en-US" altLang="en-IN" dirty="0"/>
              <a:t>R</a:t>
            </a:r>
            <a:r>
              <a:rPr lang="en-US" altLang="en-IN" dirty="0"/>
              <a:t>Y</a:t>
            </a:r>
            <a:r>
              <a:rPr lang="en-US" altLang="en-IN" dirty="0"/>
              <a:t>A</a:t>
            </a:r>
            <a:r>
              <a:rPr lang="en-US" dirty="0"/>
              <a:t>_____</a:t>
            </a:r>
            <a:endParaRPr lang="zh-CN" altLang="en-US"/>
          </a:p>
          <a:p>
            <a:r>
              <a:rPr lang="en-US" dirty="0"/>
              <a:t>HQ: </a:t>
            </a:r>
            <a:r>
              <a:rPr lang="en-US" altLang="en-IN" dirty="0"/>
              <a:t>I</a:t>
            </a:r>
            <a:r>
              <a:rPr lang="en-US" altLang="en-IN" dirty="0"/>
              <a:t>N</a:t>
            </a:r>
            <a:r>
              <a:rPr lang="en-US" altLang="en-IN" dirty="0"/>
              <a:t>D</a:t>
            </a:r>
            <a:r>
              <a:rPr lang="en-US" altLang="en-IN" dirty="0"/>
              <a:t>O</a:t>
            </a:r>
            <a:r>
              <a:rPr lang="en-US" altLang="en-IN" dirty="0"/>
              <a:t>R</a:t>
            </a:r>
            <a:r>
              <a:rPr lang="en-US" altLang="en-IN" dirty="0"/>
              <a:t>E</a:t>
            </a:r>
            <a:r>
              <a:rPr lang="en-US" dirty="0"/>
              <a:t>_____________</a:t>
            </a:r>
            <a:endParaRPr lang="zh-CN" altLang="en-US"/>
          </a:p>
        </p:txBody>
      </p:sp>
      <p:sp>
        <p:nvSpPr>
          <p:cNvPr id="1048606" name="Subtitle 2"/>
          <p:cNvSpPr txBox="1"/>
          <p:nvPr/>
        </p:nvSpPr>
        <p:spPr>
          <a:xfrm>
            <a:off x="1212574" y="4517472"/>
            <a:ext cx="5347253" cy="2029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1048607" name="Subtitle 2"/>
          <p:cNvSpPr txBox="1"/>
          <p:nvPr/>
        </p:nvSpPr>
        <p:spPr>
          <a:xfrm>
            <a:off x="6559826" y="4518990"/>
            <a:ext cx="5347253" cy="2029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   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/>
              <a:t>A</a:t>
            </a:r>
            <a:r>
              <a:rPr lang="en-US" dirty="0"/>
              <a:t>u</a:t>
            </a:r>
            <a:r>
              <a:rPr lang="en-US" dirty="0"/>
              <a:t>g</a:t>
            </a:r>
            <a:r>
              <a:rPr lang="en-US" dirty="0"/>
              <a:t>ust</a:t>
            </a:r>
            <a:r>
              <a:rPr lang="en-US" dirty="0"/>
              <a:t> </a:t>
            </a:r>
            <a:r>
              <a:rPr lang="en-US" dirty="0"/>
              <a:t>P</a:t>
            </a:r>
            <a:r>
              <a:rPr lang="en-US" dirty="0"/>
              <a:t>l</a:t>
            </a:r>
            <a:r>
              <a:rPr lang="en-US" dirty="0"/>
              <a:t>a</a:t>
            </a:r>
            <a:r>
              <a:rPr lang="en-US" dirty="0"/>
              <a:t>n</a:t>
            </a:r>
            <a:r>
              <a:rPr lang="en-US" dirty="0"/>
              <a:t> </a:t>
            </a:r>
            <a:endParaRPr lang="zh-CN" altLang="en-US"/>
          </a:p>
        </p:txBody>
      </p:sp>
      <p:graphicFrame>
        <p:nvGraphicFramePr>
          <p:cNvPr id="4194312" name="Content Placeholder 8"/>
          <p:cNvGraphicFramePr/>
          <p:nvPr/>
        </p:nvGraphicFramePr>
        <p:xfrm>
          <a:off x="400871" y="1690688"/>
          <a:ext cx="5443336" cy="4372496"/>
        </p:xfrm>
        <a:graphic>
          <a:graphicData uri="http://schemas.openxmlformats.org/drawingml/2006/table">
            <a:tbl>
              <a:tblPr/>
              <a:tblGrid>
                <a:gridCol w="2140636"/>
                <a:gridCol w="825675"/>
                <a:gridCol w="825675"/>
                <a:gridCol w="825675"/>
                <a:gridCol w="825675"/>
              </a:tblGrid>
              <a:tr h="273281">
                <a:tc>
                  <a:txBody>
                    <a:bodyPr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Product Name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  <a:r>
                        <a:rPr lang="en-US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r>
                        <a:rPr lang="en-US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zh-CN" altLang="en-US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zh-CN" altLang="en-US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l" fontAlgn="b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73281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AMPHOLYN INJ. 50MG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73281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CASPOLYN INJ.50MG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73281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CASPOLYN INJ.70MG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73281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COLIHUB INJ. 3MIU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73281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COLIHUB INJ.1MIU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73281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COLIHUB INJ.2MIU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73281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DAPTOCIN 350MG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73281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ESOMY 40MG INJ.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73281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HYDROLIN INJ. 100MG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73281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LEUPROLYN INJ. 11.25 MG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73281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LEUPROLYN INJ. 22.50 MG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73281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LEUPROLYN INJ. 3.75MG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73281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LIPHOLYN INJ. 50MG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73281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LYPEX SB 1.5GM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73281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LYPITAZ 4.5GM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94313" name="Content Placeholder 10"/>
          <p:cNvGraphicFramePr/>
          <p:nvPr/>
        </p:nvGraphicFramePr>
        <p:xfrm>
          <a:off x="6380969" y="1686955"/>
          <a:ext cx="5443336" cy="4645777"/>
        </p:xfrm>
        <a:graphic>
          <a:graphicData uri="http://schemas.openxmlformats.org/drawingml/2006/table">
            <a:tbl>
              <a:tblPr/>
              <a:tblGrid>
                <a:gridCol w="2140636"/>
                <a:gridCol w="825675"/>
                <a:gridCol w="825675"/>
                <a:gridCol w="825675"/>
                <a:gridCol w="825675"/>
              </a:tblGrid>
              <a:tr h="273281">
                <a:tc>
                  <a:txBody>
                    <a:bodyPr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Product Name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zh-CN" altLang="en-US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zh-CN" altLang="en-US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l" fontAlgn="b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73281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LYRAB INJ. 20MG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73281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LYRAB-D CAPSULE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73281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MEROECO 1GM INJ.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73281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MEROJET 1GM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73281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MINOCLYN 100MG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73281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OCTROLYN 20MG INJ.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73281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OCTROLYN 30MG INJ.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73281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PROPOTOP 10ML INJ.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73281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PROPOTOP 20ML INJ.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73281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TICOJET INJ. 400MG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73281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TIGELITE INJ. 50MG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73281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VANCOLYM INJ. 500MG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73281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VECREX INJ. 10MG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73281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VECREX INJ. 4MG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73281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XETOX INJ. 600MG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73281">
                <a:tc>
                  <a:txBody>
                    <a:bodyPr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Grand Total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/>
              <a:t>Q2 Plan</a:t>
            </a:r>
            <a:endParaRPr lang="en-US" dirty="0"/>
          </a:p>
        </p:txBody>
      </p:sp>
      <p:graphicFrame>
        <p:nvGraphicFramePr>
          <p:cNvPr id="4194317" name="Table 5"/>
          <p:cNvGraphicFramePr>
            <a:graphicFrameLocks noGrp="1"/>
          </p:cNvGraphicFramePr>
          <p:nvPr/>
        </p:nvGraphicFramePr>
        <p:xfrm>
          <a:off x="530087" y="1457739"/>
          <a:ext cx="10376453" cy="5330623"/>
        </p:xfrm>
        <a:graphic>
          <a:graphicData uri="http://schemas.openxmlformats.org/drawingml/2006/table">
            <a:tbl>
              <a:tblPr/>
              <a:tblGrid>
                <a:gridCol w="3162220"/>
                <a:gridCol w="793976"/>
                <a:gridCol w="793976"/>
                <a:gridCol w="793976"/>
                <a:gridCol w="793976"/>
                <a:gridCol w="793976"/>
                <a:gridCol w="793976"/>
                <a:gridCol w="1013005"/>
                <a:gridCol w="1437372"/>
              </a:tblGrid>
              <a:tr h="307310">
                <a:tc>
                  <a:txBody>
                    <a:bodyPr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Jul</a:t>
                      </a:r>
                      <a:endParaRPr lang="en-US" sz="1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Aug</a:t>
                      </a:r>
                      <a:endParaRPr lang="en-US" sz="1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cPr/>
                </a:tc>
                <a:tc gridSpan="4">
                  <a:txBody>
                    <a:bodyPr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Sept</a:t>
                      </a:r>
                      <a:endParaRPr lang="en-US" sz="1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95489">
                <a:tc>
                  <a:txBody>
                    <a:bodyPr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Product Name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Pri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Sec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Sec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Sec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Closing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Closing Val.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489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LYRAB INJ. 20MG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489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LYRAB-D CAPSULE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489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MEROECO 1GM INJ.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489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MEROJET 1GM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489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MINOCLYN 100MG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489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OCTROLYN 20MG INJ.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489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OCTROLYN 30MG INJ.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489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PROPOTOP 10ML INJ.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489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PROPOTOP 20ML INJ.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489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TICOJET INJ. 400MG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489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TIGELITE INJ. 50MG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489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VANCOLYM INJ. 500MG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489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VECREX INJ. 10MG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489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VECREX INJ. 4MG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489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XETOX INJ. 600MG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489">
                <a:tc>
                  <a:txBody>
                    <a:bodyPr/>
                    <a:p>
                      <a:pPr algn="l" fontAlgn="b"/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Grand Total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/>
              <a:t>Q2 Plan – HQ wise (Value Rs. Lac)</a:t>
            </a:r>
            <a:endParaRPr lang="en-US" dirty="0"/>
          </a:p>
        </p:txBody>
      </p:sp>
      <p:graphicFrame>
        <p:nvGraphicFramePr>
          <p:cNvPr id="4194318" name="Table 2"/>
          <p:cNvGraphicFramePr>
            <a:graphicFrameLocks noGrp="1"/>
          </p:cNvGraphicFramePr>
          <p:nvPr/>
        </p:nvGraphicFramePr>
        <p:xfrm>
          <a:off x="1752600" y="1690688"/>
          <a:ext cx="6530007" cy="3923794"/>
        </p:xfrm>
        <a:graphic>
          <a:graphicData uri="http://schemas.openxmlformats.org/drawingml/2006/table">
            <a:tbl>
              <a:tblPr/>
              <a:tblGrid>
                <a:gridCol w="2009231"/>
                <a:gridCol w="1130194"/>
                <a:gridCol w="1130194"/>
                <a:gridCol w="1130194"/>
                <a:gridCol w="1130194"/>
              </a:tblGrid>
              <a:tr h="432136">
                <a:tc>
                  <a:txBody>
                    <a:bodyPr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HQ  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</a:tr>
              <a:tr h="432136">
                <a:tc>
                  <a:txBody>
                    <a:bodyPr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zh-CN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zh-CN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zh-CN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</a:tr>
              <a:tr h="432136">
                <a:tc>
                  <a:txBody>
                    <a:bodyPr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Bhopal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</a:tr>
              <a:tr h="432136">
                <a:tc>
                  <a:txBody>
                    <a:bodyPr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Gwalior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</a:tr>
              <a:tr h="432136">
                <a:tc>
                  <a:txBody>
                    <a:bodyPr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Nagpur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</a:tr>
              <a:tr h="449421">
                <a:tc>
                  <a:txBody>
                    <a:bodyPr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Raipur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</a:tr>
              <a:tr h="449421">
                <a:tc>
                  <a:txBody>
                    <a:bodyPr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Bilaspur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</a:tr>
              <a:tr h="432136">
                <a:tc>
                  <a:txBody>
                    <a:bodyPr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</a:tr>
              <a:tr h="432136">
                <a:tc>
                  <a:txBody>
                    <a:bodyPr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/>
              <a:t>Activities Suggestions/ Planned Q-2 </a:t>
            </a:r>
            <a:endParaRPr lang="en-US" dirty="0"/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Clr>
                <a:srgbClr val="002060"/>
              </a:buClr>
              <a:buFont typeface="+mj-lt"/>
              <a:buAutoNum type="arabicPeriod"/>
            </a:pPr>
            <a:r>
              <a:rPr lang="en-US" dirty="0"/>
              <a:t> </a:t>
            </a:r>
            <a:endParaRPr lang="en-US" dirty="0"/>
          </a:p>
          <a:p>
            <a:pPr marL="514350" indent="-514350">
              <a:buClr>
                <a:srgbClr val="002060"/>
              </a:buClr>
              <a:buFont typeface="+mj-lt"/>
              <a:buAutoNum type="arabicPeriod"/>
            </a:pPr>
            <a:endParaRPr lang="en-US" dirty="0"/>
          </a:p>
          <a:p>
            <a:pPr marL="514350" indent="-514350">
              <a:buClr>
                <a:srgbClr val="002060"/>
              </a:buClr>
              <a:buFont typeface="+mj-lt"/>
              <a:buAutoNum type="arabicPeriod"/>
            </a:pPr>
            <a:r>
              <a:rPr lang="en-US" dirty="0"/>
              <a:t> </a:t>
            </a:r>
            <a:endParaRPr lang="en-US" dirty="0"/>
          </a:p>
          <a:p>
            <a:pPr marL="514350" indent="-514350">
              <a:buClr>
                <a:srgbClr val="002060"/>
              </a:buClr>
              <a:buFont typeface="+mj-lt"/>
              <a:buAutoNum type="arabicPeriod"/>
            </a:pPr>
            <a:endParaRPr lang="en-US" dirty="0"/>
          </a:p>
          <a:p>
            <a:pPr marL="514350" indent="-514350">
              <a:buClr>
                <a:srgbClr val="002060"/>
              </a:buClr>
              <a:buFont typeface="+mj-lt"/>
              <a:buAutoNum type="arabicPeriod"/>
            </a:pPr>
            <a:r>
              <a:rPr lang="en-US" dirty="0"/>
              <a:t> </a:t>
            </a:r>
            <a:endParaRPr lang="en-US" dirty="0"/>
          </a:p>
          <a:p>
            <a:pPr marL="514350" indent="-514350">
              <a:buClr>
                <a:srgbClr val="002060"/>
              </a:buClr>
              <a:buFont typeface="+mj-lt"/>
              <a:buAutoNum type="arabicPeriod"/>
            </a:pPr>
            <a:endParaRPr lang="en-US" dirty="0"/>
          </a:p>
          <a:p>
            <a:pPr marL="514350" indent="-514350">
              <a:buClr>
                <a:srgbClr val="002060"/>
              </a:buClr>
              <a:buFont typeface="+mj-lt"/>
              <a:buAutoNum type="arabicPeriod"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/>
              <a:t>Target Vs Achievement (Region-Q</a:t>
            </a:r>
            <a:r>
              <a:rPr lang="en-US" dirty="0"/>
              <a:t>2</a:t>
            </a:r>
            <a:r>
              <a:rPr lang="en-US" dirty="0"/>
              <a:t>)</a:t>
            </a:r>
            <a:endParaRPr lang="zh-CN" altLang="en-US"/>
          </a:p>
        </p:txBody>
      </p:sp>
      <p:graphicFrame>
        <p:nvGraphicFramePr>
          <p:cNvPr id="4194315" name="Table 4"/>
          <p:cNvGraphicFramePr>
            <a:graphicFrameLocks noGrp="1"/>
          </p:cNvGraphicFramePr>
          <p:nvPr/>
        </p:nvGraphicFramePr>
        <p:xfrm>
          <a:off x="705680" y="1842052"/>
          <a:ext cx="11049004" cy="4420999"/>
        </p:xfrm>
        <a:graphic>
          <a:graphicData uri="http://schemas.openxmlformats.org/drawingml/2006/table">
            <a:tbl>
              <a:tblPr/>
              <a:tblGrid>
                <a:gridCol w="1636888"/>
                <a:gridCol w="920751"/>
                <a:gridCol w="920751"/>
                <a:gridCol w="920751"/>
                <a:gridCol w="920751"/>
                <a:gridCol w="920751"/>
                <a:gridCol w="920751"/>
                <a:gridCol w="1295870"/>
                <a:gridCol w="1295870"/>
                <a:gridCol w="1295870"/>
              </a:tblGrid>
              <a:tr h="449421">
                <a:tc>
                  <a:txBody>
                    <a:bodyPr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Primary Sales TGT vs Ach in Value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p>
                      <a:pPr algn="ctr" fontAlgn="ctr"/>
                      <a:r>
                        <a:rPr lang="en-US" altLang="en-US" sz="16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  <a:r>
                        <a:rPr lang="en-US" altLang="en-US" sz="16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  <a:r>
                        <a:rPr lang="en-US" altLang="en-US" sz="16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r>
                        <a:rPr lang="en-US" altLang="en-US" sz="16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CN" alt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6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  <a:r>
                        <a:rPr lang="en-US" sz="16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zh-CN" alt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r>
                        <a:rPr lang="en-US" sz="16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r>
                        <a:rPr lang="en-US" sz="16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zh-CN" alt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cPr/>
                </a:tc>
                <a:tc gridSpan="3">
                  <a:txBody>
                    <a:bodyPr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Cum. Q</a:t>
                      </a:r>
                      <a:r>
                        <a:rPr lang="en-US" sz="16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zh-CN" alt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cPr/>
                </a:tc>
                <a:tc hMerge="1"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32136">
                <a:tc>
                  <a:txBody>
                    <a:bodyPr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HQ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Tgt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Sales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Tgt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Sales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Tgt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Sales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Tgt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%Ach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432136">
                <a:tc>
                  <a:txBody>
                    <a:bodyPr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Indore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CN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CN" altLang="en-US" sz="28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sz="28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CN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  <a:endParaRPr lang="zh-CN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432136">
                <a:tc>
                  <a:txBody>
                    <a:bodyPr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Bhopal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432136">
                <a:tc>
                  <a:txBody>
                    <a:bodyPr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Gwalior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432136">
                <a:tc>
                  <a:txBody>
                    <a:bodyPr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Nagpur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449421">
                <a:tc>
                  <a:txBody>
                    <a:bodyPr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Raipur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449421">
                <a:tc>
                  <a:txBody>
                    <a:bodyPr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Bilaspur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432136">
                <a:tc>
                  <a:txBody>
                    <a:bodyPr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HQ7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432136">
                <a:tc>
                  <a:txBody>
                    <a:bodyPr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/>
              <a:t>Prim Vs Sec Vs Closing Stock (Region)</a:t>
            </a:r>
            <a:endParaRPr lang="en-US" dirty="0"/>
          </a:p>
        </p:txBody>
      </p:sp>
      <p:graphicFrame>
        <p:nvGraphicFramePr>
          <p:cNvPr id="4194316" name="Table 5"/>
          <p:cNvGraphicFramePr>
            <a:graphicFrameLocks noGrp="1"/>
          </p:cNvGraphicFramePr>
          <p:nvPr/>
        </p:nvGraphicFramePr>
        <p:xfrm>
          <a:off x="530087" y="1457739"/>
          <a:ext cx="10707758" cy="5035134"/>
        </p:xfrm>
        <a:graphic>
          <a:graphicData uri="http://schemas.openxmlformats.org/drawingml/2006/table">
            <a:tbl>
              <a:tblPr/>
              <a:tblGrid>
                <a:gridCol w="3134974"/>
                <a:gridCol w="787135"/>
                <a:gridCol w="787135"/>
                <a:gridCol w="787135"/>
                <a:gridCol w="787135"/>
                <a:gridCol w="991929"/>
                <a:gridCol w="914400"/>
                <a:gridCol w="1092928"/>
                <a:gridCol w="1424987"/>
              </a:tblGrid>
              <a:tr h="307310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zh-CN" alt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zh-CN" alt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zh-CN" alt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Closing Stock</a:t>
                      </a:r>
                      <a:endParaRPr lang="en-US" sz="1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489">
                <a:tc>
                  <a:txBody>
                    <a:bodyPr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Product Name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Pri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Sec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Sec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Sec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489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AMPHOLYN INJ. 50MG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489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CASPOLYN INJ.50MG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489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CASPOLYN INJ.70MG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489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COLIHUB INJ. 3MIU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alt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489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COLIHUB INJ.1MIU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alt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489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COLIHUB INJ.2MIU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alt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489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DAPTOCIN 350MG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489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ESOMY 40MG INJ.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489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HYDROLIN INJ. 100MG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en-US" alt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en-US" alt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489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LEUPROLYN INJ. 11.25 MG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CN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CN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489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LEUPROLYN INJ. 22.50 MG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489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LEUPROLYN INJ. 3.75MG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alt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CN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alt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alt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zh-CN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alt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489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LIPHOLYN INJ. 50MG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489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LYPEX SB 1.5GM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r>
                        <a:rPr lang="en-US" alt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489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LYPITAZ 4.5GM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r>
                        <a:rPr lang="en-US" alt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CN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r>
                        <a:rPr lang="en-US" alt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/>
              <a:t>Prim Vs Sec Vs Closing Stock (Region)</a:t>
            </a:r>
            <a:endParaRPr lang="en-US" dirty="0"/>
          </a:p>
        </p:txBody>
      </p:sp>
      <p:graphicFrame>
        <p:nvGraphicFramePr>
          <p:cNvPr id="4194314" name="Table 5"/>
          <p:cNvGraphicFramePr>
            <a:graphicFrameLocks noGrp="1"/>
          </p:cNvGraphicFramePr>
          <p:nvPr/>
        </p:nvGraphicFramePr>
        <p:xfrm>
          <a:off x="530087" y="1457739"/>
          <a:ext cx="10707758" cy="5330623"/>
        </p:xfrm>
        <a:graphic>
          <a:graphicData uri="http://schemas.openxmlformats.org/drawingml/2006/table">
            <a:tbl>
              <a:tblPr/>
              <a:tblGrid>
                <a:gridCol w="3134974"/>
                <a:gridCol w="787135"/>
                <a:gridCol w="787135"/>
                <a:gridCol w="787135"/>
                <a:gridCol w="787135"/>
                <a:gridCol w="991929"/>
                <a:gridCol w="914400"/>
                <a:gridCol w="1093470"/>
                <a:gridCol w="1424445"/>
              </a:tblGrid>
              <a:tr h="307310">
                <a:tc>
                  <a:txBody>
                    <a:bodyPr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zh-CN" alt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zh-CN" alt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zh-CN" alt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Closing Stock</a:t>
                      </a:r>
                      <a:endParaRPr lang="en-US" sz="1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489">
                <a:tc>
                  <a:txBody>
                    <a:bodyPr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Product Name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Pri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Sec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Sec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Sec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489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LYRAB INJ. 20MG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489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LYRAB-D CAPSULE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489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MEROECO 1GM INJ.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alt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en-US" alt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489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MEROJET 1GM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489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MINOCLYN 100MG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489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OCTROLYN 20MG INJ.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CN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489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OCTROLYN 30MG INJ.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CN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CN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489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PROPOTOP 10ML INJ.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489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PROPOTOP 20ML INJ.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489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TICOJET INJ. 400MG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489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TIGELITE INJ. 50MG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489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VANCOLYM INJ. 500MG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489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VECREX INJ. 10MG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489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VECREX INJ. 4MG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489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XETOX INJ. 600MG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en-US" alt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CN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489">
                <a:tc>
                  <a:txBody>
                    <a:bodyPr/>
                    <a:p>
                      <a:pPr algn="l" fontAlgn="b"/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Grand Total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/>
              <a:t>HQ wise (Sales x Outstanding) (Rs. Lacs)</a:t>
            </a:r>
            <a:endParaRPr lang="en-US" dirty="0"/>
          </a:p>
        </p:txBody>
      </p:sp>
      <p:graphicFrame>
        <p:nvGraphicFramePr>
          <p:cNvPr id="4194309" name="Table 5"/>
          <p:cNvGraphicFramePr>
            <a:graphicFrameLocks noGrp="1"/>
          </p:cNvGraphicFramePr>
          <p:nvPr/>
        </p:nvGraphicFramePr>
        <p:xfrm>
          <a:off x="1041953" y="1752600"/>
          <a:ext cx="10180642" cy="1473616"/>
        </p:xfrm>
        <a:graphic>
          <a:graphicData uri="http://schemas.openxmlformats.org/drawingml/2006/table">
            <a:tbl>
              <a:tblPr/>
              <a:tblGrid>
                <a:gridCol w="1704997"/>
                <a:gridCol w="959060"/>
                <a:gridCol w="959060"/>
                <a:gridCol w="959060"/>
                <a:gridCol w="959060"/>
                <a:gridCol w="959060"/>
                <a:gridCol w="959060"/>
                <a:gridCol w="1385310"/>
                <a:gridCol w="1335975"/>
              </a:tblGrid>
              <a:tr h="304080">
                <a:tc>
                  <a:txBody>
                    <a:bodyPr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CN" alt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  <a:r>
                        <a:rPr lang="en-US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zh-CN" alt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cPr/>
                </a:tc>
                <a:tc gridSpan="4">
                  <a:txBody>
                    <a:bodyPr/>
                    <a:p>
                      <a:pPr algn="ctr" fontAlgn="ctr"/>
                      <a:endParaRPr lang="zh-CN" alt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92384">
                <a:tc>
                  <a:txBody>
                    <a:bodyPr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HQ  : Indore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Pri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Sec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Pri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Sec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Pri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Sec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Closing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O/S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2384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Sunita Enterprises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r>
                        <a:rPr lang="en-US" alt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en-US" alt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en-US" alt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en-US" alt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CN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en-US" alt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r>
                        <a:rPr lang="en-US" alt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alt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en-US" alt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CN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2384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Rewa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Medical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CN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r>
                        <a:rPr lang="en-US" alt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alt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r>
                        <a:rPr lang="en-US" alt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2384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94310" name="Table 6"/>
          <p:cNvGraphicFramePr>
            <a:graphicFrameLocks noGrp="1"/>
          </p:cNvGraphicFramePr>
          <p:nvPr/>
        </p:nvGraphicFramePr>
        <p:xfrm>
          <a:off x="2035867" y="4369920"/>
          <a:ext cx="10156133" cy="1473616"/>
        </p:xfrm>
        <a:graphic>
          <a:graphicData uri="http://schemas.openxmlformats.org/drawingml/2006/table">
            <a:tbl>
              <a:tblPr/>
              <a:tblGrid>
                <a:gridCol w="1704997"/>
                <a:gridCol w="959060"/>
                <a:gridCol w="959060"/>
                <a:gridCol w="959060"/>
                <a:gridCol w="959060"/>
                <a:gridCol w="959060"/>
                <a:gridCol w="959060"/>
                <a:gridCol w="1385310"/>
                <a:gridCol w="1311466"/>
              </a:tblGrid>
              <a:tr h="304080">
                <a:tc>
                  <a:txBody>
                    <a:bodyPr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CN" alt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  <a:r>
                        <a:rPr lang="en-US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zh-CN" alt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cPr/>
                </a:tc>
                <a:tc gridSpan="4">
                  <a:txBody>
                    <a:bodyPr/>
                    <a:p>
                      <a:pPr algn="ctr" fontAlgn="ctr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92384">
                <a:tc>
                  <a:txBody>
                    <a:bodyPr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HQ  : Bhopal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Pri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Sec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Pri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Sec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Pri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Sec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Closing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O/S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2384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JMD Pharma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2384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Muskan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2384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94311" name="Table 7"/>
          <p:cNvGraphicFramePr>
            <a:graphicFrameLocks noGrp="1"/>
          </p:cNvGraphicFramePr>
          <p:nvPr/>
        </p:nvGraphicFramePr>
        <p:xfrm>
          <a:off x="1041952" y="5019260"/>
          <a:ext cx="10156133" cy="1473616"/>
        </p:xfrm>
        <a:graphic>
          <a:graphicData uri="http://schemas.openxmlformats.org/drawingml/2006/table">
            <a:tbl>
              <a:tblPr/>
              <a:tblGrid>
                <a:gridCol w="1704997"/>
                <a:gridCol w="959060"/>
                <a:gridCol w="959060"/>
                <a:gridCol w="959060"/>
                <a:gridCol w="959060"/>
                <a:gridCol w="959060"/>
                <a:gridCol w="959060"/>
                <a:gridCol w="1385310"/>
                <a:gridCol w="1311466"/>
              </a:tblGrid>
              <a:tr h="304080">
                <a:tc>
                  <a:txBody>
                    <a:bodyPr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CN" alt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  <a:r>
                        <a:rPr lang="en-US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r>
                        <a:rPr lang="en-US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zh-CN" alt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cPr/>
                </a:tc>
                <a:tc gridSpan="4">
                  <a:txBody>
                    <a:bodyPr/>
                    <a:p>
                      <a:pPr algn="ctr" fontAlgn="ctr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92384">
                <a:tc>
                  <a:txBody>
                    <a:bodyPr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HQ  : Gwalior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Pri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Sec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Pri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Sec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Pri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Sec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Closing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O/S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2384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Shilpa Medical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2384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Aashirwad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2384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/>
              <a:t>HQ wise (Sales x Outstanding) (Rs. Lacs)</a:t>
            </a:r>
            <a:endParaRPr lang="en-US" dirty="0"/>
          </a:p>
        </p:txBody>
      </p:sp>
      <p:graphicFrame>
        <p:nvGraphicFramePr>
          <p:cNvPr id="4194306" name="Table 5"/>
          <p:cNvGraphicFramePr>
            <a:graphicFrameLocks noGrp="1"/>
          </p:cNvGraphicFramePr>
          <p:nvPr/>
        </p:nvGraphicFramePr>
        <p:xfrm>
          <a:off x="1041953" y="1752600"/>
          <a:ext cx="10180642" cy="1473616"/>
        </p:xfrm>
        <a:graphic>
          <a:graphicData uri="http://schemas.openxmlformats.org/drawingml/2006/table">
            <a:tbl>
              <a:tblPr/>
              <a:tblGrid>
                <a:gridCol w="1704997"/>
                <a:gridCol w="959060"/>
                <a:gridCol w="959060"/>
                <a:gridCol w="959060"/>
                <a:gridCol w="959060"/>
                <a:gridCol w="959060"/>
                <a:gridCol w="959060"/>
                <a:gridCol w="1385310"/>
                <a:gridCol w="1335975"/>
              </a:tblGrid>
              <a:tr h="304080">
                <a:tc>
                  <a:txBody>
                    <a:bodyPr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CN" alt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  <a:r>
                        <a:rPr lang="en-US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zh-CN" alt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cPr/>
                </a:tc>
                <a:tc gridSpan="4">
                  <a:txBody>
                    <a:bodyPr/>
                    <a:p>
                      <a:pPr algn="ctr" fontAlgn="ctr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92384">
                <a:tc>
                  <a:txBody>
                    <a:bodyPr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HQ  : Nagpur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Pri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Sec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Pri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Sec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Pri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Sec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Closing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O/S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2384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Sri Sai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2384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Lifecare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2384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94307" name="Table 6"/>
          <p:cNvGraphicFramePr>
            <a:graphicFrameLocks noGrp="1"/>
          </p:cNvGraphicFramePr>
          <p:nvPr/>
        </p:nvGraphicFramePr>
        <p:xfrm>
          <a:off x="1041952" y="3384688"/>
          <a:ext cx="10156133" cy="1473616"/>
        </p:xfrm>
        <a:graphic>
          <a:graphicData uri="http://schemas.openxmlformats.org/drawingml/2006/table">
            <a:tbl>
              <a:tblPr/>
              <a:tblGrid>
                <a:gridCol w="1704997"/>
                <a:gridCol w="959060"/>
                <a:gridCol w="959060"/>
                <a:gridCol w="959060"/>
                <a:gridCol w="959060"/>
                <a:gridCol w="959060"/>
                <a:gridCol w="959060"/>
                <a:gridCol w="1385310"/>
                <a:gridCol w="1311466"/>
              </a:tblGrid>
              <a:tr h="304080">
                <a:tc>
                  <a:txBody>
                    <a:bodyPr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CN" alt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  <a:r>
                        <a:rPr lang="en-US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zh-CN" alt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cPr/>
                </a:tc>
                <a:tc gridSpan="4">
                  <a:txBody>
                    <a:bodyPr/>
                    <a:p>
                      <a:pPr algn="ctr" fontAlgn="ctr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92384">
                <a:tc>
                  <a:txBody>
                    <a:bodyPr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HQ  : Raipur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Pri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Sec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Pri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Sec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Pri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Sec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Closing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O/S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2384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Royal Agency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2384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Karamchand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2384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94308" name="Table 7"/>
          <p:cNvGraphicFramePr>
            <a:graphicFrameLocks noGrp="1"/>
          </p:cNvGraphicFramePr>
          <p:nvPr/>
        </p:nvGraphicFramePr>
        <p:xfrm>
          <a:off x="1041952" y="5019260"/>
          <a:ext cx="10156133" cy="1473616"/>
        </p:xfrm>
        <a:graphic>
          <a:graphicData uri="http://schemas.openxmlformats.org/drawingml/2006/table">
            <a:tbl>
              <a:tblPr/>
              <a:tblGrid>
                <a:gridCol w="1704997"/>
                <a:gridCol w="959060"/>
                <a:gridCol w="959060"/>
                <a:gridCol w="959060"/>
                <a:gridCol w="959060"/>
                <a:gridCol w="959060"/>
                <a:gridCol w="959060"/>
                <a:gridCol w="1385310"/>
                <a:gridCol w="1311466"/>
              </a:tblGrid>
              <a:tr h="304080">
                <a:tc>
                  <a:txBody>
                    <a:bodyPr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CN" alt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  <a:r>
                        <a:rPr lang="en-US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r>
                        <a:rPr lang="en-US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zh-CN" alt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cPr/>
                </a:tc>
                <a:tc gridSpan="4">
                  <a:txBody>
                    <a:bodyPr/>
                    <a:p>
                      <a:pPr algn="ctr" fontAlgn="ctr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92384">
                <a:tc>
                  <a:txBody>
                    <a:bodyPr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HQ  : Bilaspur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Pri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Sec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Pri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Sec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Pri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Sec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Closing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O/S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2384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Swasth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Pharma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2384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2384">
                <a:tc>
                  <a:txBody>
                    <a:bodyPr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1"/>
          <p:cNvSpPr>
            <a:spLocks noGrp="1"/>
          </p:cNvSpPr>
          <p:nvPr>
            <p:ph type="title"/>
          </p:nvPr>
        </p:nvSpPr>
        <p:spPr>
          <a:xfrm>
            <a:off x="172279" y="2650435"/>
            <a:ext cx="1497496" cy="3790122"/>
          </a:xfrm>
        </p:spPr>
        <p:txBody>
          <a:bodyPr vert="vert270">
            <a:normAutofit/>
          </a:bodyPr>
          <a:p>
            <a:pPr algn="ctr"/>
            <a:r>
              <a:rPr lang="en-US" dirty="0">
                <a:solidFill>
                  <a:srgbClr val="002060"/>
                </a:solidFill>
              </a:rPr>
              <a:t>HQ x Brand 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sz="2800" dirty="0">
                <a:solidFill>
                  <a:srgbClr val="002060"/>
                </a:solidFill>
              </a:rPr>
              <a:t>(Unit)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1048586" name="TextBox 4"/>
          <p:cNvSpPr txBox="1"/>
          <p:nvPr/>
        </p:nvSpPr>
        <p:spPr>
          <a:xfrm>
            <a:off x="172279" y="213593"/>
            <a:ext cx="1497496" cy="11582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sz="3600" b="1" dirty="0">
                <a:solidFill>
                  <a:srgbClr val="FF0000"/>
                </a:solidFill>
              </a:rPr>
              <a:t>  HQ Name</a:t>
            </a:r>
            <a:endParaRPr lang="en-US" sz="3600" b="1" dirty="0">
              <a:solidFill>
                <a:srgbClr val="FF0000"/>
              </a:solidFill>
            </a:endParaRPr>
          </a:p>
        </p:txBody>
      </p:sp>
      <p:graphicFrame>
        <p:nvGraphicFramePr>
          <p:cNvPr id="4194304" name="Table 9"/>
          <p:cNvGraphicFramePr>
            <a:graphicFrameLocks noGrp="1"/>
          </p:cNvGraphicFramePr>
          <p:nvPr/>
        </p:nvGraphicFramePr>
        <p:xfrm>
          <a:off x="1749288" y="107981"/>
          <a:ext cx="9965635" cy="6545761"/>
        </p:xfrm>
        <a:graphic>
          <a:graphicData uri="http://schemas.openxmlformats.org/drawingml/2006/table">
            <a:tbl>
              <a:tblPr/>
              <a:tblGrid>
                <a:gridCol w="2756395"/>
                <a:gridCol w="901155"/>
                <a:gridCol w="901155"/>
                <a:gridCol w="901155"/>
                <a:gridCol w="901155"/>
                <a:gridCol w="901155"/>
                <a:gridCol w="901155"/>
                <a:gridCol w="901155"/>
                <a:gridCol w="901155"/>
              </a:tblGrid>
              <a:tr h="284241">
                <a:tc>
                  <a:txBody>
                    <a:bodyPr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 </a:t>
                      </a:r>
                      <a:endParaRPr lang="zh-CN" altLang="en-US"/>
                    </a:p>
                  </a:txBody>
                  <a:tcPr marL="7477" marR="7477" marT="747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  <a:r>
                        <a:rPr lang="en-US" sz="16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  <a:r>
                        <a:rPr lang="en-US" sz="16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r>
                        <a:rPr lang="en-US" sz="16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CN" altLang="en-US"/>
                    </a:p>
                  </a:txBody>
                  <a:tcPr marL="7477" marR="7477" marT="74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6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  <a:r>
                        <a:rPr lang="en-US" sz="16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zh-CN" altLang="en-US"/>
                    </a:p>
                  </a:txBody>
                  <a:tcPr marL="7477" marR="7477" marT="74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45E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r>
                        <a:rPr lang="en-US" sz="16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r>
                        <a:rPr lang="en-US" sz="16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zh-CN" altLang="en-US"/>
                    </a:p>
                  </a:txBody>
                  <a:tcPr marL="7477" marR="7477" marT="74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en-US" sz="16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cPr marL="7477" marR="7477" marT="74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72240">
                <a:tc>
                  <a:txBody>
                    <a:bodyPr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Product Name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Sec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Pri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45E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Sec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45E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Pri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Sec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72240">
                <a:tc>
                  <a:txBody>
                    <a:bodyPr/>
                    <a:p>
                      <a:pPr algn="l" fontAlgn="b"/>
                      <a:r>
                        <a:rPr lang="en-US" alt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LYPROLYN</a:t>
                      </a:r>
                      <a:r>
                        <a:rPr lang="en-US" alt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alt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alt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r>
                        <a:rPr lang="en-US" alt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alt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en-US" alt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alt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zh-CN" altLang="en-US"/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45E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45E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72240">
                <a:tc>
                  <a:txBody>
                    <a:bodyPr/>
                    <a:p>
                      <a:pPr algn="l" fontAlgn="b"/>
                      <a:r>
                        <a:rPr lang="en-US" alt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  <a:r>
                        <a:rPr lang="en-US" alt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alt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  <a:r>
                        <a:rPr lang="en-US" alt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alt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  <a:r>
                        <a:rPr lang="en-US" alt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r>
                        <a:rPr lang="en-US" alt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r>
                        <a:rPr lang="en-US" alt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r>
                        <a:rPr lang="en-US" alt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en-US" alt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en-US" alt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alt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zh-CN" altLang="en-US"/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CN" altLang="en-US"/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45E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45E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72240">
                <a:tc>
                  <a:txBody>
                    <a:bodyPr/>
                    <a:p>
                      <a:pPr algn="l" fontAlgn="b"/>
                      <a:r>
                        <a:rPr lang="en-US" alt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alt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r>
                        <a:rPr lang="en-US" alt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r>
                        <a:rPr lang="en-US" alt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alt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r>
                        <a:rPr lang="en-US" alt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r>
                        <a:rPr lang="en-US" alt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alt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CN" altLang="en-US"/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45E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45E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72240">
                <a:tc>
                  <a:txBody>
                    <a:bodyPr/>
                    <a:p>
                      <a:pPr algn="l" fontAlgn="b"/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/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45E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45E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72240">
                <a:tc>
                  <a:txBody>
                    <a:bodyPr/>
                    <a:p>
                      <a:pPr algn="l" fontAlgn="b"/>
                      <a:r>
                        <a:rPr lang="en-US" alt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r>
                        <a:rPr lang="en-US" alt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r>
                        <a:rPr lang="en-US" alt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en-US" alt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ROLYN</a:t>
                      </a:r>
                      <a:r>
                        <a:rPr lang="en-US" alt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en-US" alt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r>
                        <a:rPr lang="en-US" alt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r>
                        <a:rPr lang="en-US" alt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en-US" alt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alt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CN" altLang="en-US"/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CN" altLang="en-US"/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45E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45E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72240">
                <a:tc>
                  <a:txBody>
                    <a:bodyPr/>
                    <a:p>
                      <a:pPr algn="l" fontAlgn="b"/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alt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alt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zh-CN" altLang="en-US"/>
                    </a:p>
                    <a:p>
                      <a:pPr algn="ctr" fontAlgn="ctr"/>
                      <a:endParaRPr lang="zh-CN" altLang="en-US"/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45E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45E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72240">
                <a:tc>
                  <a:txBody>
                    <a:bodyPr/>
                    <a:p>
                      <a:pPr algn="l" fontAlgn="b"/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LY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CN" altLang="en-US"/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45E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45E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72240">
                <a:tc>
                  <a:txBody>
                    <a:bodyPr/>
                    <a:p>
                      <a:pPr algn="l" fontAlgn="b"/>
                      <a:r>
                        <a:rPr lang="en-US" alt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  <a:r>
                        <a:rPr lang="en-US" alt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alt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  <a:r>
                        <a:rPr lang="en-US" alt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alt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  <a:r>
                        <a:rPr lang="en-US" alt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r>
                        <a:rPr lang="en-US" alt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r>
                        <a:rPr lang="en-US" alt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r>
                        <a:rPr lang="en-US" alt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alt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en-US" alt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alt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alt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zh-CN" altLang="en-US"/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45E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45E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72240">
                <a:tc>
                  <a:txBody>
                    <a:bodyPr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45E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45E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72240">
                <a:tc>
                  <a:txBody>
                    <a:bodyPr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45E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45E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72240">
                <a:tc>
                  <a:txBody>
                    <a:bodyPr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45E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45E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72240">
                <a:tc>
                  <a:txBody>
                    <a:bodyPr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45E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45E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72240">
                <a:tc>
                  <a:txBody>
                    <a:bodyPr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45E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45E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72240">
                <a:tc>
                  <a:txBody>
                    <a:bodyPr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45E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45E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72240">
                <a:tc>
                  <a:txBody>
                    <a:bodyPr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45E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45E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72240">
                <a:tc>
                  <a:txBody>
                    <a:bodyPr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45E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45E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72240">
                <a:tc>
                  <a:txBody>
                    <a:bodyPr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45E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45E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72240">
                <a:tc>
                  <a:txBody>
                    <a:bodyPr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45E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45E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72240">
                <a:tc>
                  <a:txBody>
                    <a:bodyPr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45E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45E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72240">
                <a:tc>
                  <a:txBody>
                    <a:bodyPr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45E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45E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72240">
                <a:tc>
                  <a:txBody>
                    <a:bodyPr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45E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45E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72240">
                <a:tc>
                  <a:txBody>
                    <a:bodyPr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Value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45E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45E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/>
              <a:t>Focused Hospital Coverage Details (Dates </a:t>
            </a:r>
            <a:r>
              <a:rPr lang="en-US" dirty="0"/>
              <a:t>Q</a:t>
            </a:r>
            <a:r>
              <a:rPr lang="en-US" dirty="0"/>
              <a:t>2</a:t>
            </a:r>
            <a:r>
              <a:rPr lang="en-US" dirty="0"/>
              <a:t>)</a:t>
            </a:r>
            <a:endParaRPr lang="zh-CN" altLang="en-US"/>
          </a:p>
        </p:txBody>
      </p:sp>
      <p:graphicFrame>
        <p:nvGraphicFramePr>
          <p:cNvPr id="4194305" name="Table 3"/>
          <p:cNvGraphicFramePr>
            <a:graphicFrameLocks noGrp="1"/>
          </p:cNvGraphicFramePr>
          <p:nvPr/>
        </p:nvGraphicFramePr>
        <p:xfrm>
          <a:off x="806450" y="1590261"/>
          <a:ext cx="10683184" cy="5141844"/>
        </p:xfrm>
        <a:graphic>
          <a:graphicData uri="http://schemas.openxmlformats.org/drawingml/2006/table">
            <a:tbl>
              <a:tblPr/>
              <a:tblGrid>
                <a:gridCol w="1139885"/>
                <a:gridCol w="2810853"/>
                <a:gridCol w="961778"/>
                <a:gridCol w="961778"/>
                <a:gridCol w="961778"/>
                <a:gridCol w="961778"/>
                <a:gridCol w="961778"/>
                <a:gridCol w="961778"/>
                <a:gridCol w="961778"/>
              </a:tblGrid>
              <a:tr h="411348">
                <a:tc>
                  <a:txBody>
                    <a:bodyPr/>
                    <a:p>
                      <a:pPr algn="ctr" fontAlgn="ctr"/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  <a:r>
                        <a:rPr lang="en-US" sz="13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  <a:r>
                        <a:rPr lang="en-US" sz="13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r>
                        <a:rPr lang="en-US" sz="13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r>
                        <a:rPr lang="en-US" sz="13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zh-CN" alt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3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  <a:r>
                        <a:rPr lang="en-US" sz="13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zh-CN" alt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r>
                        <a:rPr lang="en-US" sz="13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r>
                        <a:rPr lang="en-US" sz="13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zh-CN" alt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cPr/>
                </a:tc>
              </a:tr>
              <a:tr h="295656">
                <a:tc>
                  <a:txBody>
                    <a:bodyPr/>
                    <a:p>
                      <a:pPr algn="l" rtl="0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HQs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l" rtl="0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Name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 rtl="0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Speciality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Visit Dates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Business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Visit Dates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Business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Visit Dates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usiness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656">
                <a:tc>
                  <a:txBody>
                    <a:bodyPr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Hosp 1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656">
                <a:tc>
                  <a:txBody>
                    <a:bodyPr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Hosp 2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656">
                <a:tc>
                  <a:txBody>
                    <a:bodyPr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Hosp 3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656">
                <a:tc>
                  <a:txBody>
                    <a:bodyPr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Hosp 4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656">
                <a:tc>
                  <a:txBody>
                    <a:bodyPr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Hosp 5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656">
                <a:tc>
                  <a:txBody>
                    <a:bodyPr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Hosp 6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656">
                <a:tc>
                  <a:txBody>
                    <a:bodyPr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Hosp 7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656">
                <a:tc>
                  <a:txBody>
                    <a:bodyPr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Hosp 8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656">
                <a:tc>
                  <a:txBody>
                    <a:bodyPr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Hosp 9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656">
                <a:tc>
                  <a:txBody>
                    <a:bodyPr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Hosp 10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656">
                <a:tc>
                  <a:txBody>
                    <a:bodyPr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Hosp 11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656">
                <a:tc>
                  <a:txBody>
                    <a:bodyPr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Hosp 12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656">
                <a:tc>
                  <a:txBody>
                    <a:bodyPr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Hosp 13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656">
                <a:tc>
                  <a:txBody>
                    <a:bodyPr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Hosp 14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95656">
                <a:tc>
                  <a:txBody>
                    <a:bodyPr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Hosp 15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/>
              <a:t>Plan to Achieve shortfall</a:t>
            </a:r>
            <a:endParaRPr lang="en-US" dirty="0"/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>
          <a:xfrm>
            <a:off x="728870" y="1524000"/>
            <a:ext cx="10880034" cy="5155095"/>
          </a:xfrm>
        </p:spPr>
        <p:txBody>
          <a:bodyPr/>
          <a:p>
            <a:pPr marL="514350" indent="-514350">
              <a:buClr>
                <a:srgbClr val="002060"/>
              </a:buClr>
              <a:buFont typeface="+mj-lt"/>
              <a:buAutoNum type="arabicPeriod"/>
            </a:pPr>
            <a:r>
              <a:rPr lang="en-US" dirty="0"/>
              <a:t> </a:t>
            </a:r>
            <a:r>
              <a:rPr lang="en-US" altLang="en-IN" dirty="0"/>
              <a:t>I</a:t>
            </a:r>
            <a:r>
              <a:rPr lang="en-US" altLang="en-IN" dirty="0"/>
              <a:t>M</a:t>
            </a:r>
            <a:r>
              <a:rPr lang="en-US" altLang="en-IN" dirty="0"/>
              <a:t>P</a:t>
            </a:r>
            <a:r>
              <a:rPr lang="en-US" altLang="en-IN" dirty="0"/>
              <a:t>R</a:t>
            </a:r>
            <a:r>
              <a:rPr lang="en-US" altLang="en-IN" dirty="0"/>
              <a:t>O</a:t>
            </a:r>
            <a:r>
              <a:rPr lang="en-US" altLang="en-IN" dirty="0"/>
              <a:t>V</a:t>
            </a:r>
            <a:r>
              <a:rPr lang="en-US" altLang="en-IN" dirty="0"/>
              <a:t>E</a:t>
            </a:r>
            <a:r>
              <a:rPr lang="en-US" altLang="en-IN" dirty="0"/>
              <a:t> </a:t>
            </a:r>
            <a:r>
              <a:rPr lang="en-US" altLang="en-IN" dirty="0"/>
              <a:t>S</a:t>
            </a:r>
            <a:r>
              <a:rPr lang="en-US" altLang="en-IN" dirty="0"/>
              <a:t>E</a:t>
            </a:r>
            <a:r>
              <a:rPr lang="en-US" altLang="en-IN" dirty="0"/>
              <a:t>C</a:t>
            </a:r>
            <a:r>
              <a:rPr lang="en-US" altLang="en-IN" dirty="0"/>
              <a:t>O</a:t>
            </a:r>
            <a:r>
              <a:rPr lang="en-US" altLang="en-IN" dirty="0"/>
              <a:t>N</a:t>
            </a:r>
            <a:r>
              <a:rPr lang="en-US" altLang="en-IN" dirty="0"/>
              <a:t>DARY</a:t>
            </a:r>
            <a:r>
              <a:rPr lang="en-US" altLang="en-IN" dirty="0"/>
              <a:t> </a:t>
            </a:r>
            <a:r>
              <a:rPr lang="en-US" altLang="en-IN" dirty="0"/>
              <a:t>S</a:t>
            </a:r>
            <a:r>
              <a:rPr lang="en-US" altLang="en-IN" dirty="0"/>
              <a:t>A</a:t>
            </a:r>
            <a:r>
              <a:rPr lang="en-US" altLang="en-IN" dirty="0"/>
              <a:t>L</a:t>
            </a:r>
            <a:r>
              <a:rPr lang="en-US" altLang="en-IN" dirty="0"/>
              <a:t>E</a:t>
            </a:r>
            <a:r>
              <a:rPr lang="en-US" altLang="en-IN" dirty="0"/>
              <a:t>S</a:t>
            </a:r>
            <a:r>
              <a:rPr lang="en-US" altLang="en-IN" dirty="0"/>
              <a:t>.</a:t>
            </a:r>
            <a:endParaRPr lang="zh-CN" altLang="en-US"/>
          </a:p>
          <a:p>
            <a:pPr marL="514350" indent="-514350">
              <a:buClr>
                <a:srgbClr val="002060"/>
              </a:buClr>
              <a:buFont typeface="+mj-lt"/>
              <a:buAutoNum type="arabicPeriod"/>
            </a:pPr>
            <a:r>
              <a:rPr lang="en-US" dirty="0"/>
              <a:t> </a:t>
            </a:r>
            <a:r>
              <a:rPr lang="en-US" altLang="en-IN" dirty="0"/>
              <a:t> </a:t>
            </a:r>
            <a:r>
              <a:rPr lang="en-US" altLang="en-IN" dirty="0"/>
              <a:t>I</a:t>
            </a:r>
            <a:r>
              <a:rPr lang="en-US" altLang="en-IN" dirty="0"/>
              <a:t>M</a:t>
            </a:r>
            <a:r>
              <a:rPr lang="en-US" altLang="en-IN" dirty="0"/>
              <a:t>P</a:t>
            </a:r>
            <a:r>
              <a:rPr lang="en-US" altLang="en-IN" dirty="0"/>
              <a:t>R</a:t>
            </a:r>
            <a:r>
              <a:rPr lang="en-US" altLang="en-IN" dirty="0"/>
              <a:t>O</a:t>
            </a:r>
            <a:r>
              <a:rPr lang="en-US" altLang="en-IN" dirty="0"/>
              <a:t>V</a:t>
            </a:r>
            <a:r>
              <a:rPr lang="en-US" altLang="en-IN" dirty="0"/>
              <a:t>E</a:t>
            </a:r>
            <a:r>
              <a:rPr lang="en-US" altLang="en-IN" dirty="0"/>
              <a:t> </a:t>
            </a:r>
            <a:r>
              <a:rPr lang="en-US" altLang="en-IN" dirty="0"/>
              <a:t>F</a:t>
            </a:r>
            <a:r>
              <a:rPr lang="en-US" altLang="en-IN" dirty="0"/>
              <a:t>O</a:t>
            </a:r>
            <a:r>
              <a:rPr lang="en-US" altLang="en-IN" dirty="0"/>
              <a:t>C</a:t>
            </a:r>
            <a:r>
              <a:rPr lang="en-US" altLang="en-IN" dirty="0"/>
              <a:t>U</a:t>
            </a:r>
            <a:r>
              <a:rPr lang="en-US" altLang="en-IN" dirty="0"/>
              <a:t>S</a:t>
            </a:r>
            <a:r>
              <a:rPr lang="en-US" altLang="en-IN" dirty="0"/>
              <a:t>E</a:t>
            </a:r>
            <a:r>
              <a:rPr lang="en-US" altLang="en-IN" dirty="0"/>
              <a:t>D</a:t>
            </a:r>
            <a:r>
              <a:rPr lang="en-US" altLang="en-IN" dirty="0"/>
              <a:t> </a:t>
            </a:r>
            <a:r>
              <a:rPr lang="en-US" altLang="en-IN" dirty="0"/>
              <a:t>PRODUCT</a:t>
            </a:r>
            <a:r>
              <a:rPr lang="en-US" altLang="en-IN" dirty="0"/>
              <a:t> </a:t>
            </a:r>
            <a:r>
              <a:rPr lang="en-US" altLang="en-IN" dirty="0"/>
              <a:t>P</a:t>
            </a:r>
            <a:r>
              <a:rPr lang="en-US" altLang="en-IN" dirty="0"/>
              <a:t>R</a:t>
            </a:r>
            <a:r>
              <a:rPr lang="en-US" altLang="en-IN" dirty="0"/>
              <a:t>O</a:t>
            </a:r>
            <a:r>
              <a:rPr lang="en-US" altLang="en-IN" dirty="0"/>
              <a:t>M</a:t>
            </a:r>
            <a:r>
              <a:rPr lang="en-US" altLang="en-IN" dirty="0"/>
              <a:t>O</a:t>
            </a:r>
            <a:r>
              <a:rPr lang="en-US" altLang="en-IN" dirty="0"/>
              <a:t>T</a:t>
            </a:r>
            <a:r>
              <a:rPr lang="en-US" altLang="en-IN" dirty="0"/>
              <a:t>I</a:t>
            </a:r>
            <a:r>
              <a:rPr lang="en-US" altLang="en-IN" dirty="0"/>
              <a:t>O</a:t>
            </a:r>
            <a:r>
              <a:rPr lang="en-US" altLang="en-IN" dirty="0"/>
              <a:t>N</a:t>
            </a:r>
            <a:r>
              <a:rPr lang="en-US" altLang="en-IN" dirty="0"/>
              <a:t> </a:t>
            </a:r>
            <a:r>
              <a:rPr lang="en-US" altLang="en-IN" dirty="0"/>
              <a:t>A</a:t>
            </a:r>
            <a:r>
              <a:rPr lang="en-US" altLang="en-IN" dirty="0"/>
              <a:t>S</a:t>
            </a:r>
            <a:r>
              <a:rPr lang="en-US" altLang="en-IN" dirty="0"/>
              <a:t> </a:t>
            </a:r>
            <a:r>
              <a:rPr lang="en-US" altLang="en-IN" dirty="0"/>
              <a:t>P</a:t>
            </a:r>
            <a:r>
              <a:rPr lang="en-US" altLang="en-IN" dirty="0"/>
              <a:t>E</a:t>
            </a:r>
            <a:r>
              <a:rPr lang="en-US" altLang="en-IN" dirty="0"/>
              <a:t>R</a:t>
            </a:r>
            <a:r>
              <a:rPr lang="en-US" altLang="en-IN" dirty="0"/>
              <a:t> </a:t>
            </a:r>
            <a:r>
              <a:rPr lang="en-US" altLang="en-IN" dirty="0"/>
              <a:t>S</a:t>
            </a:r>
            <a:r>
              <a:rPr lang="en-US" altLang="en-IN" dirty="0"/>
              <a:t>P</a:t>
            </a:r>
            <a:r>
              <a:rPr lang="en-US" altLang="en-IN" dirty="0"/>
              <a:t>E</a:t>
            </a:r>
            <a:r>
              <a:rPr lang="en-US" altLang="en-IN" dirty="0"/>
              <a:t>C</a:t>
            </a:r>
            <a:r>
              <a:rPr lang="en-US" altLang="en-IN" dirty="0"/>
              <a:t>I</a:t>
            </a:r>
            <a:r>
              <a:rPr lang="en-US" altLang="en-IN" dirty="0"/>
              <a:t>A</a:t>
            </a:r>
            <a:r>
              <a:rPr lang="en-US" altLang="en-IN" dirty="0"/>
              <a:t>L</a:t>
            </a:r>
            <a:r>
              <a:rPr lang="en-US" altLang="en-IN" dirty="0"/>
              <a:t>ITY</a:t>
            </a:r>
            <a:r>
              <a:rPr lang="en-US" altLang="en-IN" dirty="0"/>
              <a:t>.</a:t>
            </a:r>
            <a:r>
              <a:rPr lang="en-US" altLang="en-IN" dirty="0"/>
              <a:t> </a:t>
            </a:r>
            <a:r>
              <a:rPr lang="en-US" dirty="0"/>
              <a:t> </a:t>
            </a:r>
            <a:endParaRPr lang="zh-CN" altLang="en-US"/>
          </a:p>
          <a:p>
            <a:pPr marL="514350" indent="-514350">
              <a:buClr>
                <a:srgbClr val="002060"/>
              </a:buClr>
              <a:buFont typeface="+mj-lt"/>
              <a:buAutoNum type="arabicPeriod"/>
            </a:pPr>
            <a:r>
              <a:rPr lang="en-US" dirty="0"/>
              <a:t> </a:t>
            </a:r>
            <a:r>
              <a:rPr lang="en-US" altLang="en-IN" dirty="0"/>
              <a:t>I</a:t>
            </a:r>
            <a:r>
              <a:rPr lang="en-US" altLang="en-IN" dirty="0"/>
              <a:t>M</a:t>
            </a:r>
            <a:r>
              <a:rPr lang="en-US" altLang="en-IN" dirty="0"/>
              <a:t>P</a:t>
            </a:r>
            <a:r>
              <a:rPr lang="en-US" altLang="en-IN" dirty="0"/>
              <a:t>R</a:t>
            </a:r>
            <a:r>
              <a:rPr lang="en-US" altLang="en-IN" dirty="0"/>
              <a:t>O</a:t>
            </a:r>
            <a:r>
              <a:rPr lang="en-US" altLang="en-IN" dirty="0"/>
              <a:t>V</a:t>
            </a:r>
            <a:r>
              <a:rPr lang="en-US" altLang="en-IN" dirty="0"/>
              <a:t>E</a:t>
            </a:r>
            <a:r>
              <a:rPr lang="en-US" altLang="en-IN" dirty="0"/>
              <a:t> </a:t>
            </a:r>
            <a:r>
              <a:rPr lang="en-US" altLang="en-IN" dirty="0"/>
              <a:t>C</a:t>
            </a:r>
            <a:r>
              <a:rPr lang="en-US" altLang="en-IN" dirty="0"/>
              <a:t>O</a:t>
            </a:r>
            <a:r>
              <a:rPr lang="en-US" altLang="en-IN" dirty="0"/>
              <a:t>V</a:t>
            </a:r>
            <a:r>
              <a:rPr lang="en-US" altLang="en-IN" dirty="0"/>
              <a:t>E</a:t>
            </a:r>
            <a:r>
              <a:rPr lang="en-US" altLang="en-IN" dirty="0"/>
              <a:t>R</a:t>
            </a:r>
            <a:r>
              <a:rPr lang="en-US" altLang="en-IN" dirty="0"/>
              <a:t>A</a:t>
            </a:r>
            <a:r>
              <a:rPr lang="en-US" altLang="en-IN" dirty="0"/>
              <a:t>G</a:t>
            </a:r>
            <a:r>
              <a:rPr lang="en-US" altLang="en-IN" dirty="0"/>
              <a:t>E</a:t>
            </a:r>
            <a:r>
              <a:rPr lang="en-US" altLang="en-IN" dirty="0"/>
              <a:t>.</a:t>
            </a:r>
            <a:endParaRPr lang="zh-CN" altLang="en-US"/>
          </a:p>
          <a:p>
            <a:pPr marL="514350" indent="-514350">
              <a:buClr>
                <a:srgbClr val="002060"/>
              </a:buClr>
              <a:buFont typeface="+mj-lt"/>
              <a:buAutoNum type="arabicPeriod"/>
            </a:pPr>
            <a:r>
              <a:rPr lang="en-US" dirty="0"/>
              <a:t> </a:t>
            </a:r>
            <a:r>
              <a:rPr lang="en-US" altLang="en-IN" dirty="0"/>
              <a:t>P</a:t>
            </a:r>
            <a:r>
              <a:rPr lang="en-US" altLang="en-IN" dirty="0"/>
              <a:t>L</a:t>
            </a:r>
            <a:r>
              <a:rPr lang="en-US" altLang="en-IN" dirty="0"/>
              <a:t>A</a:t>
            </a:r>
            <a:r>
              <a:rPr lang="en-US" altLang="en-IN" dirty="0"/>
              <a:t>N</a:t>
            </a:r>
            <a:r>
              <a:rPr lang="en-US" altLang="en-IN" dirty="0"/>
              <a:t> </a:t>
            </a:r>
            <a:r>
              <a:rPr lang="en-US" altLang="en-IN" dirty="0"/>
              <a:t>S</a:t>
            </a:r>
            <a:r>
              <a:rPr lang="en-US" altLang="en-IN" dirty="0"/>
              <a:t>A</a:t>
            </a:r>
            <a:r>
              <a:rPr lang="en-US" altLang="en-IN" dirty="0"/>
              <a:t>L</a:t>
            </a:r>
            <a:r>
              <a:rPr lang="en-US" altLang="en-IN" dirty="0"/>
              <a:t>E</a:t>
            </a:r>
            <a:r>
              <a:rPr lang="en-US" altLang="en-IN" dirty="0"/>
              <a:t>S</a:t>
            </a:r>
            <a:r>
              <a:rPr lang="en-US" altLang="en-IN" dirty="0"/>
              <a:t> </a:t>
            </a:r>
            <a:r>
              <a:rPr lang="en-US" altLang="en-IN" dirty="0"/>
              <a:t>A</a:t>
            </a:r>
            <a:r>
              <a:rPr lang="en-US" altLang="en-IN" dirty="0"/>
              <a:t>S</a:t>
            </a:r>
            <a:r>
              <a:rPr lang="en-US" altLang="en-IN" dirty="0"/>
              <a:t> </a:t>
            </a:r>
            <a:r>
              <a:rPr lang="en-US" altLang="en-IN" dirty="0"/>
              <a:t>P</a:t>
            </a:r>
            <a:r>
              <a:rPr lang="en-US" altLang="en-IN" dirty="0"/>
              <a:t>E</a:t>
            </a:r>
            <a:r>
              <a:rPr lang="en-US" altLang="en-IN" dirty="0"/>
              <a:t>R</a:t>
            </a:r>
            <a:r>
              <a:rPr lang="en-US" altLang="en-IN" dirty="0"/>
              <a:t> </a:t>
            </a:r>
            <a:r>
              <a:rPr lang="en-US" altLang="en-IN" dirty="0"/>
              <a:t>T</a:t>
            </a:r>
            <a:r>
              <a:rPr lang="en-US" altLang="en-IN" dirty="0"/>
              <a:t>A</a:t>
            </a:r>
            <a:r>
              <a:rPr lang="en-US" altLang="en-IN" dirty="0"/>
              <a:t>R</a:t>
            </a:r>
            <a:r>
              <a:rPr lang="en-US" altLang="en-IN" dirty="0"/>
              <a:t>G</a:t>
            </a:r>
            <a:r>
              <a:rPr lang="en-US" altLang="en-IN" dirty="0"/>
              <a:t>E</a:t>
            </a:r>
            <a:r>
              <a:rPr lang="en-US" altLang="en-IN" dirty="0"/>
              <a:t>T</a:t>
            </a:r>
            <a:r>
              <a:rPr lang="en-US" altLang="en-IN" dirty="0"/>
              <a:t>.</a:t>
            </a:r>
            <a:endParaRPr lang="zh-CN" altLang="en-US"/>
          </a:p>
          <a:p>
            <a:pPr marL="514350" indent="-514350">
              <a:buClr>
                <a:srgbClr val="002060"/>
              </a:buClr>
              <a:buFont typeface="+mj-lt"/>
              <a:buAutoNum type="arabicPeriod"/>
            </a:pPr>
            <a:r>
              <a:rPr lang="en-US" dirty="0"/>
              <a:t> </a:t>
            </a:r>
            <a:endParaRPr lang="en-US" dirty="0"/>
          </a:p>
          <a:p>
            <a:pPr marL="514350" indent="-514350">
              <a:buClr>
                <a:srgbClr val="002060"/>
              </a:buClr>
              <a:buFont typeface="+mj-lt"/>
              <a:buAutoNum type="arabicPeriod"/>
            </a:pPr>
            <a:r>
              <a:rPr lang="en-US" dirty="0"/>
              <a:t> </a:t>
            </a:r>
            <a:endParaRPr lang="en-US" dirty="0"/>
          </a:p>
          <a:p>
            <a:pPr marL="514350" indent="-514350">
              <a:buClr>
                <a:srgbClr val="002060"/>
              </a:buClr>
              <a:buFont typeface="+mj-lt"/>
              <a:buAutoNum type="arabicPeriod"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4663</Words>
  <Application>WPS Presentation</Application>
  <PresentationFormat/>
  <Paragraphs>2458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等线 Light</vt:lpstr>
      <vt:lpstr>Office Theme</vt:lpstr>
      <vt:lpstr>Q2 - July, Aug, Sep 2023  </vt:lpstr>
      <vt:lpstr>Target Vs Achievement (Region-Q2)</vt:lpstr>
      <vt:lpstr>Prim Vs Sec Vs Closing Stock (Region)</vt:lpstr>
      <vt:lpstr>Prim Vs Sec Vs Closing Stock (Region)</vt:lpstr>
      <vt:lpstr>HQ wise (Sales x Outstanding) (Rs. Lacs)</vt:lpstr>
      <vt:lpstr>HQ wise (Sales x Outstanding) (Rs. Lacs)</vt:lpstr>
      <vt:lpstr>HQ x Brand  (Unit)</vt:lpstr>
      <vt:lpstr>Focused Hospital Coverage Details (Dates Q2)</vt:lpstr>
      <vt:lpstr>Plan to Achieve shortfall</vt:lpstr>
      <vt:lpstr>August Plan </vt:lpstr>
      <vt:lpstr>Q2 Plan</vt:lpstr>
      <vt:lpstr>Q2 Plan – HQ wise (Value Rs. Lac)</vt:lpstr>
      <vt:lpstr>Activities Suggestions/ Planned Q-2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Q2 - July, Aug, Sep 2023  </dc:title>
  <dc:creator>Sohan  Kumbhar</dc:creator>
  <cp:lastModifiedBy>vir</cp:lastModifiedBy>
  <cp:revision>3</cp:revision>
  <dcterms:created xsi:type="dcterms:W3CDTF">2023-08-01T03:43:49Z</dcterms:created>
  <dcterms:modified xsi:type="dcterms:W3CDTF">2023-08-01T04:01:24Z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0x010100F8A4FB3D6AC3834B83D0ED40B323878F</vt:lpwstr>
  </property>
  <property fmtid="{D5CDD505-2E9C-101B-9397-08002B2CF9AE}" pid="3" name="ICV">
    <vt:lpwstr>4D2EF271B19B4343840A6870C3ECF879_13</vt:lpwstr>
  </property>
  <property fmtid="{D5CDD505-2E9C-101B-9397-08002B2CF9AE}" pid="4" name="KSOProductBuildVer">
    <vt:lpwstr>1033-12.2.0.13102</vt:lpwstr>
  </property>
</Properties>
</file>