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83" r:id="rId11"/>
    <p:sldId id="264" r:id="rId12"/>
    <p:sldId id="265" r:id="rId13"/>
    <p:sldId id="271" r:id="rId14"/>
    <p:sldId id="272" r:id="rId15"/>
    <p:sldId id="273" r:id="rId16"/>
    <p:sldId id="274" r:id="rId17"/>
    <p:sldId id="279" r:id="rId18"/>
    <p:sldId id="280" r:id="rId19"/>
    <p:sldId id="281" r:id="rId20"/>
    <p:sldId id="282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40"/>
  </p:normalViewPr>
  <p:slideViewPr>
    <p:cSldViewPr>
      <p:cViewPr varScale="1">
        <p:scale>
          <a:sx n="108" d="100"/>
          <a:sy n="108" d="100"/>
        </p:scale>
        <p:origin x="140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76" y="579120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437387" y="0"/>
                </a:moveTo>
                <a:lnTo>
                  <a:pt x="0" y="0"/>
                </a:lnTo>
                <a:lnTo>
                  <a:pt x="0" y="475488"/>
                </a:lnTo>
                <a:lnTo>
                  <a:pt x="437387" y="475488"/>
                </a:lnTo>
                <a:lnTo>
                  <a:pt x="4373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579120"/>
            <a:ext cx="329184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19" y="1001268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422148" y="0"/>
                </a:moveTo>
                <a:lnTo>
                  <a:pt x="0" y="0"/>
                </a:lnTo>
                <a:lnTo>
                  <a:pt x="0" y="475488"/>
                </a:lnTo>
                <a:lnTo>
                  <a:pt x="422148" y="475488"/>
                </a:lnTo>
                <a:lnTo>
                  <a:pt x="42214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351" y="1001268"/>
            <a:ext cx="36880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470916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0650" y="449402"/>
            <a:ext cx="63627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76" y="579120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437387" y="0"/>
                </a:moveTo>
                <a:lnTo>
                  <a:pt x="0" y="0"/>
                </a:lnTo>
                <a:lnTo>
                  <a:pt x="0" y="475488"/>
                </a:lnTo>
                <a:lnTo>
                  <a:pt x="437387" y="475488"/>
                </a:lnTo>
                <a:lnTo>
                  <a:pt x="4373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579120"/>
            <a:ext cx="329184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19" y="1001268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422148" y="0"/>
                </a:moveTo>
                <a:lnTo>
                  <a:pt x="0" y="0"/>
                </a:lnTo>
                <a:lnTo>
                  <a:pt x="0" y="475488"/>
                </a:lnTo>
                <a:lnTo>
                  <a:pt x="422148" y="475488"/>
                </a:lnTo>
                <a:lnTo>
                  <a:pt x="42214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351" y="1001268"/>
            <a:ext cx="36880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470916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27709" y="1774698"/>
            <a:ext cx="7690484" cy="4401820"/>
          </a:xfrm>
          <a:custGeom>
            <a:avLst/>
            <a:gdLst/>
            <a:ahLst/>
            <a:cxnLst/>
            <a:rect l="l" t="t" r="r" b="b"/>
            <a:pathLst>
              <a:path w="7690484" h="4401820">
                <a:moveTo>
                  <a:pt x="0" y="4401312"/>
                </a:moveTo>
                <a:lnTo>
                  <a:pt x="7690104" y="4401312"/>
                </a:lnTo>
                <a:lnTo>
                  <a:pt x="7690104" y="0"/>
                </a:lnTo>
                <a:lnTo>
                  <a:pt x="0" y="0"/>
                </a:lnTo>
                <a:lnTo>
                  <a:pt x="0" y="4401312"/>
                </a:lnTo>
                <a:close/>
              </a:path>
            </a:pathLst>
          </a:custGeom>
          <a:ln w="25399">
            <a:solidFill>
              <a:srgbClr val="00E3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63214" y="4830667"/>
            <a:ext cx="1128395" cy="0"/>
          </a:xfrm>
          <a:custGeom>
            <a:avLst/>
            <a:gdLst/>
            <a:ahLst/>
            <a:cxnLst/>
            <a:rect l="l" t="t" r="r" b="b"/>
            <a:pathLst>
              <a:path w="1128395">
                <a:moveTo>
                  <a:pt x="0" y="0"/>
                </a:moveTo>
                <a:lnTo>
                  <a:pt x="1127816" y="0"/>
                </a:lnTo>
              </a:path>
            </a:pathLst>
          </a:custGeom>
          <a:ln w="45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253458" y="6050197"/>
            <a:ext cx="3952875" cy="0"/>
          </a:xfrm>
          <a:custGeom>
            <a:avLst/>
            <a:gdLst/>
            <a:ahLst/>
            <a:cxnLst/>
            <a:rect l="l" t="t" r="r" b="b"/>
            <a:pathLst>
              <a:path w="3952875">
                <a:moveTo>
                  <a:pt x="0" y="0"/>
                </a:moveTo>
                <a:lnTo>
                  <a:pt x="3952690" y="0"/>
                </a:lnTo>
              </a:path>
            </a:pathLst>
          </a:custGeom>
          <a:ln w="45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76" y="579120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437387" y="0"/>
                </a:moveTo>
                <a:lnTo>
                  <a:pt x="0" y="0"/>
                </a:lnTo>
                <a:lnTo>
                  <a:pt x="0" y="475488"/>
                </a:lnTo>
                <a:lnTo>
                  <a:pt x="437387" y="475488"/>
                </a:lnTo>
                <a:lnTo>
                  <a:pt x="4373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579120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19" y="1001268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422148" y="0"/>
                </a:moveTo>
                <a:lnTo>
                  <a:pt x="0" y="0"/>
                </a:lnTo>
                <a:lnTo>
                  <a:pt x="0" y="475488"/>
                </a:lnTo>
                <a:lnTo>
                  <a:pt x="422148" y="475488"/>
                </a:lnTo>
                <a:lnTo>
                  <a:pt x="42214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6505" y="724280"/>
            <a:ext cx="705098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73" y="1998040"/>
            <a:ext cx="9042653" cy="270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6936" y="6215496"/>
            <a:ext cx="173990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4384" y="1476757"/>
            <a:ext cx="7950326" cy="5153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5"/>
              </a:spcBef>
            </a:pPr>
            <a:r>
              <a:rPr lang="en-US" b="1" i="1" dirty="0">
                <a:solidFill>
                  <a:srgbClr val="333399"/>
                </a:solidFill>
                <a:latin typeface="Times New Roman"/>
                <a:cs typeface="Times New Roman"/>
              </a:rPr>
              <a:t>CSE</a:t>
            </a:r>
            <a:r>
              <a:rPr lang="en-US" b="1" i="1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>
                <a:solidFill>
                  <a:srgbClr val="333399"/>
                </a:solidFill>
                <a:latin typeface="Times New Roman"/>
                <a:cs typeface="Times New Roman"/>
              </a:rPr>
              <a:t>543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b="1" i="1" dirty="0">
                <a:solidFill>
                  <a:srgbClr val="333399"/>
                </a:solidFill>
                <a:latin typeface="Times New Roman"/>
                <a:cs typeface="Times New Roman"/>
              </a:rPr>
              <a:t>Information Assurance and</a:t>
            </a:r>
            <a:r>
              <a:rPr lang="en-US" b="1" i="1" spc="-10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>
                <a:solidFill>
                  <a:srgbClr val="333399"/>
                </a:solidFill>
                <a:latin typeface="Times New Roman"/>
                <a:cs typeface="Times New Roman"/>
              </a:rPr>
              <a:t>Security</a:t>
            </a:r>
            <a:br>
              <a:rPr lang="en-US" b="1" i="1" dirty="0">
                <a:solidFill>
                  <a:srgbClr val="333399"/>
                </a:solidFill>
                <a:latin typeface="Times New Roman"/>
                <a:cs typeface="Times New Roman"/>
              </a:rPr>
            </a:br>
            <a:br>
              <a:rPr lang="en-US" sz="5400" dirty="0">
                <a:latin typeface="Times New Roman"/>
                <a:cs typeface="Times New Roman"/>
              </a:rPr>
            </a:br>
            <a:r>
              <a:rPr sz="5400" dirty="0">
                <a:solidFill>
                  <a:srgbClr val="333399"/>
                </a:solidFill>
              </a:rPr>
              <a:t>Course Project</a:t>
            </a:r>
            <a:r>
              <a:rPr sz="5400" spc="-75" dirty="0">
                <a:solidFill>
                  <a:srgbClr val="333399"/>
                </a:solidFill>
              </a:rPr>
              <a:t> </a:t>
            </a:r>
            <a:r>
              <a:rPr sz="5400" dirty="0">
                <a:solidFill>
                  <a:srgbClr val="333399"/>
                </a:solidFill>
              </a:rPr>
              <a:t>Guidelines</a:t>
            </a:r>
            <a:br>
              <a:rPr lang="en-US" sz="5400" dirty="0">
                <a:solidFill>
                  <a:srgbClr val="333399"/>
                </a:solidFill>
              </a:rPr>
            </a:br>
            <a:br>
              <a:rPr lang="en-US" sz="5400" dirty="0">
                <a:solidFill>
                  <a:srgbClr val="333399"/>
                </a:solidFill>
              </a:rPr>
            </a:br>
            <a:r>
              <a:rPr lang="en-US" b="1" i="1" dirty="0">
                <a:solidFill>
                  <a:srgbClr val="333399"/>
                </a:solidFill>
                <a:latin typeface="Times New Roman"/>
                <a:cs typeface="Times New Roman"/>
              </a:rPr>
              <a:t>Professor Stephen S.</a:t>
            </a:r>
            <a:r>
              <a:rPr lang="en-US" b="1" i="1" spc="-11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>
                <a:solidFill>
                  <a:srgbClr val="333399"/>
                </a:solidFill>
                <a:latin typeface="Times New Roman"/>
                <a:cs typeface="Times New Roman"/>
              </a:rPr>
              <a:t>Yau</a:t>
            </a:r>
            <a:br>
              <a:rPr lang="en-US" b="1" i="1" dirty="0">
                <a:solidFill>
                  <a:srgbClr val="333399"/>
                </a:solidFill>
                <a:latin typeface="Times New Roman"/>
                <a:cs typeface="Times New Roman"/>
              </a:rPr>
            </a:br>
            <a:br>
              <a:rPr lang="en-US" b="1" i="1" dirty="0">
                <a:solidFill>
                  <a:srgbClr val="333399"/>
                </a:solidFill>
              </a:rPr>
            </a:br>
            <a:r>
              <a:rPr lang="en-US" sz="2800" b="1" i="1" dirty="0">
                <a:solidFill>
                  <a:srgbClr val="333399"/>
                </a:solidFill>
                <a:latin typeface="Times New Roman"/>
                <a:cs typeface="Times New Roman"/>
              </a:rPr>
              <a:t>Spring, 2022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90650" y="449402"/>
            <a:ext cx="5006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Course Project Title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12A14FE5-5275-2F49-975C-C270600CBFC4}"/>
              </a:ext>
            </a:extLst>
          </p:cNvPr>
          <p:cNvSpPr txBox="1"/>
          <p:nvPr/>
        </p:nvSpPr>
        <p:spPr>
          <a:xfrm>
            <a:off x="414019" y="6441261"/>
            <a:ext cx="7264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52DE2A99-D344-2E4F-978C-8CC9EBCF242C}"/>
              </a:ext>
            </a:extLst>
          </p:cNvPr>
          <p:cNvSpPr txBox="1"/>
          <p:nvPr/>
        </p:nvSpPr>
        <p:spPr>
          <a:xfrm>
            <a:off x="4279772" y="6441261"/>
            <a:ext cx="739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EDC7739F-6013-8B4B-9D29-C221F35639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66936" y="6215496"/>
            <a:ext cx="173990" cy="454025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10</a:t>
            </a:fld>
            <a:endParaRPr dirty="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3D75E4B-7DB0-6D49-92DC-BCEF17598063}"/>
              </a:ext>
            </a:extLst>
          </p:cNvPr>
          <p:cNvSpPr txBox="1"/>
          <p:nvPr/>
        </p:nvSpPr>
        <p:spPr>
          <a:xfrm>
            <a:off x="942662" y="1943337"/>
            <a:ext cx="7258676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079240" algn="l"/>
                <a:tab pos="4813300" algn="l"/>
              </a:tabLst>
            </a:pPr>
            <a:r>
              <a:rPr sz="4400" b="1" i="1" spc="-5" dirty="0">
                <a:latin typeface="Arial"/>
                <a:cs typeface="Arial"/>
              </a:rPr>
              <a:t>Using (Application of) blockchain and machine learning to solve [IAS  problem(s)]</a:t>
            </a:r>
            <a:r>
              <a:rPr lang="en-US" sz="4400" b="1" i="1" spc="-5" dirty="0">
                <a:latin typeface="Arial"/>
                <a:cs typeface="Arial"/>
              </a:rPr>
              <a:t> </a:t>
            </a:r>
            <a:r>
              <a:rPr sz="4400" b="1" i="1" dirty="0">
                <a:latin typeface="Arial"/>
                <a:cs typeface="Arial"/>
              </a:rPr>
              <a:t>in</a:t>
            </a:r>
            <a:r>
              <a:rPr lang="en-US" sz="4400" b="1" i="1" dirty="0">
                <a:latin typeface="Arial"/>
                <a:cs typeface="Arial"/>
              </a:rPr>
              <a:t> </a:t>
            </a:r>
            <a:r>
              <a:rPr sz="4400" b="1" i="1" spc="-5" dirty="0">
                <a:latin typeface="Arial"/>
                <a:cs typeface="Arial"/>
              </a:rPr>
              <a:t>[</a:t>
            </a:r>
            <a:r>
              <a:rPr lang="en-US" sz="4400" b="1" i="1" spc="-5" dirty="0">
                <a:latin typeface="Arial"/>
                <a:cs typeface="Arial"/>
              </a:rPr>
              <a:t>information </a:t>
            </a:r>
            <a:r>
              <a:rPr sz="4400" b="1" i="1" spc="-5" dirty="0">
                <a:latin typeface="Arial"/>
                <a:cs typeface="Arial"/>
              </a:rPr>
              <a:t>systems or</a:t>
            </a:r>
            <a:r>
              <a:rPr lang="en-US" sz="4400" b="1" i="1" spc="-5" dirty="0">
                <a:latin typeface="Arial"/>
                <a:cs typeface="Arial"/>
              </a:rPr>
              <a:t> </a:t>
            </a:r>
            <a:r>
              <a:rPr sz="4400" b="1" i="1" spc="-5" dirty="0">
                <a:latin typeface="Arial"/>
                <a:cs typeface="Arial"/>
              </a:rPr>
              <a:t>platforms]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63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1435" y="585038"/>
            <a:ext cx="63760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Group Course Project Topic</a:t>
            </a:r>
            <a:r>
              <a:rPr sz="3500" spc="-90" dirty="0"/>
              <a:t> </a:t>
            </a:r>
            <a:r>
              <a:rPr sz="3500" dirty="0"/>
              <a:t>Areas</a:t>
            </a:r>
            <a:endParaRPr sz="350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50ACE13-1E1F-854D-BDDC-C62D1FC5F5A9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6464776-4B5D-CC42-9AAA-4B26BF470AB1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BBCFB0E-C170-F348-98BC-F55BF37354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11</a:t>
            </a:fld>
            <a:endParaRPr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39764-63A0-8E4A-BA02-D35B6773CA67}"/>
              </a:ext>
            </a:extLst>
          </p:cNvPr>
          <p:cNvSpPr txBox="1"/>
          <p:nvPr/>
        </p:nvSpPr>
        <p:spPr>
          <a:xfrm>
            <a:off x="406908" y="1456643"/>
            <a:ext cx="81274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of the following list of </a:t>
            </a:r>
            <a:r>
              <a:rPr lang="en-US" sz="3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areas of your interest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group projects (This information will also be used for forming groups)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blockchain and machine learning, to significantly improve (a) trustworthiness, or (b) security, or (c) privacy, of the following information systems or platforms.</a:t>
            </a:r>
          </a:p>
        </p:txBody>
      </p:sp>
    </p:spTree>
    <p:extLst>
      <p:ext uri="{BB962C8B-B14F-4D97-AF65-F5344CB8AC3E}">
        <p14:creationId xmlns:p14="http://schemas.microsoft.com/office/powerpoint/2010/main" val="153945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1435" y="585038"/>
            <a:ext cx="63760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Group Course Project Topic</a:t>
            </a:r>
            <a:r>
              <a:rPr sz="3500" spc="-90" dirty="0"/>
              <a:t> </a:t>
            </a:r>
            <a:r>
              <a:rPr sz="3500" dirty="0"/>
              <a:t>Areas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687324" y="1653108"/>
            <a:ext cx="3575050" cy="4168449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55600" lvl="2" indent="-342900">
              <a:spcBef>
                <a:spcPts val="1575"/>
              </a:spcBef>
              <a:buSzPct val="6071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Cloud computing</a:t>
            </a:r>
          </a:p>
          <a:p>
            <a:pPr marL="355600" lvl="2" indent="-342900">
              <a:spcBef>
                <a:spcPts val="1585"/>
              </a:spcBef>
              <a:buSzPct val="6071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Edge computing systems</a:t>
            </a:r>
          </a:p>
          <a:p>
            <a:pPr marL="355600" lvl="2" indent="-342900">
              <a:spcBef>
                <a:spcPts val="1575"/>
              </a:spcBef>
              <a:buSzPct val="6071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IoT Networks</a:t>
            </a: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SzPct val="6071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Software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development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6D937AE-7FE2-D64D-8FDC-BFF07F6AF818}"/>
              </a:ext>
            </a:extLst>
          </p:cNvPr>
          <p:cNvSpPr txBox="1"/>
          <p:nvPr/>
        </p:nvSpPr>
        <p:spPr>
          <a:xfrm>
            <a:off x="5094985" y="1690231"/>
            <a:ext cx="3575050" cy="415562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90"/>
              </a:spcBef>
              <a:buSzPct val="6071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Outsourcing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software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SzPct val="6071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Identity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management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SzPct val="6071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600" spc="-5" dirty="0">
                <a:latin typeface="Times New Roman"/>
                <a:cs typeface="Times New Roman"/>
              </a:rPr>
              <a:t>Smart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cities</a:t>
            </a:r>
            <a:endParaRPr lang="en-US" sz="36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SzPct val="60714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Social Networks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6E6B992-A58A-0247-B57E-FA302D56B5FD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1090E7B-7164-9E4A-8D53-37F634D07184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D1FF275-F637-B94B-B452-C13097DF02D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12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7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8674" y="597153"/>
            <a:ext cx="4088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</a:t>
            </a:r>
            <a:r>
              <a:rPr spc="-120" dirty="0"/>
              <a:t> </a:t>
            </a:r>
            <a:r>
              <a:rPr dirty="0"/>
              <a:t>Report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9277" y="1537568"/>
            <a:ext cx="8659495" cy="48878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396365" algn="l"/>
              </a:tabLst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A.	</a:t>
            </a:r>
            <a:r>
              <a:rPr sz="2800" spc="-5" dirty="0">
                <a:latin typeface="Times New Roman"/>
                <a:cs typeface="Times New Roman"/>
              </a:rPr>
              <a:t>Due:	</a:t>
            </a:r>
            <a:r>
              <a:rPr lang="en-US"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April 4</a:t>
            </a:r>
            <a:r>
              <a:rPr sz="28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 </a:t>
            </a:r>
            <a:r>
              <a:rPr lang="en-US"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2022,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at </a:t>
            </a:r>
            <a:r>
              <a:rPr lang="en-US" sz="28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28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:00</a:t>
            </a:r>
            <a:r>
              <a:rPr sz="2800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p.m.</a:t>
            </a:r>
            <a:endParaRPr lang="en-US" sz="2800" i="1" u="heavy" spc="-5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396365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Report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</a:t>
            </a:r>
            <a:endParaRPr sz="2800" dirty="0">
              <a:latin typeface="Times New Roman"/>
              <a:cs typeface="Times New Roman"/>
            </a:endParaRPr>
          </a:p>
          <a:p>
            <a:pPr marL="812800" marR="1545590" indent="-343535">
              <a:lnSpc>
                <a:spcPct val="100000"/>
              </a:lnSpc>
              <a:buAutoNum type="alphaLcParenR"/>
              <a:tabLst>
                <a:tab pos="813435" algn="l"/>
              </a:tabLst>
            </a:pPr>
            <a:r>
              <a:rPr sz="2800" spc="-5" dirty="0">
                <a:latin typeface="Times New Roman"/>
                <a:cs typeface="Times New Roman"/>
              </a:rPr>
              <a:t>50 to 60 pages </a:t>
            </a:r>
            <a:r>
              <a:rPr sz="2800" dirty="0">
                <a:latin typeface="Times New Roman"/>
                <a:cs typeface="Times New Roman"/>
              </a:rPr>
              <a:t>(including figures, </a:t>
            </a:r>
            <a:r>
              <a:rPr sz="2800" spc="-5" dirty="0">
                <a:latin typeface="Times New Roman"/>
                <a:cs typeface="Times New Roman"/>
              </a:rPr>
              <a:t>tables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 references)</a:t>
            </a:r>
            <a:endParaRPr sz="2800" dirty="0">
              <a:latin typeface="Times New Roman"/>
              <a:cs typeface="Times New Roman"/>
            </a:endParaRPr>
          </a:p>
          <a:p>
            <a:pPr marL="812800" marR="895985" indent="-343535">
              <a:lnSpc>
                <a:spcPct val="100000"/>
              </a:lnSpc>
              <a:buAutoNum type="alphaLcParenR"/>
              <a:tabLst>
                <a:tab pos="813435" algn="l"/>
              </a:tabLst>
            </a:pPr>
            <a:r>
              <a:rPr sz="2800" spc="-5" dirty="0">
                <a:latin typeface="Times New Roman"/>
                <a:cs typeface="Times New Roman"/>
              </a:rPr>
              <a:t>Font size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line spacing: 11 </a:t>
            </a:r>
            <a:r>
              <a:rPr sz="2800" dirty="0">
                <a:latin typeface="Times New Roman"/>
                <a:cs typeface="Times New Roman"/>
              </a:rPr>
              <a:t>point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1.5 </a:t>
            </a:r>
            <a:r>
              <a:rPr sz="2800" spc="-5" dirty="0">
                <a:latin typeface="Times New Roman"/>
                <a:cs typeface="Times New Roman"/>
              </a:rPr>
              <a:t>lines  spacing</a:t>
            </a:r>
            <a:endParaRPr sz="2800" dirty="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AutoNum type="alphaLcParenR"/>
              <a:tabLst>
                <a:tab pos="813435" algn="l"/>
                <a:tab pos="2418715" algn="l"/>
              </a:tabLst>
            </a:pPr>
            <a:r>
              <a:rPr sz="2800" spc="-5" dirty="0">
                <a:latin typeface="Times New Roman"/>
                <a:cs typeface="Times New Roman"/>
              </a:rPr>
              <a:t>Page size:	8.5”X11”,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column.</a:t>
            </a:r>
            <a:endParaRPr sz="2800" dirty="0">
              <a:latin typeface="Times New Roman"/>
              <a:cs typeface="Times New Roman"/>
            </a:endParaRPr>
          </a:p>
          <a:p>
            <a:pPr marL="812800" marR="5080" indent="-34353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813435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pages must be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numbered sequentially</a:t>
            </a:r>
            <a:r>
              <a:rPr sz="2800" spc="-5" dirty="0">
                <a:latin typeface="Times New Roman"/>
                <a:cs typeface="Times New Roman"/>
              </a:rPr>
              <a:t> 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 page to the end, but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by sections. Each section  should start in a new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2A44542-D3CE-D946-A956-B337442880F7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3BD26B6-BF1C-5B4A-A90B-39E6669E8AE9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F4DC1BE-AB88-9B4B-8DD8-B15535CCD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13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8674" y="597153"/>
            <a:ext cx="543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Report</a:t>
            </a:r>
            <a:r>
              <a:rPr spc="-120" dirty="0"/>
              <a:t> </a:t>
            </a:r>
            <a:r>
              <a:rPr dirty="0"/>
              <a:t>(cont.)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4019" y="1482344"/>
            <a:ext cx="85648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indent="-432434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444500" algn="l"/>
                <a:tab pos="445134" algn="l"/>
              </a:tabLst>
            </a:pPr>
            <a:r>
              <a:rPr sz="2400" spc="-5" dirty="0">
                <a:latin typeface="Times New Roman"/>
                <a:cs typeface="Times New Roman"/>
              </a:rPr>
              <a:t>Report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</a:p>
          <a:p>
            <a:pPr marL="889000" lvl="1" indent="-420370">
              <a:lnSpc>
                <a:spcPct val="100000"/>
              </a:lnSpc>
              <a:buAutoNum type="arabicPeriod"/>
              <a:tabLst>
                <a:tab pos="889000" algn="l"/>
                <a:tab pos="8896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Cover </a:t>
            </a:r>
            <a:r>
              <a:rPr sz="2400" dirty="0">
                <a:latin typeface="Times New Roman"/>
                <a:cs typeface="Times New Roman"/>
              </a:rPr>
              <a:t>page: title, group </a:t>
            </a:r>
            <a:r>
              <a:rPr sz="2400" spc="-5" dirty="0">
                <a:latin typeface="Times New Roman"/>
                <a:cs typeface="Times New Roman"/>
              </a:rPr>
              <a:t>membership </a:t>
            </a:r>
            <a:r>
              <a:rPr sz="2400" dirty="0">
                <a:latin typeface="Times New Roman"/>
                <a:cs typeface="Times New Roman"/>
              </a:rPr>
              <a:t>&amp; organization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</a:p>
          <a:p>
            <a:pPr marL="8128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summary </a:t>
            </a:r>
            <a:r>
              <a:rPr sz="2400" i="1" dirty="0">
                <a:latin typeface="Times New Roman"/>
                <a:cs typeface="Times New Roman"/>
              </a:rPr>
              <a:t>(1</a:t>
            </a:r>
            <a:r>
              <a:rPr sz="2400" i="1" spc="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page)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AutoNum type="arabicPeriod" startAt="2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Introduction </a:t>
            </a:r>
            <a:r>
              <a:rPr sz="2400" i="1" dirty="0">
                <a:latin typeface="Times New Roman"/>
                <a:cs typeface="Times New Roman"/>
              </a:rPr>
              <a:t>(2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pages)</a:t>
            </a:r>
            <a:endParaRPr sz="2400" dirty="0">
              <a:latin typeface="Times New Roman"/>
              <a:cs typeface="Times New Roman"/>
            </a:endParaRPr>
          </a:p>
          <a:p>
            <a:pPr marL="1384300" lvl="2" indent="-51435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384300" algn="l"/>
                <a:tab pos="1384935" algn="l"/>
              </a:tabLst>
            </a:pPr>
            <a:r>
              <a:rPr sz="2400" dirty="0">
                <a:latin typeface="Times New Roman"/>
                <a:cs typeface="Times New Roman"/>
              </a:rPr>
              <a:t>Motivation 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background</a:t>
            </a:r>
          </a:p>
          <a:p>
            <a:pPr marL="1384300" lvl="2" indent="-51435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Times New Roman"/>
                <a:cs typeface="Times New Roman"/>
              </a:rPr>
              <a:t>Goals </a:t>
            </a:r>
            <a:r>
              <a:rPr sz="2400" dirty="0">
                <a:latin typeface="Times New Roman"/>
                <a:cs typeface="Times New Roman"/>
              </a:rPr>
              <a:t>and scope of </a:t>
            </a:r>
            <a:r>
              <a:rPr sz="2400" spc="-5" dirty="0">
                <a:latin typeface="Times New Roman"/>
                <a:cs typeface="Times New Roman"/>
              </a:rPr>
              <a:t>study </a:t>
            </a:r>
            <a:r>
              <a:rPr sz="2400" dirty="0">
                <a:latin typeface="Times New Roman"/>
                <a:cs typeface="Times New Roman"/>
              </a:rPr>
              <a:t>of 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</a:p>
          <a:p>
            <a:pPr marL="812800" marR="508000" lvl="2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3435" algn="l"/>
              </a:tabLst>
            </a:pP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Overview</a:t>
            </a:r>
            <a:r>
              <a:rPr sz="2400" u="heavy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(including each </a:t>
            </a:r>
            <a:r>
              <a:rPr sz="2400" i="1" u="heavy" spc="-5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member’s responsibilities)</a:t>
            </a:r>
            <a:r>
              <a:rPr sz="2400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(3 - 6  pages)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812800" lvl="2" indent="-344170">
              <a:lnSpc>
                <a:spcPct val="100000"/>
              </a:lnSpc>
              <a:buAutoNum type="arabicPeriod"/>
              <a:tabLst>
                <a:tab pos="813435" algn="l"/>
              </a:tabLst>
            </a:pP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Detailed Results of all individual group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member</a:t>
            </a:r>
            <a:r>
              <a:rPr sz="2400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(30 </a:t>
            </a:r>
            <a:r>
              <a:rPr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- 40</a:t>
            </a:r>
            <a:r>
              <a:rPr sz="2400" i="1" spc="-1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pages)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812800" marR="102870" lvl="2" indent="-343535">
              <a:lnSpc>
                <a:spcPct val="100000"/>
              </a:lnSpc>
              <a:buAutoNum type="arabicPeriod"/>
              <a:tabLst>
                <a:tab pos="813435" algn="l"/>
              </a:tabLst>
            </a:pP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Conclusions and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Recommendations </a:t>
            </a:r>
            <a:r>
              <a:rPr sz="2400" i="1" u="heavy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(usually no figures)</a:t>
            </a:r>
            <a:r>
              <a:rPr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(7-</a:t>
            </a:r>
            <a:r>
              <a:rPr sz="2400" i="1" spc="-6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10  pages)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812800" lvl="2" indent="-344170">
              <a:lnSpc>
                <a:spcPct val="100000"/>
              </a:lnSpc>
              <a:buAutoNum type="arabicPeriod"/>
              <a:tabLst>
                <a:tab pos="813435" algn="l"/>
              </a:tabLst>
            </a:pP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References </a:t>
            </a:r>
            <a:r>
              <a:rPr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(3 - 5 pages) </a:t>
            </a:r>
            <a:r>
              <a:rPr sz="2400" i="1" u="heavy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(each reference </a:t>
            </a:r>
            <a:r>
              <a:rPr sz="2400" i="1" u="heavy" spc="-5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must </a:t>
            </a:r>
            <a:r>
              <a:rPr sz="2400" i="1" u="heavy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cited in</a:t>
            </a:r>
            <a:r>
              <a:rPr sz="2400" i="1" u="heavy" spc="-95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2C01AC9-FF61-CB48-A33D-B9DF5B72F869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8FF42FD-3ADF-9340-BA75-AF0D20168E18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1CC0FA2-3477-DD4A-95DF-7AF18D1BE30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14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8674" y="597153"/>
            <a:ext cx="543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Report</a:t>
            </a:r>
            <a:r>
              <a:rPr spc="-120" dirty="0"/>
              <a:t> </a:t>
            </a:r>
            <a:r>
              <a:rPr dirty="0"/>
              <a:t>(cont.)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04405" y="1839732"/>
            <a:ext cx="8735190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>
              <a:lnSpc>
                <a:spcPct val="100000"/>
              </a:lnSpc>
              <a:spcBef>
                <a:spcPts val="105"/>
              </a:spcBef>
            </a:pPr>
            <a:r>
              <a:rPr sz="5400" i="0" dirty="0"/>
              <a:t>Each group should have at least </a:t>
            </a:r>
            <a:r>
              <a:rPr lang="en-US" sz="5400" b="1" u="sng" dirty="0"/>
              <a:t>5 </a:t>
            </a:r>
            <a:r>
              <a:rPr sz="5400" b="1" u="sng" dirty="0"/>
              <a:t>days for group review</a:t>
            </a:r>
            <a:r>
              <a:rPr sz="5400" i="0" dirty="0"/>
              <a:t> of its</a:t>
            </a:r>
            <a:r>
              <a:rPr sz="5400" i="0" spc="-105" dirty="0"/>
              <a:t> </a:t>
            </a:r>
            <a:r>
              <a:rPr sz="5400" i="0" dirty="0"/>
              <a:t>complete  project draft report and revision  before</a:t>
            </a:r>
            <a:r>
              <a:rPr sz="5400" i="0" spc="-35" dirty="0"/>
              <a:t> </a:t>
            </a:r>
            <a:r>
              <a:rPr sz="5400" i="0" dirty="0"/>
              <a:t>submission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9D0EB4D-07CA-9941-8FE7-5B5BB1B859D6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8BFECC9-F4BC-6A40-9440-A5B09C988181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66C4ECA-0C15-C443-A2D8-D963C64E220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15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3619" y="606678"/>
            <a:ext cx="5581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Weekly</a:t>
            </a:r>
            <a:r>
              <a:rPr spc="-55" dirty="0"/>
              <a:t> </a:t>
            </a:r>
            <a:r>
              <a:rPr dirty="0"/>
              <a:t>Report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8825" y="1770398"/>
            <a:ext cx="8280400" cy="4449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65735" indent="-51562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AutoNum type="alphaUcPeriod"/>
              <a:tabLst>
                <a:tab pos="527685" algn="l"/>
                <a:tab pos="528320" algn="l"/>
              </a:tabLst>
            </a:pPr>
            <a:r>
              <a:rPr sz="4000" dirty="0">
                <a:latin typeface="Times New Roman"/>
                <a:cs typeface="Times New Roman"/>
              </a:rPr>
              <a:t>Due:</a:t>
            </a:r>
            <a:r>
              <a:rPr sz="4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4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4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:00 </a:t>
            </a:r>
            <a:r>
              <a:rPr lang="en-US" sz="40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0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 every Tuesday starting </a:t>
            </a:r>
            <a:r>
              <a:rPr lang="en-US" sz="40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January 25</a:t>
            </a:r>
            <a:r>
              <a:rPr sz="4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 202</a:t>
            </a:r>
            <a:r>
              <a:rPr lang="en-US" sz="40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endParaRPr sz="40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AutoNum type="alphaUcPeriod"/>
              <a:tabLst>
                <a:tab pos="527685" algn="l"/>
                <a:tab pos="528320" algn="l"/>
              </a:tabLst>
            </a:pPr>
            <a:r>
              <a:rPr sz="4000" dirty="0">
                <a:latin typeface="Times New Roman"/>
                <a:cs typeface="Times New Roman"/>
              </a:rPr>
              <a:t>Weekly Report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Format</a:t>
            </a:r>
          </a:p>
          <a:p>
            <a:pPr marL="812800" lvl="1" indent="-344170">
              <a:lnSpc>
                <a:spcPct val="100000"/>
              </a:lnSpc>
              <a:buAutoNum type="alphaLcParenR"/>
              <a:tabLst>
                <a:tab pos="813435" algn="l"/>
              </a:tabLst>
            </a:pPr>
            <a:r>
              <a:rPr sz="4000" dirty="0">
                <a:latin typeface="Times New Roman"/>
                <a:cs typeface="Times New Roman"/>
              </a:rPr>
              <a:t>3 </a:t>
            </a:r>
            <a:r>
              <a:rPr sz="4000" spc="-10" dirty="0">
                <a:latin typeface="Times New Roman"/>
                <a:cs typeface="Times New Roman"/>
              </a:rPr>
              <a:t>to </a:t>
            </a:r>
            <a:r>
              <a:rPr sz="4000" dirty="0">
                <a:latin typeface="Times New Roman"/>
                <a:cs typeface="Times New Roman"/>
              </a:rPr>
              <a:t>5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pages</a:t>
            </a:r>
          </a:p>
          <a:p>
            <a:pPr marL="812800" marR="5080" lvl="1" indent="-343535">
              <a:lnSpc>
                <a:spcPct val="100000"/>
              </a:lnSpc>
              <a:buAutoNum type="alphaLcParenR"/>
              <a:tabLst>
                <a:tab pos="813435" algn="l"/>
              </a:tabLst>
            </a:pPr>
            <a:r>
              <a:rPr sz="4000" dirty="0">
                <a:latin typeface="Times New Roman"/>
                <a:cs typeface="Times New Roman"/>
              </a:rPr>
              <a:t>Font size and line spacing: 11 point and 1.5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lines  </a:t>
            </a:r>
            <a:r>
              <a:rPr sz="4000" dirty="0">
                <a:latin typeface="Times New Roman"/>
                <a:cs typeface="Times New Roman"/>
              </a:rPr>
              <a:t>spacing</a:t>
            </a:r>
          </a:p>
          <a:p>
            <a:pPr marL="527685" indent="-515620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AutoNum type="alphaUcPeriod"/>
              <a:tabLst>
                <a:tab pos="527685" algn="l"/>
                <a:tab pos="528320" algn="l"/>
              </a:tabLst>
            </a:pPr>
            <a:r>
              <a:rPr sz="4000" dirty="0">
                <a:latin typeface="Times New Roman"/>
                <a:cs typeface="Times New Roman"/>
              </a:rPr>
              <a:t>Weekly Report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Content</a:t>
            </a: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3F400D49-E308-6C42-8BFE-B517D79E1AAE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39882C4-BBEB-104C-BF73-81205C335701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1BCA4CE7-CA52-5440-A5F8-950C52D228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915" y="1684020"/>
            <a:ext cx="8194168" cy="388952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495"/>
              </a:spcBef>
              <a:buAutoNum type="arabicParenR"/>
              <a:tabLst>
                <a:tab pos="425450" algn="l"/>
              </a:tabLst>
            </a:pPr>
            <a:r>
              <a:rPr lang="en-US" sz="4000" b="1" spc="-5" dirty="0">
                <a:latin typeface="Times New Roman"/>
                <a:cs typeface="Times New Roman"/>
              </a:rPr>
              <a:t>Title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- Group </a:t>
            </a:r>
            <a:r>
              <a:rPr lang="en-US" sz="3200" spc="-5" dirty="0">
                <a:latin typeface="Times New Roman"/>
                <a:cs typeface="Times New Roman"/>
              </a:rPr>
              <a:t>number: Project</a:t>
            </a:r>
            <a:r>
              <a:rPr lang="en-US" sz="3200" spc="7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Title</a:t>
            </a:r>
            <a:endParaRPr lang="en-US" sz="3200" dirty="0">
              <a:latin typeface="Times New Roman"/>
              <a:cs typeface="Times New Roman"/>
            </a:endParaRPr>
          </a:p>
          <a:p>
            <a:pPr marL="424815" indent="-41275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425450" algn="l"/>
              </a:tabLst>
            </a:pPr>
            <a:r>
              <a:rPr lang="en-US" sz="3200" b="1" spc="-5" dirty="0">
                <a:latin typeface="Times New Roman"/>
                <a:cs typeface="Times New Roman"/>
              </a:rPr>
              <a:t>Person </a:t>
            </a:r>
            <a:r>
              <a:rPr lang="en-US" sz="3200" b="1" dirty="0">
                <a:latin typeface="Times New Roman"/>
                <a:cs typeface="Times New Roman"/>
              </a:rPr>
              <a:t>prepared </a:t>
            </a:r>
            <a:r>
              <a:rPr lang="en-US" sz="3200" b="1" spc="-5" dirty="0">
                <a:latin typeface="Times New Roman"/>
                <a:cs typeface="Times New Roman"/>
              </a:rPr>
              <a:t>this </a:t>
            </a:r>
            <a:r>
              <a:rPr lang="en-US" sz="3200" b="1" dirty="0">
                <a:latin typeface="Times New Roman"/>
                <a:cs typeface="Times New Roman"/>
              </a:rPr>
              <a:t>report </a:t>
            </a:r>
            <a:r>
              <a:rPr lang="en-US" sz="3200" spc="-5" dirty="0">
                <a:latin typeface="Times New Roman"/>
                <a:cs typeface="Times New Roman"/>
              </a:rPr>
              <a:t>(the </a:t>
            </a:r>
            <a:r>
              <a:rPr lang="en-US" sz="3200" dirty="0">
                <a:latin typeface="Times New Roman"/>
                <a:cs typeface="Times New Roman"/>
              </a:rPr>
              <a:t>deputy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leader)</a:t>
            </a:r>
            <a:endParaRPr lang="en-US" sz="3200" dirty="0">
              <a:latin typeface="Times New Roman"/>
              <a:cs typeface="Times New Roman"/>
            </a:endParaRPr>
          </a:p>
          <a:p>
            <a:pPr marL="424815" indent="-41275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425450" algn="l"/>
              </a:tabLst>
            </a:pPr>
            <a:r>
              <a:rPr lang="en-US" sz="3200" b="1" spc="-5" dirty="0">
                <a:latin typeface="Times New Roman"/>
                <a:cs typeface="Times New Roman"/>
              </a:rPr>
              <a:t>Person </a:t>
            </a:r>
            <a:r>
              <a:rPr lang="en-US" sz="3200" b="1" dirty="0">
                <a:latin typeface="Times New Roman"/>
                <a:cs typeface="Times New Roman"/>
              </a:rPr>
              <a:t>approved </a:t>
            </a:r>
            <a:r>
              <a:rPr lang="en-US" sz="3200" b="1" spc="-5" dirty="0">
                <a:latin typeface="Times New Roman"/>
                <a:cs typeface="Times New Roman"/>
              </a:rPr>
              <a:t>this </a:t>
            </a:r>
            <a:r>
              <a:rPr lang="en-US" sz="3200" b="1" dirty="0">
                <a:latin typeface="Times New Roman"/>
                <a:cs typeface="Times New Roman"/>
              </a:rPr>
              <a:t>report </a:t>
            </a:r>
            <a:r>
              <a:rPr lang="en-US" sz="3200" spc="-5" dirty="0">
                <a:latin typeface="Times New Roman"/>
                <a:cs typeface="Times New Roman"/>
              </a:rPr>
              <a:t>(the </a:t>
            </a:r>
            <a:r>
              <a:rPr lang="en-US" sz="3200" dirty="0">
                <a:latin typeface="Times New Roman"/>
                <a:cs typeface="Times New Roman"/>
              </a:rPr>
              <a:t>group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leader)</a:t>
            </a:r>
          </a:p>
          <a:p>
            <a:pPr marL="424815" indent="-41275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425450" algn="l"/>
              </a:tabLst>
            </a:pPr>
            <a:r>
              <a:rPr lang="en-US" sz="3200" b="1" spc="-5" dirty="0">
                <a:latin typeface="Times New Roman"/>
                <a:cs typeface="Times New Roman"/>
              </a:rPr>
              <a:t>Person submitted this report</a:t>
            </a:r>
          </a:p>
          <a:p>
            <a:pPr marL="424815" indent="-41275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425450" algn="l"/>
              </a:tabLst>
            </a:pPr>
            <a:r>
              <a:rPr lang="en-US" sz="3200" b="1" spc="-5" dirty="0">
                <a:latin typeface="Times New Roman"/>
                <a:cs typeface="Times New Roman"/>
              </a:rPr>
              <a:t>List </a:t>
            </a:r>
            <a:r>
              <a:rPr lang="en-US" sz="3200" b="1" dirty="0">
                <a:latin typeface="Times New Roman"/>
                <a:cs typeface="Times New Roman"/>
              </a:rPr>
              <a:t>of</a:t>
            </a:r>
            <a:r>
              <a:rPr lang="en-US" sz="3200" b="1" spc="-5" dirty="0">
                <a:latin typeface="Times New Roman"/>
                <a:cs typeface="Times New Roman"/>
              </a:rPr>
              <a:t> team </a:t>
            </a:r>
            <a:r>
              <a:rPr lang="en-US" sz="3200" b="1" spc="-10" dirty="0">
                <a:latin typeface="Times New Roman"/>
                <a:cs typeface="Times New Roman"/>
              </a:rPr>
              <a:t>members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Weekly Report</a:t>
            </a:r>
            <a:r>
              <a:rPr spc="-70" dirty="0"/>
              <a:t> </a:t>
            </a:r>
            <a:r>
              <a:rPr dirty="0"/>
              <a:t>(Cont.)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FFE58A7-E681-8B42-9A80-A12F634E9766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5A5407B-6206-3943-B262-23A9B0312FDC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566F539-633E-A648-9A95-B273E94CF8B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17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5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915" y="1408903"/>
            <a:ext cx="8194168" cy="505138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755015" indent="-742950">
              <a:lnSpc>
                <a:spcPct val="100000"/>
              </a:lnSpc>
              <a:spcBef>
                <a:spcPts val="495"/>
              </a:spcBef>
              <a:buFont typeface="+mj-lt"/>
              <a:buAutoNum type="arabicParenR" startAt="6"/>
              <a:tabLst>
                <a:tab pos="425450" algn="l"/>
              </a:tabLst>
            </a:pPr>
            <a:r>
              <a:rPr lang="en-US" sz="4000" b="1" spc="-10" dirty="0">
                <a:latin typeface="Times New Roman"/>
                <a:cs typeface="Times New Roman"/>
              </a:rPr>
              <a:t>Tasks </a:t>
            </a:r>
            <a:r>
              <a:rPr lang="en-US" sz="4000" b="1" spc="-5" dirty="0">
                <a:latin typeface="Times New Roman"/>
                <a:cs typeface="Times New Roman"/>
              </a:rPr>
              <a:t>Summary</a:t>
            </a:r>
            <a:r>
              <a:rPr lang="en-US" sz="4000" spc="-5" dirty="0">
                <a:latin typeface="Times New Roman"/>
                <a:cs typeface="Times New Roman"/>
              </a:rPr>
              <a:t>:</a:t>
            </a:r>
            <a:r>
              <a:rPr lang="en-US" sz="4000" spc="35" dirty="0"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latin typeface="Times New Roman"/>
                <a:cs typeface="Times New Roman"/>
              </a:rPr>
              <a:t>[Table]</a:t>
            </a:r>
            <a:endParaRPr lang="en-US" sz="4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lang="en-US" sz="4000" spc="-5" dirty="0">
                <a:latin typeface="Times New Roman"/>
                <a:cs typeface="Times New Roman"/>
              </a:rPr>
              <a:t>Task Number, Task </a:t>
            </a:r>
            <a:r>
              <a:rPr lang="en-US" sz="4000" spc="-10" dirty="0">
                <a:latin typeface="Times New Roman"/>
                <a:cs typeface="Times New Roman"/>
              </a:rPr>
              <a:t>Name, Member </a:t>
            </a:r>
            <a:r>
              <a:rPr lang="en-US" sz="4000" spc="-5" dirty="0">
                <a:latin typeface="Times New Roman"/>
                <a:cs typeface="Times New Roman"/>
              </a:rPr>
              <a:t>that conducted / is  conducting </a:t>
            </a:r>
            <a:r>
              <a:rPr lang="en-US" sz="4000" dirty="0">
                <a:latin typeface="Times New Roman"/>
                <a:cs typeface="Times New Roman"/>
              </a:rPr>
              <a:t>the </a:t>
            </a:r>
            <a:r>
              <a:rPr lang="en-US" sz="4000" spc="-5" dirty="0">
                <a:latin typeface="Times New Roman"/>
                <a:cs typeface="Times New Roman"/>
              </a:rPr>
              <a:t>task </a:t>
            </a:r>
            <a:r>
              <a:rPr lang="en-US" sz="4000" dirty="0">
                <a:latin typeface="Times New Roman"/>
                <a:cs typeface="Times New Roman"/>
              </a:rPr>
              <a:t>(In </a:t>
            </a:r>
            <a:r>
              <a:rPr lang="en-US" sz="4000" spc="-5" dirty="0">
                <a:latin typeface="Times New Roman"/>
                <a:cs typeface="Times New Roman"/>
              </a:rPr>
              <a:t>case of multiple </a:t>
            </a:r>
            <a:r>
              <a:rPr lang="en-US" sz="4000" spc="-10" dirty="0">
                <a:latin typeface="Times New Roman"/>
                <a:cs typeface="Times New Roman"/>
              </a:rPr>
              <a:t>members,  </a:t>
            </a:r>
            <a:r>
              <a:rPr lang="en-US" sz="4000" spc="-5" dirty="0">
                <a:latin typeface="Times New Roman"/>
                <a:cs typeface="Times New Roman"/>
              </a:rPr>
              <a:t>identify </a:t>
            </a:r>
            <a:r>
              <a:rPr lang="en-US" sz="4000" dirty="0">
                <a:latin typeface="Times New Roman"/>
                <a:cs typeface="Times New Roman"/>
              </a:rPr>
              <a:t>the </a:t>
            </a:r>
            <a:r>
              <a:rPr lang="en-US" sz="4000" spc="-10" dirty="0">
                <a:latin typeface="Times New Roman"/>
                <a:cs typeface="Times New Roman"/>
              </a:rPr>
              <a:t>member </a:t>
            </a:r>
            <a:r>
              <a:rPr lang="en-US" sz="4000" spc="-5" dirty="0">
                <a:latin typeface="Times New Roman"/>
                <a:cs typeface="Times New Roman"/>
              </a:rPr>
              <a:t>who led / is leading </a:t>
            </a:r>
            <a:r>
              <a:rPr lang="en-US" sz="4000" dirty="0">
                <a:latin typeface="Times New Roman"/>
                <a:cs typeface="Times New Roman"/>
              </a:rPr>
              <a:t>the </a:t>
            </a:r>
            <a:r>
              <a:rPr lang="en-US" sz="4000" spc="-5" dirty="0">
                <a:latin typeface="Times New Roman"/>
                <a:cs typeface="Times New Roman"/>
              </a:rPr>
              <a:t>task), </a:t>
            </a:r>
            <a:r>
              <a:rPr lang="en-US" sz="4000" spc="-10" dirty="0">
                <a:latin typeface="Times New Roman"/>
                <a:cs typeface="Times New Roman"/>
              </a:rPr>
              <a:t>Task  </a:t>
            </a:r>
            <a:r>
              <a:rPr lang="en-US" sz="4000" spc="-5" dirty="0">
                <a:latin typeface="Times New Roman"/>
                <a:cs typeface="Times New Roman"/>
              </a:rPr>
              <a:t>Status (whether Completed, Ongoing, or Not</a:t>
            </a:r>
            <a:r>
              <a:rPr lang="en-US" sz="4000" spc="40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Started)</a:t>
            </a:r>
            <a:endParaRPr lang="en-US" sz="4000" dirty="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95"/>
              </a:spcBef>
              <a:buAutoNum type="arabicParenR" startAt="4"/>
              <a:tabLst>
                <a:tab pos="398780" algn="l"/>
              </a:tabLst>
            </a:pP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Weekly Report</a:t>
            </a:r>
            <a:r>
              <a:rPr spc="-70" dirty="0"/>
              <a:t> </a:t>
            </a:r>
            <a:r>
              <a:rPr dirty="0"/>
              <a:t>(Cont.)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082CA11-29CA-A149-B7F0-A7E6EF691B08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518CA64-075A-5D48-9908-5F653A8EFFFC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AE2F41DC-2DF5-D34A-860C-20CAAAE28D4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18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82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632" y="1623578"/>
            <a:ext cx="8194168" cy="441787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398780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7.	   </a:t>
            </a:r>
            <a:r>
              <a:rPr lang="en-US" sz="3600" b="1" dirty="0">
                <a:latin typeface="Times New Roman"/>
                <a:cs typeface="Times New Roman"/>
              </a:rPr>
              <a:t>Task progress</a:t>
            </a:r>
          </a:p>
          <a:p>
            <a:pPr marL="12700">
              <a:spcBef>
                <a:spcPts val="395"/>
              </a:spcBef>
            </a:pPr>
            <a:r>
              <a:rPr lang="en-US" sz="2000" dirty="0">
                <a:latin typeface="Times New Roman"/>
                <a:cs typeface="Times New Roman"/>
              </a:rPr>
              <a:t>	For </a:t>
            </a:r>
            <a:r>
              <a:rPr lang="en-US" sz="2000" spc="-5" dirty="0">
                <a:latin typeface="Times New Roman"/>
                <a:cs typeface="Times New Roman"/>
              </a:rPr>
              <a:t>each completed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task,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Add the following information </a:t>
            </a:r>
            <a:r>
              <a:rPr lang="en-US" sz="2000" dirty="0">
                <a:latin typeface="Times New Roman"/>
                <a:cs typeface="Times New Roman"/>
              </a:rPr>
              <a:t>for 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review:</a:t>
            </a:r>
            <a:endParaRPr lang="en-US" sz="2000" dirty="0">
              <a:latin typeface="Times New Roman"/>
              <a:cs typeface="Times New Roman"/>
            </a:endParaRPr>
          </a:p>
          <a:p>
            <a:pPr marL="1498600" lvl="2" indent="-571500">
              <a:spcBef>
                <a:spcPts val="204"/>
              </a:spcBef>
              <a:buClr>
                <a:srgbClr val="3333CC"/>
              </a:buClr>
              <a:buSzPct val="107142"/>
              <a:buAutoNum type="romanLcParenBoth"/>
              <a:tabLst>
                <a:tab pos="583565" algn="l"/>
                <a:tab pos="58420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date and </a:t>
            </a:r>
            <a:r>
              <a:rPr lang="en-US" sz="2000" spc="-10" dirty="0">
                <a:latin typeface="Times New Roman"/>
                <a:cs typeface="Times New Roman"/>
              </a:rPr>
              <a:t>time </a:t>
            </a:r>
            <a:r>
              <a:rPr lang="en-US" sz="2000" spc="-5" dirty="0">
                <a:latin typeface="Times New Roman"/>
                <a:cs typeface="Times New Roman"/>
              </a:rPr>
              <a:t>completed the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review</a:t>
            </a:r>
            <a:endParaRPr lang="en-US" sz="2000" dirty="0">
              <a:latin typeface="Times New Roman"/>
              <a:cs typeface="Times New Roman"/>
            </a:endParaRPr>
          </a:p>
          <a:p>
            <a:pPr marL="1498600" marR="5080" lvl="2" indent="-571500">
              <a:spcBef>
                <a:spcPts val="470"/>
              </a:spcBef>
              <a:buClr>
                <a:srgbClr val="3333CC"/>
              </a:buClr>
              <a:buSzPct val="107142"/>
              <a:buAutoNum type="romanLcParenBoth"/>
              <a:tabLst>
                <a:tab pos="584200" algn="l"/>
                <a:tab pos="454977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How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review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was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done: </a:t>
            </a:r>
            <a:r>
              <a:rPr lang="en-US" sz="2000" spc="-10" dirty="0">
                <a:latin typeface="Times New Roman"/>
                <a:cs typeface="Times New Roman"/>
              </a:rPr>
              <a:t>By </a:t>
            </a:r>
            <a:r>
              <a:rPr lang="en-US" sz="2000" dirty="0">
                <a:latin typeface="Times New Roman"/>
                <a:cs typeface="Times New Roman"/>
              </a:rPr>
              <a:t>group </a:t>
            </a:r>
            <a:r>
              <a:rPr lang="en-US" sz="2000" spc="-5" dirty="0">
                <a:latin typeface="Times New Roman"/>
                <a:cs typeface="Times New Roman"/>
              </a:rPr>
              <a:t>meeting, or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by </a:t>
            </a:r>
            <a:r>
              <a:rPr lang="en-US" sz="2000" dirty="0">
                <a:latin typeface="Times New Roman"/>
                <a:cs typeface="Times New Roman"/>
              </a:rPr>
              <a:t>individual </a:t>
            </a:r>
            <a:r>
              <a:rPr lang="en-US" sz="2000" spc="-10" dirty="0">
                <a:latin typeface="Times New Roman"/>
                <a:cs typeface="Times New Roman"/>
              </a:rPr>
              <a:t>member(s) </a:t>
            </a:r>
            <a:r>
              <a:rPr lang="en-US" sz="2000" spc="-5" dirty="0">
                <a:latin typeface="Times New Roman"/>
                <a:cs typeface="Times New Roman"/>
              </a:rPr>
              <a:t>[specify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10" dirty="0">
                <a:latin typeface="Times New Roman"/>
                <a:cs typeface="Times New Roman"/>
              </a:rPr>
              <a:t>names </a:t>
            </a:r>
            <a:r>
              <a:rPr lang="en-US" sz="2000" dirty="0">
                <a:latin typeface="Times New Roman"/>
                <a:cs typeface="Times New Roman"/>
              </a:rPr>
              <a:t>of the </a:t>
            </a:r>
            <a:r>
              <a:rPr lang="en-US" sz="2000" spc="-10" dirty="0">
                <a:latin typeface="Times New Roman"/>
                <a:cs typeface="Times New Roman"/>
              </a:rPr>
              <a:t>members </a:t>
            </a:r>
            <a:r>
              <a:rPr lang="en-US" sz="2000" spc="-5" dirty="0">
                <a:latin typeface="Times New Roman"/>
                <a:cs typeface="Times New Roman"/>
              </a:rPr>
              <a:t>conducting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review]</a:t>
            </a:r>
            <a:endParaRPr lang="en-US" sz="2000" dirty="0">
              <a:latin typeface="Times New Roman"/>
              <a:cs typeface="Times New Roman"/>
            </a:endParaRPr>
          </a:p>
          <a:p>
            <a:pPr marL="1498600" marR="747395" lvl="2" indent="-571500">
              <a:spcBef>
                <a:spcPts val="395"/>
              </a:spcBef>
              <a:buClr>
                <a:srgbClr val="3333CC"/>
              </a:buClr>
              <a:buSzPct val="107142"/>
              <a:buAutoNum type="romanLcParenBoth"/>
              <a:tabLst>
                <a:tab pos="674370" algn="l"/>
                <a:tab pos="3660140" algn="l"/>
                <a:tab pos="562229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R</a:t>
            </a:r>
            <a:r>
              <a:rPr lang="en-US" sz="2000" spc="-20" dirty="0">
                <a:latin typeface="Times New Roman"/>
                <a:cs typeface="Times New Roman"/>
              </a:rPr>
              <a:t>e</a:t>
            </a:r>
            <a:r>
              <a:rPr lang="en-US" sz="2000" spc="-5" dirty="0">
                <a:latin typeface="Times New Roman"/>
                <a:cs typeface="Times New Roman"/>
              </a:rPr>
              <a:t>v</a:t>
            </a: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spc="-5" dirty="0">
                <a:latin typeface="Times New Roman"/>
                <a:cs typeface="Times New Roman"/>
              </a:rPr>
              <a:t>ew concl</a:t>
            </a:r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spc="-5" dirty="0">
                <a:latin typeface="Times New Roman"/>
                <a:cs typeface="Times New Roman"/>
              </a:rPr>
              <a:t>si</a:t>
            </a:r>
            <a:r>
              <a:rPr lang="en-US" sz="2000" spc="5" dirty="0">
                <a:latin typeface="Times New Roman"/>
                <a:cs typeface="Times New Roman"/>
              </a:rPr>
              <a:t>o</a:t>
            </a:r>
            <a:r>
              <a:rPr lang="en-US" sz="2000" spc="-5" dirty="0">
                <a:latin typeface="Times New Roman"/>
                <a:cs typeface="Times New Roman"/>
              </a:rPr>
              <a:t>n:</a:t>
            </a:r>
            <a:r>
              <a:rPr lang="en-US" sz="2000" dirty="0">
                <a:latin typeface="Times New Roman"/>
                <a:cs typeface="Times New Roman"/>
              </a:rPr>
              <a:t>	</a:t>
            </a:r>
            <a:r>
              <a:rPr lang="en-US" sz="2000" spc="-5" dirty="0">
                <a:latin typeface="Times New Roman"/>
                <a:cs typeface="Times New Roman"/>
              </a:rPr>
              <a:t>Sati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spc="-5" dirty="0">
                <a:latin typeface="Times New Roman"/>
                <a:cs typeface="Times New Roman"/>
              </a:rPr>
              <a:t>factor</a:t>
            </a:r>
            <a:r>
              <a:rPr lang="en-US" sz="2000" spc="5" dirty="0">
                <a:latin typeface="Times New Roman"/>
                <a:cs typeface="Times New Roman"/>
              </a:rPr>
              <a:t>y</a:t>
            </a:r>
            <a:r>
              <a:rPr lang="en-US" sz="2000" spc="-5" dirty="0">
                <a:latin typeface="Times New Roman"/>
                <a:cs typeface="Times New Roman"/>
              </a:rPr>
              <a:t>, inco</a:t>
            </a:r>
            <a:r>
              <a:rPr lang="en-US" sz="2000" spc="-15" dirty="0">
                <a:latin typeface="Times New Roman"/>
                <a:cs typeface="Times New Roman"/>
              </a:rPr>
              <a:t>m</a:t>
            </a:r>
            <a:r>
              <a:rPr lang="en-US" sz="2000" spc="-5" dirty="0">
                <a:latin typeface="Times New Roman"/>
                <a:cs typeface="Times New Roman"/>
              </a:rPr>
              <a:t>p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ete, </a:t>
            </a:r>
            <a:r>
              <a:rPr lang="en-US" sz="2000" dirty="0">
                <a:latin typeface="Times New Roman"/>
                <a:cs typeface="Times New Roman"/>
              </a:rPr>
              <a:t>questionable, grossly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wrong</a:t>
            </a:r>
          </a:p>
          <a:p>
            <a:pPr marL="1498600" lvl="2" indent="-571500">
              <a:spcBef>
                <a:spcPts val="100"/>
              </a:spcBef>
              <a:buClr>
                <a:srgbClr val="3333CC"/>
              </a:buClr>
              <a:buSzPct val="107142"/>
              <a:buAutoNum type="romanLcParenBoth"/>
              <a:tabLst>
                <a:tab pos="58420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Recommended </a:t>
            </a:r>
            <a:r>
              <a:rPr lang="en-US" sz="2000" spc="-5" dirty="0">
                <a:latin typeface="Times New Roman"/>
                <a:cs typeface="Times New Roman"/>
              </a:rPr>
              <a:t>action: Accept, more </a:t>
            </a:r>
            <a:r>
              <a:rPr lang="en-US" sz="2000" dirty="0">
                <a:latin typeface="Times New Roman"/>
                <a:cs typeface="Times New Roman"/>
              </a:rPr>
              <a:t>thorough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work</a:t>
            </a:r>
            <a:endParaRPr lang="en-US" sz="2000" dirty="0">
              <a:latin typeface="Times New Roman"/>
              <a:cs typeface="Times New Roman"/>
            </a:endParaRPr>
          </a:p>
          <a:p>
            <a:pPr marL="755015" indent="-742950">
              <a:lnSpc>
                <a:spcPct val="100000"/>
              </a:lnSpc>
              <a:spcBef>
                <a:spcPts val="95"/>
              </a:spcBef>
              <a:buFont typeface="+mj-lt"/>
              <a:buAutoNum type="arabicPeriod" startAt="8"/>
              <a:tabLst>
                <a:tab pos="398780" algn="l"/>
              </a:tabLst>
            </a:pPr>
            <a:r>
              <a:rPr lang="en-US" sz="3600" b="1" dirty="0">
                <a:latin typeface="Times New Roman"/>
                <a:cs typeface="Times New Roman"/>
              </a:rPr>
              <a:t>Gantt chart</a:t>
            </a:r>
          </a:p>
          <a:p>
            <a:pPr marL="755015" indent="-742950">
              <a:lnSpc>
                <a:spcPct val="100000"/>
              </a:lnSpc>
              <a:spcBef>
                <a:spcPts val="95"/>
              </a:spcBef>
              <a:buFont typeface="+mj-lt"/>
              <a:buAutoNum type="arabicPeriod" startAt="8"/>
              <a:tabLst>
                <a:tab pos="398780" algn="l"/>
              </a:tabLst>
            </a:pPr>
            <a:r>
              <a:rPr lang="en-US" sz="3600" b="1" dirty="0">
                <a:latin typeface="Times New Roman"/>
                <a:cs typeface="Times New Roman"/>
              </a:rPr>
              <a:t>Issues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Weekly Report</a:t>
            </a:r>
            <a:r>
              <a:rPr spc="-70" dirty="0"/>
              <a:t> </a:t>
            </a:r>
            <a:r>
              <a:rPr dirty="0"/>
              <a:t>(Cont.)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990F9D3-0697-2C49-8A84-457B67BDF089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75652CA7-F7E5-A543-AD1B-0024B2140737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F257C49-73FF-CF42-85E4-C68C5D5A846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19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9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3238" y="587121"/>
            <a:ext cx="589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Project Group</a:t>
            </a:r>
            <a:r>
              <a:rPr sz="4000" spc="-45" dirty="0"/>
              <a:t> </a:t>
            </a:r>
            <a:r>
              <a:rPr sz="4000" dirty="0"/>
              <a:t>Organization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14019" y="6441261"/>
            <a:ext cx="7264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772" y="6441261"/>
            <a:ext cx="739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2</a:t>
            </a:fld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073" y="1683258"/>
            <a:ext cx="8062595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71450" indent="-228600">
              <a:lnSpc>
                <a:spcPct val="100000"/>
              </a:lnSpc>
              <a:spcBef>
                <a:spcPts val="100"/>
              </a:spcBef>
              <a:buSzPct val="97222"/>
              <a:buChar char="■"/>
              <a:tabLst>
                <a:tab pos="289560" algn="l"/>
              </a:tabLst>
            </a:pPr>
            <a:r>
              <a:rPr sz="3600" dirty="0">
                <a:latin typeface="Times New Roman"/>
                <a:cs typeface="Times New Roman"/>
              </a:rPr>
              <a:t>Each group</a:t>
            </a:r>
            <a:r>
              <a:rPr lang="en-US" sz="3600" dirty="0">
                <a:latin typeface="Times New Roman"/>
                <a:cs typeface="Times New Roman"/>
              </a:rPr>
              <a:t> should</a:t>
            </a:r>
            <a:r>
              <a:rPr lang="en-US" sz="3600" spc="-5" dirty="0">
                <a:latin typeface="Times New Roman"/>
                <a:cs typeface="Times New Roman"/>
              </a:rPr>
              <a:t> have 7 or 8 students and the total number of groups is 18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  <a:p>
            <a:pPr marL="241300" marR="45085" indent="-228600">
              <a:lnSpc>
                <a:spcPct val="100000"/>
              </a:lnSpc>
              <a:buSzPct val="97222"/>
              <a:buChar char="■"/>
              <a:tabLst>
                <a:tab pos="289560" algn="l"/>
              </a:tabLst>
            </a:pPr>
            <a:r>
              <a:rPr sz="3600" dirty="0">
                <a:latin typeface="Times New Roman"/>
                <a:cs typeface="Times New Roman"/>
              </a:rPr>
              <a:t>Each group </a:t>
            </a:r>
            <a:r>
              <a:rPr sz="3600" spc="-5" dirty="0">
                <a:latin typeface="Times New Roman"/>
                <a:cs typeface="Times New Roman"/>
              </a:rPr>
              <a:t>will </a:t>
            </a:r>
            <a:r>
              <a:rPr sz="3600" dirty="0">
                <a:latin typeface="Times New Roman"/>
                <a:cs typeface="Times New Roman"/>
              </a:rPr>
              <a:t>have a group leader and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  deputy leader appointed by the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professor.</a:t>
            </a:r>
          </a:p>
          <a:p>
            <a:pPr marL="241300" marR="5080" indent="-228600">
              <a:lnSpc>
                <a:spcPct val="100000"/>
              </a:lnSpc>
              <a:buSzPct val="97222"/>
              <a:buChar char="■"/>
              <a:tabLst>
                <a:tab pos="290195" algn="l"/>
              </a:tabLst>
            </a:pPr>
            <a:r>
              <a:rPr sz="3600" spc="-5" dirty="0">
                <a:latin typeface="Times New Roman"/>
                <a:cs typeface="Times New Roman"/>
              </a:rPr>
              <a:t>Each </a:t>
            </a:r>
            <a:r>
              <a:rPr sz="3600" dirty="0">
                <a:latin typeface="Times New Roman"/>
                <a:cs typeface="Times New Roman"/>
              </a:rPr>
              <a:t>group </a:t>
            </a:r>
            <a:r>
              <a:rPr sz="3600" spc="-5" dirty="0">
                <a:latin typeface="Times New Roman"/>
                <a:cs typeface="Times New Roman"/>
              </a:rPr>
              <a:t>leader </a:t>
            </a:r>
            <a:r>
              <a:rPr sz="3600" dirty="0">
                <a:latin typeface="Times New Roman"/>
                <a:cs typeface="Times New Roman"/>
              </a:rPr>
              <a:t>is </a:t>
            </a:r>
            <a:r>
              <a:rPr sz="3600" spc="-5" dirty="0">
                <a:latin typeface="Times New Roman"/>
                <a:cs typeface="Times New Roman"/>
              </a:rPr>
              <a:t>responsible </a:t>
            </a:r>
            <a:r>
              <a:rPr sz="3600" dirty="0">
                <a:latin typeface="Times New Roman"/>
                <a:cs typeface="Times New Roman"/>
              </a:rPr>
              <a:t>for  </a:t>
            </a:r>
            <a:r>
              <a:rPr sz="3600" spc="-5" dirty="0">
                <a:latin typeface="Times New Roman"/>
                <a:cs typeface="Times New Roman"/>
              </a:rPr>
              <a:t>organizing, coordinating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delivering </a:t>
            </a:r>
            <a:r>
              <a:rPr sz="3600" dirty="0">
                <a:latin typeface="Times New Roman"/>
                <a:cs typeface="Times New Roman"/>
              </a:rPr>
              <a:t>all  </a:t>
            </a:r>
            <a:r>
              <a:rPr sz="3600" spc="-5" dirty="0">
                <a:latin typeface="Times New Roman"/>
                <a:cs typeface="Times New Roman"/>
              </a:rPr>
              <a:t>deliverables </a:t>
            </a:r>
            <a:r>
              <a:rPr sz="3600" dirty="0">
                <a:latin typeface="Times New Roman"/>
                <a:cs typeface="Times New Roman"/>
              </a:rPr>
              <a:t>of the project on time with  input of all group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members.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1532" y="2267712"/>
            <a:ext cx="8194168" cy="277127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398780" algn="l"/>
              </a:tabLst>
            </a:pPr>
            <a:r>
              <a:rPr lang="en-US" sz="4400" b="1" dirty="0">
                <a:latin typeface="Times New Roman"/>
                <a:cs typeface="Times New Roman"/>
              </a:rPr>
              <a:t>10.	</a:t>
            </a:r>
            <a:r>
              <a:rPr lang="en-US" sz="4400" dirty="0">
                <a:latin typeface="Times New Roman"/>
                <a:cs typeface="Times New Roman"/>
              </a:rPr>
              <a:t>Points will be deducted for each weekly report if the report is not in proper format or missing information in the report.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Weekly Report</a:t>
            </a:r>
            <a:r>
              <a:rPr spc="-70" dirty="0"/>
              <a:t> </a:t>
            </a:r>
            <a:r>
              <a:rPr dirty="0"/>
              <a:t>(Cont.)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990F9D3-0697-2C49-8A84-457B67BDF089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75652CA7-F7E5-A543-AD1B-0024B2140737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F257C49-73FF-CF42-85E4-C68C5D5A846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20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04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3074" y="1524381"/>
            <a:ext cx="8621343" cy="405226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20979" marR="5080" indent="-208915">
              <a:lnSpc>
                <a:spcPct val="90000"/>
              </a:lnSpc>
              <a:spcBef>
                <a:spcPts val="495"/>
              </a:spcBef>
              <a:buSzPct val="96969"/>
              <a:buChar char="■"/>
              <a:tabLst>
                <a:tab pos="266700" algn="l"/>
              </a:tabLst>
            </a:pPr>
            <a:r>
              <a:rPr sz="4800" dirty="0">
                <a:latin typeface="Times New Roman"/>
                <a:cs typeface="Times New Roman"/>
              </a:rPr>
              <a:t>Each deputy group </a:t>
            </a:r>
            <a:r>
              <a:rPr sz="4800" spc="-5" dirty="0">
                <a:latin typeface="Times New Roman"/>
                <a:cs typeface="Times New Roman"/>
              </a:rPr>
              <a:t>leader </a:t>
            </a:r>
            <a:r>
              <a:rPr sz="4800" dirty="0">
                <a:latin typeface="Times New Roman"/>
                <a:cs typeface="Times New Roman"/>
              </a:rPr>
              <a:t>is working with the  group leader </a:t>
            </a:r>
            <a:r>
              <a:rPr sz="4800" spc="-10" dirty="0">
                <a:latin typeface="Times New Roman"/>
                <a:cs typeface="Times New Roman"/>
              </a:rPr>
              <a:t>to </a:t>
            </a:r>
            <a:r>
              <a:rPr sz="4800" dirty="0">
                <a:latin typeface="Times New Roman"/>
                <a:cs typeface="Times New Roman"/>
              </a:rPr>
              <a:t>ensure that all the </a:t>
            </a:r>
            <a:r>
              <a:rPr sz="4800" spc="-5" dirty="0">
                <a:latin typeface="Times New Roman"/>
                <a:cs typeface="Times New Roman"/>
              </a:rPr>
              <a:t>tasks</a:t>
            </a:r>
            <a:r>
              <a:rPr sz="4800" spc="-12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progress and </a:t>
            </a:r>
            <a:r>
              <a:rPr sz="4800" spc="-5" dirty="0">
                <a:latin typeface="Times New Roman"/>
                <a:cs typeface="Times New Roman"/>
              </a:rPr>
              <a:t>are </a:t>
            </a:r>
            <a:r>
              <a:rPr sz="4800" dirty="0">
                <a:latin typeface="Times New Roman"/>
                <a:cs typeface="Times New Roman"/>
              </a:rPr>
              <a:t>completed well and can </a:t>
            </a:r>
            <a:r>
              <a:rPr sz="4800" spc="-5" dirty="0">
                <a:latin typeface="Times New Roman"/>
                <a:cs typeface="Times New Roman"/>
              </a:rPr>
              <a:t>take the responsibilities </a:t>
            </a:r>
            <a:r>
              <a:rPr sz="4800" dirty="0">
                <a:latin typeface="Times New Roman"/>
                <a:cs typeface="Times New Roman"/>
              </a:rPr>
              <a:t>of the group </a:t>
            </a:r>
            <a:r>
              <a:rPr sz="4800" spc="-5" dirty="0">
                <a:latin typeface="Times New Roman"/>
                <a:cs typeface="Times New Roman"/>
              </a:rPr>
              <a:t>leader </a:t>
            </a:r>
            <a:r>
              <a:rPr sz="4800" dirty="0">
                <a:latin typeface="Times New Roman"/>
                <a:cs typeface="Times New Roman"/>
              </a:rPr>
              <a:t>if</a:t>
            </a:r>
            <a:r>
              <a:rPr sz="4800" spc="-5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needed.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4019" y="6441261"/>
            <a:ext cx="7264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772" y="6441261"/>
            <a:ext cx="739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3</a:t>
            </a:fld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5127" y="517545"/>
            <a:ext cx="750490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Project Group</a:t>
            </a:r>
            <a:r>
              <a:rPr sz="4000" spc="-45" dirty="0"/>
              <a:t> </a:t>
            </a:r>
            <a:r>
              <a:rPr sz="4000" dirty="0"/>
              <a:t>Organization</a:t>
            </a:r>
            <a:r>
              <a:rPr lang="en-US" sz="4000" dirty="0"/>
              <a:t> (cont.)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108" y="503681"/>
            <a:ext cx="7392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Project Group </a:t>
            </a:r>
            <a:r>
              <a:rPr sz="4000" dirty="0"/>
              <a:t>Organization</a:t>
            </a:r>
            <a:r>
              <a:rPr sz="4000" spc="-20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14019" y="6441261"/>
            <a:ext cx="7264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772" y="6441261"/>
            <a:ext cx="739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4</a:t>
            </a:fld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019" y="1554479"/>
            <a:ext cx="8388681" cy="44999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530"/>
              </a:spcBef>
              <a:buSzPct val="97222"/>
              <a:buChar char="■"/>
              <a:tabLst>
                <a:tab pos="289560" algn="l"/>
              </a:tabLst>
            </a:pPr>
            <a:r>
              <a:rPr sz="4000" dirty="0">
                <a:latin typeface="Times New Roman"/>
                <a:cs typeface="Times New Roman"/>
              </a:rPr>
              <a:t>Each group leader and deputy group </a:t>
            </a:r>
            <a:r>
              <a:rPr sz="4000" spc="-5" dirty="0">
                <a:latin typeface="Times New Roman"/>
                <a:cs typeface="Times New Roman"/>
              </a:rPr>
              <a:t>leader  </a:t>
            </a:r>
            <a:r>
              <a:rPr sz="4000" dirty="0">
                <a:latin typeface="Times New Roman"/>
                <a:cs typeface="Times New Roman"/>
              </a:rPr>
              <a:t>will </a:t>
            </a:r>
            <a:r>
              <a:rPr sz="4000" spc="-5" dirty="0">
                <a:latin typeface="Times New Roman"/>
                <a:cs typeface="Times New Roman"/>
              </a:rPr>
              <a:t>receive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up to 10/100 and 7/100 points</a:t>
            </a:r>
            <a:r>
              <a:rPr sz="4000" b="1" i="1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 the group’s course project </a:t>
            </a:r>
            <a:r>
              <a:rPr sz="4000" spc="-5" dirty="0">
                <a:latin typeface="Times New Roman"/>
                <a:cs typeface="Times New Roman"/>
              </a:rPr>
              <a:t>score respectively. </a:t>
            </a:r>
            <a:r>
              <a:rPr sz="4000" dirty="0">
                <a:latin typeface="Times New Roman"/>
                <a:cs typeface="Times New Roman"/>
              </a:rPr>
              <a:t>A group leader or deputy leader may </a:t>
            </a:r>
            <a:r>
              <a:rPr sz="4000" b="1" i="1" u="sng" dirty="0">
                <a:latin typeface="Times New Roman"/>
                <a:cs typeface="Times New Roman"/>
              </a:rPr>
              <a:t>lose up  to 5</a:t>
            </a:r>
            <a:r>
              <a:rPr lang="en-US" sz="4000" b="1" i="1" u="sng" dirty="0">
                <a:latin typeface="Times New Roman"/>
                <a:cs typeface="Times New Roman"/>
              </a:rPr>
              <a:t>/100 points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of </a:t>
            </a:r>
            <a:r>
              <a:rPr sz="4000" dirty="0">
                <a:latin typeface="Times New Roman"/>
                <a:cs typeface="Times New Roman"/>
              </a:rPr>
              <a:t>the course </a:t>
            </a:r>
            <a:r>
              <a:rPr sz="4000" spc="-5" dirty="0">
                <a:latin typeface="Times New Roman"/>
                <a:cs typeface="Times New Roman"/>
              </a:rPr>
              <a:t>project </a:t>
            </a:r>
            <a:r>
              <a:rPr sz="4000" dirty="0">
                <a:latin typeface="Times New Roman"/>
                <a:cs typeface="Times New Roman"/>
              </a:rPr>
              <a:t>score </a:t>
            </a:r>
            <a:r>
              <a:rPr sz="4000" spc="-10" dirty="0">
                <a:latin typeface="Times New Roman"/>
                <a:cs typeface="Times New Roman"/>
              </a:rPr>
              <a:t>in </a:t>
            </a:r>
            <a:r>
              <a:rPr sz="4000" dirty="0">
                <a:latin typeface="Times New Roman"/>
                <a:cs typeface="Times New Roman"/>
              </a:rPr>
              <a:t>case </a:t>
            </a:r>
            <a:r>
              <a:rPr sz="4000" spc="-5" dirty="0">
                <a:latin typeface="Times New Roman"/>
                <a:cs typeface="Times New Roman"/>
              </a:rPr>
              <a:t>grossly neglecting </a:t>
            </a:r>
            <a:r>
              <a:rPr sz="4000" dirty="0">
                <a:latin typeface="Times New Roman"/>
                <a:cs typeface="Times New Roman"/>
              </a:rPr>
              <a:t>his/her</a:t>
            </a:r>
            <a:r>
              <a:rPr sz="4000" spc="3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responsibilities</a:t>
            </a:r>
            <a:r>
              <a:rPr sz="3600" spc="-5" dirty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324" y="612394"/>
            <a:ext cx="77609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Important Information </a:t>
            </a:r>
            <a:r>
              <a:rPr sz="3500" spc="-5" dirty="0"/>
              <a:t>for </a:t>
            </a:r>
            <a:r>
              <a:rPr sz="3500" dirty="0"/>
              <a:t>Groups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A1E1045-0A04-834F-B95E-830527DD9EFE}"/>
              </a:ext>
            </a:extLst>
          </p:cNvPr>
          <p:cNvSpPr txBox="1"/>
          <p:nvPr/>
        </p:nvSpPr>
        <p:spPr>
          <a:xfrm>
            <a:off x="289010" y="1566799"/>
            <a:ext cx="8565980" cy="41068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3085" marR="30480" indent="-51562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81250"/>
              <a:buAutoNum type="arabicPeriod"/>
              <a:tabLst>
                <a:tab pos="553085" algn="l"/>
                <a:tab pos="553720" algn="l"/>
              </a:tabLst>
            </a:pPr>
            <a:r>
              <a:rPr sz="3200" dirty="0">
                <a:latin typeface="Times New Roman"/>
                <a:cs typeface="Times New Roman"/>
              </a:rPr>
              <a:t>Conduct your group meetings to prepare the  initial group project proposal as soon as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possible.</a:t>
            </a:r>
          </a:p>
          <a:p>
            <a:pPr marL="553085" marR="111760" indent="-515620">
              <a:lnSpc>
                <a:spcPct val="100000"/>
              </a:lnSpc>
              <a:spcBef>
                <a:spcPts val="595"/>
              </a:spcBef>
              <a:buClr>
                <a:srgbClr val="3333CC"/>
              </a:buClr>
              <a:buSzPct val="81250"/>
              <a:buAutoNum type="arabicPeriod"/>
              <a:tabLst>
                <a:tab pos="553085" algn="l"/>
                <a:tab pos="553720" algn="l"/>
              </a:tabLst>
            </a:pPr>
            <a:r>
              <a:rPr sz="3200" dirty="0">
                <a:latin typeface="Times New Roman"/>
                <a:cs typeface="Times New Roman"/>
              </a:rPr>
              <a:t>Submit your initial group project proposal </a:t>
            </a:r>
            <a:r>
              <a:rPr sz="32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  later than </a:t>
            </a:r>
            <a:r>
              <a:rPr lang="en-US" sz="32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January 31</a:t>
            </a:r>
            <a:r>
              <a:rPr sz="32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 202</a:t>
            </a:r>
            <a:r>
              <a:rPr lang="en-US" sz="32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 The </a:t>
            </a:r>
            <a:r>
              <a:rPr sz="32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subject of</a:t>
            </a:r>
            <a:r>
              <a:rPr sz="3200" b="1" i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 </a:t>
            </a:r>
            <a:r>
              <a:rPr sz="32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submission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“</a:t>
            </a:r>
            <a:r>
              <a:rPr sz="3200" b="1" dirty="0">
                <a:latin typeface="Times New Roman"/>
                <a:cs typeface="Times New Roman"/>
              </a:rPr>
              <a:t>Group# Initial Project  Proposal</a:t>
            </a:r>
            <a:r>
              <a:rPr sz="3200" dirty="0">
                <a:latin typeface="Times New Roman"/>
                <a:cs typeface="Times New Roman"/>
              </a:rPr>
              <a:t>”.</a:t>
            </a:r>
            <a:endParaRPr lang="en-US" sz="3200" dirty="0">
              <a:latin typeface="Times New Roman"/>
              <a:cs typeface="Times New Roman"/>
            </a:endParaRPr>
          </a:p>
          <a:p>
            <a:pPr marL="553085" marR="111760" indent="-515620">
              <a:lnSpc>
                <a:spcPct val="100000"/>
              </a:lnSpc>
              <a:spcBef>
                <a:spcPts val="595"/>
              </a:spcBef>
              <a:buClr>
                <a:srgbClr val="3333CC"/>
              </a:buClr>
              <a:buSzPct val="81250"/>
              <a:buAutoNum type="arabicPeriod"/>
              <a:tabLst>
                <a:tab pos="553085" algn="l"/>
                <a:tab pos="55372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Each project proposal must be approved.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8222DEB-64E2-AE42-87B7-B3A5A71443A0}"/>
              </a:ext>
            </a:extLst>
          </p:cNvPr>
          <p:cNvSpPr txBox="1"/>
          <p:nvPr/>
        </p:nvSpPr>
        <p:spPr>
          <a:xfrm>
            <a:off x="414019" y="6441261"/>
            <a:ext cx="7264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2641411-4F9D-7448-9D0B-6A202FB3BDF2}"/>
              </a:ext>
            </a:extLst>
          </p:cNvPr>
          <p:cNvSpPr txBox="1"/>
          <p:nvPr/>
        </p:nvSpPr>
        <p:spPr>
          <a:xfrm>
            <a:off x="4279772" y="6441261"/>
            <a:ext cx="739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8B304A8-B531-A14B-8BE2-15410ED4B0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66936" y="6215496"/>
            <a:ext cx="173990" cy="454025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5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324" y="534669"/>
            <a:ext cx="3511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Project</a:t>
            </a:r>
            <a:r>
              <a:rPr sz="4000" spc="-70" dirty="0"/>
              <a:t> </a:t>
            </a:r>
            <a:r>
              <a:rPr sz="4000" dirty="0"/>
              <a:t>Proposal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14019" y="6425808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5808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66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5564" y="1858137"/>
            <a:ext cx="8764243" cy="444031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AutoNum type="arabicPeriod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Project </a:t>
            </a:r>
            <a:r>
              <a:rPr sz="4000" dirty="0">
                <a:latin typeface="Times New Roman"/>
                <a:cs typeface="Times New Roman"/>
              </a:rPr>
              <a:t>title </a:t>
            </a:r>
            <a:r>
              <a:rPr sz="4000" spc="-5" dirty="0">
                <a:latin typeface="Times New Roman"/>
                <a:cs typeface="Times New Roman"/>
              </a:rPr>
              <a:t>[8 – 20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words]</a:t>
            </a:r>
            <a:endParaRPr sz="4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09"/>
              </a:spcBef>
              <a:buClr>
                <a:srgbClr val="3333CC"/>
              </a:buClr>
              <a:buAutoNum type="arabicPeriod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List of group members, </a:t>
            </a:r>
            <a:r>
              <a:rPr sz="4000" dirty="0">
                <a:latin typeface="Times New Roman"/>
                <a:cs typeface="Times New Roman"/>
              </a:rPr>
              <a:t>including </a:t>
            </a:r>
            <a:r>
              <a:rPr sz="4000" spc="-5" dirty="0">
                <a:latin typeface="Times New Roman"/>
                <a:cs typeface="Times New Roman"/>
              </a:rPr>
              <a:t>group </a:t>
            </a:r>
            <a:r>
              <a:rPr sz="4000" dirty="0">
                <a:latin typeface="Times New Roman"/>
                <a:cs typeface="Times New Roman"/>
              </a:rPr>
              <a:t>leader </a:t>
            </a:r>
            <a:r>
              <a:rPr sz="4000" spc="-5" dirty="0">
                <a:latin typeface="Times New Roman"/>
                <a:cs typeface="Times New Roman"/>
              </a:rPr>
              <a:t>and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deputy</a:t>
            </a:r>
            <a:r>
              <a:rPr sz="4000" dirty="0">
                <a:latin typeface="Times New Roman"/>
                <a:cs typeface="Times New Roman"/>
              </a:rPr>
              <a:t> leader</a:t>
            </a:r>
          </a:p>
          <a:p>
            <a:pPr marL="355600" marR="335915" indent="-34290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AutoNum type="arabicPeriod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Objective [one </a:t>
            </a:r>
            <a:r>
              <a:rPr sz="4000" dirty="0">
                <a:latin typeface="Times New Roman"/>
                <a:cs typeface="Times New Roman"/>
              </a:rPr>
              <a:t>sentence, normally </a:t>
            </a:r>
            <a:r>
              <a:rPr sz="4000" spc="-5" dirty="0">
                <a:latin typeface="Times New Roman"/>
                <a:cs typeface="Times New Roman"/>
              </a:rPr>
              <a:t>not </a:t>
            </a:r>
            <a:r>
              <a:rPr sz="4000" dirty="0">
                <a:latin typeface="Times New Roman"/>
                <a:cs typeface="Times New Roman"/>
              </a:rPr>
              <a:t>exceeding </a:t>
            </a:r>
            <a:r>
              <a:rPr sz="4000" spc="-5" dirty="0">
                <a:latin typeface="Times New Roman"/>
                <a:cs typeface="Times New Roman"/>
              </a:rPr>
              <a:t>20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words]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AutoNum type="arabicPeriod"/>
              <a:tabLst>
                <a:tab pos="355600" algn="l"/>
              </a:tabLst>
            </a:pPr>
            <a:r>
              <a:rPr sz="4000" dirty="0">
                <a:latin typeface="Times New Roman"/>
                <a:cs typeface="Times New Roman"/>
              </a:rPr>
              <a:t>Motivation </a:t>
            </a:r>
            <a:r>
              <a:rPr sz="4000" spc="-5" dirty="0">
                <a:latin typeface="Times New Roman"/>
                <a:cs typeface="Times New Roman"/>
              </a:rPr>
              <a:t>[no more </a:t>
            </a:r>
            <a:r>
              <a:rPr sz="4000" dirty="0">
                <a:latin typeface="Times New Roman"/>
                <a:cs typeface="Times New Roman"/>
              </a:rPr>
              <a:t>than </a:t>
            </a:r>
            <a:r>
              <a:rPr sz="4000" spc="-5" dirty="0">
                <a:latin typeface="Times New Roman"/>
                <a:cs typeface="Times New Roman"/>
              </a:rPr>
              <a:t>50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words]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tabLst>
                <a:tab pos="355600" algn="l"/>
              </a:tabLst>
            </a:pP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6324" y="534669"/>
            <a:ext cx="5005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Project </a:t>
            </a:r>
            <a:r>
              <a:rPr sz="4000" dirty="0"/>
              <a:t>Proposal</a:t>
            </a:r>
            <a:r>
              <a:rPr sz="4000" spc="-50" dirty="0"/>
              <a:t> </a:t>
            </a:r>
            <a:r>
              <a:rPr sz="4000" spc="-5" dirty="0"/>
              <a:t>(cont.)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14019" y="6425808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5808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66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75868" y="1737360"/>
            <a:ext cx="8601287" cy="4138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301625" indent="-514350">
              <a:spcBef>
                <a:spcPts val="95"/>
              </a:spcBef>
              <a:buClr>
                <a:srgbClr val="3333CC"/>
              </a:buClr>
              <a:buFont typeface="+mj-lt"/>
              <a:buAutoNum type="arabicPeriod" startAt="5"/>
              <a:tabLst>
                <a:tab pos="469265" algn="l"/>
                <a:tab pos="469900" algn="l"/>
              </a:tabLst>
            </a:pPr>
            <a:r>
              <a:rPr lang="en-US" sz="4400" spc="-5" dirty="0">
                <a:latin typeface="Times New Roman"/>
                <a:cs typeface="Times New Roman"/>
              </a:rPr>
              <a:t>Scope of study [no more </a:t>
            </a:r>
            <a:r>
              <a:rPr lang="en-US" sz="4400" dirty="0">
                <a:latin typeface="Times New Roman"/>
                <a:cs typeface="Times New Roman"/>
              </a:rPr>
              <a:t>than </a:t>
            </a:r>
            <a:r>
              <a:rPr lang="en-US" sz="4400" spc="-5" dirty="0">
                <a:latin typeface="Times New Roman"/>
                <a:cs typeface="Times New Roman"/>
              </a:rPr>
              <a:t>50 words in </a:t>
            </a:r>
            <a:r>
              <a:rPr lang="en-US" sz="4400" dirty="0">
                <a:latin typeface="Times New Roman"/>
                <a:cs typeface="Times New Roman"/>
              </a:rPr>
              <a:t>bullet form]</a:t>
            </a:r>
            <a:endParaRPr lang="en-US" sz="4400" spc="-5" dirty="0">
              <a:latin typeface="Times New Roman"/>
              <a:cs typeface="Times New Roman"/>
            </a:endParaRPr>
          </a:p>
          <a:p>
            <a:pPr marL="469900" marR="301625" indent="-4572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AutoNum type="arabicPeriod" startAt="5"/>
              <a:tabLst>
                <a:tab pos="469265" algn="l"/>
                <a:tab pos="469900" algn="l"/>
              </a:tabLst>
            </a:pPr>
            <a:r>
              <a:rPr sz="4400" spc="-5" dirty="0">
                <a:latin typeface="Times New Roman"/>
                <a:cs typeface="Times New Roman"/>
              </a:rPr>
              <a:t>Expected </a:t>
            </a:r>
            <a:r>
              <a:rPr sz="4400" spc="-10" dirty="0">
                <a:latin typeface="Times New Roman"/>
                <a:cs typeface="Times New Roman"/>
              </a:rPr>
              <a:t>major </a:t>
            </a:r>
            <a:r>
              <a:rPr sz="4400" spc="-5" dirty="0">
                <a:latin typeface="Times New Roman"/>
                <a:cs typeface="Times New Roman"/>
              </a:rPr>
              <a:t>results [in bullet form, between </a:t>
            </a:r>
            <a:r>
              <a:rPr sz="4400" dirty="0">
                <a:latin typeface="Times New Roman"/>
                <a:cs typeface="Times New Roman"/>
              </a:rPr>
              <a:t>50 </a:t>
            </a:r>
            <a:r>
              <a:rPr sz="4400" spc="-5" dirty="0">
                <a:latin typeface="Times New Roman"/>
                <a:cs typeface="Times New Roman"/>
              </a:rPr>
              <a:t>and 80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words</a:t>
            </a:r>
            <a:r>
              <a:rPr lang="en-US" sz="4400" spc="-5" dirty="0">
                <a:latin typeface="Times New Roman"/>
                <a:cs typeface="Times New Roman"/>
              </a:rPr>
              <a:t>]</a:t>
            </a:r>
            <a:endParaRPr lang="en-US" sz="44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409"/>
              </a:spcBef>
              <a:buClr>
                <a:srgbClr val="3333CC"/>
              </a:buClr>
              <a:buAutoNum type="arabicPeriod" startAt="5"/>
              <a:tabLst>
                <a:tab pos="469265" algn="l"/>
                <a:tab pos="469900" algn="l"/>
              </a:tabLst>
            </a:pPr>
            <a:r>
              <a:rPr sz="4400" spc="-5" dirty="0">
                <a:latin typeface="Times New Roman"/>
                <a:cs typeface="Times New Roman"/>
              </a:rPr>
              <a:t>Responsibilities (tasks) of </a:t>
            </a:r>
            <a:r>
              <a:rPr sz="4400" spc="-10" dirty="0">
                <a:latin typeface="Times New Roman"/>
                <a:cs typeface="Times New Roman"/>
              </a:rPr>
              <a:t>each </a:t>
            </a:r>
            <a:r>
              <a:rPr sz="4400" dirty="0">
                <a:latin typeface="Times New Roman"/>
                <a:cs typeface="Times New Roman"/>
              </a:rPr>
              <a:t>group </a:t>
            </a:r>
            <a:r>
              <a:rPr sz="4400" spc="-10" dirty="0">
                <a:latin typeface="Times New Roman"/>
                <a:cs typeface="Times New Roman"/>
              </a:rPr>
              <a:t>member, </a:t>
            </a:r>
            <a:r>
              <a:rPr sz="4400" dirty="0">
                <a:latin typeface="Times New Roman"/>
                <a:cs typeface="Times New Roman"/>
              </a:rPr>
              <a:t>including  </a:t>
            </a:r>
            <a:r>
              <a:rPr sz="4400" spc="-5" dirty="0">
                <a:latin typeface="Times New Roman"/>
                <a:cs typeface="Times New Roman"/>
              </a:rPr>
              <a:t>leaders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676400"/>
            <a:ext cx="7830996" cy="394979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27050" marR="5080" indent="-514350">
              <a:lnSpc>
                <a:spcPct val="100400"/>
              </a:lnSpc>
              <a:spcBef>
                <a:spcPts val="80"/>
              </a:spcBef>
              <a:buFont typeface="+mj-lt"/>
              <a:buAutoNum type="arabicPeriod" startAt="8"/>
            </a:pPr>
            <a:r>
              <a:rPr lang="en-US" sz="3200" spc="-5" dirty="0">
                <a:latin typeface="Times New Roman"/>
                <a:cs typeface="Times New Roman"/>
              </a:rPr>
              <a:t>A preliminary list of references </a:t>
            </a:r>
            <a:r>
              <a:rPr lang="en-US" sz="3200" spc="-15" dirty="0">
                <a:latin typeface="Times New Roman"/>
                <a:cs typeface="Times New Roman"/>
              </a:rPr>
              <a:t>[7 </a:t>
            </a:r>
            <a:r>
              <a:rPr lang="en-US" sz="3200" spc="-5" dirty="0">
                <a:latin typeface="Times New Roman"/>
                <a:cs typeface="Times New Roman"/>
              </a:rPr>
              <a:t>to 10 references, each in standard format – authors in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order </a:t>
            </a:r>
            <a:r>
              <a:rPr lang="en-US" sz="3200" dirty="0">
                <a:latin typeface="Times New Roman"/>
                <a:cs typeface="Times New Roman"/>
              </a:rPr>
              <a:t>of </a:t>
            </a:r>
            <a:r>
              <a:rPr lang="en-US" sz="3200" spc="-5" dirty="0">
                <a:latin typeface="Times New Roman"/>
                <a:cs typeface="Times New Roman"/>
              </a:rPr>
              <a:t>appearance, title of the paper or </a:t>
            </a:r>
            <a:r>
              <a:rPr lang="en-US" sz="3200" dirty="0">
                <a:latin typeface="Times New Roman"/>
                <a:cs typeface="Times New Roman"/>
              </a:rPr>
              <a:t>book, </a:t>
            </a:r>
            <a:r>
              <a:rPr lang="en-US" sz="3200" spc="-5" dirty="0">
                <a:latin typeface="Times New Roman"/>
                <a:cs typeface="Times New Roman"/>
              </a:rPr>
              <a:t>publication (title of the journal or conference proceedings, and URL website if  available), volume number and date, page numbers  (inclusive </a:t>
            </a:r>
            <a:r>
              <a:rPr lang="en-US" sz="3200" dirty="0">
                <a:latin typeface="Times New Roman"/>
                <a:cs typeface="Times New Roman"/>
              </a:rPr>
              <a:t>for </a:t>
            </a:r>
            <a:r>
              <a:rPr lang="en-US" sz="3200" spc="-5" dirty="0">
                <a:latin typeface="Times New Roman"/>
                <a:cs typeface="Times New Roman"/>
              </a:rPr>
              <a:t>journals </a:t>
            </a:r>
            <a:r>
              <a:rPr lang="en-US" sz="3200" spc="-10" dirty="0">
                <a:latin typeface="Times New Roman"/>
                <a:cs typeface="Times New Roman"/>
              </a:rPr>
              <a:t>and </a:t>
            </a:r>
            <a:r>
              <a:rPr lang="en-US" sz="3200" spc="-5" dirty="0">
                <a:latin typeface="Times New Roman"/>
                <a:cs typeface="Times New Roman"/>
              </a:rPr>
              <a:t>conference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proceedings).</a:t>
            </a:r>
            <a:endParaRPr lang="en-US" sz="3200" spc="-5" dirty="0">
              <a:solidFill>
                <a:srgbClr val="001F5F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650" y="449402"/>
            <a:ext cx="5006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Project Proposal</a:t>
            </a:r>
            <a:r>
              <a:rPr sz="4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(cont.)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A2C4E42-7D1C-184C-8F41-D8D449BC4E44}"/>
              </a:ext>
            </a:extLst>
          </p:cNvPr>
          <p:cNvSpPr txBox="1"/>
          <p:nvPr/>
        </p:nvSpPr>
        <p:spPr>
          <a:xfrm>
            <a:off x="414019" y="6441261"/>
            <a:ext cx="7264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C2B9C452-14D2-2748-BFBF-DFB11C78DF3B}"/>
              </a:ext>
            </a:extLst>
          </p:cNvPr>
          <p:cNvSpPr txBox="1"/>
          <p:nvPr/>
        </p:nvSpPr>
        <p:spPr>
          <a:xfrm>
            <a:off x="4279772" y="6441261"/>
            <a:ext cx="739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774DE10-2708-B844-A19C-6184E4A6BB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66936" y="6215496"/>
            <a:ext cx="173990" cy="454025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8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90650" y="449402"/>
            <a:ext cx="5006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Project Proposal</a:t>
            </a:r>
            <a:r>
              <a:rPr sz="4000" b="1" i="1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(cont.)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0C9F6-BDD3-4CBA-9C29-5CB00E51F12D}"/>
              </a:ext>
            </a:extLst>
          </p:cNvPr>
          <p:cNvSpPr txBox="1"/>
          <p:nvPr/>
        </p:nvSpPr>
        <p:spPr>
          <a:xfrm>
            <a:off x="533400" y="1896804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4400" dirty="0"/>
              <a:t>You need to submit the initial project proposal in canvas. (One submission per group).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12A14FE5-5275-2F49-975C-C270600CBFC4}"/>
              </a:ext>
            </a:extLst>
          </p:cNvPr>
          <p:cNvSpPr txBox="1"/>
          <p:nvPr/>
        </p:nvSpPr>
        <p:spPr>
          <a:xfrm>
            <a:off x="414019" y="6441261"/>
            <a:ext cx="7264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52DE2A99-D344-2E4F-978C-8CC9EBCF242C}"/>
              </a:ext>
            </a:extLst>
          </p:cNvPr>
          <p:cNvSpPr txBox="1"/>
          <p:nvPr/>
        </p:nvSpPr>
        <p:spPr>
          <a:xfrm>
            <a:off x="4279772" y="6441261"/>
            <a:ext cx="739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EDC7739F-6013-8B4B-9D29-C221F35639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66936" y="6215496"/>
            <a:ext cx="173990" cy="454025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9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67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6383</TotalTime>
  <Words>1137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Office Theme</vt:lpstr>
      <vt:lpstr>CSE 543 Information Assurance and Security  Course Project Guidelines  Professor Stephen S. Yau  Spring, 2022</vt:lpstr>
      <vt:lpstr>Project Group Organization</vt:lpstr>
      <vt:lpstr>Project Group Organization (cont.)</vt:lpstr>
      <vt:lpstr>Project Group Organization (cont.)</vt:lpstr>
      <vt:lpstr>Important Information for Groups</vt:lpstr>
      <vt:lpstr>Project Proposal</vt:lpstr>
      <vt:lpstr>Project Proposal (cont.)</vt:lpstr>
      <vt:lpstr>PowerPoint Presentation</vt:lpstr>
      <vt:lpstr>PowerPoint Presentation</vt:lpstr>
      <vt:lpstr>PowerPoint Presentation</vt:lpstr>
      <vt:lpstr>Group Course Project Topic Areas</vt:lpstr>
      <vt:lpstr>Group Course Project Topic Areas</vt:lpstr>
      <vt:lpstr>Group Project Report</vt:lpstr>
      <vt:lpstr>Group Project Report (cont.)</vt:lpstr>
      <vt:lpstr>Group Project Report (cont.)</vt:lpstr>
      <vt:lpstr>Group Project Weekly Report</vt:lpstr>
      <vt:lpstr>Group Project Weekly Report (Cont.)</vt:lpstr>
      <vt:lpstr>Group Project Weekly Report (Cont.)</vt:lpstr>
      <vt:lpstr>Group Project Weekly Report (Cont.)</vt:lpstr>
      <vt:lpstr>Group Project Weekly Report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sulia</dc:creator>
  <cp:lastModifiedBy>Rama Sai Anudeep Itha (Student)</cp:lastModifiedBy>
  <cp:revision>69</cp:revision>
  <dcterms:created xsi:type="dcterms:W3CDTF">2021-08-18T01:53:27Z</dcterms:created>
  <dcterms:modified xsi:type="dcterms:W3CDTF">2022-01-24T22:48:47Z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</Properties>
</file>