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84" r:id="rId2"/>
    <p:sldId id="299" r:id="rId3"/>
    <p:sldId id="300" r:id="rId4"/>
    <p:sldId id="298" r:id="rId5"/>
    <p:sldId id="286" r:id="rId6"/>
    <p:sldId id="295" r:id="rId7"/>
    <p:sldId id="291" r:id="rId8"/>
    <p:sldId id="269" r:id="rId9"/>
    <p:sldId id="268" r:id="rId10"/>
    <p:sldId id="296" r:id="rId11"/>
    <p:sldId id="297" r:id="rId12"/>
    <p:sldId id="287" r:id="rId13"/>
    <p:sldId id="301" r:id="rId14"/>
    <p:sldId id="292" r:id="rId15"/>
    <p:sldId id="293" r:id="rId16"/>
    <p:sldId id="289" r:id="rId17"/>
    <p:sldId id="294" r:id="rId18"/>
    <p:sldId id="290" r:id="rId19"/>
    <p:sldId id="266" r:id="rId20"/>
    <p:sldId id="267" r:id="rId21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0"/>
  </p:normalViewPr>
  <p:slideViewPr>
    <p:cSldViewPr>
      <p:cViewPr varScale="1">
        <p:scale>
          <a:sx n="85" d="100"/>
          <a:sy n="85" d="100"/>
        </p:scale>
        <p:origin x="1554" y="84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3/22/2022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1">
                <a:solidFill>
                  <a:srgbClr val="3333CC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1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3/22/2022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1">
                <a:solidFill>
                  <a:srgbClr val="3333CC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3/22/2022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1">
                <a:solidFill>
                  <a:srgbClr val="3333CC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3/22/2022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3/22/2022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17576" y="579120"/>
            <a:ext cx="437515" cy="475615"/>
          </a:xfrm>
          <a:custGeom>
            <a:avLst/>
            <a:gdLst/>
            <a:ahLst/>
            <a:cxnLst/>
            <a:rect l="l" t="t" r="r" b="b"/>
            <a:pathLst>
              <a:path w="437515" h="475615">
                <a:moveTo>
                  <a:pt x="437387" y="0"/>
                </a:moveTo>
                <a:lnTo>
                  <a:pt x="0" y="0"/>
                </a:lnTo>
                <a:lnTo>
                  <a:pt x="0" y="475488"/>
                </a:lnTo>
                <a:lnTo>
                  <a:pt x="437387" y="475488"/>
                </a:lnTo>
                <a:lnTo>
                  <a:pt x="437387" y="0"/>
                </a:lnTo>
                <a:close/>
              </a:path>
            </a:pathLst>
          </a:custGeom>
          <a:solidFill>
            <a:srgbClr val="FFC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800100" y="579120"/>
            <a:ext cx="329184" cy="47548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541019" y="1001268"/>
            <a:ext cx="422275" cy="475615"/>
          </a:xfrm>
          <a:custGeom>
            <a:avLst/>
            <a:gdLst/>
            <a:ahLst/>
            <a:cxnLst/>
            <a:rect l="l" t="t" r="r" b="b"/>
            <a:pathLst>
              <a:path w="422275" h="475615">
                <a:moveTo>
                  <a:pt x="422148" y="0"/>
                </a:moveTo>
                <a:lnTo>
                  <a:pt x="0" y="0"/>
                </a:lnTo>
                <a:lnTo>
                  <a:pt x="0" y="475488"/>
                </a:lnTo>
                <a:lnTo>
                  <a:pt x="422148" y="475488"/>
                </a:lnTo>
                <a:lnTo>
                  <a:pt x="422148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61720" y="610869"/>
            <a:ext cx="7420559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1">
                <a:solidFill>
                  <a:srgbClr val="3333CC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61620" y="2194051"/>
            <a:ext cx="8620759" cy="32035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3/22/2022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66047" y="6429161"/>
            <a:ext cx="173990" cy="2406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6492" y="470916"/>
            <a:ext cx="8543925" cy="1053465"/>
            <a:chOff x="126492" y="470916"/>
            <a:chExt cx="8543925" cy="1053465"/>
          </a:xfrm>
        </p:grpSpPr>
        <p:sp>
          <p:nvSpPr>
            <p:cNvPr id="3" name="object 3"/>
            <p:cNvSpPr/>
            <p:nvPr/>
          </p:nvSpPr>
          <p:spPr>
            <a:xfrm>
              <a:off x="911351" y="1001268"/>
              <a:ext cx="368808" cy="47548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6492" y="928116"/>
              <a:ext cx="560832" cy="42214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2000" y="470916"/>
              <a:ext cx="32384" cy="1053465"/>
            </a:xfrm>
            <a:custGeom>
              <a:avLst/>
              <a:gdLst/>
              <a:ahLst/>
              <a:cxnLst/>
              <a:rect l="l" t="t" r="r" b="b"/>
              <a:pathLst>
                <a:path w="32384" h="1053465">
                  <a:moveTo>
                    <a:pt x="32004" y="0"/>
                  </a:moveTo>
                  <a:lnTo>
                    <a:pt x="0" y="0"/>
                  </a:lnTo>
                  <a:lnTo>
                    <a:pt x="0" y="1053084"/>
                  </a:lnTo>
                  <a:lnTo>
                    <a:pt x="32004" y="1053084"/>
                  </a:lnTo>
                  <a:lnTo>
                    <a:pt x="32004" y="0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3483" y="1261872"/>
              <a:ext cx="8226552" cy="3200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371346" y="1482978"/>
            <a:ext cx="6158230" cy="100139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sz="3200" b="1" i="1" dirty="0">
                <a:solidFill>
                  <a:srgbClr val="333399"/>
                </a:solidFill>
                <a:latin typeface="Times New Roman"/>
                <a:cs typeface="Times New Roman"/>
              </a:rPr>
              <a:t>CSE</a:t>
            </a:r>
            <a:r>
              <a:rPr sz="3200" b="1" i="1" spc="-5" dirty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3200" b="1" i="1" dirty="0">
                <a:solidFill>
                  <a:srgbClr val="333399"/>
                </a:solidFill>
                <a:latin typeface="Times New Roman"/>
                <a:cs typeface="Times New Roman"/>
              </a:rPr>
              <a:t>543</a:t>
            </a:r>
            <a:endParaRPr sz="32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3200" b="1" i="1" dirty="0">
                <a:solidFill>
                  <a:srgbClr val="333399"/>
                </a:solidFill>
                <a:latin typeface="Times New Roman"/>
                <a:cs typeface="Times New Roman"/>
              </a:rPr>
              <a:t>Information Assurance and</a:t>
            </a:r>
            <a:r>
              <a:rPr sz="3200" b="1" i="1" spc="-105" dirty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3200" b="1" i="1" dirty="0">
                <a:solidFill>
                  <a:srgbClr val="333399"/>
                </a:solidFill>
                <a:latin typeface="Times New Roman"/>
                <a:cs typeface="Times New Roman"/>
              </a:rPr>
              <a:t>Security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409446" y="2940176"/>
            <a:ext cx="6081395" cy="136768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sz="4400" dirty="0">
                <a:solidFill>
                  <a:srgbClr val="333399"/>
                </a:solidFill>
              </a:rPr>
              <a:t>Course Project</a:t>
            </a:r>
            <a:r>
              <a:rPr sz="4400" spc="-100" dirty="0">
                <a:solidFill>
                  <a:srgbClr val="333399"/>
                </a:solidFill>
              </a:rPr>
              <a:t> </a:t>
            </a:r>
            <a:r>
              <a:rPr sz="4400" dirty="0">
                <a:solidFill>
                  <a:srgbClr val="333399"/>
                </a:solidFill>
              </a:rPr>
              <a:t>Guidelines</a:t>
            </a:r>
            <a:br>
              <a:rPr lang="en-US" sz="4400" dirty="0">
                <a:solidFill>
                  <a:srgbClr val="333399"/>
                </a:solidFill>
              </a:rPr>
            </a:br>
            <a:r>
              <a:rPr lang="en-US" sz="4400" dirty="0">
                <a:solidFill>
                  <a:srgbClr val="333399"/>
                </a:solidFill>
              </a:rPr>
              <a:t>Part - 2</a:t>
            </a:r>
            <a:endParaRPr sz="4400" dirty="0"/>
          </a:p>
        </p:txBody>
      </p:sp>
      <p:sp>
        <p:nvSpPr>
          <p:cNvPr id="9" name="object 9"/>
          <p:cNvSpPr txBox="1"/>
          <p:nvPr/>
        </p:nvSpPr>
        <p:spPr>
          <a:xfrm>
            <a:off x="2302573" y="4554284"/>
            <a:ext cx="4295140" cy="1641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3200" b="1" i="1" dirty="0">
                <a:solidFill>
                  <a:srgbClr val="333399"/>
                </a:solidFill>
                <a:latin typeface="Times New Roman"/>
                <a:cs typeface="Times New Roman"/>
              </a:rPr>
              <a:t>Professor Stephen S.</a:t>
            </a:r>
            <a:r>
              <a:rPr sz="3200" b="1" i="1" spc="-100" dirty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3200" b="1" i="1" dirty="0">
                <a:solidFill>
                  <a:srgbClr val="333399"/>
                </a:solidFill>
                <a:latin typeface="Times New Roman"/>
                <a:cs typeface="Times New Roman"/>
              </a:rPr>
              <a:t>Yau</a:t>
            </a:r>
            <a:endParaRPr sz="3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700" dirty="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lang="en-US" sz="3600" b="1" i="1" dirty="0">
                <a:solidFill>
                  <a:srgbClr val="333399"/>
                </a:solidFill>
                <a:latin typeface="Times New Roman"/>
                <a:cs typeface="Times New Roman"/>
              </a:rPr>
              <a:t>Spring</a:t>
            </a:r>
            <a:r>
              <a:rPr sz="3600" b="1" i="1" dirty="0">
                <a:solidFill>
                  <a:srgbClr val="333399"/>
                </a:solidFill>
                <a:latin typeface="Times New Roman"/>
                <a:cs typeface="Times New Roman"/>
              </a:rPr>
              <a:t>,</a:t>
            </a:r>
            <a:r>
              <a:rPr sz="3600" b="1" i="1" spc="-25" dirty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3600" b="1" i="1" spc="-5" dirty="0">
                <a:solidFill>
                  <a:srgbClr val="333399"/>
                </a:solidFill>
                <a:latin typeface="Times New Roman"/>
                <a:cs typeface="Times New Roman"/>
              </a:rPr>
              <a:t>202</a:t>
            </a:r>
            <a:r>
              <a:rPr lang="en-US" sz="3600" b="1" i="1" spc="-5" dirty="0">
                <a:solidFill>
                  <a:srgbClr val="333399"/>
                </a:solidFill>
                <a:latin typeface="Times New Roman"/>
                <a:cs typeface="Times New Roman"/>
              </a:rPr>
              <a:t>2</a:t>
            </a:r>
            <a:endParaRPr sz="36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6492" y="470916"/>
            <a:ext cx="8543925" cy="1053465"/>
            <a:chOff x="126492" y="470916"/>
            <a:chExt cx="8543925" cy="1053465"/>
          </a:xfrm>
        </p:grpSpPr>
        <p:sp>
          <p:nvSpPr>
            <p:cNvPr id="3" name="object 3"/>
            <p:cNvSpPr/>
            <p:nvPr/>
          </p:nvSpPr>
          <p:spPr>
            <a:xfrm>
              <a:off x="911351" y="1001268"/>
              <a:ext cx="368808" cy="47548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6492" y="928116"/>
              <a:ext cx="560832" cy="42214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2000" y="470916"/>
              <a:ext cx="32384" cy="1053465"/>
            </a:xfrm>
            <a:custGeom>
              <a:avLst/>
              <a:gdLst/>
              <a:ahLst/>
              <a:cxnLst/>
              <a:rect l="l" t="t" r="r" b="b"/>
              <a:pathLst>
                <a:path w="32384" h="1053465">
                  <a:moveTo>
                    <a:pt x="32004" y="0"/>
                  </a:moveTo>
                  <a:lnTo>
                    <a:pt x="0" y="0"/>
                  </a:lnTo>
                  <a:lnTo>
                    <a:pt x="0" y="1053084"/>
                  </a:lnTo>
                  <a:lnTo>
                    <a:pt x="32004" y="1053084"/>
                  </a:lnTo>
                  <a:lnTo>
                    <a:pt x="32004" y="0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3483" y="1261872"/>
              <a:ext cx="8226552" cy="3200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527959" y="1468729"/>
            <a:ext cx="8369097" cy="456952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marR="436880" indent="-457200">
              <a:lnSpc>
                <a:spcPct val="150000"/>
              </a:lnSpc>
              <a:spcBef>
                <a:spcPts val="95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lang="en-US" sz="4000" dirty="0">
                <a:latin typeface="Times New Roman"/>
                <a:cs typeface="Times New Roman"/>
              </a:rPr>
              <a:t>In-person and within 22 minutes</a:t>
            </a:r>
          </a:p>
          <a:p>
            <a:pPr marL="927100" marR="436880" lvl="1" indent="-457200">
              <a:lnSpc>
                <a:spcPct val="150000"/>
              </a:lnSpc>
              <a:spcBef>
                <a:spcPts val="95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lang="en-US" sz="4000" dirty="0">
                <a:latin typeface="Times New Roman"/>
                <a:cs typeface="Times New Roman"/>
              </a:rPr>
              <a:t>Group Presentation</a:t>
            </a:r>
          </a:p>
          <a:p>
            <a:pPr marL="1384300" marR="436880" lvl="2" indent="-457200">
              <a:lnSpc>
                <a:spcPct val="150000"/>
              </a:lnSpc>
              <a:spcBef>
                <a:spcPts val="95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lang="en-US" sz="4000" dirty="0">
                <a:latin typeface="Times New Roman"/>
                <a:cs typeface="Times New Roman"/>
              </a:rPr>
              <a:t>Within 5 minutes</a:t>
            </a:r>
          </a:p>
          <a:p>
            <a:pPr marL="927100" marR="436880" lvl="1" indent="-457200">
              <a:lnSpc>
                <a:spcPct val="150000"/>
              </a:lnSpc>
              <a:spcBef>
                <a:spcPts val="95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lang="en-US" sz="4000" dirty="0">
                <a:latin typeface="Times New Roman"/>
                <a:cs typeface="Times New Roman"/>
              </a:rPr>
              <a:t>Discussion</a:t>
            </a:r>
          </a:p>
          <a:p>
            <a:pPr marL="1384300" marR="436880" lvl="2" indent="-457200">
              <a:lnSpc>
                <a:spcPct val="150000"/>
              </a:lnSpc>
              <a:spcBef>
                <a:spcPts val="95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lang="en-US" sz="4000" dirty="0">
                <a:latin typeface="Times New Roman"/>
                <a:cs typeface="Times New Roman"/>
              </a:rPr>
              <a:t>Within 17 minutes</a:t>
            </a:r>
            <a:endParaRPr sz="4000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363216" y="472566"/>
            <a:ext cx="7654291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000" spc="-5" dirty="0"/>
              <a:t>Project Presentation and Discussion</a:t>
            </a:r>
            <a:endParaRPr sz="4000" dirty="0"/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7991F477-79E2-9349-87F2-A7974D4D697A}"/>
              </a:ext>
            </a:extLst>
          </p:cNvPr>
          <p:cNvSpPr txBox="1"/>
          <p:nvPr/>
        </p:nvSpPr>
        <p:spPr>
          <a:xfrm>
            <a:off x="79437" y="6441261"/>
            <a:ext cx="1590744" cy="2043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sz="1400" dirty="0">
                <a:latin typeface="Arial"/>
                <a:cs typeface="Arial"/>
              </a:rPr>
              <a:t>S.S.</a:t>
            </a:r>
            <a:r>
              <a:rPr sz="1400" spc="-8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Yau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>
            <a:extLst>
              <a:ext uri="{FF2B5EF4-FFF2-40B4-BE49-F238E27FC236}">
                <a16:creationId xmlns:a16="http://schemas.microsoft.com/office/drawing/2014/main" id="{D725279B-01DE-8D46-B135-8A6863E0A3E3}"/>
              </a:ext>
            </a:extLst>
          </p:cNvPr>
          <p:cNvSpPr txBox="1"/>
          <p:nvPr/>
        </p:nvSpPr>
        <p:spPr>
          <a:xfrm>
            <a:off x="3939339" y="6441261"/>
            <a:ext cx="1618555" cy="2043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sz="1400" spc="-5" dirty="0">
                <a:latin typeface="Arial"/>
                <a:cs typeface="Arial"/>
              </a:rPr>
              <a:t>CSE</a:t>
            </a:r>
            <a:r>
              <a:rPr sz="1400" spc="-6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543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E3B7F97C-E4EB-A348-8DC1-7A82B6DAD377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8686800" y="6215496"/>
            <a:ext cx="381000" cy="432321"/>
          </a:xfrm>
          <a:prstGeom prst="rect">
            <a:avLst/>
          </a:prstGeom>
        </p:spPr>
        <p:txBody>
          <a:bodyPr vert="horz" wrap="square" lIns="0" tIns="225765" rIns="0" bIns="0" rtlCol="0">
            <a:spAutoFit/>
          </a:bodyPr>
          <a:lstStyle/>
          <a:p>
            <a:pPr marL="36195">
              <a:lnSpc>
                <a:spcPts val="1650"/>
              </a:lnSpc>
            </a:pPr>
            <a:fld id="{81D60167-4931-47E6-BA6A-407CBD079E47}" type="slidenum">
              <a:rPr dirty="0">
                <a:latin typeface="Arial"/>
                <a:cs typeface="Arial"/>
              </a:rPr>
              <a:t>10</a:t>
            </a:fld>
            <a:endParaRPr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6492" y="470916"/>
            <a:ext cx="8543925" cy="1053465"/>
            <a:chOff x="126492" y="470916"/>
            <a:chExt cx="8543925" cy="1053465"/>
          </a:xfrm>
        </p:grpSpPr>
        <p:sp>
          <p:nvSpPr>
            <p:cNvPr id="3" name="object 3"/>
            <p:cNvSpPr/>
            <p:nvPr/>
          </p:nvSpPr>
          <p:spPr>
            <a:xfrm>
              <a:off x="911351" y="1001268"/>
              <a:ext cx="368808" cy="47548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6492" y="928116"/>
              <a:ext cx="560832" cy="42214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2000" y="470916"/>
              <a:ext cx="32384" cy="1053465"/>
            </a:xfrm>
            <a:custGeom>
              <a:avLst/>
              <a:gdLst/>
              <a:ahLst/>
              <a:cxnLst/>
              <a:rect l="l" t="t" r="r" b="b"/>
              <a:pathLst>
                <a:path w="32384" h="1053465">
                  <a:moveTo>
                    <a:pt x="32004" y="0"/>
                  </a:moveTo>
                  <a:lnTo>
                    <a:pt x="0" y="0"/>
                  </a:lnTo>
                  <a:lnTo>
                    <a:pt x="0" y="1053084"/>
                  </a:lnTo>
                  <a:lnTo>
                    <a:pt x="32004" y="1053084"/>
                  </a:lnTo>
                  <a:lnTo>
                    <a:pt x="32004" y="0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3483" y="1261872"/>
              <a:ext cx="8226552" cy="3200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230807" y="517821"/>
            <a:ext cx="7513982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216400" algn="l"/>
              </a:tabLst>
            </a:pPr>
            <a:r>
              <a:rPr sz="4000" spc="-5" dirty="0"/>
              <a:t>Gro</a:t>
            </a:r>
            <a:r>
              <a:rPr sz="4000" spc="5" dirty="0"/>
              <a:t>u</a:t>
            </a:r>
            <a:r>
              <a:rPr sz="4000" spc="-5" dirty="0"/>
              <a:t>p Pr</a:t>
            </a:r>
            <a:r>
              <a:rPr sz="4000" dirty="0"/>
              <a:t>o</a:t>
            </a:r>
            <a:r>
              <a:rPr sz="4000" spc="-5" dirty="0"/>
              <a:t>ject</a:t>
            </a:r>
            <a:r>
              <a:rPr sz="4000" spc="-10" dirty="0"/>
              <a:t> </a:t>
            </a:r>
            <a:r>
              <a:rPr lang="en-US" sz="4000" spc="-5" dirty="0"/>
              <a:t>Presentation </a:t>
            </a:r>
            <a:r>
              <a:rPr sz="4000" spc="-5" dirty="0"/>
              <a:t>Sli</a:t>
            </a:r>
            <a:r>
              <a:rPr sz="4000" spc="5" dirty="0"/>
              <a:t>d</a:t>
            </a:r>
            <a:r>
              <a:rPr sz="4000" spc="-5" dirty="0"/>
              <a:t>es</a:t>
            </a:r>
            <a:endParaRPr sz="4000" dirty="0"/>
          </a:p>
        </p:txBody>
      </p:sp>
      <p:sp>
        <p:nvSpPr>
          <p:cNvPr id="9" name="object 9"/>
          <p:cNvSpPr txBox="1"/>
          <p:nvPr/>
        </p:nvSpPr>
        <p:spPr>
          <a:xfrm>
            <a:off x="414019" y="6429161"/>
            <a:ext cx="680085" cy="2406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latin typeface="Tahoma"/>
                <a:cs typeface="Tahoma"/>
              </a:rPr>
              <a:t>S.S.</a:t>
            </a:r>
            <a:r>
              <a:rPr sz="1400" spc="-85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Yau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310253" y="6429161"/>
            <a:ext cx="677545" cy="2406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Tahoma"/>
                <a:cs typeface="Tahoma"/>
              </a:rPr>
              <a:t>CSE</a:t>
            </a:r>
            <a:r>
              <a:rPr sz="1400" spc="-9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543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8670035" y="6440917"/>
            <a:ext cx="270891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xfrm>
            <a:off x="304800" y="1564964"/>
            <a:ext cx="8677280" cy="49879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57200" marR="1052830" indent="-182880" algn="l">
              <a:lnSpc>
                <a:spcPct val="100000"/>
              </a:lnSpc>
              <a:spcBef>
                <a:spcPts val="95"/>
              </a:spcBef>
              <a:buClr>
                <a:srgbClr val="3333CC"/>
              </a:buClr>
              <a:buSzPct val="90000"/>
              <a:buFont typeface="Wingdings" panose="05000000000000000000" pitchFamily="2" charset="2"/>
              <a:buChar char="§"/>
              <a:tabLst>
                <a:tab pos="948055" algn="l"/>
                <a:tab pos="949325" algn="l"/>
                <a:tab pos="2673985" algn="l"/>
                <a:tab pos="2981325" algn="l"/>
              </a:tabLst>
            </a:pPr>
            <a:r>
              <a:rPr lang="en-US" sz="3200" b="1" i="0" spc="-5" dirty="0"/>
              <a:t>Part A - Project Presentation</a:t>
            </a:r>
          </a:p>
          <a:p>
            <a:pPr marL="914400" marR="1052830" lvl="1" indent="-182880" algn="l">
              <a:spcBef>
                <a:spcPts val="95"/>
              </a:spcBef>
              <a:buClr>
                <a:srgbClr val="3333CC"/>
              </a:buClr>
              <a:buSzPct val="90000"/>
              <a:buFont typeface="Wingdings" panose="05000000000000000000" pitchFamily="2" charset="2"/>
              <a:buChar char="§"/>
              <a:tabLst>
                <a:tab pos="948055" algn="l"/>
                <a:tab pos="949325" algn="l"/>
                <a:tab pos="2673985" algn="l"/>
                <a:tab pos="2981325" algn="l"/>
              </a:tabLst>
            </a:pPr>
            <a:r>
              <a:rPr sz="3200" i="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r>
              <a:rPr sz="3200" i="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i="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slide</a:t>
            </a:r>
            <a:r>
              <a:rPr sz="3200" b="0" i="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3200" b="0" i="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b="0" i="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#, project </a:t>
            </a:r>
            <a:r>
              <a:rPr sz="3200" b="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topic </a:t>
            </a:r>
            <a:r>
              <a:rPr sz="3200" b="0" i="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title, group </a:t>
            </a:r>
            <a:r>
              <a:rPr sz="3200" b="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organization</a:t>
            </a:r>
            <a:r>
              <a:rPr lang="en-US" sz="3200" b="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sz="3200" b="0" i="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presentation</a:t>
            </a:r>
            <a:r>
              <a:rPr sz="3200" b="0" i="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b="0" i="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date</a:t>
            </a:r>
            <a:r>
              <a:rPr lang="en-US" sz="3200" b="0" i="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914400" marR="1052830" lvl="1" indent="-182880" algn="l">
              <a:spcBef>
                <a:spcPts val="95"/>
              </a:spcBef>
              <a:buClr>
                <a:srgbClr val="3333CC"/>
              </a:buClr>
              <a:buSzPct val="90000"/>
              <a:buFont typeface="Wingdings" panose="05000000000000000000" pitchFamily="2" charset="2"/>
              <a:buChar char="§"/>
              <a:tabLst>
                <a:tab pos="948055" algn="l"/>
                <a:tab pos="949325" algn="l"/>
                <a:tab pos="2673985" algn="l"/>
                <a:tab pos="2981325" algn="l"/>
              </a:tabLst>
            </a:pPr>
            <a:r>
              <a:rPr sz="3200" i="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Second </a:t>
            </a:r>
            <a:r>
              <a:rPr sz="32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slide</a:t>
            </a:r>
            <a:r>
              <a:rPr sz="3200" b="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sz="3200" b="0" i="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 </a:t>
            </a:r>
            <a:r>
              <a:rPr sz="3200" b="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3200" b="0" i="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current state of art of the project </a:t>
            </a:r>
            <a:r>
              <a:rPr sz="3200" b="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topic </a:t>
            </a:r>
            <a:r>
              <a:rPr sz="3200" b="0" i="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sz="3200" b="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bullet</a:t>
            </a:r>
            <a:r>
              <a:rPr sz="3200" b="0" i="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b="0" i="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  <a:r>
              <a:rPr lang="en-US" sz="3200" b="0" i="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914400" marR="1052830" lvl="1" indent="-182880" algn="l">
              <a:spcBef>
                <a:spcPts val="95"/>
              </a:spcBef>
              <a:buClr>
                <a:srgbClr val="3333CC"/>
              </a:buClr>
              <a:buSzPct val="90000"/>
              <a:buFont typeface="Wingdings" panose="05000000000000000000" pitchFamily="2" charset="2"/>
              <a:buChar char="§"/>
              <a:tabLst>
                <a:tab pos="948055" algn="l"/>
                <a:tab pos="949325" algn="l"/>
                <a:tab pos="2673985" algn="l"/>
                <a:tab pos="2981325" algn="l"/>
              </a:tabLst>
            </a:pPr>
            <a:r>
              <a:rPr sz="3200" i="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 to two slides</a:t>
            </a:r>
            <a:r>
              <a:rPr sz="3200" b="0" i="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Overview </a:t>
            </a:r>
            <a:r>
              <a:rPr sz="3200" b="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3200" b="0" i="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main results in the bullet</a:t>
            </a:r>
            <a:r>
              <a:rPr lang="en-US" sz="3200" b="0" i="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form.</a:t>
            </a:r>
          </a:p>
          <a:p>
            <a:pPr marL="914400" marR="1052830" lvl="1" indent="-182880" algn="l">
              <a:spcBef>
                <a:spcPts val="95"/>
              </a:spcBef>
              <a:buClr>
                <a:srgbClr val="3333CC"/>
              </a:buClr>
              <a:buSzPct val="90000"/>
              <a:buFont typeface="Wingdings" panose="05000000000000000000" pitchFamily="2" charset="2"/>
              <a:buChar char="§"/>
              <a:tabLst>
                <a:tab pos="948055" algn="l"/>
                <a:tab pos="949325" algn="l"/>
                <a:tab pos="2673985" algn="l"/>
                <a:tab pos="2981325" algn="l"/>
              </a:tabLst>
            </a:pPr>
            <a:r>
              <a:rPr sz="3200" i="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 to two slides</a:t>
            </a:r>
            <a:r>
              <a:rPr sz="3200" b="0" i="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Conclusions and</a:t>
            </a:r>
            <a:r>
              <a:rPr sz="3200" b="0" i="0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b="0" i="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recommendations</a:t>
            </a:r>
            <a:r>
              <a:rPr lang="en-US" sz="3200" b="0" i="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3200" b="0" i="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6492" y="470916"/>
            <a:ext cx="8543925" cy="1053465"/>
            <a:chOff x="126492" y="470916"/>
            <a:chExt cx="8543925" cy="1053465"/>
          </a:xfrm>
        </p:grpSpPr>
        <p:sp>
          <p:nvSpPr>
            <p:cNvPr id="3" name="object 3"/>
            <p:cNvSpPr/>
            <p:nvPr/>
          </p:nvSpPr>
          <p:spPr>
            <a:xfrm>
              <a:off x="911351" y="1001268"/>
              <a:ext cx="368808" cy="47548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6492" y="928116"/>
              <a:ext cx="560832" cy="42214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2000" y="470916"/>
              <a:ext cx="32384" cy="1053465"/>
            </a:xfrm>
            <a:custGeom>
              <a:avLst/>
              <a:gdLst/>
              <a:ahLst/>
              <a:cxnLst/>
              <a:rect l="l" t="t" r="r" b="b"/>
              <a:pathLst>
                <a:path w="32384" h="1053465">
                  <a:moveTo>
                    <a:pt x="32004" y="0"/>
                  </a:moveTo>
                  <a:lnTo>
                    <a:pt x="0" y="0"/>
                  </a:lnTo>
                  <a:lnTo>
                    <a:pt x="0" y="1053084"/>
                  </a:lnTo>
                  <a:lnTo>
                    <a:pt x="32004" y="1053084"/>
                  </a:lnTo>
                  <a:lnTo>
                    <a:pt x="32004" y="0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3483" y="1261872"/>
              <a:ext cx="8226552" cy="3200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414019" y="6429161"/>
            <a:ext cx="680085" cy="2406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latin typeface="Tahoma"/>
                <a:cs typeface="Tahoma"/>
              </a:rPr>
              <a:t>S.S.</a:t>
            </a:r>
            <a:r>
              <a:rPr sz="1400" spc="-85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Yau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310253" y="6429161"/>
            <a:ext cx="677545" cy="2406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Tahoma"/>
                <a:cs typeface="Tahoma"/>
              </a:rPr>
              <a:t>CSE</a:t>
            </a:r>
            <a:r>
              <a:rPr sz="1400" spc="-9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543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8654165" y="6440917"/>
            <a:ext cx="270891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124460" y="1534795"/>
            <a:ext cx="8780145" cy="386003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spcBef>
                <a:spcPts val="600"/>
              </a:spcBef>
              <a:spcAft>
                <a:spcPts val="600"/>
              </a:spcAft>
              <a:buClr>
                <a:srgbClr val="3333CC"/>
              </a:buClr>
              <a:buSzPct val="58333"/>
              <a:buFont typeface="Times New Roman"/>
              <a:buChar char="■"/>
              <a:tabLst>
                <a:tab pos="354965" algn="l"/>
                <a:tab pos="355600" algn="l"/>
              </a:tabLst>
            </a:pPr>
            <a:r>
              <a:rPr lang="en-US" sz="4000" b="1" spc="-60" dirty="0">
                <a:latin typeface="Times New Roman"/>
                <a:cs typeface="Times New Roman"/>
              </a:rPr>
              <a:t>Part B – Deficiency Discussion:</a:t>
            </a:r>
            <a:r>
              <a:rPr lang="en-US" sz="4000" b="1" u="sng" spc="-60" dirty="0">
                <a:latin typeface="Times New Roman"/>
                <a:cs typeface="Times New Roman"/>
              </a:rPr>
              <a:t> </a:t>
            </a:r>
          </a:p>
          <a:p>
            <a:pPr marL="355600" indent="-342900">
              <a:spcBef>
                <a:spcPts val="600"/>
              </a:spcBef>
              <a:spcAft>
                <a:spcPts val="600"/>
              </a:spcAft>
              <a:buClr>
                <a:srgbClr val="3333CC"/>
              </a:buClr>
              <a:buSzPct val="58333"/>
              <a:buFont typeface="Times New Roman"/>
              <a:buChar char="■"/>
              <a:tabLst>
                <a:tab pos="354965" algn="l"/>
                <a:tab pos="355600" algn="l"/>
              </a:tabLst>
            </a:pPr>
            <a:r>
              <a:rPr lang="en-US" sz="4000" spc="-60" dirty="0">
                <a:latin typeface="Times New Roman"/>
                <a:cs typeface="Times New Roman"/>
              </a:rPr>
              <a:t>First, merge the same or closely similar deficiencies to a merged deficiency, and then classify all the deficiencies (including merged deficiencies) in two classes, valid or invalid.</a:t>
            </a:r>
          </a:p>
        </p:txBody>
      </p:sp>
      <p:sp>
        <p:nvSpPr>
          <p:cNvPr id="17" name="object 7">
            <a:extLst>
              <a:ext uri="{FF2B5EF4-FFF2-40B4-BE49-F238E27FC236}">
                <a16:creationId xmlns:a16="http://schemas.microsoft.com/office/drawing/2014/main" id="{82A0C4D8-7A38-4520-84DB-42093C1CBB9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30807" y="517821"/>
            <a:ext cx="7513982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216400" algn="l"/>
              </a:tabLst>
            </a:pPr>
            <a:r>
              <a:rPr sz="3200" spc="-5" dirty="0"/>
              <a:t>Gro</a:t>
            </a:r>
            <a:r>
              <a:rPr sz="3200" spc="5" dirty="0"/>
              <a:t>u</a:t>
            </a:r>
            <a:r>
              <a:rPr sz="3200" spc="-5" dirty="0"/>
              <a:t>p Pr</a:t>
            </a:r>
            <a:r>
              <a:rPr sz="3200" dirty="0"/>
              <a:t>o</a:t>
            </a:r>
            <a:r>
              <a:rPr sz="3200" spc="-5" dirty="0"/>
              <a:t>ject</a:t>
            </a:r>
            <a:r>
              <a:rPr sz="3200" spc="-10" dirty="0"/>
              <a:t> </a:t>
            </a:r>
            <a:r>
              <a:rPr lang="en-US" sz="3200" spc="-5" dirty="0"/>
              <a:t>Discussion </a:t>
            </a:r>
            <a:r>
              <a:rPr sz="3200" spc="-5" dirty="0"/>
              <a:t>Sli</a:t>
            </a:r>
            <a:r>
              <a:rPr sz="3200" spc="5" dirty="0"/>
              <a:t>d</a:t>
            </a:r>
            <a:r>
              <a:rPr sz="3200" spc="-5" dirty="0"/>
              <a:t>es</a:t>
            </a:r>
            <a:r>
              <a:rPr lang="en-US" sz="3200" spc="-5" dirty="0"/>
              <a:t> (cont.)</a:t>
            </a:r>
            <a:endParaRPr sz="32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6492" y="470916"/>
            <a:ext cx="8543925" cy="1053465"/>
            <a:chOff x="126492" y="470916"/>
            <a:chExt cx="8543925" cy="1053465"/>
          </a:xfrm>
        </p:grpSpPr>
        <p:sp>
          <p:nvSpPr>
            <p:cNvPr id="3" name="object 3"/>
            <p:cNvSpPr/>
            <p:nvPr/>
          </p:nvSpPr>
          <p:spPr>
            <a:xfrm>
              <a:off x="911351" y="1001268"/>
              <a:ext cx="368808" cy="47548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6492" y="928116"/>
              <a:ext cx="560832" cy="42214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2000" y="470916"/>
              <a:ext cx="32384" cy="1053465"/>
            </a:xfrm>
            <a:custGeom>
              <a:avLst/>
              <a:gdLst/>
              <a:ahLst/>
              <a:cxnLst/>
              <a:rect l="l" t="t" r="r" b="b"/>
              <a:pathLst>
                <a:path w="32384" h="1053465">
                  <a:moveTo>
                    <a:pt x="32004" y="0"/>
                  </a:moveTo>
                  <a:lnTo>
                    <a:pt x="0" y="0"/>
                  </a:lnTo>
                  <a:lnTo>
                    <a:pt x="0" y="1053084"/>
                  </a:lnTo>
                  <a:lnTo>
                    <a:pt x="32004" y="1053084"/>
                  </a:lnTo>
                  <a:lnTo>
                    <a:pt x="32004" y="0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3483" y="1261872"/>
              <a:ext cx="8226552" cy="3200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414019" y="6429161"/>
            <a:ext cx="680085" cy="2406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latin typeface="Tahoma"/>
                <a:cs typeface="Tahoma"/>
              </a:rPr>
              <a:t>S.S.</a:t>
            </a:r>
            <a:r>
              <a:rPr sz="1400" spc="-85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Yau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310253" y="6429161"/>
            <a:ext cx="677545" cy="2406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Tahoma"/>
                <a:cs typeface="Tahoma"/>
              </a:rPr>
              <a:t>CSE</a:t>
            </a:r>
            <a:r>
              <a:rPr sz="1400" spc="-9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543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8654165" y="6440917"/>
            <a:ext cx="270891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124460" y="1534795"/>
            <a:ext cx="8780145" cy="450636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spcBef>
                <a:spcPts val="600"/>
              </a:spcBef>
              <a:spcAft>
                <a:spcPts val="600"/>
              </a:spcAft>
              <a:buClr>
                <a:srgbClr val="3333CC"/>
              </a:buClr>
              <a:buSzPct val="58333"/>
              <a:buFont typeface="Times New Roman"/>
              <a:buChar char="■"/>
              <a:tabLst>
                <a:tab pos="354965" algn="l"/>
                <a:tab pos="355600" algn="l"/>
              </a:tabLst>
            </a:pPr>
            <a:r>
              <a:rPr lang="en-US" sz="3600" b="1" spc="-5" dirty="0">
                <a:latin typeface="Times New Roman"/>
                <a:cs typeface="Times New Roman"/>
              </a:rPr>
              <a:t>First Slide</a:t>
            </a:r>
            <a:r>
              <a:rPr lang="en-US" sz="3600" spc="-5" dirty="0">
                <a:latin typeface="Times New Roman"/>
                <a:cs typeface="Times New Roman"/>
              </a:rPr>
              <a:t>: (Must contain the following information)</a:t>
            </a:r>
          </a:p>
          <a:p>
            <a:pPr marL="812800" lvl="1" indent="-342900">
              <a:spcBef>
                <a:spcPts val="600"/>
              </a:spcBef>
              <a:spcAft>
                <a:spcPts val="600"/>
              </a:spcAft>
              <a:buClr>
                <a:srgbClr val="3333CC"/>
              </a:buClr>
              <a:buSzPct val="58333"/>
              <a:buFont typeface="Times New Roman"/>
              <a:buChar char="■"/>
              <a:tabLst>
                <a:tab pos="354965" algn="l"/>
                <a:tab pos="355600" algn="l"/>
              </a:tabLst>
            </a:pPr>
            <a:r>
              <a:rPr lang="en-US" sz="3600" spc="-5" dirty="0">
                <a:latin typeface="Times New Roman"/>
                <a:cs typeface="Times New Roman"/>
              </a:rPr>
              <a:t>Total number of deficiencies submitted.</a:t>
            </a:r>
          </a:p>
          <a:p>
            <a:pPr marL="812800" lvl="1" indent="-342900">
              <a:spcBef>
                <a:spcPts val="600"/>
              </a:spcBef>
              <a:spcAft>
                <a:spcPts val="600"/>
              </a:spcAft>
              <a:buClr>
                <a:srgbClr val="3333CC"/>
              </a:buClr>
              <a:buSzPct val="58333"/>
              <a:buFont typeface="Times New Roman"/>
              <a:buChar char="■"/>
              <a:tabLst>
                <a:tab pos="354965" algn="l"/>
                <a:tab pos="355600" algn="l"/>
              </a:tabLst>
            </a:pPr>
            <a:r>
              <a:rPr lang="en-US" sz="3600" spc="-5" dirty="0">
                <a:latin typeface="Times New Roman"/>
                <a:cs typeface="Times New Roman"/>
              </a:rPr>
              <a:t>Number of merged deficiencies. (Include all students names).</a:t>
            </a:r>
          </a:p>
          <a:p>
            <a:pPr marL="812800" lvl="1" indent="-342900">
              <a:spcBef>
                <a:spcPts val="600"/>
              </a:spcBef>
              <a:spcAft>
                <a:spcPts val="600"/>
              </a:spcAft>
              <a:buClr>
                <a:srgbClr val="3333CC"/>
              </a:buClr>
              <a:buSzPct val="58333"/>
              <a:buFont typeface="Times New Roman"/>
              <a:buChar char="■"/>
              <a:tabLst>
                <a:tab pos="354965" algn="l"/>
                <a:tab pos="355600" algn="l"/>
              </a:tabLst>
            </a:pPr>
            <a:r>
              <a:rPr lang="en-US" sz="3600" spc="-5" dirty="0">
                <a:latin typeface="Times New Roman"/>
                <a:cs typeface="Times New Roman"/>
              </a:rPr>
              <a:t>Number of Valid (merged) deficiencies.</a:t>
            </a:r>
          </a:p>
          <a:p>
            <a:pPr marL="812800" lvl="1" indent="-342900">
              <a:spcBef>
                <a:spcPts val="600"/>
              </a:spcBef>
              <a:spcAft>
                <a:spcPts val="600"/>
              </a:spcAft>
              <a:buClr>
                <a:srgbClr val="3333CC"/>
              </a:buClr>
              <a:buSzPct val="58333"/>
              <a:buFont typeface="Times New Roman"/>
              <a:buChar char="■"/>
              <a:tabLst>
                <a:tab pos="354965" algn="l"/>
                <a:tab pos="355600" algn="l"/>
              </a:tabLst>
            </a:pPr>
            <a:r>
              <a:rPr lang="en-US" sz="3600" spc="-5" dirty="0">
                <a:latin typeface="Times New Roman"/>
                <a:cs typeface="Times New Roman"/>
              </a:rPr>
              <a:t>Number of In-valid (merged) deficiencies.</a:t>
            </a:r>
            <a:endParaRPr lang="en-US" sz="4800" spc="-60" dirty="0">
              <a:latin typeface="Times New Roman"/>
              <a:cs typeface="Times New Roman"/>
            </a:endParaRPr>
          </a:p>
        </p:txBody>
      </p:sp>
      <p:sp>
        <p:nvSpPr>
          <p:cNvPr id="17" name="object 7">
            <a:extLst>
              <a:ext uri="{FF2B5EF4-FFF2-40B4-BE49-F238E27FC236}">
                <a16:creationId xmlns:a16="http://schemas.microsoft.com/office/drawing/2014/main" id="{82A0C4D8-7A38-4520-84DB-42093C1CBB9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30807" y="517821"/>
            <a:ext cx="7513982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216400" algn="l"/>
              </a:tabLst>
            </a:pPr>
            <a:r>
              <a:rPr sz="3200" spc="-5" dirty="0"/>
              <a:t>Gro</a:t>
            </a:r>
            <a:r>
              <a:rPr sz="3200" spc="5" dirty="0"/>
              <a:t>u</a:t>
            </a:r>
            <a:r>
              <a:rPr sz="3200" spc="-5" dirty="0"/>
              <a:t>p Pr</a:t>
            </a:r>
            <a:r>
              <a:rPr sz="3200" dirty="0"/>
              <a:t>o</a:t>
            </a:r>
            <a:r>
              <a:rPr sz="3200" spc="-5" dirty="0"/>
              <a:t>ject</a:t>
            </a:r>
            <a:r>
              <a:rPr sz="3200" spc="-10" dirty="0"/>
              <a:t> </a:t>
            </a:r>
            <a:r>
              <a:rPr lang="en-US" sz="3200" spc="-5" dirty="0"/>
              <a:t>Discussion </a:t>
            </a:r>
            <a:r>
              <a:rPr sz="3200" spc="-5" dirty="0"/>
              <a:t>Sli</a:t>
            </a:r>
            <a:r>
              <a:rPr sz="3200" spc="5" dirty="0"/>
              <a:t>d</a:t>
            </a:r>
            <a:r>
              <a:rPr sz="3200" spc="-5" dirty="0"/>
              <a:t>es</a:t>
            </a:r>
            <a:r>
              <a:rPr lang="en-US" sz="3200" spc="-5" dirty="0"/>
              <a:t> (cont.)</a:t>
            </a:r>
            <a:endParaRPr sz="3200" dirty="0"/>
          </a:p>
        </p:txBody>
      </p:sp>
    </p:spTree>
    <p:extLst>
      <p:ext uri="{BB962C8B-B14F-4D97-AF65-F5344CB8AC3E}">
        <p14:creationId xmlns:p14="http://schemas.microsoft.com/office/powerpoint/2010/main" val="33044708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6492" y="470916"/>
            <a:ext cx="8543925" cy="1053465"/>
            <a:chOff x="126492" y="470916"/>
            <a:chExt cx="8543925" cy="1053465"/>
          </a:xfrm>
        </p:grpSpPr>
        <p:sp>
          <p:nvSpPr>
            <p:cNvPr id="3" name="object 3"/>
            <p:cNvSpPr/>
            <p:nvPr/>
          </p:nvSpPr>
          <p:spPr>
            <a:xfrm>
              <a:off x="911351" y="1001268"/>
              <a:ext cx="368808" cy="47548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6492" y="928116"/>
              <a:ext cx="560832" cy="42214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2000" y="470916"/>
              <a:ext cx="32384" cy="1053465"/>
            </a:xfrm>
            <a:custGeom>
              <a:avLst/>
              <a:gdLst/>
              <a:ahLst/>
              <a:cxnLst/>
              <a:rect l="l" t="t" r="r" b="b"/>
              <a:pathLst>
                <a:path w="32384" h="1053465">
                  <a:moveTo>
                    <a:pt x="32004" y="0"/>
                  </a:moveTo>
                  <a:lnTo>
                    <a:pt x="0" y="0"/>
                  </a:lnTo>
                  <a:lnTo>
                    <a:pt x="0" y="1053084"/>
                  </a:lnTo>
                  <a:lnTo>
                    <a:pt x="32004" y="1053084"/>
                  </a:lnTo>
                  <a:lnTo>
                    <a:pt x="32004" y="0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3483" y="1261872"/>
              <a:ext cx="8226552" cy="3200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414019" y="6429161"/>
            <a:ext cx="680085" cy="2406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latin typeface="Tahoma"/>
                <a:cs typeface="Tahoma"/>
              </a:rPr>
              <a:t>S.S.</a:t>
            </a:r>
            <a:r>
              <a:rPr sz="1400" spc="-85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Yau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310253" y="6429161"/>
            <a:ext cx="677545" cy="2406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Tahoma"/>
                <a:cs typeface="Tahoma"/>
              </a:rPr>
              <a:t>CSE</a:t>
            </a:r>
            <a:r>
              <a:rPr sz="1400" spc="-9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543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8654165" y="6440917"/>
            <a:ext cx="270891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124460" y="1534795"/>
            <a:ext cx="8780145" cy="45140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347980" indent="-342900">
              <a:lnSpc>
                <a:spcPct val="100000"/>
              </a:lnSpc>
              <a:spcBef>
                <a:spcPts val="505"/>
              </a:spcBef>
              <a:buClr>
                <a:srgbClr val="3333CC"/>
              </a:buClr>
              <a:buSzPct val="58333"/>
              <a:buFont typeface="Times New Roman"/>
              <a:buChar char="■"/>
              <a:tabLst>
                <a:tab pos="354965" algn="l"/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For </a:t>
            </a:r>
            <a:r>
              <a:rPr sz="2800" dirty="0">
                <a:latin typeface="Times New Roman"/>
                <a:cs typeface="Times New Roman"/>
              </a:rPr>
              <a:t>each </a:t>
            </a:r>
            <a:r>
              <a:rPr lang="en-US" sz="2800" dirty="0">
                <a:latin typeface="Times New Roman"/>
                <a:cs typeface="Times New Roman"/>
              </a:rPr>
              <a:t>(merged)</a:t>
            </a:r>
            <a:r>
              <a:rPr sz="2800" dirty="0">
                <a:latin typeface="Times New Roman"/>
                <a:cs typeface="Times New Roman"/>
              </a:rPr>
              <a:t> deficiency in a </a:t>
            </a:r>
            <a:r>
              <a:rPr sz="2800" spc="-5" dirty="0">
                <a:latin typeface="Times New Roman"/>
                <a:cs typeface="Times New Roman"/>
              </a:rPr>
              <a:t>student’s evaluation, </a:t>
            </a: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spc="-5" dirty="0">
                <a:latin typeface="Times New Roman"/>
                <a:cs typeface="Times New Roman"/>
              </a:rPr>
              <a:t>group must</a:t>
            </a:r>
            <a:r>
              <a:rPr sz="2800" dirty="0">
                <a:latin typeface="Times New Roman"/>
                <a:cs typeface="Times New Roman"/>
              </a:rPr>
              <a:t> have </a:t>
            </a:r>
            <a:r>
              <a:rPr sz="2800" spc="-5" dirty="0">
                <a:latin typeface="Times New Roman"/>
                <a:cs typeface="Times New Roman"/>
              </a:rPr>
              <a:t>one </a:t>
            </a:r>
            <a:r>
              <a:rPr sz="2800" dirty="0">
                <a:latin typeface="Times New Roman"/>
                <a:cs typeface="Times New Roman"/>
              </a:rPr>
              <a:t>slide with </a:t>
            </a:r>
            <a:r>
              <a:rPr sz="2800" spc="-5" dirty="0">
                <a:latin typeface="Times New Roman"/>
                <a:cs typeface="Times New Roman"/>
              </a:rPr>
              <a:t>the </a:t>
            </a:r>
            <a:r>
              <a:rPr sz="2800" dirty="0">
                <a:latin typeface="Times New Roman"/>
                <a:cs typeface="Times New Roman"/>
              </a:rPr>
              <a:t>following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format:</a:t>
            </a:r>
          </a:p>
          <a:p>
            <a:pPr marL="795655" lvl="1" indent="-326390">
              <a:lnSpc>
                <a:spcPct val="100000"/>
              </a:lnSpc>
              <a:spcBef>
                <a:spcPts val="490"/>
              </a:spcBef>
              <a:buClr>
                <a:srgbClr val="3333CC"/>
              </a:buClr>
              <a:buSzPct val="55555"/>
              <a:buFont typeface="Times New Roman"/>
              <a:buChar char="■"/>
              <a:tabLst>
                <a:tab pos="795655" algn="l"/>
                <a:tab pos="796290" algn="l"/>
              </a:tabLst>
            </a:pPr>
            <a:r>
              <a:rPr sz="2800" b="1" dirty="0">
                <a:latin typeface="Times New Roman"/>
                <a:cs typeface="Times New Roman"/>
              </a:rPr>
              <a:t>The </a:t>
            </a:r>
            <a:r>
              <a:rPr sz="2800" b="1" spc="-5" dirty="0">
                <a:latin typeface="Times New Roman"/>
                <a:cs typeface="Times New Roman"/>
              </a:rPr>
              <a:t>first line</a:t>
            </a:r>
            <a:r>
              <a:rPr sz="2800" spc="-5" dirty="0">
                <a:latin typeface="Times New Roman"/>
                <a:cs typeface="Times New Roman"/>
              </a:rPr>
              <a:t>: </a:t>
            </a:r>
            <a:r>
              <a:rPr lang="en-US" sz="2800" spc="-5" dirty="0">
                <a:latin typeface="Times New Roman"/>
                <a:cs typeface="Times New Roman"/>
              </a:rPr>
              <a:t>List </a:t>
            </a:r>
            <a:r>
              <a:rPr lang="en-US" sz="2800" dirty="0">
                <a:latin typeface="Times New Roman"/>
                <a:cs typeface="Times New Roman"/>
              </a:rPr>
              <a:t>all t</a:t>
            </a:r>
            <a:r>
              <a:rPr sz="2800" dirty="0">
                <a:latin typeface="Times New Roman"/>
                <a:cs typeface="Times New Roman"/>
              </a:rPr>
              <a:t>he </a:t>
            </a:r>
            <a:r>
              <a:rPr sz="2800" spc="-5" dirty="0">
                <a:latin typeface="Times New Roman"/>
                <a:cs typeface="Times New Roman"/>
              </a:rPr>
              <a:t>students name</a:t>
            </a:r>
            <a:r>
              <a:rPr lang="en-US" sz="2800" spc="-5" dirty="0">
                <a:latin typeface="Times New Roman"/>
                <a:cs typeface="Times New Roman"/>
              </a:rPr>
              <a:t>s (alphabetical order of Last name) whose submitted the deficiencies are included in the merged deficiencies.</a:t>
            </a:r>
            <a:endParaRPr sz="2800" dirty="0">
              <a:latin typeface="Times New Roman"/>
              <a:cs typeface="Times New Roman"/>
            </a:endParaRPr>
          </a:p>
          <a:p>
            <a:pPr marL="795655" lvl="1" indent="-326390">
              <a:lnSpc>
                <a:spcPct val="100000"/>
              </a:lnSpc>
              <a:spcBef>
                <a:spcPts val="505"/>
              </a:spcBef>
              <a:buClr>
                <a:srgbClr val="3333CC"/>
              </a:buClr>
              <a:buSzPct val="55555"/>
              <a:buFont typeface="Times New Roman"/>
              <a:buChar char="■"/>
              <a:tabLst>
                <a:tab pos="795655" algn="l"/>
                <a:tab pos="796290" algn="l"/>
              </a:tabLst>
            </a:pPr>
            <a:r>
              <a:rPr sz="2800" b="1" dirty="0">
                <a:latin typeface="Times New Roman"/>
                <a:cs typeface="Times New Roman"/>
              </a:rPr>
              <a:t>The </a:t>
            </a:r>
            <a:r>
              <a:rPr sz="2800" b="1" spc="-5" dirty="0">
                <a:latin typeface="Times New Roman"/>
                <a:cs typeface="Times New Roman"/>
              </a:rPr>
              <a:t>first </a:t>
            </a:r>
            <a:r>
              <a:rPr sz="2800" b="1" dirty="0">
                <a:latin typeface="Times New Roman"/>
                <a:cs typeface="Times New Roman"/>
              </a:rPr>
              <a:t>bullet</a:t>
            </a:r>
            <a:r>
              <a:rPr sz="2800" dirty="0">
                <a:latin typeface="Times New Roman"/>
                <a:cs typeface="Times New Roman"/>
              </a:rPr>
              <a:t>: </a:t>
            </a:r>
            <a:r>
              <a:rPr sz="2800" spc="-5" dirty="0">
                <a:latin typeface="Times New Roman"/>
                <a:cs typeface="Times New Roman"/>
              </a:rPr>
              <a:t>The </a:t>
            </a:r>
            <a:r>
              <a:rPr lang="en-US" sz="2800" spc="-5" dirty="0">
                <a:latin typeface="Times New Roman"/>
                <a:cs typeface="Times New Roman"/>
              </a:rPr>
              <a:t>identified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(merged) </a:t>
            </a:r>
            <a:r>
              <a:rPr sz="2800" dirty="0">
                <a:latin typeface="Times New Roman"/>
                <a:cs typeface="Times New Roman"/>
              </a:rPr>
              <a:t>major deficiency to be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addressed</a:t>
            </a:r>
            <a:r>
              <a:rPr lang="en-US" sz="2800" spc="-5" dirty="0">
                <a:latin typeface="Times New Roman"/>
                <a:cs typeface="Times New Roman"/>
              </a:rPr>
              <a:t>.</a:t>
            </a:r>
            <a:endParaRPr sz="2800" dirty="0">
              <a:latin typeface="Times New Roman"/>
              <a:cs typeface="Times New Roman"/>
            </a:endParaRPr>
          </a:p>
          <a:p>
            <a:pPr marL="795655" marR="418465" lvl="1" indent="-326390">
              <a:lnSpc>
                <a:spcPct val="100000"/>
              </a:lnSpc>
              <a:spcBef>
                <a:spcPts val="505"/>
              </a:spcBef>
              <a:buClr>
                <a:srgbClr val="3333CC"/>
              </a:buClr>
              <a:buSzPct val="55555"/>
              <a:buFont typeface="Times New Roman"/>
              <a:buChar char="■"/>
              <a:tabLst>
                <a:tab pos="795655" algn="l"/>
                <a:tab pos="796290" algn="l"/>
              </a:tabLst>
            </a:pPr>
            <a:r>
              <a:rPr sz="2800" b="1" dirty="0">
                <a:latin typeface="Times New Roman"/>
                <a:cs typeface="Times New Roman"/>
              </a:rPr>
              <a:t>The </a:t>
            </a:r>
            <a:r>
              <a:rPr sz="2800" b="1" spc="-5" dirty="0">
                <a:latin typeface="Times New Roman"/>
                <a:cs typeface="Times New Roman"/>
              </a:rPr>
              <a:t>second </a:t>
            </a:r>
            <a:r>
              <a:rPr sz="2800" b="1" dirty="0">
                <a:latin typeface="Times New Roman"/>
                <a:cs typeface="Times New Roman"/>
              </a:rPr>
              <a:t>bullet</a:t>
            </a:r>
            <a:r>
              <a:rPr sz="2800" dirty="0">
                <a:latin typeface="Times New Roman"/>
                <a:cs typeface="Times New Roman"/>
              </a:rPr>
              <a:t>: The group’s </a:t>
            </a:r>
            <a:r>
              <a:rPr sz="2800" spc="-5" dirty="0">
                <a:latin typeface="Times New Roman"/>
                <a:cs typeface="Times New Roman"/>
              </a:rPr>
              <a:t>response </a:t>
            </a:r>
            <a:r>
              <a:rPr sz="2800" dirty="0">
                <a:latin typeface="Times New Roman"/>
                <a:cs typeface="Times New Roman"/>
              </a:rPr>
              <a:t>to </a:t>
            </a:r>
            <a:r>
              <a:rPr sz="2800" spc="-5" dirty="0">
                <a:latin typeface="Times New Roman"/>
                <a:cs typeface="Times New Roman"/>
              </a:rPr>
              <a:t>the </a:t>
            </a:r>
            <a:r>
              <a:rPr lang="en-US" sz="2800" spc="-5" dirty="0">
                <a:latin typeface="Times New Roman"/>
                <a:cs typeface="Times New Roman"/>
              </a:rPr>
              <a:t>(merged) </a:t>
            </a:r>
            <a:r>
              <a:rPr sz="2800" dirty="0">
                <a:latin typeface="Times New Roman"/>
                <a:cs typeface="Times New Roman"/>
              </a:rPr>
              <a:t>major deficiency</a:t>
            </a:r>
            <a:r>
              <a:rPr lang="en-US" sz="2800" dirty="0">
                <a:latin typeface="Times New Roman"/>
                <a:cs typeface="Times New Roman"/>
              </a:rPr>
              <a:t>.</a:t>
            </a:r>
            <a:r>
              <a:rPr sz="2800" spc="-5" dirty="0">
                <a:latin typeface="Times New Roman"/>
                <a:cs typeface="Times New Roman"/>
              </a:rPr>
              <a:t> (up </a:t>
            </a:r>
            <a:r>
              <a:rPr sz="2800" dirty="0">
                <a:latin typeface="Times New Roman"/>
                <a:cs typeface="Times New Roman"/>
              </a:rPr>
              <a:t>to 25 </a:t>
            </a:r>
            <a:r>
              <a:rPr sz="2800" spc="-5" dirty="0">
                <a:latin typeface="Times New Roman"/>
                <a:cs typeface="Times New Roman"/>
              </a:rPr>
              <a:t>words)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17" name="object 7">
            <a:extLst>
              <a:ext uri="{FF2B5EF4-FFF2-40B4-BE49-F238E27FC236}">
                <a16:creationId xmlns:a16="http://schemas.microsoft.com/office/drawing/2014/main" id="{92B62336-A6E9-4962-81AA-A335EB61335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30807" y="517821"/>
            <a:ext cx="7513982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216400" algn="l"/>
              </a:tabLst>
            </a:pPr>
            <a:r>
              <a:rPr sz="3200" spc="-5" dirty="0"/>
              <a:t>Gro</a:t>
            </a:r>
            <a:r>
              <a:rPr sz="3200" spc="5" dirty="0"/>
              <a:t>u</a:t>
            </a:r>
            <a:r>
              <a:rPr sz="3200" spc="-5" dirty="0"/>
              <a:t>p Pr</a:t>
            </a:r>
            <a:r>
              <a:rPr sz="3200" dirty="0"/>
              <a:t>o</a:t>
            </a:r>
            <a:r>
              <a:rPr sz="3200" spc="-5" dirty="0"/>
              <a:t>ject</a:t>
            </a:r>
            <a:r>
              <a:rPr sz="3200" spc="-10" dirty="0"/>
              <a:t> </a:t>
            </a:r>
            <a:r>
              <a:rPr lang="en-US" sz="3200" spc="-5" dirty="0"/>
              <a:t>Discussion </a:t>
            </a:r>
            <a:r>
              <a:rPr sz="3200" spc="-5" dirty="0"/>
              <a:t>Sli</a:t>
            </a:r>
            <a:r>
              <a:rPr sz="3200" spc="5" dirty="0"/>
              <a:t>d</a:t>
            </a:r>
            <a:r>
              <a:rPr sz="3200" spc="-5" dirty="0"/>
              <a:t>es</a:t>
            </a:r>
            <a:r>
              <a:rPr lang="en-US" sz="3200" spc="-5" dirty="0"/>
              <a:t> (cont.)</a:t>
            </a:r>
            <a:endParaRPr sz="3200" dirty="0"/>
          </a:p>
        </p:txBody>
      </p:sp>
    </p:spTree>
    <p:extLst>
      <p:ext uri="{BB962C8B-B14F-4D97-AF65-F5344CB8AC3E}">
        <p14:creationId xmlns:p14="http://schemas.microsoft.com/office/powerpoint/2010/main" val="10693286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6492" y="470916"/>
            <a:ext cx="8543925" cy="1053465"/>
            <a:chOff x="126492" y="470916"/>
            <a:chExt cx="8543925" cy="1053465"/>
          </a:xfrm>
        </p:grpSpPr>
        <p:sp>
          <p:nvSpPr>
            <p:cNvPr id="3" name="object 3"/>
            <p:cNvSpPr/>
            <p:nvPr/>
          </p:nvSpPr>
          <p:spPr>
            <a:xfrm>
              <a:off x="911351" y="1001268"/>
              <a:ext cx="368808" cy="47548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6492" y="928116"/>
              <a:ext cx="560832" cy="42214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2000" y="470916"/>
              <a:ext cx="32384" cy="1053465"/>
            </a:xfrm>
            <a:custGeom>
              <a:avLst/>
              <a:gdLst/>
              <a:ahLst/>
              <a:cxnLst/>
              <a:rect l="l" t="t" r="r" b="b"/>
              <a:pathLst>
                <a:path w="32384" h="1053465">
                  <a:moveTo>
                    <a:pt x="32004" y="0"/>
                  </a:moveTo>
                  <a:lnTo>
                    <a:pt x="0" y="0"/>
                  </a:lnTo>
                  <a:lnTo>
                    <a:pt x="0" y="1053084"/>
                  </a:lnTo>
                  <a:lnTo>
                    <a:pt x="32004" y="1053084"/>
                  </a:lnTo>
                  <a:lnTo>
                    <a:pt x="32004" y="0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3483" y="1261872"/>
              <a:ext cx="8226552" cy="3200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414019" y="6429161"/>
            <a:ext cx="680085" cy="2406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latin typeface="Tahoma"/>
                <a:cs typeface="Tahoma"/>
              </a:rPr>
              <a:t>S.S.</a:t>
            </a:r>
            <a:r>
              <a:rPr sz="1400" spc="-85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Yau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310253" y="6429161"/>
            <a:ext cx="677545" cy="2406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Tahoma"/>
                <a:cs typeface="Tahoma"/>
              </a:rPr>
              <a:t>CSE</a:t>
            </a:r>
            <a:r>
              <a:rPr sz="1400" spc="-9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543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8670035" y="6400491"/>
            <a:ext cx="270891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237363" y="1350667"/>
            <a:ext cx="8780145" cy="5000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50000"/>
              </a:lnSpc>
              <a:spcBef>
                <a:spcPts val="2405"/>
              </a:spcBef>
              <a:buClr>
                <a:srgbClr val="3333CC"/>
              </a:buClr>
              <a:buSzPct val="58928"/>
              <a:buFont typeface="Times New Roman"/>
              <a:buChar char="■"/>
              <a:tabLst>
                <a:tab pos="354965" algn="l"/>
                <a:tab pos="355600" algn="l"/>
              </a:tabLst>
            </a:pPr>
            <a:r>
              <a:rPr lang="en-US" sz="3100" dirty="0">
                <a:latin typeface="Times New Roman"/>
                <a:cs typeface="Times New Roman"/>
              </a:rPr>
              <a:t>Slides from the group </a:t>
            </a:r>
            <a:r>
              <a:rPr lang="en-US" sz="3100" spc="-5" dirty="0">
                <a:latin typeface="Times New Roman"/>
                <a:cs typeface="Times New Roman"/>
              </a:rPr>
              <a:t>must be submitted on Canvas before 5:00 p.m. before the </a:t>
            </a:r>
            <a:r>
              <a:rPr lang="en-US" sz="3100" dirty="0">
                <a:latin typeface="Times New Roman"/>
                <a:cs typeface="Times New Roman"/>
              </a:rPr>
              <a:t>group’s presentation</a:t>
            </a:r>
            <a:r>
              <a:rPr lang="en-US" sz="3100" spc="-30" dirty="0">
                <a:latin typeface="Times New Roman"/>
                <a:cs typeface="Times New Roman"/>
              </a:rPr>
              <a:t> </a:t>
            </a:r>
            <a:r>
              <a:rPr lang="en-US" sz="3100" dirty="0">
                <a:latin typeface="Times New Roman"/>
                <a:cs typeface="Times New Roman"/>
              </a:rPr>
              <a:t>date. </a:t>
            </a:r>
          </a:p>
          <a:p>
            <a:pPr marL="355600" marR="51435" indent="-342900">
              <a:lnSpc>
                <a:spcPct val="150000"/>
              </a:lnSpc>
              <a:spcBef>
                <a:spcPts val="505"/>
              </a:spcBef>
              <a:buClr>
                <a:srgbClr val="3333CC"/>
              </a:buClr>
              <a:buSzPct val="58928"/>
              <a:buFont typeface="Times New Roman"/>
              <a:buChar char="■"/>
              <a:tabLst>
                <a:tab pos="354965" algn="l"/>
                <a:tab pos="355600" algn="l"/>
              </a:tabLst>
            </a:pPr>
            <a:r>
              <a:rPr lang="en-US" sz="3100" spc="-5" dirty="0">
                <a:latin typeface="Times New Roman"/>
                <a:cs typeface="Times New Roman"/>
              </a:rPr>
              <a:t>The TA will </a:t>
            </a:r>
            <a:r>
              <a:rPr lang="en-US" sz="3100" dirty="0">
                <a:latin typeface="Times New Roman"/>
                <a:cs typeface="Times New Roman"/>
              </a:rPr>
              <a:t>post on </a:t>
            </a:r>
            <a:r>
              <a:rPr lang="en-US" sz="3100" spc="-5" dirty="0">
                <a:latin typeface="Times New Roman"/>
                <a:cs typeface="Times New Roman"/>
              </a:rPr>
              <a:t>Canvas the submitted presentation </a:t>
            </a:r>
            <a:r>
              <a:rPr lang="en-US" sz="3100" dirty="0">
                <a:latin typeface="Times New Roman"/>
                <a:cs typeface="Times New Roman"/>
              </a:rPr>
              <a:t>slides and response slides that satisfy </a:t>
            </a:r>
            <a:r>
              <a:rPr lang="en-US" sz="3100" spc="-5" dirty="0">
                <a:latin typeface="Times New Roman"/>
                <a:cs typeface="Times New Roman"/>
              </a:rPr>
              <a:t>the </a:t>
            </a:r>
            <a:r>
              <a:rPr lang="en-US" sz="3100" dirty="0">
                <a:latin typeface="Times New Roman"/>
                <a:cs typeface="Times New Roman"/>
              </a:rPr>
              <a:t>format specified </a:t>
            </a:r>
            <a:r>
              <a:rPr lang="en-US" sz="3100" spc="-5" dirty="0">
                <a:latin typeface="Times New Roman"/>
                <a:cs typeface="Times New Roman"/>
              </a:rPr>
              <a:t>in the </a:t>
            </a:r>
            <a:r>
              <a:rPr lang="en-US" sz="3100" dirty="0">
                <a:latin typeface="Times New Roman"/>
                <a:cs typeface="Times New Roman"/>
              </a:rPr>
              <a:t>Guidelines before 9:00 </a:t>
            </a:r>
            <a:r>
              <a:rPr lang="en-US" sz="3100" spc="-5" dirty="0">
                <a:latin typeface="Times New Roman"/>
                <a:cs typeface="Times New Roman"/>
              </a:rPr>
              <a:t>p.m. the day before </a:t>
            </a:r>
            <a:r>
              <a:rPr lang="en-US" sz="3100" dirty="0">
                <a:latin typeface="Times New Roman"/>
                <a:cs typeface="Times New Roman"/>
              </a:rPr>
              <a:t>the presentation</a:t>
            </a:r>
            <a:r>
              <a:rPr lang="en-US" sz="3100" spc="-30" dirty="0">
                <a:latin typeface="Times New Roman"/>
                <a:cs typeface="Times New Roman"/>
              </a:rPr>
              <a:t> </a:t>
            </a:r>
            <a:r>
              <a:rPr lang="en-US" sz="3100" dirty="0">
                <a:latin typeface="Times New Roman"/>
                <a:cs typeface="Times New Roman"/>
              </a:rPr>
              <a:t>day.</a:t>
            </a:r>
            <a:endParaRPr lang="en-US" sz="3100" b="1" i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object 7">
            <a:extLst>
              <a:ext uri="{FF2B5EF4-FFF2-40B4-BE49-F238E27FC236}">
                <a16:creationId xmlns:a16="http://schemas.microsoft.com/office/drawing/2014/main" id="{707FA2A4-2F7C-4D07-8B06-E278B35C592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30807" y="517821"/>
            <a:ext cx="7513982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216400" algn="l"/>
              </a:tabLst>
            </a:pPr>
            <a:r>
              <a:rPr sz="3200" spc="-5" dirty="0"/>
              <a:t>Gro</a:t>
            </a:r>
            <a:r>
              <a:rPr sz="3200" spc="5" dirty="0"/>
              <a:t>u</a:t>
            </a:r>
            <a:r>
              <a:rPr sz="3200" spc="-5" dirty="0"/>
              <a:t>p Pr</a:t>
            </a:r>
            <a:r>
              <a:rPr sz="3200" dirty="0"/>
              <a:t>o</a:t>
            </a:r>
            <a:r>
              <a:rPr sz="3200" spc="-5" dirty="0"/>
              <a:t>ject</a:t>
            </a:r>
            <a:r>
              <a:rPr sz="3200" spc="-10" dirty="0"/>
              <a:t> </a:t>
            </a:r>
            <a:r>
              <a:rPr lang="en-US" sz="3200" spc="-5" dirty="0"/>
              <a:t>Discussion </a:t>
            </a:r>
            <a:r>
              <a:rPr sz="3200" spc="-5" dirty="0"/>
              <a:t>Sli</a:t>
            </a:r>
            <a:r>
              <a:rPr sz="3200" spc="5" dirty="0"/>
              <a:t>d</a:t>
            </a:r>
            <a:r>
              <a:rPr sz="3200" spc="-5" dirty="0"/>
              <a:t>es</a:t>
            </a:r>
            <a:r>
              <a:rPr lang="en-US" sz="3200" spc="-5" dirty="0"/>
              <a:t> (cont.)</a:t>
            </a:r>
            <a:endParaRPr sz="3200" dirty="0"/>
          </a:p>
        </p:txBody>
      </p:sp>
    </p:spTree>
    <p:extLst>
      <p:ext uri="{BB962C8B-B14F-4D97-AF65-F5344CB8AC3E}">
        <p14:creationId xmlns:p14="http://schemas.microsoft.com/office/powerpoint/2010/main" val="34452199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6492" y="470916"/>
            <a:ext cx="8543925" cy="1053465"/>
            <a:chOff x="126492" y="470916"/>
            <a:chExt cx="8543925" cy="1053465"/>
          </a:xfrm>
        </p:grpSpPr>
        <p:sp>
          <p:nvSpPr>
            <p:cNvPr id="3" name="object 3"/>
            <p:cNvSpPr/>
            <p:nvPr/>
          </p:nvSpPr>
          <p:spPr>
            <a:xfrm>
              <a:off x="911351" y="1001268"/>
              <a:ext cx="368808" cy="47548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6492" y="928116"/>
              <a:ext cx="560832" cy="42214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2000" y="470916"/>
              <a:ext cx="32384" cy="1053465"/>
            </a:xfrm>
            <a:custGeom>
              <a:avLst/>
              <a:gdLst/>
              <a:ahLst/>
              <a:cxnLst/>
              <a:rect l="l" t="t" r="r" b="b"/>
              <a:pathLst>
                <a:path w="32384" h="1053465">
                  <a:moveTo>
                    <a:pt x="32004" y="0"/>
                  </a:moveTo>
                  <a:lnTo>
                    <a:pt x="0" y="0"/>
                  </a:lnTo>
                  <a:lnTo>
                    <a:pt x="0" y="1053084"/>
                  </a:lnTo>
                  <a:lnTo>
                    <a:pt x="32004" y="1053084"/>
                  </a:lnTo>
                  <a:lnTo>
                    <a:pt x="32004" y="0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3483" y="1261872"/>
              <a:ext cx="8226552" cy="3200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209674" y="402975"/>
            <a:ext cx="669417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Bonus </a:t>
            </a:r>
            <a:r>
              <a:rPr dirty="0"/>
              <a:t>and Penalty for </a:t>
            </a:r>
            <a:r>
              <a:rPr spc="-5" dirty="0"/>
              <a:t>Students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414019" y="6429161"/>
            <a:ext cx="680085" cy="2406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latin typeface="Tahoma"/>
                <a:cs typeface="Tahoma"/>
              </a:rPr>
              <a:t>S.S.</a:t>
            </a:r>
            <a:r>
              <a:rPr sz="1400" spc="-85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Yau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310253" y="6429161"/>
            <a:ext cx="677545" cy="2406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Tahoma"/>
                <a:cs typeface="Tahoma"/>
              </a:rPr>
              <a:t>CSE</a:t>
            </a:r>
            <a:r>
              <a:rPr sz="1400" spc="-9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543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8693084" y="6440917"/>
            <a:ext cx="270891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180025" y="1535312"/>
            <a:ext cx="8702991" cy="436420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39090" marR="5080" indent="-327025">
              <a:lnSpc>
                <a:spcPct val="107000"/>
              </a:lnSpc>
              <a:spcBef>
                <a:spcPts val="95"/>
              </a:spcBef>
              <a:buClr>
                <a:srgbClr val="006FC0"/>
              </a:buClr>
              <a:buSzPct val="119642"/>
              <a:buFont typeface="Wingdings"/>
              <a:buChar char=""/>
              <a:tabLst>
                <a:tab pos="339725" algn="l"/>
                <a:tab pos="3829050" algn="l"/>
                <a:tab pos="5122545" algn="l"/>
                <a:tab pos="6882765" algn="l"/>
              </a:tabLst>
            </a:pPr>
            <a:r>
              <a:rPr sz="2950" spc="-5" dirty="0">
                <a:latin typeface="Times New Roman"/>
                <a:cs typeface="Times New Roman"/>
              </a:rPr>
              <a:t>A </a:t>
            </a:r>
            <a:r>
              <a:rPr sz="2950" dirty="0">
                <a:latin typeface="Times New Roman"/>
                <a:cs typeface="Times New Roman"/>
              </a:rPr>
              <a:t>student </a:t>
            </a:r>
            <a:r>
              <a:rPr sz="2950" spc="-5" dirty="0">
                <a:latin typeface="Times New Roman"/>
                <a:cs typeface="Times New Roman"/>
              </a:rPr>
              <a:t>submits </a:t>
            </a:r>
            <a:r>
              <a:rPr sz="2950" dirty="0">
                <a:latin typeface="Times New Roman"/>
                <a:cs typeface="Times New Roman"/>
              </a:rPr>
              <a:t>his/her </a:t>
            </a:r>
            <a:r>
              <a:rPr sz="2950" spc="-5" dirty="0">
                <a:latin typeface="Times New Roman"/>
                <a:cs typeface="Times New Roman"/>
              </a:rPr>
              <a:t>evaluation </a:t>
            </a:r>
            <a:r>
              <a:rPr sz="2950" dirty="0">
                <a:latin typeface="Times New Roman"/>
                <a:cs typeface="Times New Roman"/>
              </a:rPr>
              <a:t>slide </a:t>
            </a:r>
            <a:r>
              <a:rPr sz="2950" spc="-5" dirty="0">
                <a:latin typeface="Times New Roman"/>
                <a:cs typeface="Times New Roman"/>
              </a:rPr>
              <a:t>of the</a:t>
            </a:r>
            <a:r>
              <a:rPr sz="2950" spc="-65" dirty="0">
                <a:latin typeface="Times New Roman"/>
                <a:cs typeface="Times New Roman"/>
              </a:rPr>
              <a:t> </a:t>
            </a:r>
            <a:r>
              <a:rPr sz="2950" spc="-5" dirty="0">
                <a:latin typeface="Times New Roman"/>
                <a:cs typeface="Times New Roman"/>
              </a:rPr>
              <a:t>assigned </a:t>
            </a:r>
            <a:r>
              <a:rPr sz="2950" dirty="0">
                <a:latin typeface="Times New Roman"/>
                <a:cs typeface="Times New Roman"/>
              </a:rPr>
              <a:t>group </a:t>
            </a:r>
            <a:r>
              <a:rPr sz="2950" spc="-5" dirty="0">
                <a:latin typeface="Times New Roman"/>
                <a:cs typeface="Times New Roman"/>
              </a:rPr>
              <a:t>project report </a:t>
            </a:r>
            <a:r>
              <a:rPr sz="2950" dirty="0">
                <a:latin typeface="Times New Roman"/>
                <a:cs typeface="Times New Roman"/>
              </a:rPr>
              <a:t>on</a:t>
            </a:r>
            <a:r>
              <a:rPr sz="2950" spc="5" dirty="0">
                <a:latin typeface="Times New Roman"/>
                <a:cs typeface="Times New Roman"/>
              </a:rPr>
              <a:t> </a:t>
            </a:r>
            <a:r>
              <a:rPr sz="2950" spc="-5" dirty="0">
                <a:latin typeface="Times New Roman"/>
                <a:cs typeface="Times New Roman"/>
              </a:rPr>
              <a:t>time</a:t>
            </a:r>
            <a:r>
              <a:rPr sz="2950" spc="5" dirty="0">
                <a:latin typeface="Times New Roman"/>
                <a:cs typeface="Times New Roman"/>
              </a:rPr>
              <a:t> </a:t>
            </a:r>
            <a:r>
              <a:rPr sz="2950" spc="-5" dirty="0">
                <a:latin typeface="Times New Roman"/>
                <a:cs typeface="Times New Roman"/>
              </a:rPr>
              <a:t>and</a:t>
            </a:r>
            <a:r>
              <a:rPr lang="en-US" sz="2950" spc="-5" dirty="0">
                <a:latin typeface="Times New Roman"/>
                <a:cs typeface="Times New Roman"/>
              </a:rPr>
              <a:t> is </a:t>
            </a:r>
            <a:r>
              <a:rPr sz="2950" spc="-5" dirty="0">
                <a:latin typeface="Times New Roman"/>
                <a:cs typeface="Times New Roman"/>
              </a:rPr>
              <a:t>present </a:t>
            </a:r>
            <a:r>
              <a:rPr sz="2950" dirty="0">
                <a:latin typeface="Times New Roman"/>
                <a:cs typeface="Times New Roman"/>
              </a:rPr>
              <a:t>during the </a:t>
            </a:r>
            <a:r>
              <a:rPr sz="2950" spc="-5" dirty="0">
                <a:latin typeface="Times New Roman"/>
                <a:cs typeface="Times New Roman"/>
              </a:rPr>
              <a:t>presentation/discussion</a:t>
            </a:r>
            <a:r>
              <a:rPr lang="en-US" sz="2950" spc="-5" dirty="0">
                <a:latin typeface="Times New Roman"/>
                <a:cs typeface="Times New Roman"/>
              </a:rPr>
              <a:t> </a:t>
            </a:r>
            <a:r>
              <a:rPr sz="2950" spc="-10" dirty="0">
                <a:latin typeface="Times New Roman"/>
                <a:cs typeface="Times New Roman"/>
              </a:rPr>
              <a:t>may </a:t>
            </a:r>
            <a:r>
              <a:rPr sz="2950" b="1" spc="-5" dirty="0">
                <a:latin typeface="Times New Roman"/>
                <a:cs typeface="Times New Roman"/>
              </a:rPr>
              <a:t>receive</a:t>
            </a:r>
            <a:r>
              <a:rPr sz="2950" spc="-5" dirty="0">
                <a:latin typeface="Times New Roman"/>
                <a:cs typeface="Times New Roman"/>
              </a:rPr>
              <a:t> </a:t>
            </a:r>
            <a:r>
              <a:rPr sz="2950" b="1" i="1" spc="-5" dirty="0">
                <a:latin typeface="Times New Roman"/>
                <a:cs typeface="Times New Roman"/>
              </a:rPr>
              <a:t>up to </a:t>
            </a:r>
            <a:r>
              <a:rPr sz="2950" b="1" i="1" dirty="0">
                <a:latin typeface="Times New Roman"/>
                <a:cs typeface="Times New Roman"/>
              </a:rPr>
              <a:t>1</a:t>
            </a:r>
            <a:r>
              <a:rPr lang="en-US" sz="2950" b="1" i="1" dirty="0">
                <a:latin typeface="Times New Roman"/>
                <a:cs typeface="Times New Roman"/>
              </a:rPr>
              <a:t>2</a:t>
            </a:r>
            <a:r>
              <a:rPr sz="2950" b="1" i="1" dirty="0">
                <a:latin typeface="Times New Roman"/>
                <a:cs typeface="Times New Roman"/>
              </a:rPr>
              <a:t> </a:t>
            </a:r>
            <a:r>
              <a:rPr sz="2950" b="1" i="1" spc="-5" dirty="0">
                <a:latin typeface="Times New Roman"/>
                <a:cs typeface="Times New Roman"/>
              </a:rPr>
              <a:t>points </a:t>
            </a:r>
            <a:r>
              <a:rPr sz="2950" spc="-5" dirty="0">
                <a:latin typeface="Times New Roman"/>
                <a:cs typeface="Times New Roman"/>
              </a:rPr>
              <a:t>of </a:t>
            </a:r>
            <a:r>
              <a:rPr sz="2950" dirty="0">
                <a:latin typeface="Times New Roman"/>
                <a:cs typeface="Times New Roman"/>
              </a:rPr>
              <a:t>his/her </a:t>
            </a:r>
            <a:r>
              <a:rPr sz="2950" spc="-5" dirty="0">
                <a:latin typeface="Times New Roman"/>
                <a:cs typeface="Times New Roman"/>
              </a:rPr>
              <a:t>score, </a:t>
            </a:r>
            <a:r>
              <a:rPr sz="2950" dirty="0">
                <a:latin typeface="Times New Roman"/>
                <a:cs typeface="Times New Roman"/>
              </a:rPr>
              <a:t>provided </a:t>
            </a:r>
            <a:r>
              <a:rPr sz="2950" spc="-5" dirty="0">
                <a:latin typeface="Times New Roman"/>
                <a:cs typeface="Times New Roman"/>
              </a:rPr>
              <a:t>that the student’s evaluation, </a:t>
            </a:r>
            <a:r>
              <a:rPr sz="2950" dirty="0">
                <a:latin typeface="Times New Roman"/>
                <a:cs typeface="Times New Roman"/>
              </a:rPr>
              <a:t>including possible</a:t>
            </a:r>
            <a:r>
              <a:rPr sz="2950" spc="-20" dirty="0">
                <a:latin typeface="Times New Roman"/>
                <a:cs typeface="Times New Roman"/>
              </a:rPr>
              <a:t> </a:t>
            </a:r>
            <a:r>
              <a:rPr sz="2950" spc="-5" dirty="0">
                <a:latin typeface="Times New Roman"/>
                <a:cs typeface="Times New Roman"/>
              </a:rPr>
              <a:t>discussions,</a:t>
            </a:r>
            <a:r>
              <a:rPr sz="2950" spc="-15" dirty="0">
                <a:latin typeface="Times New Roman"/>
                <a:cs typeface="Times New Roman"/>
              </a:rPr>
              <a:t> </a:t>
            </a:r>
            <a:r>
              <a:rPr sz="2950" spc="-5" dirty="0">
                <a:latin typeface="Times New Roman"/>
                <a:cs typeface="Times New Roman"/>
              </a:rPr>
              <a:t>is</a:t>
            </a:r>
            <a:r>
              <a:rPr lang="en-US" sz="2950" spc="-5" dirty="0">
                <a:latin typeface="Times New Roman"/>
                <a:cs typeface="Times New Roman"/>
              </a:rPr>
              <a:t> </a:t>
            </a:r>
            <a:r>
              <a:rPr sz="2950" spc="-5" dirty="0">
                <a:latin typeface="Times New Roman"/>
                <a:cs typeface="Times New Roman"/>
              </a:rPr>
              <a:t>considered outstanding by Professor Yau</a:t>
            </a:r>
            <a:r>
              <a:rPr lang="en-US" sz="2950" spc="-5" dirty="0">
                <a:latin typeface="Times New Roman"/>
                <a:cs typeface="Times New Roman"/>
              </a:rPr>
              <a:t>.</a:t>
            </a:r>
          </a:p>
          <a:p>
            <a:pPr marL="339090" marR="5080" indent="-327025">
              <a:lnSpc>
                <a:spcPct val="107000"/>
              </a:lnSpc>
              <a:spcBef>
                <a:spcPts val="95"/>
              </a:spcBef>
              <a:buClr>
                <a:srgbClr val="006FC0"/>
              </a:buClr>
              <a:buSzPct val="119642"/>
              <a:buFont typeface="Wingdings"/>
              <a:buChar char=""/>
              <a:tabLst>
                <a:tab pos="339725" algn="l"/>
                <a:tab pos="3829050" algn="l"/>
                <a:tab pos="5122545" algn="l"/>
                <a:tab pos="6882765" algn="l"/>
              </a:tabLst>
            </a:pPr>
            <a:r>
              <a:rPr lang="en-US" sz="2950" spc="-5" dirty="0">
                <a:latin typeface="Times New Roman"/>
                <a:cs typeface="Times New Roman"/>
              </a:rPr>
              <a:t>If the submitted deficiencies are found to be in-valid, then the student will </a:t>
            </a:r>
            <a:r>
              <a:rPr lang="en-US" sz="2950" b="1" spc="-5" dirty="0">
                <a:latin typeface="Times New Roman"/>
                <a:cs typeface="Times New Roman"/>
              </a:rPr>
              <a:t>lose 2 points </a:t>
            </a:r>
            <a:r>
              <a:rPr lang="en-US" sz="2950" spc="-5" dirty="0">
                <a:latin typeface="Times New Roman"/>
                <a:cs typeface="Times New Roman"/>
              </a:rPr>
              <a:t>for each invalid deficiency.</a:t>
            </a:r>
            <a:endParaRPr sz="295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6492" y="470916"/>
            <a:ext cx="8543925" cy="1053465"/>
            <a:chOff x="126492" y="470916"/>
            <a:chExt cx="8543925" cy="1053465"/>
          </a:xfrm>
        </p:grpSpPr>
        <p:sp>
          <p:nvSpPr>
            <p:cNvPr id="3" name="object 3"/>
            <p:cNvSpPr/>
            <p:nvPr/>
          </p:nvSpPr>
          <p:spPr>
            <a:xfrm>
              <a:off x="911351" y="1001268"/>
              <a:ext cx="368808" cy="47548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6492" y="928116"/>
              <a:ext cx="560832" cy="42214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2000" y="470916"/>
              <a:ext cx="32384" cy="1053465"/>
            </a:xfrm>
            <a:custGeom>
              <a:avLst/>
              <a:gdLst/>
              <a:ahLst/>
              <a:cxnLst/>
              <a:rect l="l" t="t" r="r" b="b"/>
              <a:pathLst>
                <a:path w="32384" h="1053465">
                  <a:moveTo>
                    <a:pt x="32004" y="0"/>
                  </a:moveTo>
                  <a:lnTo>
                    <a:pt x="0" y="0"/>
                  </a:lnTo>
                  <a:lnTo>
                    <a:pt x="0" y="1053084"/>
                  </a:lnTo>
                  <a:lnTo>
                    <a:pt x="32004" y="1053084"/>
                  </a:lnTo>
                  <a:lnTo>
                    <a:pt x="32004" y="0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3483" y="1261872"/>
              <a:ext cx="8226552" cy="3200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094104" y="396366"/>
            <a:ext cx="669417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Bonus </a:t>
            </a:r>
            <a:r>
              <a:rPr dirty="0"/>
              <a:t>and Penalty for </a:t>
            </a:r>
            <a:r>
              <a:rPr spc="-5" dirty="0"/>
              <a:t>Students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414019" y="6429161"/>
            <a:ext cx="680085" cy="2406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latin typeface="Tahoma"/>
                <a:cs typeface="Tahoma"/>
              </a:rPr>
              <a:t>S.S.</a:t>
            </a:r>
            <a:r>
              <a:rPr sz="1400" spc="-85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Yau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310253" y="6429161"/>
            <a:ext cx="677545" cy="2406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Tahoma"/>
                <a:cs typeface="Tahoma"/>
              </a:rPr>
              <a:t>CSE</a:t>
            </a:r>
            <a:r>
              <a:rPr sz="1400" spc="-9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543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8693084" y="6440917"/>
            <a:ext cx="270891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180025" y="1535312"/>
            <a:ext cx="8702991" cy="35948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39090" indent="-327025">
              <a:lnSpc>
                <a:spcPct val="150000"/>
              </a:lnSpc>
              <a:spcBef>
                <a:spcPts val="229"/>
              </a:spcBef>
              <a:buClr>
                <a:srgbClr val="006FC0"/>
              </a:buClr>
              <a:buSzPct val="119642"/>
              <a:buFont typeface="Wingdings"/>
              <a:buChar char=""/>
              <a:tabLst>
                <a:tab pos="339725" algn="l"/>
              </a:tabLst>
            </a:pPr>
            <a:r>
              <a:rPr sz="4000" spc="-5" dirty="0">
                <a:latin typeface="Times New Roman"/>
                <a:cs typeface="Times New Roman"/>
              </a:rPr>
              <a:t>A </a:t>
            </a:r>
            <a:r>
              <a:rPr sz="4000" dirty="0">
                <a:latin typeface="Times New Roman"/>
                <a:cs typeface="Times New Roman"/>
              </a:rPr>
              <a:t>student </a:t>
            </a:r>
            <a:r>
              <a:rPr sz="4000" spc="-5" dirty="0">
                <a:latin typeface="Times New Roman"/>
                <a:cs typeface="Times New Roman"/>
              </a:rPr>
              <a:t>who misses the submission deadline of</a:t>
            </a:r>
            <a:r>
              <a:rPr sz="4000" spc="-30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his/her</a:t>
            </a:r>
            <a:r>
              <a:rPr lang="en-US" sz="4000" dirty="0">
                <a:latin typeface="Times New Roman"/>
                <a:cs typeface="Times New Roman"/>
              </a:rPr>
              <a:t> </a:t>
            </a:r>
            <a:r>
              <a:rPr sz="4000" spc="-5" dirty="0">
                <a:latin typeface="Times New Roman"/>
                <a:cs typeface="Times New Roman"/>
              </a:rPr>
              <a:t>evaluation slide or</a:t>
            </a:r>
            <a:r>
              <a:rPr sz="4000" spc="5" dirty="0">
                <a:latin typeface="Times New Roman"/>
                <a:cs typeface="Times New Roman"/>
              </a:rPr>
              <a:t> </a:t>
            </a:r>
            <a:r>
              <a:rPr sz="4000" spc="-5" dirty="0">
                <a:latin typeface="Times New Roman"/>
                <a:cs typeface="Times New Roman"/>
              </a:rPr>
              <a:t>misses</a:t>
            </a:r>
            <a:r>
              <a:rPr sz="4000" spc="25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the</a:t>
            </a:r>
            <a:r>
              <a:rPr lang="en-US" sz="4000" dirty="0">
                <a:latin typeface="Times New Roman"/>
                <a:cs typeface="Times New Roman"/>
              </a:rPr>
              <a:t> </a:t>
            </a:r>
            <a:r>
              <a:rPr sz="4000" spc="-5" dirty="0">
                <a:latin typeface="Times New Roman"/>
                <a:cs typeface="Times New Roman"/>
              </a:rPr>
              <a:t>presentation/discussion of  the assigned </a:t>
            </a:r>
            <a:r>
              <a:rPr sz="4000" dirty="0">
                <a:latin typeface="Times New Roman"/>
                <a:cs typeface="Times New Roman"/>
              </a:rPr>
              <a:t>group </a:t>
            </a:r>
            <a:r>
              <a:rPr sz="4000" spc="-5" dirty="0">
                <a:latin typeface="Times New Roman"/>
                <a:cs typeface="Times New Roman"/>
              </a:rPr>
              <a:t>will </a:t>
            </a:r>
            <a:r>
              <a:rPr sz="4000" b="1" spc="-5" dirty="0">
                <a:latin typeface="Times New Roman"/>
                <a:cs typeface="Times New Roman"/>
              </a:rPr>
              <a:t>lose </a:t>
            </a:r>
            <a:r>
              <a:rPr lang="en-US" sz="4000" b="1" spc="-5" dirty="0">
                <a:latin typeface="Times New Roman"/>
                <a:cs typeface="Times New Roman"/>
              </a:rPr>
              <a:t>6</a:t>
            </a:r>
            <a:r>
              <a:rPr sz="4000" b="1" spc="-55" dirty="0">
                <a:latin typeface="Times New Roman"/>
                <a:cs typeface="Times New Roman"/>
              </a:rPr>
              <a:t> </a:t>
            </a:r>
            <a:r>
              <a:rPr sz="4000" b="1" dirty="0">
                <a:latin typeface="Times New Roman"/>
                <a:cs typeface="Times New Roman"/>
              </a:rPr>
              <a:t>points</a:t>
            </a:r>
            <a:r>
              <a:rPr sz="4000" dirty="0">
                <a:latin typeface="Times New Roman"/>
                <a:cs typeface="Times New Roman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242113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6492" y="470916"/>
            <a:ext cx="8543925" cy="1053465"/>
            <a:chOff x="126492" y="470916"/>
            <a:chExt cx="8543925" cy="1053465"/>
          </a:xfrm>
        </p:grpSpPr>
        <p:sp>
          <p:nvSpPr>
            <p:cNvPr id="3" name="object 3"/>
            <p:cNvSpPr/>
            <p:nvPr/>
          </p:nvSpPr>
          <p:spPr>
            <a:xfrm>
              <a:off x="911351" y="1001268"/>
              <a:ext cx="368808" cy="47548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6492" y="928116"/>
              <a:ext cx="560832" cy="42214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2000" y="470916"/>
              <a:ext cx="32384" cy="1053465"/>
            </a:xfrm>
            <a:custGeom>
              <a:avLst/>
              <a:gdLst/>
              <a:ahLst/>
              <a:cxnLst/>
              <a:rect l="l" t="t" r="r" b="b"/>
              <a:pathLst>
                <a:path w="32384" h="1053465">
                  <a:moveTo>
                    <a:pt x="32004" y="0"/>
                  </a:moveTo>
                  <a:lnTo>
                    <a:pt x="0" y="0"/>
                  </a:lnTo>
                  <a:lnTo>
                    <a:pt x="0" y="1053084"/>
                  </a:lnTo>
                  <a:lnTo>
                    <a:pt x="32004" y="1053084"/>
                  </a:lnTo>
                  <a:lnTo>
                    <a:pt x="32004" y="0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3483" y="1261872"/>
              <a:ext cx="8226552" cy="3200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34645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Individual Student Project</a:t>
            </a:r>
            <a:r>
              <a:rPr spc="55" dirty="0"/>
              <a:t> </a:t>
            </a:r>
            <a:r>
              <a:rPr spc="-5" dirty="0"/>
              <a:t>Report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26493" y="1488197"/>
            <a:ext cx="8788908" cy="4526239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355600" marR="5080" indent="-342900">
              <a:lnSpc>
                <a:spcPct val="150000"/>
              </a:lnSpc>
              <a:spcBef>
                <a:spcPts val="725"/>
              </a:spcBef>
              <a:buClr>
                <a:srgbClr val="3333CC"/>
              </a:buClr>
              <a:buSzPct val="59615"/>
              <a:buFont typeface="Times New Roman"/>
              <a:buChar char="■"/>
              <a:tabLst>
                <a:tab pos="354965" algn="l"/>
                <a:tab pos="355600" algn="l"/>
              </a:tabLst>
            </a:pPr>
            <a:r>
              <a:rPr sz="3200" b="1" dirty="0">
                <a:latin typeface="Times New Roman"/>
                <a:cs typeface="Times New Roman"/>
              </a:rPr>
              <a:t>Each student </a:t>
            </a:r>
            <a:r>
              <a:rPr sz="3200" spc="-5" dirty="0">
                <a:latin typeface="Times New Roman"/>
                <a:cs typeface="Times New Roman"/>
              </a:rPr>
              <a:t>must </a:t>
            </a:r>
            <a:r>
              <a:rPr sz="3200" dirty="0">
                <a:latin typeface="Times New Roman"/>
                <a:cs typeface="Times New Roman"/>
              </a:rPr>
              <a:t>submit an </a:t>
            </a:r>
            <a:r>
              <a:rPr sz="32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individual</a:t>
            </a:r>
            <a:r>
              <a:rPr sz="3200" b="1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project final report</a:t>
            </a:r>
            <a:r>
              <a:rPr sz="3200" spc="-10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of no </a:t>
            </a:r>
            <a:r>
              <a:rPr sz="3200" spc="-5" dirty="0">
                <a:latin typeface="Times New Roman"/>
                <a:cs typeface="Times New Roman"/>
              </a:rPr>
              <a:t>more than </a:t>
            </a:r>
            <a:r>
              <a:rPr sz="3200" b="1" dirty="0">
                <a:latin typeface="Times New Roman"/>
                <a:cs typeface="Times New Roman"/>
              </a:rPr>
              <a:t>4 </a:t>
            </a:r>
            <a:r>
              <a:rPr sz="3200" dirty="0">
                <a:latin typeface="Times New Roman"/>
                <a:cs typeface="Times New Roman"/>
              </a:rPr>
              <a:t>pages (11 points font </a:t>
            </a:r>
            <a:r>
              <a:rPr sz="3200" spc="-5" dirty="0">
                <a:latin typeface="Times New Roman"/>
                <a:cs typeface="Times New Roman"/>
              </a:rPr>
              <a:t>size, </a:t>
            </a:r>
            <a:r>
              <a:rPr sz="3200" dirty="0">
                <a:latin typeface="Times New Roman"/>
                <a:cs typeface="Times New Roman"/>
              </a:rPr>
              <a:t>two columns and single </a:t>
            </a:r>
            <a:r>
              <a:rPr sz="3200" spc="-5" dirty="0">
                <a:latin typeface="Times New Roman"/>
                <a:cs typeface="Times New Roman"/>
              </a:rPr>
              <a:t>space), </a:t>
            </a:r>
            <a:r>
              <a:rPr sz="3200" dirty="0">
                <a:latin typeface="Times New Roman"/>
                <a:cs typeface="Times New Roman"/>
              </a:rPr>
              <a:t>including</a:t>
            </a:r>
            <a:r>
              <a:rPr sz="3200" spc="-5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figures.</a:t>
            </a:r>
            <a:endParaRPr lang="en-US" sz="3200" dirty="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50000"/>
              </a:lnSpc>
              <a:spcBef>
                <a:spcPts val="725"/>
              </a:spcBef>
              <a:buClr>
                <a:srgbClr val="3333CC"/>
              </a:buClr>
              <a:buSzPct val="59615"/>
              <a:buFont typeface="Times New Roman"/>
              <a:buChar char="■"/>
              <a:tabLst>
                <a:tab pos="354965" algn="l"/>
                <a:tab pos="355600" algn="l"/>
              </a:tabLst>
            </a:pPr>
            <a:r>
              <a:rPr lang="en-US" sz="3200" spc="-5" dirty="0"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Student must submit individual report </a:t>
            </a:r>
            <a:r>
              <a:rPr lang="en-US" sz="3200" b="1" u="sng" spc="-5" dirty="0">
                <a:latin typeface="Times New Roman"/>
                <a:cs typeface="Times New Roman"/>
              </a:rPr>
              <a:t>within </a:t>
            </a:r>
            <a:r>
              <a:rPr lang="en-US" sz="3200" b="1" u="sng" dirty="0">
                <a:latin typeface="Times New Roman"/>
                <a:cs typeface="Times New Roman"/>
              </a:rPr>
              <a:t>4 days </a:t>
            </a:r>
            <a:r>
              <a:rPr lang="en-US" sz="3200" dirty="0"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of the </a:t>
            </a:r>
            <a:r>
              <a:rPr lang="en-US" sz="3200" spc="-5" dirty="0"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group's presentation.</a:t>
            </a:r>
            <a:endParaRPr lang="en-US" sz="3200" dirty="0">
              <a:latin typeface="Times New Roman"/>
              <a:cs typeface="Times New Roman"/>
            </a:endParaRPr>
          </a:p>
        </p:txBody>
      </p:sp>
      <p:sp>
        <p:nvSpPr>
          <p:cNvPr id="12" name="object 9">
            <a:extLst>
              <a:ext uri="{FF2B5EF4-FFF2-40B4-BE49-F238E27FC236}">
                <a16:creationId xmlns:a16="http://schemas.microsoft.com/office/drawing/2014/main" id="{DF7ECB88-85C2-AB46-B23B-B18B85340BB4}"/>
              </a:ext>
            </a:extLst>
          </p:cNvPr>
          <p:cNvSpPr txBox="1"/>
          <p:nvPr/>
        </p:nvSpPr>
        <p:spPr>
          <a:xfrm>
            <a:off x="79437" y="6441261"/>
            <a:ext cx="1590744" cy="2043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sz="1400" dirty="0">
                <a:latin typeface="Arial"/>
                <a:cs typeface="Arial"/>
              </a:rPr>
              <a:t>S.S.</a:t>
            </a:r>
            <a:r>
              <a:rPr sz="1400" spc="-8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Yau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" name="object 10">
            <a:extLst>
              <a:ext uri="{FF2B5EF4-FFF2-40B4-BE49-F238E27FC236}">
                <a16:creationId xmlns:a16="http://schemas.microsoft.com/office/drawing/2014/main" id="{79D07A00-776C-684E-BBFD-F6F5E5B8B22B}"/>
              </a:ext>
            </a:extLst>
          </p:cNvPr>
          <p:cNvSpPr txBox="1"/>
          <p:nvPr/>
        </p:nvSpPr>
        <p:spPr>
          <a:xfrm>
            <a:off x="3939339" y="6441261"/>
            <a:ext cx="1618555" cy="2043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sz="1400" spc="-5" dirty="0">
                <a:latin typeface="Arial"/>
                <a:cs typeface="Arial"/>
              </a:rPr>
              <a:t>CSE</a:t>
            </a:r>
            <a:r>
              <a:rPr sz="1400" spc="-6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543</a:t>
            </a:r>
            <a:endParaRPr sz="1400">
              <a:latin typeface="Arial"/>
              <a:cs typeface="Arial"/>
            </a:endParaRPr>
          </a:p>
        </p:txBody>
      </p:sp>
      <p:sp>
        <p:nvSpPr>
          <p:cNvPr id="14" name="object 11">
            <a:extLst>
              <a:ext uri="{FF2B5EF4-FFF2-40B4-BE49-F238E27FC236}">
                <a16:creationId xmlns:a16="http://schemas.microsoft.com/office/drawing/2014/main" id="{5D9519B9-CCDF-EF4E-BE08-B8277D76D859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8686800" y="6215496"/>
            <a:ext cx="381000" cy="432321"/>
          </a:xfrm>
          <a:prstGeom prst="rect">
            <a:avLst/>
          </a:prstGeom>
        </p:spPr>
        <p:txBody>
          <a:bodyPr vert="horz" wrap="square" lIns="0" tIns="225765" rIns="0" bIns="0" rtlCol="0">
            <a:spAutoFit/>
          </a:bodyPr>
          <a:lstStyle/>
          <a:p>
            <a:pPr marL="36195">
              <a:lnSpc>
                <a:spcPts val="1650"/>
              </a:lnSpc>
            </a:pPr>
            <a:fld id="{81D60167-4931-47E6-BA6A-407CBD079E47}" type="slidenum">
              <a:rPr dirty="0">
                <a:latin typeface="Arial"/>
                <a:cs typeface="Arial"/>
              </a:rPr>
              <a:t>18</a:t>
            </a:fld>
            <a:endParaRPr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6492" y="470916"/>
            <a:ext cx="8543925" cy="1053465"/>
            <a:chOff x="126492" y="470916"/>
            <a:chExt cx="8543925" cy="1053465"/>
          </a:xfrm>
        </p:grpSpPr>
        <p:sp>
          <p:nvSpPr>
            <p:cNvPr id="3" name="object 3"/>
            <p:cNvSpPr/>
            <p:nvPr/>
          </p:nvSpPr>
          <p:spPr>
            <a:xfrm>
              <a:off x="911351" y="1001268"/>
              <a:ext cx="368808" cy="47548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6492" y="928116"/>
              <a:ext cx="560832" cy="42214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2000" y="470916"/>
              <a:ext cx="32384" cy="1053465"/>
            </a:xfrm>
            <a:custGeom>
              <a:avLst/>
              <a:gdLst/>
              <a:ahLst/>
              <a:cxnLst/>
              <a:rect l="l" t="t" r="r" b="b"/>
              <a:pathLst>
                <a:path w="32384" h="1053465">
                  <a:moveTo>
                    <a:pt x="32004" y="0"/>
                  </a:moveTo>
                  <a:lnTo>
                    <a:pt x="0" y="0"/>
                  </a:lnTo>
                  <a:lnTo>
                    <a:pt x="0" y="1053084"/>
                  </a:lnTo>
                  <a:lnTo>
                    <a:pt x="32004" y="1053084"/>
                  </a:lnTo>
                  <a:lnTo>
                    <a:pt x="32004" y="0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3483" y="1261872"/>
              <a:ext cx="8226552" cy="3200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34645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Individual Student Project</a:t>
            </a:r>
            <a:r>
              <a:rPr spc="55" dirty="0"/>
              <a:t> </a:t>
            </a:r>
            <a:r>
              <a:rPr spc="-5" dirty="0"/>
              <a:t>Report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66700" y="1614254"/>
            <a:ext cx="8610600" cy="4504438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355600" marR="5080" indent="-342900">
              <a:spcBef>
                <a:spcPts val="725"/>
              </a:spcBef>
              <a:buClr>
                <a:srgbClr val="3333CC"/>
              </a:buClr>
              <a:buSzPct val="59615"/>
              <a:buFont typeface="Times New Roman"/>
              <a:buChar char="■"/>
              <a:tabLst>
                <a:tab pos="354965" algn="l"/>
                <a:tab pos="355600" algn="l"/>
              </a:tabLst>
            </a:pP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individual project report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must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include the</a:t>
            </a:r>
            <a:r>
              <a:rPr sz="2800" spc="-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following:</a:t>
            </a:r>
          </a:p>
          <a:p>
            <a:pPr marL="756285" marR="23495" lvl="1" indent="-287020">
              <a:spcBef>
                <a:spcPts val="310"/>
              </a:spcBef>
              <a:buClr>
                <a:srgbClr val="FF3300"/>
              </a:buClr>
              <a:buSzPct val="53846"/>
              <a:buChar char="■"/>
              <a:tabLst>
                <a:tab pos="756285" algn="l"/>
                <a:tab pos="756920" algn="l"/>
              </a:tabLst>
            </a:pP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sz="2800" b="1" i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project, including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relevant references</a:t>
            </a:r>
            <a:r>
              <a:rPr sz="2800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specified format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each student’s own words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sz="28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content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must </a:t>
            </a:r>
            <a:r>
              <a:rPr sz="28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consistent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group reports of </a:t>
            </a:r>
            <a:r>
              <a:rPr sz="2800" b="1" i="1" u="sng" dirty="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all</a:t>
            </a:r>
            <a:r>
              <a:rPr sz="28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students in the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same</a:t>
            </a:r>
            <a:r>
              <a:rPr sz="28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group)</a:t>
            </a:r>
          </a:p>
          <a:p>
            <a:pPr marL="756285" lvl="1" indent="-287020">
              <a:buClr>
                <a:srgbClr val="FF3300"/>
              </a:buClr>
              <a:buSzPct val="53846"/>
              <a:buFont typeface="Times New Roman"/>
              <a:buChar char="■"/>
              <a:tabLst>
                <a:tab pos="756285" algn="l"/>
                <a:tab pos="756920" algn="l"/>
              </a:tabLst>
            </a:pPr>
            <a:r>
              <a:rPr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Contributions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made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lessons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learned in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r>
              <a:rPr sz="28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</a:t>
            </a:r>
          </a:p>
          <a:p>
            <a:pPr marL="355600" marR="386080" indent="-342900">
              <a:spcBef>
                <a:spcPts val="509"/>
              </a:spcBef>
              <a:buClr>
                <a:srgbClr val="3333CC"/>
              </a:buClr>
              <a:buSzPct val="59615"/>
              <a:buFont typeface="Times New Roman"/>
              <a:buChar char="■"/>
              <a:tabLst>
                <a:tab pos="437515" algn="l"/>
                <a:tab pos="438150" algn="l"/>
              </a:tabLst>
            </a:pP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2800" b="1" i="1" u="sng" dirty="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A satisfactory project, including the individual and</a:t>
            </a:r>
            <a:r>
              <a:rPr sz="2800" b="1" i="1" u="sng" spc="-95" dirty="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1" i="1" u="sng" dirty="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group final </a:t>
            </a:r>
            <a:r>
              <a:rPr sz="2800" b="1" i="1" u="sng" spc="-5" dirty="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reports, </a:t>
            </a:r>
            <a:r>
              <a:rPr sz="2800" b="1" i="1" u="sng" dirty="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z="2800" b="1" i="1" u="sng" spc="-5" dirty="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required for </a:t>
            </a:r>
            <a:r>
              <a:rPr sz="2800" b="1" i="1" u="sng" dirty="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passing </a:t>
            </a:r>
            <a:r>
              <a:rPr sz="2800" b="1" i="1" u="sng" spc="-5" dirty="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800" b="1" i="1" u="sng" spc="-10" dirty="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1" i="1" u="sng" dirty="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course</a:t>
            </a:r>
            <a:r>
              <a:rPr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2" name="object 9">
            <a:extLst>
              <a:ext uri="{FF2B5EF4-FFF2-40B4-BE49-F238E27FC236}">
                <a16:creationId xmlns:a16="http://schemas.microsoft.com/office/drawing/2014/main" id="{12D81642-60BE-084E-8E1B-F69F75429455}"/>
              </a:ext>
            </a:extLst>
          </p:cNvPr>
          <p:cNvSpPr txBox="1"/>
          <p:nvPr/>
        </p:nvSpPr>
        <p:spPr>
          <a:xfrm>
            <a:off x="79437" y="6441261"/>
            <a:ext cx="1590744" cy="2043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sz="1400" dirty="0">
                <a:latin typeface="Arial"/>
                <a:cs typeface="Arial"/>
              </a:rPr>
              <a:t>S.S.</a:t>
            </a:r>
            <a:r>
              <a:rPr sz="1400" spc="-8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Yau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" name="object 10">
            <a:extLst>
              <a:ext uri="{FF2B5EF4-FFF2-40B4-BE49-F238E27FC236}">
                <a16:creationId xmlns:a16="http://schemas.microsoft.com/office/drawing/2014/main" id="{5B2D5F59-CED2-D74C-B6E8-FAA8F239BB78}"/>
              </a:ext>
            </a:extLst>
          </p:cNvPr>
          <p:cNvSpPr txBox="1"/>
          <p:nvPr/>
        </p:nvSpPr>
        <p:spPr>
          <a:xfrm>
            <a:off x="3939339" y="6441261"/>
            <a:ext cx="1618555" cy="2043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sz="1400" spc="-5" dirty="0">
                <a:latin typeface="Arial"/>
                <a:cs typeface="Arial"/>
              </a:rPr>
              <a:t>CSE</a:t>
            </a:r>
            <a:r>
              <a:rPr sz="1400" spc="-6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543</a:t>
            </a:r>
            <a:endParaRPr sz="1400">
              <a:latin typeface="Arial"/>
              <a:cs typeface="Arial"/>
            </a:endParaRPr>
          </a:p>
        </p:txBody>
      </p:sp>
      <p:sp>
        <p:nvSpPr>
          <p:cNvPr id="14" name="object 11">
            <a:extLst>
              <a:ext uri="{FF2B5EF4-FFF2-40B4-BE49-F238E27FC236}">
                <a16:creationId xmlns:a16="http://schemas.microsoft.com/office/drawing/2014/main" id="{A5D04E27-A8DB-964C-BF99-AEFCEBF05666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8686800" y="6215496"/>
            <a:ext cx="381000" cy="432321"/>
          </a:xfrm>
          <a:prstGeom prst="rect">
            <a:avLst/>
          </a:prstGeom>
        </p:spPr>
        <p:txBody>
          <a:bodyPr vert="horz" wrap="square" lIns="0" tIns="225765" rIns="0" bIns="0" rtlCol="0">
            <a:spAutoFit/>
          </a:bodyPr>
          <a:lstStyle/>
          <a:p>
            <a:pPr marL="36195">
              <a:lnSpc>
                <a:spcPts val="1650"/>
              </a:lnSpc>
            </a:pPr>
            <a:fld id="{81D60167-4931-47E6-BA6A-407CBD079E47}" type="slidenum">
              <a:rPr dirty="0">
                <a:latin typeface="Arial"/>
                <a:cs typeface="Arial"/>
              </a:rPr>
              <a:t>19</a:t>
            </a:fld>
            <a:endParaRPr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55755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6492" y="470916"/>
            <a:ext cx="8543925" cy="1053465"/>
            <a:chOff x="126492" y="470916"/>
            <a:chExt cx="8543925" cy="1053465"/>
          </a:xfrm>
        </p:grpSpPr>
        <p:sp>
          <p:nvSpPr>
            <p:cNvPr id="3" name="object 3"/>
            <p:cNvSpPr/>
            <p:nvPr/>
          </p:nvSpPr>
          <p:spPr>
            <a:xfrm>
              <a:off x="911351" y="1001268"/>
              <a:ext cx="368808" cy="47548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6492" y="928116"/>
              <a:ext cx="560832" cy="42214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2000" y="470916"/>
              <a:ext cx="32384" cy="1053465"/>
            </a:xfrm>
            <a:custGeom>
              <a:avLst/>
              <a:gdLst/>
              <a:ahLst/>
              <a:cxnLst/>
              <a:rect l="l" t="t" r="r" b="b"/>
              <a:pathLst>
                <a:path w="32384" h="1053465">
                  <a:moveTo>
                    <a:pt x="32004" y="0"/>
                  </a:moveTo>
                  <a:lnTo>
                    <a:pt x="0" y="0"/>
                  </a:lnTo>
                  <a:lnTo>
                    <a:pt x="0" y="1053084"/>
                  </a:lnTo>
                  <a:lnTo>
                    <a:pt x="32004" y="1053084"/>
                  </a:lnTo>
                  <a:lnTo>
                    <a:pt x="32004" y="0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3483" y="1261872"/>
              <a:ext cx="8226552" cy="3200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296796" y="390556"/>
            <a:ext cx="7237604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400" dirty="0"/>
              <a:t>Course Project Evaluation</a:t>
            </a:r>
            <a:endParaRPr sz="4400" dirty="0"/>
          </a:p>
        </p:txBody>
      </p:sp>
      <p:sp>
        <p:nvSpPr>
          <p:cNvPr id="8" name="object 8"/>
          <p:cNvSpPr txBox="1"/>
          <p:nvPr/>
        </p:nvSpPr>
        <p:spPr>
          <a:xfrm>
            <a:off x="319277" y="1537568"/>
            <a:ext cx="8659495" cy="44441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will be evaluated on the following aspects: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r>
              <a:rPr lang="en-US" sz="4800" spc="-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report</a:t>
            </a:r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4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presentation and discussions.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4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Conduct of the project.</a:t>
            </a:r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object 9">
            <a:extLst>
              <a:ext uri="{FF2B5EF4-FFF2-40B4-BE49-F238E27FC236}">
                <a16:creationId xmlns:a16="http://schemas.microsoft.com/office/drawing/2014/main" id="{A2A44542-D3CE-D946-A956-B337442880F7}"/>
              </a:ext>
            </a:extLst>
          </p:cNvPr>
          <p:cNvSpPr txBox="1"/>
          <p:nvPr/>
        </p:nvSpPr>
        <p:spPr>
          <a:xfrm>
            <a:off x="79437" y="6441261"/>
            <a:ext cx="1590744" cy="2043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sz="1400" dirty="0">
                <a:latin typeface="Arial"/>
                <a:cs typeface="Arial"/>
              </a:rPr>
              <a:t>S.S.</a:t>
            </a:r>
            <a:r>
              <a:rPr sz="1400" spc="-8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Yau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" name="object 10">
            <a:extLst>
              <a:ext uri="{FF2B5EF4-FFF2-40B4-BE49-F238E27FC236}">
                <a16:creationId xmlns:a16="http://schemas.microsoft.com/office/drawing/2014/main" id="{23BD26B6-BF1C-5B4A-A90B-39E6669E8AE9}"/>
              </a:ext>
            </a:extLst>
          </p:cNvPr>
          <p:cNvSpPr txBox="1"/>
          <p:nvPr/>
        </p:nvSpPr>
        <p:spPr>
          <a:xfrm>
            <a:off x="3939339" y="6441261"/>
            <a:ext cx="1618555" cy="2043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sz="1400" spc="-5" dirty="0">
                <a:latin typeface="Arial"/>
                <a:cs typeface="Arial"/>
              </a:rPr>
              <a:t>CSE</a:t>
            </a:r>
            <a:r>
              <a:rPr sz="1400" spc="-6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543</a:t>
            </a:r>
            <a:endParaRPr sz="1400">
              <a:latin typeface="Arial"/>
              <a:cs typeface="Arial"/>
            </a:endParaRPr>
          </a:p>
        </p:txBody>
      </p:sp>
      <p:sp>
        <p:nvSpPr>
          <p:cNvPr id="14" name="object 11">
            <a:extLst>
              <a:ext uri="{FF2B5EF4-FFF2-40B4-BE49-F238E27FC236}">
                <a16:creationId xmlns:a16="http://schemas.microsoft.com/office/drawing/2014/main" id="{9F4DC1BE-AB88-9B4B-8DD8-B15535CCD201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8686800" y="6215496"/>
            <a:ext cx="381000" cy="432321"/>
          </a:xfrm>
          <a:prstGeom prst="rect">
            <a:avLst/>
          </a:prstGeom>
        </p:spPr>
        <p:txBody>
          <a:bodyPr vert="horz" wrap="square" lIns="0" tIns="225765" rIns="0" bIns="0" rtlCol="0">
            <a:spAutoFit/>
          </a:bodyPr>
          <a:lstStyle/>
          <a:p>
            <a:pPr marL="36195">
              <a:lnSpc>
                <a:spcPts val="1650"/>
              </a:lnSpc>
            </a:pPr>
            <a:fld id="{81D60167-4931-47E6-BA6A-407CBD079E47}" type="slidenum">
              <a:rPr dirty="0">
                <a:latin typeface="Arial"/>
                <a:cs typeface="Arial"/>
              </a:rPr>
              <a:t>2</a:t>
            </a:fld>
            <a:endParaRPr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741428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6492" y="470916"/>
            <a:ext cx="8543925" cy="1053465"/>
            <a:chOff x="126492" y="470916"/>
            <a:chExt cx="8543925" cy="1053465"/>
          </a:xfrm>
        </p:grpSpPr>
        <p:sp>
          <p:nvSpPr>
            <p:cNvPr id="3" name="object 3"/>
            <p:cNvSpPr/>
            <p:nvPr/>
          </p:nvSpPr>
          <p:spPr>
            <a:xfrm>
              <a:off x="911351" y="1001268"/>
              <a:ext cx="368808" cy="47548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6492" y="928116"/>
              <a:ext cx="560832" cy="42214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2000" y="470916"/>
              <a:ext cx="32384" cy="1053465"/>
            </a:xfrm>
            <a:custGeom>
              <a:avLst/>
              <a:gdLst/>
              <a:ahLst/>
              <a:cxnLst/>
              <a:rect l="l" t="t" r="r" b="b"/>
              <a:pathLst>
                <a:path w="32384" h="1053465">
                  <a:moveTo>
                    <a:pt x="32004" y="0"/>
                  </a:moveTo>
                  <a:lnTo>
                    <a:pt x="0" y="0"/>
                  </a:lnTo>
                  <a:lnTo>
                    <a:pt x="0" y="1053084"/>
                  </a:lnTo>
                  <a:lnTo>
                    <a:pt x="32004" y="1053084"/>
                  </a:lnTo>
                  <a:lnTo>
                    <a:pt x="32004" y="0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3483" y="1261872"/>
              <a:ext cx="8226552" cy="3200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034938" y="503834"/>
            <a:ext cx="7975912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34645">
              <a:lnSpc>
                <a:spcPct val="100000"/>
              </a:lnSpc>
              <a:spcBef>
                <a:spcPts val="95"/>
              </a:spcBef>
            </a:pPr>
            <a:r>
              <a:rPr lang="en-US" spc="-5"/>
              <a:t>Project Group </a:t>
            </a:r>
            <a:r>
              <a:rPr spc="-5"/>
              <a:t>P</a:t>
            </a:r>
            <a:r>
              <a:rPr lang="en-US" spc="-5" dirty="0"/>
              <a:t>eer Evaluation</a:t>
            </a:r>
            <a:endParaRPr spc="-5" dirty="0"/>
          </a:p>
        </p:txBody>
      </p:sp>
      <p:sp>
        <p:nvSpPr>
          <p:cNvPr id="9" name="object 9"/>
          <p:cNvSpPr txBox="1"/>
          <p:nvPr/>
        </p:nvSpPr>
        <p:spPr>
          <a:xfrm>
            <a:off x="155447" y="1569196"/>
            <a:ext cx="8636000" cy="4073038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355600" marR="5080" indent="-342900">
              <a:lnSpc>
                <a:spcPct val="150000"/>
              </a:lnSpc>
              <a:spcBef>
                <a:spcPts val="725"/>
              </a:spcBef>
              <a:buClr>
                <a:srgbClr val="3333CC"/>
              </a:buClr>
              <a:buSzPct val="59615"/>
              <a:buFont typeface="Times New Roman"/>
              <a:buChar char="■"/>
              <a:tabLst>
                <a:tab pos="354965" algn="l"/>
                <a:tab pos="355600" algn="l"/>
              </a:tabLst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8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peer evaluation</a:t>
            </a: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 will be provided to each Group in Canvas.</a:t>
            </a:r>
          </a:p>
          <a:p>
            <a:pPr marL="355600" marR="5080" indent="-342900">
              <a:lnSpc>
                <a:spcPct val="150000"/>
              </a:lnSpc>
              <a:spcBef>
                <a:spcPts val="725"/>
              </a:spcBef>
              <a:buClr>
                <a:srgbClr val="3333CC"/>
              </a:buClr>
              <a:buSzPct val="59615"/>
              <a:buFont typeface="Times New Roman"/>
              <a:buChar char="■"/>
              <a:tabLst>
                <a:tab pos="354965" algn="l"/>
                <a:tab pos="355600" algn="l"/>
              </a:tabLst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Students must submit their peer evaluation form within </a:t>
            </a:r>
            <a:r>
              <a:rPr lang="en-US" sz="28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four days after the group presentation date.</a:t>
            </a:r>
          </a:p>
          <a:p>
            <a:pPr marL="355600" marR="5080" indent="-342900">
              <a:lnSpc>
                <a:spcPct val="150000"/>
              </a:lnSpc>
              <a:spcBef>
                <a:spcPts val="725"/>
              </a:spcBef>
              <a:buClr>
                <a:srgbClr val="3333CC"/>
              </a:buClr>
              <a:buSzPct val="59615"/>
              <a:buFont typeface="Times New Roman"/>
              <a:buChar char="■"/>
              <a:tabLst>
                <a:tab pos="354965" algn="l"/>
                <a:tab pos="355600" algn="l"/>
              </a:tabLst>
            </a:pPr>
            <a:r>
              <a:rPr lang="en-US" sz="28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Your peer evaluation is confidential and your individual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ratings to other group members will never be disclosed.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object 9">
            <a:extLst>
              <a:ext uri="{FF2B5EF4-FFF2-40B4-BE49-F238E27FC236}">
                <a16:creationId xmlns:a16="http://schemas.microsoft.com/office/drawing/2014/main" id="{5CC026EA-8F9C-A943-A6C2-3E2A4355DE58}"/>
              </a:ext>
            </a:extLst>
          </p:cNvPr>
          <p:cNvSpPr txBox="1"/>
          <p:nvPr/>
        </p:nvSpPr>
        <p:spPr>
          <a:xfrm>
            <a:off x="79437" y="6441261"/>
            <a:ext cx="1590744" cy="2043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sz="1400" dirty="0">
                <a:latin typeface="Arial"/>
                <a:cs typeface="Arial"/>
              </a:rPr>
              <a:t>S.S.</a:t>
            </a:r>
            <a:r>
              <a:rPr sz="1400" spc="-8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Yau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" name="object 10">
            <a:extLst>
              <a:ext uri="{FF2B5EF4-FFF2-40B4-BE49-F238E27FC236}">
                <a16:creationId xmlns:a16="http://schemas.microsoft.com/office/drawing/2014/main" id="{35FD9FCF-5814-1541-B193-B652E31C1AAF}"/>
              </a:ext>
            </a:extLst>
          </p:cNvPr>
          <p:cNvSpPr txBox="1"/>
          <p:nvPr/>
        </p:nvSpPr>
        <p:spPr>
          <a:xfrm>
            <a:off x="3939339" y="6441261"/>
            <a:ext cx="1618555" cy="2043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sz="1400" spc="-5" dirty="0">
                <a:latin typeface="Arial"/>
                <a:cs typeface="Arial"/>
              </a:rPr>
              <a:t>CSE</a:t>
            </a:r>
            <a:r>
              <a:rPr sz="1400" spc="-6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543</a:t>
            </a:r>
            <a:endParaRPr sz="1400">
              <a:latin typeface="Arial"/>
              <a:cs typeface="Arial"/>
            </a:endParaRPr>
          </a:p>
        </p:txBody>
      </p:sp>
      <p:sp>
        <p:nvSpPr>
          <p:cNvPr id="14" name="object 11">
            <a:extLst>
              <a:ext uri="{FF2B5EF4-FFF2-40B4-BE49-F238E27FC236}">
                <a16:creationId xmlns:a16="http://schemas.microsoft.com/office/drawing/2014/main" id="{3929B423-E8C5-7F40-8E42-F70BC6110C02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8686800" y="6215496"/>
            <a:ext cx="381000" cy="432321"/>
          </a:xfrm>
          <a:prstGeom prst="rect">
            <a:avLst/>
          </a:prstGeom>
        </p:spPr>
        <p:txBody>
          <a:bodyPr vert="horz" wrap="square" lIns="0" tIns="225765" rIns="0" bIns="0" rtlCol="0">
            <a:spAutoFit/>
          </a:bodyPr>
          <a:lstStyle/>
          <a:p>
            <a:pPr marL="36195">
              <a:lnSpc>
                <a:spcPts val="1650"/>
              </a:lnSpc>
            </a:pPr>
            <a:fld id="{81D60167-4931-47E6-BA6A-407CBD079E47}" type="slidenum">
              <a:rPr dirty="0">
                <a:latin typeface="Arial"/>
                <a:cs typeface="Arial"/>
              </a:rPr>
              <a:t>20</a:t>
            </a:fld>
            <a:endParaRPr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575389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6492" y="470916"/>
            <a:ext cx="8543925" cy="1053465"/>
            <a:chOff x="126492" y="470916"/>
            <a:chExt cx="8543925" cy="1053465"/>
          </a:xfrm>
        </p:grpSpPr>
        <p:sp>
          <p:nvSpPr>
            <p:cNvPr id="3" name="object 3"/>
            <p:cNvSpPr/>
            <p:nvPr/>
          </p:nvSpPr>
          <p:spPr>
            <a:xfrm>
              <a:off x="911351" y="1001268"/>
              <a:ext cx="368808" cy="47548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6492" y="928116"/>
              <a:ext cx="560832" cy="42214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2000" y="470916"/>
              <a:ext cx="32384" cy="1053465"/>
            </a:xfrm>
            <a:custGeom>
              <a:avLst/>
              <a:gdLst/>
              <a:ahLst/>
              <a:cxnLst/>
              <a:rect l="l" t="t" r="r" b="b"/>
              <a:pathLst>
                <a:path w="32384" h="1053465">
                  <a:moveTo>
                    <a:pt x="32004" y="0"/>
                  </a:moveTo>
                  <a:lnTo>
                    <a:pt x="0" y="0"/>
                  </a:lnTo>
                  <a:lnTo>
                    <a:pt x="0" y="1053084"/>
                  </a:lnTo>
                  <a:lnTo>
                    <a:pt x="32004" y="1053084"/>
                  </a:lnTo>
                  <a:lnTo>
                    <a:pt x="32004" y="0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3483" y="1261872"/>
              <a:ext cx="8226552" cy="3200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296796" y="390556"/>
            <a:ext cx="7237604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400" dirty="0"/>
              <a:t>Course Project Deadline</a:t>
            </a:r>
            <a:endParaRPr sz="4400" dirty="0"/>
          </a:p>
        </p:txBody>
      </p:sp>
      <p:sp>
        <p:nvSpPr>
          <p:cNvPr id="12" name="object 9">
            <a:extLst>
              <a:ext uri="{FF2B5EF4-FFF2-40B4-BE49-F238E27FC236}">
                <a16:creationId xmlns:a16="http://schemas.microsoft.com/office/drawing/2014/main" id="{A2A44542-D3CE-D946-A956-B337442880F7}"/>
              </a:ext>
            </a:extLst>
          </p:cNvPr>
          <p:cNvSpPr txBox="1"/>
          <p:nvPr/>
        </p:nvSpPr>
        <p:spPr>
          <a:xfrm>
            <a:off x="79437" y="6441261"/>
            <a:ext cx="1590744" cy="2043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sz="1400" dirty="0">
                <a:latin typeface="Arial"/>
                <a:cs typeface="Arial"/>
              </a:rPr>
              <a:t>S.S.</a:t>
            </a:r>
            <a:r>
              <a:rPr sz="1400" spc="-8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Yau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" name="object 10">
            <a:extLst>
              <a:ext uri="{FF2B5EF4-FFF2-40B4-BE49-F238E27FC236}">
                <a16:creationId xmlns:a16="http://schemas.microsoft.com/office/drawing/2014/main" id="{23BD26B6-BF1C-5B4A-A90B-39E6669E8AE9}"/>
              </a:ext>
            </a:extLst>
          </p:cNvPr>
          <p:cNvSpPr txBox="1"/>
          <p:nvPr/>
        </p:nvSpPr>
        <p:spPr>
          <a:xfrm>
            <a:off x="3939339" y="6441261"/>
            <a:ext cx="1618555" cy="2043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sz="1400" spc="-5" dirty="0">
                <a:latin typeface="Arial"/>
                <a:cs typeface="Arial"/>
              </a:rPr>
              <a:t>CSE</a:t>
            </a:r>
            <a:r>
              <a:rPr sz="1400" spc="-6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543</a:t>
            </a:r>
            <a:endParaRPr sz="1400">
              <a:latin typeface="Arial"/>
              <a:cs typeface="Arial"/>
            </a:endParaRPr>
          </a:p>
        </p:txBody>
      </p:sp>
      <p:sp>
        <p:nvSpPr>
          <p:cNvPr id="14" name="object 11">
            <a:extLst>
              <a:ext uri="{FF2B5EF4-FFF2-40B4-BE49-F238E27FC236}">
                <a16:creationId xmlns:a16="http://schemas.microsoft.com/office/drawing/2014/main" id="{9F4DC1BE-AB88-9B4B-8DD8-B15535CCD201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8686800" y="6215496"/>
            <a:ext cx="381000" cy="432321"/>
          </a:xfrm>
          <a:prstGeom prst="rect">
            <a:avLst/>
          </a:prstGeom>
        </p:spPr>
        <p:txBody>
          <a:bodyPr vert="horz" wrap="square" lIns="0" tIns="225765" rIns="0" bIns="0" rtlCol="0">
            <a:spAutoFit/>
          </a:bodyPr>
          <a:lstStyle/>
          <a:p>
            <a:pPr marL="36195">
              <a:lnSpc>
                <a:spcPts val="1650"/>
              </a:lnSpc>
            </a:pPr>
            <a:fld id="{81D60167-4931-47E6-BA6A-407CBD079E47}" type="slidenum">
              <a:rPr dirty="0">
                <a:latin typeface="Arial"/>
                <a:cs typeface="Arial"/>
              </a:rPr>
              <a:t>3</a:t>
            </a:fld>
            <a:endParaRPr dirty="0">
              <a:latin typeface="Arial"/>
              <a:cs typeface="Arial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85323C8-1D42-40C1-8947-297CA3775320}"/>
              </a:ext>
            </a:extLst>
          </p:cNvPr>
          <p:cNvSpPr txBox="1"/>
          <p:nvPr/>
        </p:nvSpPr>
        <p:spPr>
          <a:xfrm>
            <a:off x="609026" y="2620303"/>
            <a:ext cx="789546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spc="-5" dirty="0">
                <a:latin typeface="Times New Roman"/>
                <a:cs typeface="Times New Roman"/>
              </a:rPr>
              <a:t>The deadline to submit the project report is </a:t>
            </a:r>
            <a:r>
              <a:rPr lang="en-US" sz="4400" b="1" i="1" u="sng" spc="-5" dirty="0">
                <a:latin typeface="Times New Roman"/>
                <a:cs typeface="Times New Roman"/>
              </a:rPr>
              <a:t>noon</a:t>
            </a:r>
            <a:r>
              <a:rPr lang="en-US" sz="4400" spc="-5" dirty="0">
                <a:latin typeface="Times New Roman"/>
                <a:cs typeface="Times New Roman"/>
              </a:rPr>
              <a:t>, Monday, </a:t>
            </a:r>
            <a:r>
              <a:rPr lang="en-US" sz="4400" b="1" i="1" u="sng" spc="-5" dirty="0">
                <a:latin typeface="Times New Roman"/>
                <a:cs typeface="Times New Roman"/>
              </a:rPr>
              <a:t>April 4, 2022. </a:t>
            </a:r>
            <a:r>
              <a:rPr lang="en-US" sz="4400" spc="-5" dirty="0">
                <a:latin typeface="Times New Roman"/>
                <a:cs typeface="Times New Roman"/>
              </a:rPr>
              <a:t>(Submission on Canvas).</a:t>
            </a:r>
          </a:p>
        </p:txBody>
      </p:sp>
    </p:spTree>
    <p:extLst>
      <p:ext uri="{BB962C8B-B14F-4D97-AF65-F5344CB8AC3E}">
        <p14:creationId xmlns:p14="http://schemas.microsoft.com/office/powerpoint/2010/main" val="25151817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6492" y="470916"/>
            <a:ext cx="8543925" cy="1053465"/>
            <a:chOff x="126492" y="470916"/>
            <a:chExt cx="8543925" cy="1053465"/>
          </a:xfrm>
        </p:grpSpPr>
        <p:sp>
          <p:nvSpPr>
            <p:cNvPr id="3" name="object 3"/>
            <p:cNvSpPr/>
            <p:nvPr/>
          </p:nvSpPr>
          <p:spPr>
            <a:xfrm>
              <a:off x="911351" y="1001268"/>
              <a:ext cx="368808" cy="47548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6492" y="928116"/>
              <a:ext cx="560832" cy="42214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2000" y="470916"/>
              <a:ext cx="32384" cy="1053465"/>
            </a:xfrm>
            <a:custGeom>
              <a:avLst/>
              <a:gdLst/>
              <a:ahLst/>
              <a:cxnLst/>
              <a:rect l="l" t="t" r="r" b="b"/>
              <a:pathLst>
                <a:path w="32384" h="1053465">
                  <a:moveTo>
                    <a:pt x="32004" y="0"/>
                  </a:moveTo>
                  <a:lnTo>
                    <a:pt x="0" y="0"/>
                  </a:lnTo>
                  <a:lnTo>
                    <a:pt x="0" y="1053084"/>
                  </a:lnTo>
                  <a:lnTo>
                    <a:pt x="32004" y="1053084"/>
                  </a:lnTo>
                  <a:lnTo>
                    <a:pt x="32004" y="0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3483" y="1261872"/>
              <a:ext cx="8226552" cy="3200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296796" y="390556"/>
            <a:ext cx="7237604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/>
              <a:t>Group Project</a:t>
            </a:r>
            <a:r>
              <a:rPr sz="4400" spc="-120" dirty="0"/>
              <a:t> </a:t>
            </a:r>
            <a:r>
              <a:rPr sz="4400" dirty="0"/>
              <a:t>Report</a:t>
            </a:r>
            <a:r>
              <a:rPr lang="en-US" sz="4400" dirty="0"/>
              <a:t> Format</a:t>
            </a:r>
            <a:endParaRPr sz="4400" dirty="0"/>
          </a:p>
        </p:txBody>
      </p:sp>
      <p:sp>
        <p:nvSpPr>
          <p:cNvPr id="8" name="object 8"/>
          <p:cNvSpPr txBox="1"/>
          <p:nvPr/>
        </p:nvSpPr>
        <p:spPr>
          <a:xfrm>
            <a:off x="228600" y="1901032"/>
            <a:ext cx="8659495" cy="389016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12215" marR="1545590" indent="-742950">
              <a:lnSpc>
                <a:spcPct val="100000"/>
              </a:lnSpc>
              <a:buFont typeface="+mj-lt"/>
              <a:buAutoNum type="arabicPeriod"/>
              <a:tabLst>
                <a:tab pos="813435" algn="l"/>
              </a:tabLst>
            </a:pPr>
            <a:r>
              <a:rPr sz="3600" spc="-5" dirty="0">
                <a:latin typeface="Times New Roman"/>
                <a:cs typeface="Times New Roman"/>
              </a:rPr>
              <a:t>50 to 60 pages </a:t>
            </a:r>
            <a:r>
              <a:rPr sz="3600" dirty="0">
                <a:latin typeface="Times New Roman"/>
                <a:cs typeface="Times New Roman"/>
              </a:rPr>
              <a:t>(including figures, </a:t>
            </a:r>
            <a:r>
              <a:rPr sz="3600" spc="-5" dirty="0">
                <a:latin typeface="Times New Roman"/>
                <a:cs typeface="Times New Roman"/>
              </a:rPr>
              <a:t>tables</a:t>
            </a:r>
            <a:r>
              <a:rPr sz="3600" spc="-75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and references)</a:t>
            </a:r>
            <a:endParaRPr sz="3600" dirty="0">
              <a:latin typeface="Times New Roman"/>
              <a:cs typeface="Times New Roman"/>
            </a:endParaRPr>
          </a:p>
          <a:p>
            <a:pPr marL="1212215" marR="895985" indent="-742950">
              <a:lnSpc>
                <a:spcPct val="100000"/>
              </a:lnSpc>
              <a:buFont typeface="+mj-lt"/>
              <a:buAutoNum type="arabicPeriod"/>
              <a:tabLst>
                <a:tab pos="813435" algn="l"/>
              </a:tabLst>
            </a:pPr>
            <a:r>
              <a:rPr sz="3600" spc="-5" dirty="0">
                <a:latin typeface="Times New Roman"/>
                <a:cs typeface="Times New Roman"/>
              </a:rPr>
              <a:t>Font size </a:t>
            </a:r>
            <a:r>
              <a:rPr sz="3600" spc="-10" dirty="0">
                <a:latin typeface="Times New Roman"/>
                <a:cs typeface="Times New Roman"/>
              </a:rPr>
              <a:t>and </a:t>
            </a:r>
            <a:r>
              <a:rPr sz="3600" spc="-5" dirty="0">
                <a:latin typeface="Times New Roman"/>
                <a:cs typeface="Times New Roman"/>
              </a:rPr>
              <a:t>line spacing: 11 </a:t>
            </a:r>
            <a:r>
              <a:rPr sz="3600" dirty="0">
                <a:latin typeface="Times New Roman"/>
                <a:cs typeface="Times New Roman"/>
              </a:rPr>
              <a:t>point </a:t>
            </a:r>
            <a:r>
              <a:rPr sz="3600" spc="-5" dirty="0">
                <a:latin typeface="Times New Roman"/>
                <a:cs typeface="Times New Roman"/>
              </a:rPr>
              <a:t>and </a:t>
            </a:r>
            <a:r>
              <a:rPr sz="3600" dirty="0">
                <a:latin typeface="Times New Roman"/>
                <a:cs typeface="Times New Roman"/>
              </a:rPr>
              <a:t>1.5 </a:t>
            </a:r>
            <a:r>
              <a:rPr sz="3600" spc="-5" dirty="0">
                <a:latin typeface="Times New Roman"/>
                <a:cs typeface="Times New Roman"/>
              </a:rPr>
              <a:t>lines spacing</a:t>
            </a:r>
            <a:endParaRPr sz="3600" dirty="0">
              <a:latin typeface="Times New Roman"/>
              <a:cs typeface="Times New Roman"/>
            </a:endParaRPr>
          </a:p>
          <a:p>
            <a:pPr marL="1212215" indent="-742950">
              <a:lnSpc>
                <a:spcPct val="100000"/>
              </a:lnSpc>
              <a:buFont typeface="+mj-lt"/>
              <a:buAutoNum type="arabicPeriod"/>
              <a:tabLst>
                <a:tab pos="813435" algn="l"/>
                <a:tab pos="2418715" algn="l"/>
              </a:tabLst>
            </a:pPr>
            <a:r>
              <a:rPr sz="3600" spc="-5" dirty="0">
                <a:latin typeface="Times New Roman"/>
                <a:cs typeface="Times New Roman"/>
              </a:rPr>
              <a:t>Page size:</a:t>
            </a:r>
            <a:r>
              <a:rPr lang="en-US" sz="3600" spc="-5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8.5”</a:t>
            </a:r>
            <a:r>
              <a:rPr lang="en-US" sz="3600" spc="-5" dirty="0">
                <a:latin typeface="Times New Roman"/>
                <a:cs typeface="Times New Roman"/>
              </a:rPr>
              <a:t> x </a:t>
            </a:r>
            <a:r>
              <a:rPr sz="3600" spc="-5" dirty="0">
                <a:latin typeface="Times New Roman"/>
                <a:cs typeface="Times New Roman"/>
              </a:rPr>
              <a:t>11”, </a:t>
            </a:r>
            <a:r>
              <a:rPr sz="3600" dirty="0">
                <a:latin typeface="Times New Roman"/>
                <a:cs typeface="Times New Roman"/>
              </a:rPr>
              <a:t>one</a:t>
            </a:r>
            <a:r>
              <a:rPr sz="3600" spc="-20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column.</a:t>
            </a:r>
            <a:endParaRPr sz="3600" dirty="0">
              <a:latin typeface="Times New Roman"/>
              <a:cs typeface="Times New Roman"/>
            </a:endParaRPr>
          </a:p>
          <a:p>
            <a:pPr marL="1212215" marR="5080" indent="-742950">
              <a:lnSpc>
                <a:spcPct val="100000"/>
              </a:lnSpc>
              <a:spcBef>
                <a:spcPts val="5"/>
              </a:spcBef>
              <a:buFont typeface="+mj-lt"/>
              <a:buAutoNum type="arabicPeriod"/>
              <a:tabLst>
                <a:tab pos="813435" algn="l"/>
              </a:tabLst>
            </a:pPr>
            <a:r>
              <a:rPr sz="3600" spc="-5" dirty="0">
                <a:latin typeface="Times New Roman"/>
                <a:cs typeface="Times New Roman"/>
              </a:rPr>
              <a:t>All pages must be </a:t>
            </a:r>
            <a:r>
              <a:rPr sz="3600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numbered </a:t>
            </a:r>
            <a:r>
              <a:rPr lang="en-US" sz="3600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sequentially.</a:t>
            </a:r>
            <a:endParaRPr sz="3600" dirty="0">
              <a:latin typeface="Times New Roman"/>
              <a:cs typeface="Times New Roman"/>
            </a:endParaRPr>
          </a:p>
        </p:txBody>
      </p:sp>
      <p:sp>
        <p:nvSpPr>
          <p:cNvPr id="12" name="object 9">
            <a:extLst>
              <a:ext uri="{FF2B5EF4-FFF2-40B4-BE49-F238E27FC236}">
                <a16:creationId xmlns:a16="http://schemas.microsoft.com/office/drawing/2014/main" id="{A2A44542-D3CE-D946-A956-B337442880F7}"/>
              </a:ext>
            </a:extLst>
          </p:cNvPr>
          <p:cNvSpPr txBox="1"/>
          <p:nvPr/>
        </p:nvSpPr>
        <p:spPr>
          <a:xfrm>
            <a:off x="79437" y="6441261"/>
            <a:ext cx="1590744" cy="2043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sz="1400" dirty="0">
                <a:latin typeface="Arial"/>
                <a:cs typeface="Arial"/>
              </a:rPr>
              <a:t>S.S.</a:t>
            </a:r>
            <a:r>
              <a:rPr sz="1400" spc="-8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Yau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" name="object 10">
            <a:extLst>
              <a:ext uri="{FF2B5EF4-FFF2-40B4-BE49-F238E27FC236}">
                <a16:creationId xmlns:a16="http://schemas.microsoft.com/office/drawing/2014/main" id="{23BD26B6-BF1C-5B4A-A90B-39E6669E8AE9}"/>
              </a:ext>
            </a:extLst>
          </p:cNvPr>
          <p:cNvSpPr txBox="1"/>
          <p:nvPr/>
        </p:nvSpPr>
        <p:spPr>
          <a:xfrm>
            <a:off x="3939339" y="6441261"/>
            <a:ext cx="1618555" cy="2043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sz="1400" spc="-5" dirty="0">
                <a:latin typeface="Arial"/>
                <a:cs typeface="Arial"/>
              </a:rPr>
              <a:t>CSE</a:t>
            </a:r>
            <a:r>
              <a:rPr sz="1400" spc="-6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543</a:t>
            </a:r>
            <a:endParaRPr sz="1400">
              <a:latin typeface="Arial"/>
              <a:cs typeface="Arial"/>
            </a:endParaRPr>
          </a:p>
        </p:txBody>
      </p:sp>
      <p:sp>
        <p:nvSpPr>
          <p:cNvPr id="14" name="object 11">
            <a:extLst>
              <a:ext uri="{FF2B5EF4-FFF2-40B4-BE49-F238E27FC236}">
                <a16:creationId xmlns:a16="http://schemas.microsoft.com/office/drawing/2014/main" id="{9F4DC1BE-AB88-9B4B-8DD8-B15535CCD201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8686800" y="6215496"/>
            <a:ext cx="381000" cy="432321"/>
          </a:xfrm>
          <a:prstGeom prst="rect">
            <a:avLst/>
          </a:prstGeom>
        </p:spPr>
        <p:txBody>
          <a:bodyPr vert="horz" wrap="square" lIns="0" tIns="225765" rIns="0" bIns="0" rtlCol="0">
            <a:spAutoFit/>
          </a:bodyPr>
          <a:lstStyle/>
          <a:p>
            <a:pPr marL="36195">
              <a:lnSpc>
                <a:spcPts val="1650"/>
              </a:lnSpc>
            </a:pPr>
            <a:fld id="{81D60167-4931-47E6-BA6A-407CBD079E47}" type="slidenum">
              <a:rPr dirty="0">
                <a:latin typeface="Arial"/>
                <a:cs typeface="Arial"/>
              </a:rPr>
              <a:t>4</a:t>
            </a:fld>
            <a:endParaRPr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560457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6492" y="470916"/>
            <a:ext cx="8543925" cy="1053465"/>
            <a:chOff x="126492" y="470916"/>
            <a:chExt cx="8543925" cy="1053465"/>
          </a:xfrm>
        </p:grpSpPr>
        <p:sp>
          <p:nvSpPr>
            <p:cNvPr id="3" name="object 3"/>
            <p:cNvSpPr/>
            <p:nvPr/>
          </p:nvSpPr>
          <p:spPr>
            <a:xfrm>
              <a:off x="911351" y="1001268"/>
              <a:ext cx="368808" cy="47548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6492" y="928116"/>
              <a:ext cx="560832" cy="42214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2000" y="470916"/>
              <a:ext cx="32384" cy="1053465"/>
            </a:xfrm>
            <a:custGeom>
              <a:avLst/>
              <a:gdLst/>
              <a:ahLst/>
              <a:cxnLst/>
              <a:rect l="l" t="t" r="r" b="b"/>
              <a:pathLst>
                <a:path w="32384" h="1053465">
                  <a:moveTo>
                    <a:pt x="32004" y="0"/>
                  </a:moveTo>
                  <a:lnTo>
                    <a:pt x="0" y="0"/>
                  </a:lnTo>
                  <a:lnTo>
                    <a:pt x="0" y="1053084"/>
                  </a:lnTo>
                  <a:lnTo>
                    <a:pt x="32004" y="1053084"/>
                  </a:lnTo>
                  <a:lnTo>
                    <a:pt x="32004" y="0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3483" y="1261872"/>
              <a:ext cx="8226552" cy="3200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328674" y="597153"/>
            <a:ext cx="6519926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Group Project Report</a:t>
            </a:r>
            <a:r>
              <a:rPr spc="-120" dirty="0"/>
              <a:t> </a:t>
            </a:r>
            <a:r>
              <a:rPr lang="en-US" dirty="0"/>
              <a:t>Content</a:t>
            </a:r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443483" y="1684020"/>
            <a:ext cx="8272781" cy="429091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1800" indent="-420370">
              <a:spcAft>
                <a:spcPts val="1200"/>
              </a:spcAft>
              <a:buAutoNum type="arabicPeriod"/>
              <a:tabLst>
                <a:tab pos="889000" algn="l"/>
                <a:tab pos="889635" algn="l"/>
              </a:tabLst>
            </a:pPr>
            <a:r>
              <a:rPr sz="3400" spc="-5" dirty="0">
                <a:latin typeface="Times New Roman"/>
                <a:cs typeface="Times New Roman"/>
              </a:rPr>
              <a:t>Cover </a:t>
            </a:r>
            <a:r>
              <a:rPr sz="3400" dirty="0">
                <a:latin typeface="Times New Roman"/>
                <a:cs typeface="Times New Roman"/>
              </a:rPr>
              <a:t>page: title, group </a:t>
            </a:r>
            <a:r>
              <a:rPr sz="3400" spc="-5" dirty="0">
                <a:latin typeface="Times New Roman"/>
                <a:cs typeface="Times New Roman"/>
              </a:rPr>
              <a:t>membership </a:t>
            </a:r>
            <a:r>
              <a:rPr sz="3400" dirty="0">
                <a:latin typeface="Times New Roman"/>
                <a:cs typeface="Times New Roman"/>
              </a:rPr>
              <a:t>&amp; organization</a:t>
            </a:r>
            <a:r>
              <a:rPr sz="3400" spc="-100" dirty="0">
                <a:latin typeface="Times New Roman"/>
                <a:cs typeface="Times New Roman"/>
              </a:rPr>
              <a:t> </a:t>
            </a:r>
            <a:r>
              <a:rPr sz="3400" dirty="0">
                <a:latin typeface="Times New Roman"/>
                <a:cs typeface="Times New Roman"/>
              </a:rPr>
              <a:t>and</a:t>
            </a:r>
            <a:r>
              <a:rPr lang="en-US" sz="3400" dirty="0">
                <a:latin typeface="Times New Roman"/>
                <a:cs typeface="Times New Roman"/>
              </a:rPr>
              <a:t> </a:t>
            </a:r>
            <a:r>
              <a:rPr sz="3400" spc="-10" dirty="0">
                <a:latin typeface="Times New Roman"/>
                <a:cs typeface="Times New Roman"/>
              </a:rPr>
              <a:t>summary </a:t>
            </a:r>
            <a:r>
              <a:rPr sz="3400" i="1" dirty="0">
                <a:latin typeface="Times New Roman"/>
                <a:cs typeface="Times New Roman"/>
              </a:rPr>
              <a:t>(1</a:t>
            </a:r>
            <a:r>
              <a:rPr sz="3400" i="1" spc="35" dirty="0">
                <a:latin typeface="Times New Roman"/>
                <a:cs typeface="Times New Roman"/>
              </a:rPr>
              <a:t> </a:t>
            </a:r>
            <a:r>
              <a:rPr sz="3400" i="1" spc="-5" dirty="0">
                <a:latin typeface="Times New Roman"/>
                <a:cs typeface="Times New Roman"/>
              </a:rPr>
              <a:t>page)</a:t>
            </a:r>
            <a:endParaRPr lang="en-US" sz="3400" i="1" spc="-5" dirty="0">
              <a:latin typeface="Times New Roman"/>
              <a:cs typeface="Times New Roman"/>
            </a:endParaRPr>
          </a:p>
          <a:p>
            <a:pPr marL="431800" indent="-420370">
              <a:spcAft>
                <a:spcPts val="1200"/>
              </a:spcAft>
              <a:buAutoNum type="arabicPeriod"/>
              <a:tabLst>
                <a:tab pos="889000" algn="l"/>
                <a:tab pos="889635" algn="l"/>
              </a:tabLst>
            </a:pPr>
            <a:r>
              <a:rPr sz="3400" dirty="0">
                <a:latin typeface="Times New Roman"/>
                <a:cs typeface="Times New Roman"/>
              </a:rPr>
              <a:t>Introduction </a:t>
            </a:r>
            <a:r>
              <a:rPr sz="3400" i="1" dirty="0">
                <a:latin typeface="Times New Roman"/>
                <a:cs typeface="Times New Roman"/>
              </a:rPr>
              <a:t>(2</a:t>
            </a:r>
            <a:r>
              <a:rPr sz="3400" i="1" spc="-30" dirty="0">
                <a:latin typeface="Times New Roman"/>
                <a:cs typeface="Times New Roman"/>
              </a:rPr>
              <a:t> </a:t>
            </a:r>
            <a:r>
              <a:rPr sz="3400" i="1" spc="-5" dirty="0">
                <a:latin typeface="Times New Roman"/>
                <a:cs typeface="Times New Roman"/>
              </a:rPr>
              <a:t>pages)</a:t>
            </a:r>
            <a:endParaRPr sz="3400" dirty="0">
              <a:latin typeface="Times New Roman"/>
              <a:cs typeface="Times New Roman"/>
            </a:endParaRPr>
          </a:p>
          <a:p>
            <a:pPr marL="1384300" lvl="2" indent="-514350">
              <a:spcAft>
                <a:spcPts val="1200"/>
              </a:spcAft>
              <a:buFont typeface="+mj-lt"/>
              <a:buAutoNum type="romanLcPeriod"/>
              <a:tabLst>
                <a:tab pos="1384300" algn="l"/>
                <a:tab pos="1384935" algn="l"/>
              </a:tabLst>
            </a:pPr>
            <a:r>
              <a:rPr sz="3400" dirty="0">
                <a:latin typeface="Times New Roman"/>
                <a:cs typeface="Times New Roman"/>
              </a:rPr>
              <a:t>Motivation and</a:t>
            </a:r>
            <a:r>
              <a:rPr sz="3400" spc="-45" dirty="0">
                <a:latin typeface="Times New Roman"/>
                <a:cs typeface="Times New Roman"/>
              </a:rPr>
              <a:t> </a:t>
            </a:r>
            <a:r>
              <a:rPr sz="3400" dirty="0">
                <a:latin typeface="Times New Roman"/>
                <a:cs typeface="Times New Roman"/>
              </a:rPr>
              <a:t>background</a:t>
            </a:r>
          </a:p>
          <a:p>
            <a:pPr marL="1384300" lvl="2" indent="-514350">
              <a:spcAft>
                <a:spcPts val="1200"/>
              </a:spcAft>
              <a:buFont typeface="+mj-lt"/>
              <a:buAutoNum type="romanLcPeriod"/>
              <a:tabLst>
                <a:tab pos="1384300" algn="l"/>
                <a:tab pos="1384935" algn="l"/>
              </a:tabLst>
            </a:pPr>
            <a:r>
              <a:rPr sz="3400" spc="-5" dirty="0">
                <a:latin typeface="Times New Roman"/>
                <a:cs typeface="Times New Roman"/>
              </a:rPr>
              <a:t>Goals </a:t>
            </a:r>
            <a:r>
              <a:rPr sz="3400" dirty="0">
                <a:latin typeface="Times New Roman"/>
                <a:cs typeface="Times New Roman"/>
              </a:rPr>
              <a:t>and scope of </a:t>
            </a:r>
            <a:r>
              <a:rPr sz="3400" spc="-5" dirty="0">
                <a:latin typeface="Times New Roman"/>
                <a:cs typeface="Times New Roman"/>
              </a:rPr>
              <a:t>study </a:t>
            </a:r>
            <a:r>
              <a:rPr sz="3400" dirty="0">
                <a:latin typeface="Times New Roman"/>
                <a:cs typeface="Times New Roman"/>
              </a:rPr>
              <a:t>of this</a:t>
            </a:r>
            <a:r>
              <a:rPr sz="3400" spc="-35" dirty="0">
                <a:latin typeface="Times New Roman"/>
                <a:cs typeface="Times New Roman"/>
              </a:rPr>
              <a:t> </a:t>
            </a:r>
            <a:r>
              <a:rPr sz="3400" dirty="0">
                <a:latin typeface="Times New Roman"/>
                <a:cs typeface="Times New Roman"/>
              </a:rPr>
              <a:t>project</a:t>
            </a:r>
            <a:endParaRPr lang="en-US" sz="3400" dirty="0">
              <a:latin typeface="Times New Roman"/>
              <a:cs typeface="Times New Roman"/>
            </a:endParaRPr>
          </a:p>
          <a:p>
            <a:pPr marL="469900" indent="-514350">
              <a:spcAft>
                <a:spcPts val="1200"/>
              </a:spcAft>
              <a:buFont typeface="+mj-lt"/>
              <a:buAutoNum type="arabicPeriod"/>
              <a:tabLst>
                <a:tab pos="1384300" algn="l"/>
                <a:tab pos="1384935" algn="l"/>
              </a:tabLst>
            </a:pPr>
            <a:r>
              <a:rPr lang="en-US" sz="3400" dirty="0">
                <a:latin typeface="Times New Roman"/>
                <a:cs typeface="Times New Roman"/>
              </a:rPr>
              <a:t>Overview</a:t>
            </a:r>
            <a:r>
              <a:rPr lang="en-US" sz="34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lang="en-US" sz="3400" i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(including each </a:t>
            </a:r>
            <a:r>
              <a:rPr lang="en-US" sz="3400" i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member’s responsibilities)</a:t>
            </a:r>
            <a:r>
              <a:rPr lang="en-US" sz="3400" i="1" spc="-5" dirty="0">
                <a:latin typeface="Times New Roman"/>
                <a:cs typeface="Times New Roman"/>
              </a:rPr>
              <a:t> </a:t>
            </a:r>
            <a:r>
              <a:rPr lang="en-US" sz="3400" i="1" dirty="0">
                <a:latin typeface="Times New Roman"/>
                <a:cs typeface="Times New Roman"/>
              </a:rPr>
              <a:t>(3 - 6  pages)</a:t>
            </a:r>
          </a:p>
        </p:txBody>
      </p:sp>
      <p:sp>
        <p:nvSpPr>
          <p:cNvPr id="12" name="object 9">
            <a:extLst>
              <a:ext uri="{FF2B5EF4-FFF2-40B4-BE49-F238E27FC236}">
                <a16:creationId xmlns:a16="http://schemas.microsoft.com/office/drawing/2014/main" id="{82C01AC9-FF61-CB48-A33D-B9DF5B72F869}"/>
              </a:ext>
            </a:extLst>
          </p:cNvPr>
          <p:cNvSpPr txBox="1"/>
          <p:nvPr/>
        </p:nvSpPr>
        <p:spPr>
          <a:xfrm>
            <a:off x="79437" y="6441261"/>
            <a:ext cx="1590744" cy="2043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sz="1400" dirty="0">
                <a:latin typeface="Arial"/>
                <a:cs typeface="Arial"/>
              </a:rPr>
              <a:t>S.S.</a:t>
            </a:r>
            <a:r>
              <a:rPr sz="1400" spc="-8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Yau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" name="object 10">
            <a:extLst>
              <a:ext uri="{FF2B5EF4-FFF2-40B4-BE49-F238E27FC236}">
                <a16:creationId xmlns:a16="http://schemas.microsoft.com/office/drawing/2014/main" id="{98FF42FD-3ADF-9340-BA75-AF0D20168E18}"/>
              </a:ext>
            </a:extLst>
          </p:cNvPr>
          <p:cNvSpPr txBox="1"/>
          <p:nvPr/>
        </p:nvSpPr>
        <p:spPr>
          <a:xfrm>
            <a:off x="3939339" y="6441261"/>
            <a:ext cx="1618555" cy="2043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sz="1400" spc="-5" dirty="0">
                <a:latin typeface="Arial"/>
                <a:cs typeface="Arial"/>
              </a:rPr>
              <a:t>CSE</a:t>
            </a:r>
            <a:r>
              <a:rPr sz="1400" spc="-6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543</a:t>
            </a:r>
            <a:endParaRPr sz="1400">
              <a:latin typeface="Arial"/>
              <a:cs typeface="Arial"/>
            </a:endParaRPr>
          </a:p>
        </p:txBody>
      </p:sp>
      <p:sp>
        <p:nvSpPr>
          <p:cNvPr id="14" name="object 11">
            <a:extLst>
              <a:ext uri="{FF2B5EF4-FFF2-40B4-BE49-F238E27FC236}">
                <a16:creationId xmlns:a16="http://schemas.microsoft.com/office/drawing/2014/main" id="{71CC0FA2-3477-DD4A-95DF-7AF18D1BE306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8686800" y="6215496"/>
            <a:ext cx="381000" cy="432321"/>
          </a:xfrm>
          <a:prstGeom prst="rect">
            <a:avLst/>
          </a:prstGeom>
        </p:spPr>
        <p:txBody>
          <a:bodyPr vert="horz" wrap="square" lIns="0" tIns="225765" rIns="0" bIns="0" rtlCol="0">
            <a:spAutoFit/>
          </a:bodyPr>
          <a:lstStyle/>
          <a:p>
            <a:pPr marL="36195">
              <a:lnSpc>
                <a:spcPts val="1650"/>
              </a:lnSpc>
            </a:pPr>
            <a:fld id="{81D60167-4931-47E6-BA6A-407CBD079E47}" type="slidenum">
              <a:rPr dirty="0">
                <a:latin typeface="Arial"/>
                <a:cs typeface="Arial"/>
              </a:rPr>
              <a:t>5</a:t>
            </a:fld>
            <a:endParaRPr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6492" y="470916"/>
            <a:ext cx="8543925" cy="1053465"/>
            <a:chOff x="126492" y="470916"/>
            <a:chExt cx="8543925" cy="1053465"/>
          </a:xfrm>
        </p:grpSpPr>
        <p:sp>
          <p:nvSpPr>
            <p:cNvPr id="3" name="object 3"/>
            <p:cNvSpPr/>
            <p:nvPr/>
          </p:nvSpPr>
          <p:spPr>
            <a:xfrm>
              <a:off x="911351" y="1001268"/>
              <a:ext cx="368808" cy="47548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6492" y="928116"/>
              <a:ext cx="560832" cy="42214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2000" y="470916"/>
              <a:ext cx="32384" cy="1053465"/>
            </a:xfrm>
            <a:custGeom>
              <a:avLst/>
              <a:gdLst/>
              <a:ahLst/>
              <a:cxnLst/>
              <a:rect l="l" t="t" r="r" b="b"/>
              <a:pathLst>
                <a:path w="32384" h="1053465">
                  <a:moveTo>
                    <a:pt x="32004" y="0"/>
                  </a:moveTo>
                  <a:lnTo>
                    <a:pt x="0" y="0"/>
                  </a:lnTo>
                  <a:lnTo>
                    <a:pt x="0" y="1053084"/>
                  </a:lnTo>
                  <a:lnTo>
                    <a:pt x="32004" y="1053084"/>
                  </a:lnTo>
                  <a:lnTo>
                    <a:pt x="32004" y="0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3483" y="1261872"/>
              <a:ext cx="8226552" cy="3200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328674" y="597153"/>
            <a:ext cx="6519926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Group Project Report</a:t>
            </a:r>
            <a:r>
              <a:rPr spc="-120" dirty="0"/>
              <a:t> </a:t>
            </a:r>
            <a:r>
              <a:rPr dirty="0"/>
              <a:t>(cont.)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12420" y="1732601"/>
            <a:ext cx="8564880" cy="40139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27100" lvl="1" indent="-514350">
              <a:spcAft>
                <a:spcPts val="1200"/>
              </a:spcAft>
              <a:buFont typeface="+mj-lt"/>
              <a:buAutoNum type="arabicPeriod" startAt="4"/>
              <a:tabLst>
                <a:tab pos="1384300" algn="l"/>
                <a:tab pos="1384935" algn="l"/>
              </a:tabLst>
            </a:pPr>
            <a:r>
              <a:rPr sz="4000" dirty="0">
                <a:latin typeface="Times New Roman"/>
                <a:cs typeface="Times New Roman"/>
              </a:rPr>
              <a:t>Detailed Results of </a:t>
            </a:r>
            <a:r>
              <a:rPr lang="en-US" sz="4000" dirty="0">
                <a:latin typeface="Times New Roman"/>
                <a:cs typeface="Times New Roman"/>
              </a:rPr>
              <a:t>the group project</a:t>
            </a:r>
            <a:r>
              <a:rPr lang="en-US" sz="4000" spc="-5" dirty="0">
                <a:latin typeface="Times New Roman"/>
                <a:cs typeface="Times New Roman"/>
              </a:rPr>
              <a:t> </a:t>
            </a:r>
            <a:r>
              <a:rPr sz="4000" i="1" spc="-5" dirty="0">
                <a:latin typeface="Times New Roman"/>
                <a:cs typeface="Times New Roman"/>
              </a:rPr>
              <a:t>(30 </a:t>
            </a:r>
            <a:r>
              <a:rPr sz="4000" i="1" dirty="0">
                <a:latin typeface="Times New Roman"/>
                <a:cs typeface="Times New Roman"/>
              </a:rPr>
              <a:t>- 40</a:t>
            </a:r>
            <a:r>
              <a:rPr sz="4000" i="1" spc="-135" dirty="0">
                <a:latin typeface="Times New Roman"/>
                <a:cs typeface="Times New Roman"/>
              </a:rPr>
              <a:t> </a:t>
            </a:r>
            <a:r>
              <a:rPr sz="4000" i="1" dirty="0">
                <a:latin typeface="Times New Roman"/>
                <a:cs typeface="Times New Roman"/>
              </a:rPr>
              <a:t>pages)</a:t>
            </a:r>
            <a:endParaRPr lang="en-US" sz="4000" i="1" dirty="0">
              <a:latin typeface="Times New Roman"/>
              <a:cs typeface="Times New Roman"/>
            </a:endParaRPr>
          </a:p>
          <a:p>
            <a:pPr marL="927100" lvl="1" indent="-514350">
              <a:spcAft>
                <a:spcPts val="1200"/>
              </a:spcAft>
              <a:buFont typeface="+mj-lt"/>
              <a:buAutoNum type="arabicPeriod" startAt="4"/>
              <a:tabLst>
                <a:tab pos="1384300" algn="l"/>
                <a:tab pos="1384935" algn="l"/>
              </a:tabLst>
            </a:pPr>
            <a:r>
              <a:rPr sz="4000" dirty="0">
                <a:latin typeface="Times New Roman"/>
                <a:cs typeface="Times New Roman"/>
              </a:rPr>
              <a:t>Conclusions and </a:t>
            </a:r>
            <a:r>
              <a:rPr sz="4000" spc="-5" dirty="0">
                <a:latin typeface="Times New Roman"/>
                <a:cs typeface="Times New Roman"/>
              </a:rPr>
              <a:t>Recommendations </a:t>
            </a:r>
            <a:r>
              <a:rPr sz="4000" i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(usually no figures)</a:t>
            </a:r>
            <a:r>
              <a:rPr sz="4000" i="1" dirty="0">
                <a:latin typeface="Times New Roman"/>
                <a:cs typeface="Times New Roman"/>
              </a:rPr>
              <a:t> </a:t>
            </a:r>
            <a:r>
              <a:rPr sz="4000" i="1" spc="-5" dirty="0">
                <a:latin typeface="Times New Roman"/>
                <a:cs typeface="Times New Roman"/>
              </a:rPr>
              <a:t>(7-</a:t>
            </a:r>
            <a:r>
              <a:rPr sz="4000" i="1" spc="-65" dirty="0">
                <a:latin typeface="Times New Roman"/>
                <a:cs typeface="Times New Roman"/>
              </a:rPr>
              <a:t> </a:t>
            </a:r>
            <a:r>
              <a:rPr sz="4000" i="1" dirty="0">
                <a:latin typeface="Times New Roman"/>
                <a:cs typeface="Times New Roman"/>
              </a:rPr>
              <a:t>10  pages)</a:t>
            </a:r>
            <a:endParaRPr lang="en-US" sz="4000" i="1" dirty="0">
              <a:latin typeface="Times New Roman"/>
              <a:cs typeface="Times New Roman"/>
            </a:endParaRPr>
          </a:p>
          <a:p>
            <a:pPr marL="927100" lvl="1" indent="-514350">
              <a:spcAft>
                <a:spcPts val="1200"/>
              </a:spcAft>
              <a:buFont typeface="+mj-lt"/>
              <a:buAutoNum type="arabicPeriod" startAt="4"/>
              <a:tabLst>
                <a:tab pos="1384300" algn="l"/>
                <a:tab pos="1384935" algn="l"/>
              </a:tabLst>
            </a:pPr>
            <a:r>
              <a:rPr sz="4000" spc="-5" dirty="0">
                <a:latin typeface="Times New Roman"/>
                <a:cs typeface="Times New Roman"/>
              </a:rPr>
              <a:t>References </a:t>
            </a:r>
            <a:r>
              <a:rPr sz="4000" i="1" dirty="0">
                <a:latin typeface="Times New Roman"/>
                <a:cs typeface="Times New Roman"/>
              </a:rPr>
              <a:t>(3 - 5 pages) </a:t>
            </a:r>
            <a:r>
              <a:rPr sz="4000" i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(each reference </a:t>
            </a:r>
            <a:r>
              <a:rPr sz="4000" i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must </a:t>
            </a:r>
            <a:r>
              <a:rPr sz="4000" i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be cited in</a:t>
            </a:r>
            <a:r>
              <a:rPr sz="4000" i="1" u="heavy" spc="-9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4000" i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text)</a:t>
            </a:r>
            <a:endParaRPr sz="4000" dirty="0">
              <a:latin typeface="Times New Roman"/>
              <a:cs typeface="Times New Roman"/>
            </a:endParaRPr>
          </a:p>
        </p:txBody>
      </p:sp>
      <p:sp>
        <p:nvSpPr>
          <p:cNvPr id="12" name="object 9">
            <a:extLst>
              <a:ext uri="{FF2B5EF4-FFF2-40B4-BE49-F238E27FC236}">
                <a16:creationId xmlns:a16="http://schemas.microsoft.com/office/drawing/2014/main" id="{82C01AC9-FF61-CB48-A33D-B9DF5B72F869}"/>
              </a:ext>
            </a:extLst>
          </p:cNvPr>
          <p:cNvSpPr txBox="1"/>
          <p:nvPr/>
        </p:nvSpPr>
        <p:spPr>
          <a:xfrm>
            <a:off x="79437" y="6441261"/>
            <a:ext cx="1590744" cy="2043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sz="1400" dirty="0">
                <a:latin typeface="Arial"/>
                <a:cs typeface="Arial"/>
              </a:rPr>
              <a:t>S.S.</a:t>
            </a:r>
            <a:r>
              <a:rPr sz="1400" spc="-8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Yau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" name="object 10">
            <a:extLst>
              <a:ext uri="{FF2B5EF4-FFF2-40B4-BE49-F238E27FC236}">
                <a16:creationId xmlns:a16="http://schemas.microsoft.com/office/drawing/2014/main" id="{98FF42FD-3ADF-9340-BA75-AF0D20168E18}"/>
              </a:ext>
            </a:extLst>
          </p:cNvPr>
          <p:cNvSpPr txBox="1"/>
          <p:nvPr/>
        </p:nvSpPr>
        <p:spPr>
          <a:xfrm>
            <a:off x="3939339" y="6441261"/>
            <a:ext cx="1618555" cy="2043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sz="1400" spc="-5" dirty="0">
                <a:latin typeface="Arial"/>
                <a:cs typeface="Arial"/>
              </a:rPr>
              <a:t>CSE</a:t>
            </a:r>
            <a:r>
              <a:rPr sz="1400" spc="-6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543</a:t>
            </a:r>
            <a:endParaRPr sz="1400">
              <a:latin typeface="Arial"/>
              <a:cs typeface="Arial"/>
            </a:endParaRPr>
          </a:p>
        </p:txBody>
      </p:sp>
      <p:sp>
        <p:nvSpPr>
          <p:cNvPr id="14" name="object 11">
            <a:extLst>
              <a:ext uri="{FF2B5EF4-FFF2-40B4-BE49-F238E27FC236}">
                <a16:creationId xmlns:a16="http://schemas.microsoft.com/office/drawing/2014/main" id="{71CC0FA2-3477-DD4A-95DF-7AF18D1BE306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8686800" y="6215496"/>
            <a:ext cx="381000" cy="432321"/>
          </a:xfrm>
          <a:prstGeom prst="rect">
            <a:avLst/>
          </a:prstGeom>
        </p:spPr>
        <p:txBody>
          <a:bodyPr vert="horz" wrap="square" lIns="0" tIns="225765" rIns="0" bIns="0" rtlCol="0">
            <a:spAutoFit/>
          </a:bodyPr>
          <a:lstStyle/>
          <a:p>
            <a:pPr marL="36195">
              <a:lnSpc>
                <a:spcPts val="1650"/>
              </a:lnSpc>
            </a:pPr>
            <a:fld id="{81D60167-4931-47E6-BA6A-407CBD079E47}" type="slidenum">
              <a:rPr dirty="0">
                <a:latin typeface="Arial"/>
                <a:cs typeface="Arial"/>
              </a:rPr>
              <a:t>6</a:t>
            </a:fld>
            <a:endParaRPr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224261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6492" y="470916"/>
            <a:ext cx="8543925" cy="1053465"/>
            <a:chOff x="126492" y="470916"/>
            <a:chExt cx="8543925" cy="1053465"/>
          </a:xfrm>
        </p:grpSpPr>
        <p:sp>
          <p:nvSpPr>
            <p:cNvPr id="3" name="object 3"/>
            <p:cNvSpPr/>
            <p:nvPr/>
          </p:nvSpPr>
          <p:spPr>
            <a:xfrm>
              <a:off x="911351" y="1001268"/>
              <a:ext cx="368808" cy="47548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6492" y="928116"/>
              <a:ext cx="560832" cy="42214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2000" y="470916"/>
              <a:ext cx="32384" cy="1053465"/>
            </a:xfrm>
            <a:custGeom>
              <a:avLst/>
              <a:gdLst/>
              <a:ahLst/>
              <a:cxnLst/>
              <a:rect l="l" t="t" r="r" b="b"/>
              <a:pathLst>
                <a:path w="32384" h="1053465">
                  <a:moveTo>
                    <a:pt x="32004" y="0"/>
                  </a:moveTo>
                  <a:lnTo>
                    <a:pt x="0" y="0"/>
                  </a:lnTo>
                  <a:lnTo>
                    <a:pt x="0" y="1053084"/>
                  </a:lnTo>
                  <a:lnTo>
                    <a:pt x="32004" y="1053084"/>
                  </a:lnTo>
                  <a:lnTo>
                    <a:pt x="32004" y="0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3483" y="1261872"/>
              <a:ext cx="8226552" cy="3200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26492" y="1457210"/>
            <a:ext cx="8865108" cy="493660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marR="436880" indent="-4572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3200" spc="-5" dirty="0">
                <a:latin typeface="Times New Roman"/>
                <a:cs typeface="Times New Roman"/>
              </a:rPr>
              <a:t>Each student is assigned to evaluate </a:t>
            </a:r>
            <a:r>
              <a:rPr sz="3200" b="1" i="1" u="sng" spc="-5" dirty="0">
                <a:highlight>
                  <a:srgbClr val="FFFF00"/>
                </a:highlight>
                <a:latin typeface="Times New Roman"/>
                <a:cs typeface="Times New Roman"/>
              </a:rPr>
              <a:t>one</a:t>
            </a:r>
            <a:r>
              <a:rPr sz="3200" spc="-5" dirty="0">
                <a:latin typeface="Times New Roman"/>
                <a:cs typeface="Times New Roman"/>
              </a:rPr>
              <a:t> group project report on</a:t>
            </a:r>
            <a:r>
              <a:rPr lang="en-US" sz="3200" spc="-5" dirty="0">
                <a:latin typeface="Times New Roman"/>
                <a:cs typeface="Times New Roman"/>
              </a:rPr>
              <a:t> April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lang="en-US" sz="3200" spc="-5" dirty="0">
                <a:latin typeface="Times New Roman"/>
                <a:cs typeface="Times New Roman"/>
              </a:rPr>
              <a:t>4</a:t>
            </a:r>
            <a:r>
              <a:rPr sz="3200" dirty="0">
                <a:latin typeface="Times New Roman"/>
                <a:cs typeface="Times New Roman"/>
              </a:rPr>
              <a:t>,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lang="en-US" sz="3200" spc="-5" dirty="0">
                <a:latin typeface="Times New Roman"/>
                <a:cs typeface="Times New Roman"/>
              </a:rPr>
              <a:t>2022, before mid night</a:t>
            </a:r>
            <a:r>
              <a:rPr sz="3200" spc="-5" dirty="0">
                <a:latin typeface="Times New Roman"/>
                <a:cs typeface="Times New Roman"/>
              </a:rPr>
              <a:t>.</a:t>
            </a:r>
            <a:endParaRPr sz="3200" dirty="0">
              <a:latin typeface="Times New Roman"/>
              <a:cs typeface="Times New Roman"/>
            </a:endParaRPr>
          </a:p>
          <a:p>
            <a:pPr marL="469900" marR="5080" indent="-457200">
              <a:lnSpc>
                <a:spcPct val="100000"/>
              </a:lnSpc>
              <a:buFont typeface="Arial"/>
              <a:buChar char="•"/>
              <a:tabLst>
                <a:tab pos="469265" algn="l"/>
                <a:tab pos="469900" algn="l"/>
                <a:tab pos="1941830" algn="l"/>
              </a:tabLst>
            </a:pPr>
            <a:r>
              <a:rPr sz="3200" spc="-5" dirty="0">
                <a:latin typeface="Times New Roman"/>
                <a:cs typeface="Times New Roman"/>
              </a:rPr>
              <a:t>Each </a:t>
            </a:r>
            <a:r>
              <a:rPr sz="3200" dirty="0">
                <a:latin typeface="Times New Roman"/>
                <a:cs typeface="Times New Roman"/>
              </a:rPr>
              <a:t>student </a:t>
            </a:r>
            <a:r>
              <a:rPr sz="3200" spc="-5" dirty="0">
                <a:latin typeface="Times New Roman"/>
                <a:cs typeface="Times New Roman"/>
              </a:rPr>
              <a:t>is required to submit </a:t>
            </a:r>
            <a:r>
              <a:rPr lang="en-US" sz="3200" spc="-5" dirty="0">
                <a:latin typeface="Times New Roman"/>
                <a:cs typeface="Times New Roman"/>
              </a:rPr>
              <a:t>the</a:t>
            </a:r>
            <a:r>
              <a:rPr sz="3200" spc="-5" dirty="0">
                <a:latin typeface="Times New Roman"/>
                <a:cs typeface="Times New Roman"/>
              </a:rPr>
              <a:t> evaluation slide</a:t>
            </a:r>
            <a:r>
              <a:rPr lang="en-US" sz="3200" spc="-5" dirty="0">
                <a:latin typeface="Times New Roman"/>
                <a:cs typeface="Times New Roman"/>
              </a:rPr>
              <a:t>s</a:t>
            </a:r>
            <a:r>
              <a:rPr sz="3200" spc="-5" dirty="0">
                <a:latin typeface="Times New Roman"/>
                <a:cs typeface="Times New Roman"/>
              </a:rPr>
              <a:t> according to the specified format </a:t>
            </a:r>
            <a:r>
              <a:rPr sz="3200" b="1" u="sng" spc="-5" dirty="0">
                <a:latin typeface="Times New Roman"/>
                <a:cs typeface="Times New Roman"/>
              </a:rPr>
              <a:t>before 5:00 p.m.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lang="en-US" sz="3200" spc="-5" dirty="0">
                <a:latin typeface="Times New Roman"/>
                <a:cs typeface="Times New Roman"/>
              </a:rPr>
              <a:t>four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days </a:t>
            </a:r>
            <a:r>
              <a:rPr sz="3200" spc="-5" dirty="0">
                <a:latin typeface="Times New Roman"/>
                <a:cs typeface="Times New Roman"/>
              </a:rPr>
              <a:t>preceding the </a:t>
            </a:r>
            <a:r>
              <a:rPr sz="3200" dirty="0">
                <a:latin typeface="Times New Roman"/>
                <a:cs typeface="Times New Roman"/>
              </a:rPr>
              <a:t>presentation date</a:t>
            </a:r>
            <a:r>
              <a:rPr lang="en-US" sz="3200" dirty="0">
                <a:latin typeface="Times New Roman"/>
                <a:cs typeface="Times New Roman"/>
              </a:rPr>
              <a:t> of the assigned group</a:t>
            </a:r>
            <a:r>
              <a:rPr sz="3200" dirty="0">
                <a:latin typeface="Times New Roman"/>
                <a:cs typeface="Times New Roman"/>
              </a:rPr>
              <a:t> (</a:t>
            </a:r>
            <a:r>
              <a:rPr sz="320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Submission </a:t>
            </a:r>
            <a:r>
              <a:rPr sz="3200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on Canvas</a:t>
            </a:r>
            <a:r>
              <a:rPr sz="3200" spc="-5" dirty="0">
                <a:latin typeface="Times New Roman"/>
                <a:cs typeface="Times New Roman"/>
              </a:rPr>
              <a:t>)</a:t>
            </a:r>
            <a:r>
              <a:rPr lang="en-US" sz="3200" spc="-5" dirty="0">
                <a:latin typeface="Times New Roman"/>
                <a:cs typeface="Times New Roman"/>
              </a:rPr>
              <a:t> </a:t>
            </a:r>
            <a:r>
              <a:rPr lang="en-US" sz="3200" b="1" u="sng" spc="-5" dirty="0">
                <a:latin typeface="Times New Roman"/>
                <a:cs typeface="Times New Roman"/>
              </a:rPr>
              <a:t>except for the three groups presenting on April 11</a:t>
            </a:r>
            <a:r>
              <a:rPr sz="3200" spc="-5" dirty="0">
                <a:latin typeface="Times New Roman"/>
                <a:cs typeface="Times New Roman"/>
              </a:rPr>
              <a:t>.</a:t>
            </a:r>
            <a:r>
              <a:rPr lang="en-US" sz="3200" spc="-5" dirty="0">
                <a:latin typeface="Times New Roman"/>
                <a:cs typeface="Times New Roman"/>
              </a:rPr>
              <a:t> The students assigned to these three groups will </a:t>
            </a:r>
            <a:r>
              <a:rPr lang="en-US" sz="3200" b="1" u="sng" spc="-5" dirty="0">
                <a:latin typeface="Times New Roman"/>
                <a:cs typeface="Times New Roman"/>
              </a:rPr>
              <a:t>submit their evaluation slide by April 9, 2022, 8:00 a.m.</a:t>
            </a:r>
            <a:endParaRPr sz="3200" b="1" u="sng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363217" y="472566"/>
            <a:ext cx="463296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5" dirty="0"/>
              <a:t>Student’s </a:t>
            </a:r>
            <a:r>
              <a:rPr sz="4000" dirty="0"/>
              <a:t>Evaluation</a:t>
            </a:r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D7288B3D-758F-A544-9357-CF3B94D04FC1}"/>
              </a:ext>
            </a:extLst>
          </p:cNvPr>
          <p:cNvSpPr txBox="1"/>
          <p:nvPr/>
        </p:nvSpPr>
        <p:spPr>
          <a:xfrm>
            <a:off x="79437" y="6441261"/>
            <a:ext cx="1590744" cy="2043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sz="1400" dirty="0">
                <a:latin typeface="Arial"/>
                <a:cs typeface="Arial"/>
              </a:rPr>
              <a:t>S.S.</a:t>
            </a:r>
            <a:r>
              <a:rPr sz="1400" spc="-8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Yau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>
            <a:extLst>
              <a:ext uri="{FF2B5EF4-FFF2-40B4-BE49-F238E27FC236}">
                <a16:creationId xmlns:a16="http://schemas.microsoft.com/office/drawing/2014/main" id="{3260774E-BECE-E94E-B66E-6A81A599764A}"/>
              </a:ext>
            </a:extLst>
          </p:cNvPr>
          <p:cNvSpPr txBox="1"/>
          <p:nvPr/>
        </p:nvSpPr>
        <p:spPr>
          <a:xfrm>
            <a:off x="3939339" y="6441261"/>
            <a:ext cx="1618555" cy="2043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sz="1400" spc="-5" dirty="0">
                <a:latin typeface="Arial"/>
                <a:cs typeface="Arial"/>
              </a:rPr>
              <a:t>CSE</a:t>
            </a:r>
            <a:r>
              <a:rPr sz="1400" spc="-6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543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2ED3E756-1032-AE4B-8840-606C38D53CEA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8686800" y="6215496"/>
            <a:ext cx="381000" cy="432321"/>
          </a:xfrm>
          <a:prstGeom prst="rect">
            <a:avLst/>
          </a:prstGeom>
        </p:spPr>
        <p:txBody>
          <a:bodyPr vert="horz" wrap="square" lIns="0" tIns="225765" rIns="0" bIns="0" rtlCol="0">
            <a:spAutoFit/>
          </a:bodyPr>
          <a:lstStyle/>
          <a:p>
            <a:pPr marL="36195">
              <a:lnSpc>
                <a:spcPts val="1650"/>
              </a:lnSpc>
            </a:pPr>
            <a:fld id="{81D60167-4931-47E6-BA6A-407CBD079E47}" type="slidenum">
              <a:rPr dirty="0">
                <a:latin typeface="Arial"/>
                <a:cs typeface="Arial"/>
              </a:rPr>
              <a:t>7</a:t>
            </a:fld>
            <a:endParaRPr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333001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6492" y="470916"/>
            <a:ext cx="8543925" cy="1053465"/>
            <a:chOff x="126492" y="470916"/>
            <a:chExt cx="8543925" cy="1053465"/>
          </a:xfrm>
        </p:grpSpPr>
        <p:sp>
          <p:nvSpPr>
            <p:cNvPr id="3" name="object 3"/>
            <p:cNvSpPr/>
            <p:nvPr/>
          </p:nvSpPr>
          <p:spPr>
            <a:xfrm>
              <a:off x="911351" y="1001268"/>
              <a:ext cx="368808" cy="47548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6492" y="928116"/>
              <a:ext cx="560832" cy="42214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2000" y="470916"/>
              <a:ext cx="32384" cy="1053465"/>
            </a:xfrm>
            <a:custGeom>
              <a:avLst/>
              <a:gdLst/>
              <a:ahLst/>
              <a:cxnLst/>
              <a:rect l="l" t="t" r="r" b="b"/>
              <a:pathLst>
                <a:path w="32384" h="1053465">
                  <a:moveTo>
                    <a:pt x="32004" y="0"/>
                  </a:moveTo>
                  <a:lnTo>
                    <a:pt x="0" y="0"/>
                  </a:lnTo>
                  <a:lnTo>
                    <a:pt x="0" y="1053084"/>
                  </a:lnTo>
                  <a:lnTo>
                    <a:pt x="32004" y="1053084"/>
                  </a:lnTo>
                  <a:lnTo>
                    <a:pt x="32004" y="0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3483" y="1261872"/>
              <a:ext cx="8226552" cy="3200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184249" y="688594"/>
            <a:ext cx="6996430" cy="5594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500" dirty="0"/>
              <a:t>Format </a:t>
            </a:r>
            <a:r>
              <a:rPr sz="3500" spc="-5" dirty="0"/>
              <a:t>for Student’s </a:t>
            </a:r>
            <a:r>
              <a:rPr sz="3500" dirty="0"/>
              <a:t>Evaluation</a:t>
            </a:r>
            <a:r>
              <a:rPr sz="3500" spc="-10" dirty="0"/>
              <a:t> </a:t>
            </a:r>
            <a:r>
              <a:rPr sz="3500" dirty="0"/>
              <a:t>slide</a:t>
            </a:r>
            <a:endParaRPr sz="3500"/>
          </a:p>
        </p:txBody>
      </p:sp>
      <p:sp>
        <p:nvSpPr>
          <p:cNvPr id="9" name="object 9"/>
          <p:cNvSpPr txBox="1"/>
          <p:nvPr/>
        </p:nvSpPr>
        <p:spPr>
          <a:xfrm>
            <a:off x="414019" y="6429161"/>
            <a:ext cx="680085" cy="2406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latin typeface="Tahoma"/>
                <a:cs typeface="Tahoma"/>
              </a:rPr>
              <a:t>S.S.</a:t>
            </a:r>
            <a:r>
              <a:rPr sz="1400" spc="-85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Yau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310253" y="6429161"/>
            <a:ext cx="677545" cy="2406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Tahoma"/>
                <a:cs typeface="Tahoma"/>
              </a:rPr>
              <a:t>CSE</a:t>
            </a:r>
            <a:r>
              <a:rPr sz="1400" spc="-9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543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8670035" y="6429161"/>
            <a:ext cx="270891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8</a:t>
            </a:fld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414019" y="1623821"/>
            <a:ext cx="8422640" cy="430694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spcBef>
                <a:spcPts val="105"/>
              </a:spcBef>
              <a:buClr>
                <a:srgbClr val="3333CC"/>
              </a:buClr>
              <a:buSzPct val="59615"/>
              <a:buChar char="■"/>
              <a:tabLst>
                <a:tab pos="354965" algn="l"/>
                <a:tab pos="355600" algn="l"/>
              </a:tabLst>
            </a:pPr>
            <a:r>
              <a:rPr sz="3200" dirty="0">
                <a:latin typeface="Times New Roman"/>
                <a:cs typeface="Times New Roman"/>
              </a:rPr>
              <a:t>Font </a:t>
            </a:r>
            <a:r>
              <a:rPr sz="3200" spc="-5" dirty="0">
                <a:latin typeface="Times New Roman"/>
                <a:cs typeface="Times New Roman"/>
              </a:rPr>
              <a:t>size: </a:t>
            </a:r>
            <a:r>
              <a:rPr sz="3200" b="1" dirty="0">
                <a:latin typeface="Times New Roman"/>
                <a:cs typeface="Times New Roman"/>
              </a:rPr>
              <a:t>24-points, </a:t>
            </a:r>
            <a:r>
              <a:rPr sz="3200" dirty="0">
                <a:latin typeface="Times New Roman"/>
                <a:cs typeface="Times New Roman"/>
              </a:rPr>
              <a:t>Font</a:t>
            </a:r>
            <a:r>
              <a:rPr sz="3200" b="1" dirty="0">
                <a:latin typeface="Times New Roman"/>
                <a:cs typeface="Times New Roman"/>
              </a:rPr>
              <a:t>: Times New Roman</a:t>
            </a:r>
            <a:endParaRPr lang="en-US" sz="3200" b="1" dirty="0">
              <a:latin typeface="Times New Roman"/>
              <a:cs typeface="Times New Roman"/>
            </a:endParaRPr>
          </a:p>
          <a:p>
            <a:pPr marL="355600" indent="-342900">
              <a:spcBef>
                <a:spcPts val="105"/>
              </a:spcBef>
              <a:buClr>
                <a:srgbClr val="3333CC"/>
              </a:buClr>
              <a:buSzPct val="59615"/>
              <a:buChar char="■"/>
              <a:tabLst>
                <a:tab pos="354965" algn="l"/>
                <a:tab pos="355600" algn="l"/>
              </a:tabLst>
            </a:pPr>
            <a:r>
              <a:rPr sz="3200" dirty="0">
                <a:latin typeface="Times New Roman"/>
                <a:cs typeface="Times New Roman"/>
              </a:rPr>
              <a:t>File</a:t>
            </a:r>
            <a:r>
              <a:rPr sz="3200" spc="-9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format:</a:t>
            </a:r>
            <a:r>
              <a:rPr lang="en-US" sz="3200" spc="-5" dirty="0">
                <a:latin typeface="Times New Roman"/>
                <a:cs typeface="Times New Roman"/>
              </a:rPr>
              <a:t> </a:t>
            </a:r>
            <a:r>
              <a:rPr lang="en-US" sz="2400" b="1" spc="-5" dirty="0">
                <a:latin typeface="Times New Roman"/>
                <a:cs typeface="Times New Roman"/>
              </a:rPr>
              <a:t>StudentName_CSE543_EvaluationSlides</a:t>
            </a:r>
            <a:r>
              <a:rPr sz="2400" b="1" dirty="0">
                <a:latin typeface="Times New Roman"/>
                <a:cs typeface="Times New Roman"/>
              </a:rPr>
              <a:t>.pptx</a:t>
            </a:r>
            <a:endParaRPr lang="en-US" sz="2400" b="1" dirty="0">
              <a:latin typeface="Times New Roman"/>
              <a:cs typeface="Times New Roman"/>
            </a:endParaRPr>
          </a:p>
          <a:p>
            <a:pPr marL="355600" indent="-342900">
              <a:spcBef>
                <a:spcPts val="105"/>
              </a:spcBef>
              <a:buClr>
                <a:srgbClr val="3333CC"/>
              </a:buClr>
              <a:buSzPct val="59615"/>
              <a:buChar char="■"/>
              <a:tabLst>
                <a:tab pos="354965" algn="l"/>
                <a:tab pos="355600" algn="l"/>
              </a:tabLst>
            </a:pPr>
            <a:r>
              <a:rPr lang="en-US" sz="3200" b="1" u="sng" dirty="0">
                <a:latin typeface="Times New Roman"/>
                <a:cs typeface="Times New Roman"/>
              </a:rPr>
              <a:t>Slide 1 -</a:t>
            </a:r>
            <a:endParaRPr sz="3200" u="sng" dirty="0">
              <a:latin typeface="Times New Roman"/>
              <a:cs typeface="Times New Roman"/>
            </a:endParaRPr>
          </a:p>
          <a:p>
            <a:pPr marL="812800" marR="1292860" lvl="1" indent="-342900">
              <a:spcBef>
                <a:spcPts val="565"/>
              </a:spcBef>
              <a:buClr>
                <a:srgbClr val="3333CC"/>
              </a:buClr>
              <a:buSzPct val="59615"/>
              <a:buFont typeface="Times New Roman"/>
              <a:buChar char="■"/>
              <a:tabLst>
                <a:tab pos="354965" algn="l"/>
                <a:tab pos="355600" algn="l"/>
              </a:tabLst>
            </a:pPr>
            <a:r>
              <a:rPr sz="2800" b="1" dirty="0">
                <a:latin typeface="Times New Roman"/>
                <a:cs typeface="Times New Roman"/>
              </a:rPr>
              <a:t>First Line: </a:t>
            </a:r>
            <a:r>
              <a:rPr lang="en-US" sz="2800" spc="-5" dirty="0">
                <a:latin typeface="Times New Roman"/>
                <a:cs typeface="Times New Roman"/>
              </a:rPr>
              <a:t>Na</a:t>
            </a:r>
            <a:r>
              <a:rPr sz="2800" spc="-5" dirty="0">
                <a:latin typeface="Times New Roman"/>
                <a:cs typeface="Times New Roman"/>
              </a:rPr>
              <a:t>me and </a:t>
            </a:r>
            <a:r>
              <a:rPr sz="2800" dirty="0">
                <a:latin typeface="Times New Roman"/>
                <a:cs typeface="Times New Roman"/>
              </a:rPr>
              <a:t>group number of the</a:t>
            </a:r>
            <a:r>
              <a:rPr sz="2800" spc="-10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student evaluating the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project</a:t>
            </a:r>
          </a:p>
          <a:p>
            <a:pPr marL="812800" marR="667385" lvl="1" indent="-342900">
              <a:spcBef>
                <a:spcPts val="480"/>
              </a:spcBef>
              <a:buClr>
                <a:srgbClr val="3333CC"/>
              </a:buClr>
              <a:buSzPct val="59615"/>
              <a:buFont typeface="Times New Roman"/>
              <a:buChar char="■"/>
              <a:tabLst>
                <a:tab pos="354965" algn="l"/>
                <a:tab pos="355600" algn="l"/>
              </a:tabLst>
            </a:pPr>
            <a:r>
              <a:rPr sz="2800" b="1" dirty="0">
                <a:latin typeface="Times New Roman"/>
                <a:cs typeface="Times New Roman"/>
              </a:rPr>
              <a:t>Second Line: </a:t>
            </a:r>
            <a:r>
              <a:rPr sz="2800" spc="5" dirty="0">
                <a:latin typeface="Times New Roman"/>
                <a:cs typeface="Times New Roman"/>
              </a:rPr>
              <a:t>The </a:t>
            </a:r>
            <a:r>
              <a:rPr sz="2800" dirty="0">
                <a:latin typeface="Times New Roman"/>
                <a:cs typeface="Times New Roman"/>
              </a:rPr>
              <a:t>group number and project </a:t>
            </a:r>
            <a:r>
              <a:rPr sz="2800" spc="-5" dirty="0">
                <a:latin typeface="Times New Roman"/>
                <a:cs typeface="Times New Roman"/>
              </a:rPr>
              <a:t>title</a:t>
            </a:r>
            <a:r>
              <a:rPr sz="2800" spc="-1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being </a:t>
            </a:r>
            <a:r>
              <a:rPr sz="2800" spc="-5" dirty="0">
                <a:latin typeface="Times New Roman"/>
                <a:cs typeface="Times New Roman"/>
              </a:rPr>
              <a:t>evaluated</a:t>
            </a:r>
            <a:endParaRPr sz="2800" dirty="0">
              <a:latin typeface="Times New Roman"/>
              <a:cs typeface="Times New Roman"/>
            </a:endParaRPr>
          </a:p>
          <a:p>
            <a:pPr marL="812800" marR="95250" lvl="1" indent="-342900">
              <a:spcBef>
                <a:spcPts val="509"/>
              </a:spcBef>
              <a:buClr>
                <a:srgbClr val="3333CC"/>
              </a:buClr>
              <a:buSzPct val="59615"/>
              <a:buChar char="■"/>
              <a:tabLst>
                <a:tab pos="354965" algn="l"/>
                <a:tab pos="355600" algn="l"/>
              </a:tabLst>
            </a:pPr>
            <a:r>
              <a:rPr lang="en-US" sz="2800" b="1" spc="-5" dirty="0">
                <a:latin typeface="Times New Roman"/>
                <a:cs typeface="Times New Roman"/>
              </a:rPr>
              <a:t>Third Line:</a:t>
            </a:r>
            <a:r>
              <a:rPr lang="en-US" sz="2800" spc="-5" dirty="0">
                <a:latin typeface="Times New Roman"/>
                <a:cs typeface="Times New Roman"/>
              </a:rPr>
              <a:t> One </a:t>
            </a:r>
            <a:r>
              <a:rPr sz="2800" dirty="0">
                <a:latin typeface="Times New Roman"/>
                <a:cs typeface="Times New Roman"/>
              </a:rPr>
              <a:t>bullet </a:t>
            </a:r>
            <a:r>
              <a:rPr sz="2800" spc="-5" dirty="0">
                <a:latin typeface="Times New Roman"/>
                <a:cs typeface="Times New Roman"/>
              </a:rPr>
              <a:t>summarizing </a:t>
            </a: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spc="-5" dirty="0">
                <a:latin typeface="Times New Roman"/>
                <a:cs typeface="Times New Roman"/>
              </a:rPr>
              <a:t>major strengths </a:t>
            </a:r>
            <a:r>
              <a:rPr lang="en-US" sz="2800" spc="-5" dirty="0">
                <a:latin typeface="Times New Roman"/>
                <a:cs typeface="Times New Roman"/>
              </a:rPr>
              <a:t>of the project (not exceeding 15 words).</a:t>
            </a:r>
          </a:p>
        </p:txBody>
      </p:sp>
    </p:spTree>
    <p:extLst>
      <p:ext uri="{BB962C8B-B14F-4D97-AF65-F5344CB8AC3E}">
        <p14:creationId xmlns:p14="http://schemas.microsoft.com/office/powerpoint/2010/main" val="41042690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6492" y="470916"/>
            <a:ext cx="8543925" cy="1053465"/>
            <a:chOff x="126492" y="470916"/>
            <a:chExt cx="8543925" cy="1053465"/>
          </a:xfrm>
        </p:grpSpPr>
        <p:sp>
          <p:nvSpPr>
            <p:cNvPr id="3" name="object 3"/>
            <p:cNvSpPr/>
            <p:nvPr/>
          </p:nvSpPr>
          <p:spPr>
            <a:xfrm>
              <a:off x="911351" y="1001268"/>
              <a:ext cx="368808" cy="47548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6492" y="928116"/>
              <a:ext cx="560832" cy="42214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2000" y="470916"/>
              <a:ext cx="32384" cy="1053465"/>
            </a:xfrm>
            <a:custGeom>
              <a:avLst/>
              <a:gdLst/>
              <a:ahLst/>
              <a:cxnLst/>
              <a:rect l="l" t="t" r="r" b="b"/>
              <a:pathLst>
                <a:path w="32384" h="1053465">
                  <a:moveTo>
                    <a:pt x="32004" y="0"/>
                  </a:moveTo>
                  <a:lnTo>
                    <a:pt x="0" y="0"/>
                  </a:lnTo>
                  <a:lnTo>
                    <a:pt x="0" y="1053084"/>
                  </a:lnTo>
                  <a:lnTo>
                    <a:pt x="32004" y="1053084"/>
                  </a:lnTo>
                  <a:lnTo>
                    <a:pt x="32004" y="0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3483" y="1261872"/>
              <a:ext cx="8226552" cy="3200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147917" y="562704"/>
            <a:ext cx="7657563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/>
              <a:t>Format </a:t>
            </a:r>
            <a:r>
              <a:rPr sz="3200" spc="-5" dirty="0"/>
              <a:t>for Student’s </a:t>
            </a:r>
            <a:r>
              <a:rPr sz="3200" dirty="0"/>
              <a:t>Evaluation</a:t>
            </a:r>
            <a:r>
              <a:rPr sz="3200" spc="-10" dirty="0"/>
              <a:t> </a:t>
            </a:r>
            <a:r>
              <a:rPr sz="3200" dirty="0"/>
              <a:t>slide</a:t>
            </a:r>
            <a:r>
              <a:rPr lang="en-US" sz="3200" dirty="0"/>
              <a:t> (cont.)</a:t>
            </a:r>
            <a:endParaRPr sz="3200" dirty="0"/>
          </a:p>
        </p:txBody>
      </p:sp>
      <p:sp>
        <p:nvSpPr>
          <p:cNvPr id="9" name="object 9"/>
          <p:cNvSpPr txBox="1"/>
          <p:nvPr/>
        </p:nvSpPr>
        <p:spPr>
          <a:xfrm>
            <a:off x="414019" y="6429161"/>
            <a:ext cx="680085" cy="2406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latin typeface="Tahoma"/>
                <a:cs typeface="Tahoma"/>
              </a:rPr>
              <a:t>S.S.</a:t>
            </a:r>
            <a:r>
              <a:rPr sz="1400" spc="-85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Yau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310253" y="6429161"/>
            <a:ext cx="677545" cy="2406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Tahoma"/>
                <a:cs typeface="Tahoma"/>
              </a:rPr>
              <a:t>CSE</a:t>
            </a:r>
            <a:r>
              <a:rPr sz="1400" spc="-9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543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8670035" y="6421892"/>
            <a:ext cx="270891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9</a:t>
            </a:fld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406908" y="1554479"/>
            <a:ext cx="8469251" cy="457625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95250" indent="-342900">
              <a:spcBef>
                <a:spcPts val="509"/>
              </a:spcBef>
              <a:buClr>
                <a:srgbClr val="3333CC"/>
              </a:buClr>
              <a:buSzPct val="59615"/>
              <a:buChar char="■"/>
              <a:tabLst>
                <a:tab pos="354965" algn="l"/>
                <a:tab pos="355600" algn="l"/>
              </a:tabLst>
            </a:pPr>
            <a:r>
              <a:rPr lang="en-US" sz="3200" b="1" u="sng" spc="-5" dirty="0">
                <a:latin typeface="Times New Roman"/>
                <a:cs typeface="Times New Roman"/>
              </a:rPr>
              <a:t>Slide 2 -</a:t>
            </a:r>
          </a:p>
          <a:p>
            <a:pPr marL="812800" marR="95250" lvl="1" indent="-342900">
              <a:spcBef>
                <a:spcPts val="509"/>
              </a:spcBef>
              <a:buClr>
                <a:srgbClr val="3333CC"/>
              </a:buClr>
              <a:buSzPct val="59615"/>
              <a:buChar char="■"/>
              <a:tabLst>
                <a:tab pos="354965" algn="l"/>
                <a:tab pos="355600" algn="l"/>
              </a:tabLst>
            </a:pPr>
            <a:r>
              <a:rPr lang="en-US" sz="2800" spc="-5" dirty="0">
                <a:latin typeface="Times New Roman"/>
                <a:cs typeface="Times New Roman"/>
              </a:rPr>
              <a:t>3 bullets, each bullet identify one major </a:t>
            </a:r>
            <a:r>
              <a:rPr sz="2800" spc="-5" dirty="0">
                <a:latin typeface="Times New Roman"/>
                <a:cs typeface="Times New Roman"/>
              </a:rPr>
              <a:t>deficienc</a:t>
            </a:r>
            <a:r>
              <a:rPr lang="en-US" sz="2800" spc="-5" dirty="0">
                <a:latin typeface="Times New Roman"/>
                <a:cs typeface="Times New Roman"/>
              </a:rPr>
              <a:t>y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in</a:t>
            </a:r>
            <a:r>
              <a:rPr sz="2800" dirty="0">
                <a:latin typeface="Times New Roman"/>
                <a:cs typeface="Times New Roman"/>
              </a:rPr>
              <a:t> the project</a:t>
            </a:r>
            <a:r>
              <a:rPr lang="en-US" sz="2800" dirty="0">
                <a:latin typeface="Times New Roman"/>
                <a:cs typeface="Times New Roman"/>
              </a:rPr>
              <a:t> final report.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Each bullet must not exceed 15 words. Violation in each bullet will lead to deduction of 2 points .</a:t>
            </a:r>
          </a:p>
          <a:p>
            <a:pPr marL="1270000" marR="95250" lvl="2" indent="-342900">
              <a:spcBef>
                <a:spcPts val="509"/>
              </a:spcBef>
              <a:buClr>
                <a:srgbClr val="3333CC"/>
              </a:buClr>
              <a:buSzPct val="59615"/>
              <a:buChar char="■"/>
              <a:tabLst>
                <a:tab pos="354965" algn="l"/>
                <a:tab pos="355600" algn="l"/>
              </a:tabLst>
            </a:pPr>
            <a:r>
              <a:rPr lang="en-US" sz="2800" b="1" dirty="0">
                <a:latin typeface="Times New Roman"/>
                <a:cs typeface="Times New Roman"/>
              </a:rPr>
              <a:t>For each bullet, identify the </a:t>
            </a:r>
            <a:r>
              <a:rPr sz="2800" b="1" dirty="0">
                <a:latin typeface="Times New Roman"/>
                <a:cs typeface="Times New Roman"/>
              </a:rPr>
              <a:t>location </a:t>
            </a:r>
            <a:r>
              <a:rPr sz="2800" b="1" spc="-5" dirty="0">
                <a:latin typeface="Times New Roman"/>
                <a:cs typeface="Times New Roman"/>
              </a:rPr>
              <a:t>(line </a:t>
            </a:r>
            <a:r>
              <a:rPr sz="2800" b="1" dirty="0">
                <a:latin typeface="Times New Roman"/>
                <a:cs typeface="Times New Roman"/>
              </a:rPr>
              <a:t>and page number</a:t>
            </a:r>
            <a:r>
              <a:rPr lang="en-US" sz="2800" b="1" dirty="0">
                <a:latin typeface="Times New Roman"/>
                <a:cs typeface="Times New Roman"/>
              </a:rPr>
              <a:t>s</a:t>
            </a:r>
            <a:r>
              <a:rPr sz="2800" b="1" dirty="0">
                <a:latin typeface="Times New Roman"/>
                <a:cs typeface="Times New Roman"/>
              </a:rPr>
              <a:t>) of each</a:t>
            </a:r>
            <a:r>
              <a:rPr sz="2800" b="1" spc="-95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major </a:t>
            </a:r>
            <a:r>
              <a:rPr sz="2800" b="1" spc="-5" dirty="0">
                <a:latin typeface="Times New Roman"/>
                <a:cs typeface="Times New Roman"/>
              </a:rPr>
              <a:t>deficiency </a:t>
            </a:r>
            <a:r>
              <a:rPr sz="2800" b="1" dirty="0">
                <a:latin typeface="Times New Roman"/>
                <a:cs typeface="Times New Roman"/>
              </a:rPr>
              <a:t>in the</a:t>
            </a:r>
            <a:r>
              <a:rPr sz="2800" b="1" spc="-25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report</a:t>
            </a:r>
            <a:r>
              <a:rPr lang="en-US" sz="2800" b="1" dirty="0">
                <a:latin typeface="Times New Roman"/>
                <a:cs typeface="Times New Roman"/>
              </a:rPr>
              <a:t> (this is not included in the 15 words limit). </a:t>
            </a:r>
          </a:p>
          <a:p>
            <a:pPr marL="812800" marR="95250" lvl="1" indent="-342900">
              <a:spcBef>
                <a:spcPts val="509"/>
              </a:spcBef>
              <a:buClr>
                <a:srgbClr val="3333CC"/>
              </a:buClr>
              <a:buSzPct val="59615"/>
              <a:buChar char="■"/>
              <a:tabLst>
                <a:tab pos="354965" algn="l"/>
                <a:tab pos="355600" algn="l"/>
              </a:tabLst>
            </a:pPr>
            <a:r>
              <a:rPr sz="2800" dirty="0">
                <a:latin typeface="Times New Roman"/>
                <a:cs typeface="Times New Roman"/>
              </a:rPr>
              <a:t>All </a:t>
            </a:r>
            <a:r>
              <a:rPr lang="en-US" sz="2800" dirty="0">
                <a:latin typeface="Times New Roman"/>
                <a:cs typeface="Times New Roman"/>
              </a:rPr>
              <a:t>deficiencies </a:t>
            </a:r>
            <a:r>
              <a:rPr sz="2800" spc="-5" dirty="0">
                <a:latin typeface="Times New Roman"/>
                <a:cs typeface="Times New Roman"/>
              </a:rPr>
              <a:t>information </a:t>
            </a:r>
            <a:r>
              <a:rPr sz="2800" dirty="0">
                <a:latin typeface="Times New Roman"/>
                <a:cs typeface="Times New Roman"/>
              </a:rPr>
              <a:t>in one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slide</a:t>
            </a:r>
            <a:endParaRPr sz="28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459722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5073</TotalTime>
  <Words>1243</Words>
  <Application>Microsoft Office PowerPoint</Application>
  <PresentationFormat>On-screen Show (4:3)</PresentationFormat>
  <Paragraphs>146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Tahoma</vt:lpstr>
      <vt:lpstr>Times New Roman</vt:lpstr>
      <vt:lpstr>Wingdings</vt:lpstr>
      <vt:lpstr>Office Theme</vt:lpstr>
      <vt:lpstr>Course Project Guidelines Part - 2</vt:lpstr>
      <vt:lpstr>Course Project Evaluation</vt:lpstr>
      <vt:lpstr>Course Project Deadline</vt:lpstr>
      <vt:lpstr>Group Project Report Format</vt:lpstr>
      <vt:lpstr>Group Project Report Content</vt:lpstr>
      <vt:lpstr>Group Project Report (cont.)</vt:lpstr>
      <vt:lpstr>Student’s Evaluation</vt:lpstr>
      <vt:lpstr>Format for Student’s Evaluation slide</vt:lpstr>
      <vt:lpstr>Format for Student’s Evaluation slide (cont.)</vt:lpstr>
      <vt:lpstr>Project Presentation and Discussion</vt:lpstr>
      <vt:lpstr>Group Project Presentation Slides</vt:lpstr>
      <vt:lpstr>Group Project Discussion Slides (cont.)</vt:lpstr>
      <vt:lpstr>Group Project Discussion Slides (cont.)</vt:lpstr>
      <vt:lpstr>Group Project Discussion Slides (cont.)</vt:lpstr>
      <vt:lpstr>Group Project Discussion Slides (cont.)</vt:lpstr>
      <vt:lpstr>Bonus and Penalty for Students</vt:lpstr>
      <vt:lpstr>Bonus and Penalty for Students</vt:lpstr>
      <vt:lpstr>Individual Student Project Report</vt:lpstr>
      <vt:lpstr>Individual Student Project Report</vt:lpstr>
      <vt:lpstr>Project Group Peer Evaluation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sulia</dc:creator>
  <cp:lastModifiedBy>Rama Sai Anudeep Itha (Student)</cp:lastModifiedBy>
  <cp:revision>43</cp:revision>
  <dcterms:created xsi:type="dcterms:W3CDTF">2021-08-18T05:45:57Z</dcterms:created>
  <dcterms:modified xsi:type="dcterms:W3CDTF">2022-03-22T20:28:55Z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2021-04-05T00:00:00Z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2021-08-18T00:00:00Z</vt:filetime>
  </property>
</Properties>
</file>