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76" r:id="rId4"/>
    <p:sldId id="278" r:id="rId5"/>
    <p:sldId id="258" r:id="rId6"/>
    <p:sldId id="279" r:id="rId7"/>
    <p:sldId id="280" r:id="rId8"/>
    <p:sldId id="259" r:id="rId9"/>
    <p:sldId id="284" r:id="rId10"/>
    <p:sldId id="281" r:id="rId11"/>
    <p:sldId id="282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40"/>
  </p:normalViewPr>
  <p:slideViewPr>
    <p:cSldViewPr>
      <p:cViewPr varScale="1">
        <p:scale>
          <a:sx n="102" d="100"/>
          <a:sy n="102" d="100"/>
        </p:scale>
        <p:origin x="1784" y="168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8576" y="579119"/>
            <a:ext cx="332232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0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968" y="926591"/>
            <a:ext cx="8546591" cy="551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5086" y="567434"/>
            <a:ext cx="671382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366" y="1379727"/>
            <a:ext cx="8129267" cy="4723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8629" y="6437454"/>
            <a:ext cx="72453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37454"/>
            <a:ext cx="68389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2063" y="6437454"/>
            <a:ext cx="2482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4464" y="1271016"/>
            <a:ext cx="649224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8864" y="1740407"/>
            <a:ext cx="716279" cy="101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2128" y="2289048"/>
            <a:ext cx="716279" cy="101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3984" y="2837688"/>
            <a:ext cx="716279" cy="101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2432" y="3371088"/>
            <a:ext cx="792480" cy="1124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8376" y="4605528"/>
            <a:ext cx="716279" cy="101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6776" y="5187696"/>
            <a:ext cx="560831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2865" y="1779523"/>
            <a:ext cx="6869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0066"/>
                </a:solidFill>
              </a:rPr>
              <a:t>CSE</a:t>
            </a:r>
            <a:r>
              <a:rPr sz="3600" spc="-105" dirty="0">
                <a:solidFill>
                  <a:srgbClr val="330066"/>
                </a:solidFill>
              </a:rPr>
              <a:t> </a:t>
            </a:r>
            <a:r>
              <a:rPr sz="3600" dirty="0">
                <a:solidFill>
                  <a:srgbClr val="330066"/>
                </a:solidFill>
              </a:rPr>
              <a:t>543</a:t>
            </a:r>
            <a:endParaRPr sz="3600" dirty="0"/>
          </a:p>
          <a:p>
            <a:pPr algn="ctr">
              <a:lnSpc>
                <a:spcPct val="100000"/>
              </a:lnSpc>
            </a:pPr>
            <a:r>
              <a:rPr sz="3600" spc="-10" dirty="0">
                <a:solidFill>
                  <a:srgbClr val="330066"/>
                </a:solidFill>
              </a:rPr>
              <a:t>Information </a:t>
            </a:r>
            <a:r>
              <a:rPr sz="3600" spc="-5" dirty="0">
                <a:solidFill>
                  <a:srgbClr val="330066"/>
                </a:solidFill>
              </a:rPr>
              <a:t>Assurance and</a:t>
            </a:r>
            <a:r>
              <a:rPr sz="3600" spc="-345" dirty="0">
                <a:solidFill>
                  <a:srgbClr val="330066"/>
                </a:solidFill>
              </a:rPr>
              <a:t> </a:t>
            </a:r>
            <a:r>
              <a:rPr sz="3600" spc="-10" dirty="0">
                <a:solidFill>
                  <a:srgbClr val="330066"/>
                </a:solidFill>
              </a:rPr>
              <a:t>Security</a:t>
            </a:r>
            <a:endParaRPr sz="3600" dirty="0"/>
          </a:p>
        </p:txBody>
      </p:sp>
      <p:sp>
        <p:nvSpPr>
          <p:cNvPr id="10" name="object 10"/>
          <p:cNvSpPr txBox="1"/>
          <p:nvPr/>
        </p:nvSpPr>
        <p:spPr>
          <a:xfrm>
            <a:off x="2162936" y="3431540"/>
            <a:ext cx="5076064" cy="308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00"/>
              </a:spcBef>
            </a:pPr>
            <a:r>
              <a:rPr sz="4800" b="1" i="1" spc="-5" dirty="0">
                <a:solidFill>
                  <a:srgbClr val="330066"/>
                </a:solidFill>
                <a:latin typeface="Times New Roman"/>
                <a:cs typeface="Times New Roman"/>
              </a:rPr>
              <a:t>Introduction</a:t>
            </a: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spc="-5" dirty="0">
                <a:solidFill>
                  <a:srgbClr val="330066"/>
                </a:solidFill>
                <a:latin typeface="Times New Roman"/>
                <a:cs typeface="Times New Roman"/>
              </a:rPr>
              <a:t>Professor </a:t>
            </a:r>
            <a:r>
              <a:rPr sz="3600" b="1" i="1" spc="-10" dirty="0">
                <a:solidFill>
                  <a:srgbClr val="330066"/>
                </a:solidFill>
                <a:latin typeface="Times New Roman"/>
                <a:cs typeface="Times New Roman"/>
              </a:rPr>
              <a:t>Stephen </a:t>
            </a:r>
            <a:r>
              <a:rPr sz="3600" b="1" i="1" spc="-5" dirty="0">
                <a:solidFill>
                  <a:srgbClr val="330066"/>
                </a:solidFill>
                <a:latin typeface="Times New Roman"/>
                <a:cs typeface="Times New Roman"/>
              </a:rPr>
              <a:t>S.</a:t>
            </a:r>
            <a:r>
              <a:rPr sz="3600" b="1" i="1" spc="-22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3600" b="1" i="1" spc="-190" dirty="0">
                <a:solidFill>
                  <a:srgbClr val="330066"/>
                </a:solidFill>
                <a:latin typeface="Times New Roman"/>
                <a:cs typeface="Times New Roman"/>
              </a:rPr>
              <a:t>Yau</a:t>
            </a:r>
            <a:endParaRPr lang="en-US" sz="3600" b="1" i="1" spc="-190" dirty="0">
              <a:solidFill>
                <a:srgbClr val="330066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3600" b="1" i="1" spc="-190" dirty="0">
              <a:solidFill>
                <a:srgbClr val="330066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600" b="1" i="1" spc="-190" dirty="0">
                <a:solidFill>
                  <a:srgbClr val="330066"/>
                </a:solidFill>
                <a:latin typeface="Times New Roman"/>
                <a:cs typeface="Times New Roman"/>
              </a:rPr>
              <a:t>Spring 2022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6420611"/>
            <a:ext cx="594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S.S.</a:t>
            </a:r>
            <a:r>
              <a:rPr sz="1400" spc="-270" dirty="0">
                <a:latin typeface="Times New Roman"/>
                <a:cs typeface="Times New Roman"/>
              </a:rPr>
              <a:t> </a:t>
            </a:r>
            <a:r>
              <a:rPr sz="1400" spc="-80" dirty="0">
                <a:latin typeface="Times New Roman"/>
                <a:cs typeface="Times New Roman"/>
              </a:rPr>
              <a:t>Yau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2713" y="642061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270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6659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President's </a:t>
            </a:r>
            <a:r>
              <a:rPr spc="-5" dirty="0"/>
              <a:t>National Strategy to  </a:t>
            </a:r>
            <a:r>
              <a:rPr i="1" spc="-10" dirty="0"/>
              <a:t>Secure Cyberspace </a:t>
            </a:r>
            <a:r>
              <a:rPr sz="3200" i="1" spc="-5" dirty="0"/>
              <a:t>(Feb.</a:t>
            </a:r>
            <a:r>
              <a:rPr sz="3200" i="1" spc="15" dirty="0"/>
              <a:t> </a:t>
            </a:r>
            <a:r>
              <a:rPr sz="3200" i="1" dirty="0"/>
              <a:t>2003)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2" y="6437454"/>
            <a:ext cx="3595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</a:t>
            </a:fld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7366" y="1700789"/>
            <a:ext cx="8484234" cy="42421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4175" marR="139065" indent="-342900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84175" algn="l"/>
              </a:tabLst>
            </a:pPr>
            <a:r>
              <a:rPr sz="3600" spc="-5" dirty="0"/>
              <a:t>President Bush directed the development of </a:t>
            </a:r>
            <a:r>
              <a:rPr sz="3600" dirty="0"/>
              <a:t>a </a:t>
            </a:r>
            <a:r>
              <a:rPr sz="3600" spc="-5" dirty="0"/>
              <a:t>National  Strategy </a:t>
            </a:r>
            <a:r>
              <a:rPr sz="3600" dirty="0"/>
              <a:t>to </a:t>
            </a:r>
            <a:r>
              <a:rPr sz="3600" b="1" i="1" spc="-10" dirty="0">
                <a:latin typeface="Times New Roman"/>
                <a:cs typeface="Times New Roman"/>
              </a:rPr>
              <a:t>Secure </a:t>
            </a:r>
            <a:r>
              <a:rPr sz="3600" b="1" i="1" spc="-5" dirty="0">
                <a:latin typeface="Times New Roman"/>
                <a:cs typeface="Times New Roman"/>
              </a:rPr>
              <a:t>Cyberspace </a:t>
            </a:r>
            <a:r>
              <a:rPr sz="3600" dirty="0"/>
              <a:t>to </a:t>
            </a:r>
            <a:r>
              <a:rPr sz="3600" spc="-5" dirty="0"/>
              <a:t>ensure that </a:t>
            </a:r>
            <a:r>
              <a:rPr sz="3600" spc="-10" dirty="0"/>
              <a:t>America </a:t>
            </a:r>
            <a:r>
              <a:rPr sz="3600" spc="-5" dirty="0"/>
              <a:t>has </a:t>
            </a:r>
            <a:r>
              <a:rPr sz="3600" dirty="0"/>
              <a:t>a  </a:t>
            </a:r>
            <a:r>
              <a:rPr sz="3600" spc="-5" dirty="0"/>
              <a:t>clear </a:t>
            </a:r>
            <a:r>
              <a:rPr sz="3600" b="1" i="1" spc="-5" dirty="0">
                <a:latin typeface="Times New Roman"/>
                <a:cs typeface="Times New Roman"/>
              </a:rPr>
              <a:t>roadmap </a:t>
            </a:r>
            <a:r>
              <a:rPr sz="3600" dirty="0"/>
              <a:t>to </a:t>
            </a:r>
            <a:r>
              <a:rPr sz="3600" spc="-5" dirty="0"/>
              <a:t>protect </a:t>
            </a:r>
            <a:r>
              <a:rPr sz="3600" dirty="0"/>
              <a:t>its </a:t>
            </a:r>
            <a:r>
              <a:rPr sz="3600" spc="-5" dirty="0"/>
              <a:t>critical</a:t>
            </a:r>
            <a:r>
              <a:rPr sz="3600" spc="175" dirty="0"/>
              <a:t> </a:t>
            </a:r>
            <a:r>
              <a:rPr sz="3600" spc="-5" dirty="0"/>
              <a:t>infrastructures.</a:t>
            </a:r>
          </a:p>
          <a:p>
            <a:pPr marL="384175" marR="139065" indent="-342900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84175" algn="l"/>
              </a:tabLst>
            </a:pPr>
            <a:r>
              <a:rPr sz="3600" spc="-5" dirty="0"/>
              <a:t>Provides direction to the federal government departments and agencies for cyberspace security</a:t>
            </a:r>
          </a:p>
        </p:txBody>
      </p:sp>
    </p:spTree>
    <p:extLst>
      <p:ext uri="{BB962C8B-B14F-4D97-AF65-F5344CB8AC3E}">
        <p14:creationId xmlns:p14="http://schemas.microsoft.com/office/powerpoint/2010/main" val="222417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6659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President's </a:t>
            </a:r>
            <a:r>
              <a:rPr spc="-5" dirty="0"/>
              <a:t>National Strategy to  </a:t>
            </a:r>
            <a:r>
              <a:rPr i="1" spc="-10" dirty="0"/>
              <a:t>Secure Cyberspace </a:t>
            </a:r>
            <a:r>
              <a:rPr sz="3200" i="1" spc="-5" dirty="0"/>
              <a:t>(Feb.</a:t>
            </a:r>
            <a:r>
              <a:rPr sz="3200" i="1" spc="15" dirty="0"/>
              <a:t> </a:t>
            </a:r>
            <a:r>
              <a:rPr sz="3200" i="1" dirty="0"/>
              <a:t>2003)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2" y="6437454"/>
            <a:ext cx="2833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11</a:t>
            </a:fld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839200" cy="470385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4175" marR="139065" indent="-342900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84175" algn="l"/>
              </a:tabLst>
            </a:pPr>
            <a:r>
              <a:rPr sz="3600" spc="-5" dirty="0"/>
              <a:t>Identifies steps that state and local governments, private  companies and organizations, and individual Americans can  take to improve our collective cyber security</a:t>
            </a:r>
          </a:p>
          <a:p>
            <a:pPr marL="384175" marR="139065" indent="-342900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84175" algn="l"/>
              </a:tabLst>
            </a:pPr>
            <a:r>
              <a:rPr lang="en-US" sz="3600" spc="-5" dirty="0"/>
              <a:t>Prevent cyber attacks against America’s critical  infrastructures</a:t>
            </a:r>
          </a:p>
          <a:p>
            <a:pPr marL="384175" marR="139065" indent="-342900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84175" algn="l"/>
              </a:tabLst>
            </a:pPr>
            <a:r>
              <a:rPr lang="en-US" sz="3600" spc="-5" dirty="0"/>
              <a:t>Minimize </a:t>
            </a:r>
            <a:r>
              <a:rPr lang="en-US" sz="3600" b="1" i="1" spc="-5" dirty="0"/>
              <a:t>damage and recovery </a:t>
            </a:r>
            <a:r>
              <a:rPr lang="en-US" sz="3600" b="1" i="1" dirty="0"/>
              <a:t>time </a:t>
            </a:r>
            <a:r>
              <a:rPr lang="en-US" sz="3600" spc="-5" dirty="0"/>
              <a:t>from cyber attacks that do</a:t>
            </a:r>
            <a:r>
              <a:rPr lang="en-US" sz="3600" spc="-105" dirty="0"/>
              <a:t> </a:t>
            </a:r>
            <a:r>
              <a:rPr lang="en-US" sz="3600" spc="-5" dirty="0"/>
              <a:t>occur.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820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6248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Information</a:t>
            </a:r>
            <a:r>
              <a:rPr sz="4400" spc="-80" dirty="0"/>
              <a:t> </a:t>
            </a:r>
            <a:r>
              <a:rPr sz="4400" spc="-10" dirty="0"/>
              <a:t>Assurance</a:t>
            </a:r>
            <a:r>
              <a:rPr lang="en-US" sz="4400" spc="-10" dirty="0"/>
              <a:t> (1)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28800"/>
            <a:ext cx="8531860" cy="4088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Information Assurance (IA) encompasses  the </a:t>
            </a:r>
            <a:r>
              <a:rPr sz="4400" b="1" i="1" spc="-5" dirty="0">
                <a:latin typeface="Times New Roman"/>
                <a:cs typeface="Times New Roman"/>
              </a:rPr>
              <a:t>scientific, technical, and management  disciplines </a:t>
            </a:r>
            <a:r>
              <a:rPr sz="4400" spc="-5" dirty="0">
                <a:latin typeface="Times New Roman"/>
                <a:cs typeface="Times New Roman"/>
              </a:rPr>
              <a:t>required to </a:t>
            </a:r>
            <a:r>
              <a:rPr sz="4400" b="1" i="1" spc="-5" dirty="0">
                <a:latin typeface="Times New Roman"/>
                <a:cs typeface="Times New Roman"/>
              </a:rPr>
              <a:t>ensure information  security and</a:t>
            </a:r>
            <a:r>
              <a:rPr sz="4400" b="1" i="1" spc="-80" dirty="0">
                <a:latin typeface="Times New Roman"/>
                <a:cs typeface="Times New Roman"/>
              </a:rPr>
              <a:t> </a:t>
            </a:r>
            <a:r>
              <a:rPr sz="4400" b="1" i="1" spc="-20" dirty="0">
                <a:latin typeface="Times New Roman"/>
                <a:cs typeface="Times New Roman"/>
              </a:rPr>
              <a:t>quality.</a:t>
            </a:r>
            <a:endParaRPr lang="en-US" sz="4400" b="1" i="1" spc="-20" dirty="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spcBef>
                <a:spcPts val="105"/>
              </a:spcBef>
              <a:buClr>
                <a:srgbClr val="3333CC"/>
              </a:buClr>
              <a:buSzPct val="59375"/>
              <a:tabLst>
                <a:tab pos="355600" algn="l"/>
              </a:tabLst>
            </a:pP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6400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Information</a:t>
            </a:r>
            <a:r>
              <a:rPr sz="4400" spc="-80" dirty="0"/>
              <a:t> </a:t>
            </a:r>
            <a:r>
              <a:rPr sz="4400" spc="-10" dirty="0"/>
              <a:t>Assurance</a:t>
            </a:r>
            <a:r>
              <a:rPr lang="en-US" sz="4400" spc="-10" dirty="0"/>
              <a:t> (2)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073" y="1752600"/>
            <a:ext cx="8305801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spc="-10" dirty="0">
                <a:latin typeface="Times New Roman"/>
                <a:cs typeface="Times New Roman"/>
              </a:rPr>
              <a:t>Security techniques as </a:t>
            </a:r>
            <a:r>
              <a:rPr sz="4400" spc="-15" dirty="0">
                <a:latin typeface="Times New Roman"/>
                <a:cs typeface="Times New Roman"/>
              </a:rPr>
              <a:t>well </a:t>
            </a:r>
            <a:r>
              <a:rPr sz="4400" spc="-10" dirty="0">
                <a:latin typeface="Times New Roman"/>
                <a:cs typeface="Times New Roman"/>
              </a:rPr>
              <a:t>as </a:t>
            </a:r>
            <a:r>
              <a:rPr sz="4400" spc="-15" dirty="0">
                <a:latin typeface="Times New Roman"/>
                <a:cs typeface="Times New Roman"/>
              </a:rPr>
              <a:t>organization,  </a:t>
            </a:r>
            <a:r>
              <a:rPr sz="4400" spc="-10" dirty="0">
                <a:latin typeface="Times New Roman"/>
                <a:cs typeface="Times New Roman"/>
              </a:rPr>
              <a:t>operati</a:t>
            </a:r>
            <a:r>
              <a:rPr lang="en-US" sz="4400" spc="-10" dirty="0">
                <a:latin typeface="Times New Roman"/>
                <a:cs typeface="Times New Roman"/>
              </a:rPr>
              <a:t>ng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spc="-15" dirty="0">
                <a:latin typeface="Times New Roman"/>
                <a:cs typeface="Times New Roman"/>
              </a:rPr>
              <a:t>management</a:t>
            </a:r>
            <a:r>
              <a:rPr lang="en-US" sz="4400" spc="-15" dirty="0">
                <a:latin typeface="Times New Roman"/>
                <a:cs typeface="Times New Roman"/>
              </a:rPr>
              <a:t> and environments,</a:t>
            </a:r>
            <a:r>
              <a:rPr sz="4400" spc="-15" dirty="0">
                <a:latin typeface="Times New Roman"/>
                <a:cs typeface="Times New Roman"/>
              </a:rPr>
              <a:t> user</a:t>
            </a:r>
            <a:r>
              <a:rPr lang="en-US" sz="4400" spc="-15" dirty="0">
                <a:latin typeface="Times New Roman"/>
                <a:cs typeface="Times New Roman"/>
              </a:rPr>
              <a:t> </a:t>
            </a:r>
            <a:r>
              <a:rPr sz="4400" spc="-15" dirty="0">
                <a:latin typeface="Times New Roman"/>
                <a:cs typeface="Times New Roman"/>
              </a:rPr>
              <a:t>awareness,  </a:t>
            </a:r>
            <a:r>
              <a:rPr sz="4400" spc="-35" dirty="0">
                <a:latin typeface="Times New Roman"/>
                <a:cs typeface="Times New Roman"/>
              </a:rPr>
              <a:t>policy, </a:t>
            </a:r>
            <a:r>
              <a:rPr sz="4400" spc="-10" dirty="0">
                <a:latin typeface="Times New Roman"/>
                <a:cs typeface="Times New Roman"/>
              </a:rPr>
              <a:t>and</a:t>
            </a:r>
            <a:r>
              <a:rPr sz="4400" spc="15" dirty="0">
                <a:latin typeface="Times New Roman"/>
                <a:cs typeface="Times New Roman"/>
              </a:rPr>
              <a:t> </a:t>
            </a:r>
            <a:r>
              <a:rPr sz="4400" spc="-30" dirty="0">
                <a:latin typeface="Times New Roman"/>
                <a:cs typeface="Times New Roman"/>
              </a:rPr>
              <a:t>legality,</a:t>
            </a:r>
            <a:r>
              <a:rPr sz="4400" spc="-10" dirty="0">
                <a:latin typeface="Times New Roman"/>
                <a:cs typeface="Times New Roman"/>
              </a:rPr>
              <a:t> all</a:t>
            </a:r>
            <a:r>
              <a:rPr lang="en-US" sz="4400" spc="-1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play important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roles.</a:t>
            </a:r>
            <a:endParaRPr lang="en-US" sz="4400" spc="-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77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399"/>
            <a:ext cx="6400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Information</a:t>
            </a:r>
            <a:r>
              <a:rPr sz="4400" spc="-80" dirty="0"/>
              <a:t> </a:t>
            </a:r>
            <a:r>
              <a:rPr sz="4400" spc="-10" dirty="0"/>
              <a:t>Assurance</a:t>
            </a:r>
            <a:r>
              <a:rPr lang="en-US" sz="4400" spc="-10" dirty="0"/>
              <a:t> (3)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357" y="1600200"/>
            <a:ext cx="8980171" cy="4162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227329" lvl="1" indent="-286385">
              <a:lnSpc>
                <a:spcPct val="101099"/>
              </a:lnSpc>
              <a:spcBef>
                <a:spcPts val="61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sz="5400" spc="-10" dirty="0">
                <a:latin typeface="Times New Roman"/>
                <a:cs typeface="Times New Roman"/>
              </a:rPr>
              <a:t>Information quality contributes </a:t>
            </a:r>
            <a:r>
              <a:rPr sz="5400" spc="-5" dirty="0">
                <a:latin typeface="Times New Roman"/>
                <a:cs typeface="Times New Roman"/>
              </a:rPr>
              <a:t>to the  </a:t>
            </a:r>
            <a:r>
              <a:rPr sz="5400" spc="-10" dirty="0">
                <a:latin typeface="Times New Roman"/>
                <a:cs typeface="Times New Roman"/>
              </a:rPr>
              <a:t>overall information assurance </a:t>
            </a:r>
            <a:r>
              <a:rPr sz="5400" spc="-5" dirty="0">
                <a:latin typeface="Times New Roman"/>
                <a:cs typeface="Times New Roman"/>
              </a:rPr>
              <a:t>of </a:t>
            </a:r>
            <a:r>
              <a:rPr sz="5400" spc="-10" dirty="0">
                <a:latin typeface="Times New Roman"/>
                <a:cs typeface="Times New Roman"/>
              </a:rPr>
              <a:t>information  systems </a:t>
            </a:r>
            <a:r>
              <a:rPr sz="5400" spc="-5" dirty="0">
                <a:latin typeface="Times New Roman"/>
                <a:cs typeface="Times New Roman"/>
              </a:rPr>
              <a:t>and</a:t>
            </a:r>
            <a:r>
              <a:rPr sz="5400" spc="-60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networks.</a:t>
            </a:r>
            <a:endParaRPr sz="5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4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2" y="445514"/>
            <a:ext cx="723615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National </a:t>
            </a:r>
            <a:r>
              <a:rPr dirty="0"/>
              <a:t>IA</a:t>
            </a:r>
            <a:r>
              <a:rPr spc="-140" dirty="0"/>
              <a:t> </a:t>
            </a:r>
            <a:r>
              <a:rPr dirty="0"/>
              <a:t>Program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447800"/>
            <a:ext cx="8839199" cy="457112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5600" marR="179070" indent="-342900">
              <a:lnSpc>
                <a:spcPct val="80600"/>
              </a:lnSpc>
              <a:spcBef>
                <a:spcPts val="65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947419" algn="l"/>
                <a:tab pos="1172845" algn="l"/>
                <a:tab pos="1466850" algn="l"/>
                <a:tab pos="1664970" algn="l"/>
              </a:tabLst>
            </a:pP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b="1" i="1" spc="-5" dirty="0">
                <a:latin typeface="Times New Roman"/>
                <a:cs typeface="Times New Roman"/>
              </a:rPr>
              <a:t>National </a:t>
            </a:r>
            <a:r>
              <a:rPr sz="3600" b="1" i="1" spc="-10" dirty="0">
                <a:latin typeface="Times New Roman"/>
                <a:cs typeface="Times New Roman"/>
              </a:rPr>
              <a:t>Centers </a:t>
            </a:r>
            <a:r>
              <a:rPr sz="3600" b="1" i="1" dirty="0">
                <a:latin typeface="Times New Roman"/>
                <a:cs typeface="Times New Roman"/>
              </a:rPr>
              <a:t>of </a:t>
            </a:r>
            <a:r>
              <a:rPr sz="3600" b="1" i="1" spc="-5" dirty="0">
                <a:latin typeface="Times New Roman"/>
                <a:cs typeface="Times New Roman"/>
              </a:rPr>
              <a:t>Academic Excellence in Information  </a:t>
            </a:r>
            <a:r>
              <a:rPr sz="3600" b="1" i="1" spc="-10" dirty="0">
                <a:latin typeface="Times New Roman"/>
                <a:cs typeface="Times New Roman"/>
              </a:rPr>
              <a:t>Assurance </a:t>
            </a:r>
            <a:r>
              <a:rPr sz="3600" b="1" i="1" spc="-5" dirty="0">
                <a:latin typeface="Times New Roman"/>
                <a:cs typeface="Times New Roman"/>
              </a:rPr>
              <a:t>Education </a:t>
            </a:r>
            <a:r>
              <a:rPr sz="3600" b="1" i="1" spc="-10" dirty="0">
                <a:latin typeface="Times New Roman"/>
                <a:cs typeface="Times New Roman"/>
              </a:rPr>
              <a:t>(CAE/IAE) </a:t>
            </a:r>
            <a:r>
              <a:rPr sz="3600" i="1" spc="-5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later the </a:t>
            </a:r>
            <a:r>
              <a:rPr sz="3600" b="1" i="1" spc="-5" dirty="0">
                <a:latin typeface="Times New Roman"/>
                <a:cs typeface="Times New Roman"/>
              </a:rPr>
              <a:t>National  </a:t>
            </a:r>
            <a:r>
              <a:rPr sz="3600" b="1" i="1" spc="-10" dirty="0">
                <a:latin typeface="Times New Roman"/>
                <a:cs typeface="Times New Roman"/>
              </a:rPr>
              <a:t>Centers</a:t>
            </a:r>
            <a:r>
              <a:rPr lang="en-US"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of </a:t>
            </a:r>
            <a:r>
              <a:rPr sz="3600" b="1" i="1" spc="-5" dirty="0">
                <a:latin typeface="Times New Roman"/>
                <a:cs typeface="Times New Roman"/>
              </a:rPr>
              <a:t>Academic Excellence in Information </a:t>
            </a:r>
            <a:r>
              <a:rPr sz="3600" b="1" i="1" spc="-10" dirty="0">
                <a:latin typeface="Times New Roman"/>
                <a:cs typeface="Times New Roman"/>
              </a:rPr>
              <a:t>Assurance  </a:t>
            </a:r>
            <a:r>
              <a:rPr sz="3600" b="1" i="1" spc="-5" dirty="0">
                <a:latin typeface="Times New Roman"/>
                <a:cs typeface="Times New Roman"/>
              </a:rPr>
              <a:t>Research</a:t>
            </a:r>
            <a:r>
              <a:rPr lang="en-US" sz="3600" b="1" i="1" spc="-5" dirty="0">
                <a:latin typeface="Times New Roman"/>
                <a:cs typeface="Times New Roman"/>
              </a:rPr>
              <a:t>  </a:t>
            </a:r>
            <a:r>
              <a:rPr sz="3600" b="1" i="1" spc="-10" dirty="0">
                <a:latin typeface="Times New Roman"/>
                <a:cs typeface="Times New Roman"/>
              </a:rPr>
              <a:t>(CAE-R) </a:t>
            </a:r>
            <a:r>
              <a:rPr sz="3600" spc="-10" dirty="0">
                <a:latin typeface="Times New Roman"/>
                <a:cs typeface="Times New Roman"/>
              </a:rPr>
              <a:t>Programs </a:t>
            </a:r>
            <a:r>
              <a:rPr sz="3600" spc="-5" dirty="0">
                <a:latin typeface="Times New Roman"/>
                <a:cs typeface="Times New Roman"/>
              </a:rPr>
              <a:t>are outreach </a:t>
            </a:r>
            <a:r>
              <a:rPr sz="3600" spc="-10" dirty="0">
                <a:latin typeface="Times New Roman"/>
                <a:cs typeface="Times New Roman"/>
              </a:rPr>
              <a:t>programs </a:t>
            </a:r>
            <a:r>
              <a:rPr sz="3600" spc="-5" dirty="0">
                <a:latin typeface="Times New Roman"/>
                <a:cs typeface="Times New Roman"/>
              </a:rPr>
              <a:t>designed </a:t>
            </a:r>
            <a:r>
              <a:rPr lang="en-US" sz="3600" spc="-5" dirty="0">
                <a:latin typeface="Times New Roman"/>
                <a:cs typeface="Times New Roman"/>
              </a:rPr>
              <a:t>and operated by the National Security Agency (NSA) in support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Presidential </a:t>
            </a:r>
            <a:r>
              <a:rPr sz="3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 </a:t>
            </a:r>
            <a:r>
              <a:rPr sz="36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Directive </a:t>
            </a:r>
            <a:r>
              <a:rPr sz="3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63, </a:t>
            </a:r>
            <a:r>
              <a:rPr sz="3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National Policy </a:t>
            </a:r>
            <a:r>
              <a:rPr sz="3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lang="en-US" sz="3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Critical </a:t>
            </a:r>
            <a:r>
              <a:rPr sz="36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Infrastructure </a:t>
            </a:r>
            <a:r>
              <a:rPr sz="36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Protection, </a:t>
            </a:r>
            <a:r>
              <a:rPr sz="3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May</a:t>
            </a:r>
            <a:r>
              <a:rPr sz="3600" i="1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1998.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634" y="381000"/>
            <a:ext cx="73145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National </a:t>
            </a:r>
            <a:r>
              <a:rPr dirty="0"/>
              <a:t>IA</a:t>
            </a:r>
            <a:r>
              <a:rPr spc="-140" dirty="0"/>
              <a:t> </a:t>
            </a:r>
            <a:r>
              <a:rPr dirty="0"/>
              <a:t>Program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676400"/>
            <a:ext cx="8477124" cy="316176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756285" marR="300990" lvl="1" indent="-286385">
              <a:lnSpc>
                <a:spcPts val="4000"/>
              </a:lnSpc>
              <a:spcBef>
                <a:spcPts val="56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4000" spc="-5" dirty="0">
                <a:latin typeface="Times New Roman"/>
                <a:cs typeface="Times New Roman"/>
              </a:rPr>
              <a:t>The program was </a:t>
            </a:r>
            <a:r>
              <a:rPr lang="en-US" sz="4000" spc="-5" dirty="0">
                <a:latin typeface="Times New Roman"/>
                <a:cs typeface="Times New Roman"/>
              </a:rPr>
              <a:t>co-</a:t>
            </a:r>
            <a:r>
              <a:rPr sz="4000" spc="-5" dirty="0">
                <a:latin typeface="Times New Roman"/>
                <a:cs typeface="Times New Roman"/>
              </a:rPr>
              <a:t>sponsored </a:t>
            </a:r>
            <a:r>
              <a:rPr sz="4000" dirty="0">
                <a:latin typeface="Times New Roman"/>
                <a:cs typeface="Times New Roman"/>
              </a:rPr>
              <a:t>by </a:t>
            </a:r>
            <a:r>
              <a:rPr sz="4000" spc="-5" dirty="0">
                <a:latin typeface="Times New Roman"/>
                <a:cs typeface="Times New Roman"/>
              </a:rPr>
              <a:t>NSA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and </a:t>
            </a:r>
            <a:r>
              <a:rPr sz="4000" spc="-10" dirty="0">
                <a:latin typeface="Times New Roman"/>
                <a:cs typeface="Times New Roman"/>
              </a:rPr>
              <a:t>Dep</a:t>
            </a:r>
            <a:r>
              <a:rPr lang="en-US" sz="4000" spc="-10" dirty="0">
                <a:latin typeface="Times New Roman"/>
                <a:cs typeface="Times New Roman"/>
              </a:rPr>
              <a:t>artment </a:t>
            </a:r>
            <a:r>
              <a:rPr sz="4000" spc="-5" dirty="0">
                <a:latin typeface="Times New Roman"/>
                <a:cs typeface="Times New Roman"/>
              </a:rPr>
              <a:t>of </a:t>
            </a:r>
            <a:r>
              <a:rPr sz="4000" spc="-10" dirty="0">
                <a:latin typeface="Times New Roman"/>
                <a:cs typeface="Times New Roman"/>
              </a:rPr>
              <a:t>Homeland </a:t>
            </a:r>
            <a:r>
              <a:rPr sz="4000" spc="-5" dirty="0">
                <a:latin typeface="Times New Roman"/>
                <a:cs typeface="Times New Roman"/>
              </a:rPr>
              <a:t>Security (DHS)</a:t>
            </a:r>
            <a:r>
              <a:rPr lang="en-US" sz="4000" spc="-5" dirty="0">
                <a:latin typeface="Times New Roman"/>
                <a:cs typeface="Times New Roman"/>
              </a:rPr>
              <a:t>] </a:t>
            </a:r>
            <a:r>
              <a:rPr sz="4000" spc="-10" dirty="0">
                <a:latin typeface="Times New Roman"/>
                <a:cs typeface="Times New Roman"/>
              </a:rPr>
              <a:t>since </a:t>
            </a:r>
            <a:r>
              <a:rPr sz="4000" spc="-5" dirty="0">
                <a:latin typeface="Times New Roman"/>
                <a:cs typeface="Times New Roman"/>
              </a:rPr>
              <a:t>2004 in </a:t>
            </a:r>
            <a:r>
              <a:rPr sz="4000" dirty="0">
                <a:latin typeface="Times New Roman"/>
                <a:cs typeface="Times New Roman"/>
              </a:rPr>
              <a:t>support of </a:t>
            </a:r>
            <a:r>
              <a:rPr sz="40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President </a:t>
            </a:r>
            <a:r>
              <a:rPr sz="4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Bush's National Strategy to </a:t>
            </a:r>
            <a:r>
              <a:rPr sz="400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Secure </a:t>
            </a:r>
            <a:r>
              <a:rPr sz="4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Cyberspace,</a:t>
            </a:r>
            <a:r>
              <a:rPr sz="4000" i="1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200</a:t>
            </a:r>
            <a:r>
              <a:rPr lang="en-US" sz="4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 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024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2" y="445514"/>
            <a:ext cx="723615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National </a:t>
            </a:r>
            <a:r>
              <a:rPr dirty="0"/>
              <a:t>IA</a:t>
            </a:r>
            <a:r>
              <a:rPr spc="-140" dirty="0"/>
              <a:t> </a:t>
            </a:r>
            <a:r>
              <a:rPr dirty="0"/>
              <a:t>Program</a:t>
            </a:r>
            <a:r>
              <a:rPr lang="en-US" dirty="0"/>
              <a:t> (3)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18" y="1469481"/>
            <a:ext cx="8897782" cy="4276492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756285" marR="5080" lvl="1" indent="-286385">
              <a:lnSpc>
                <a:spcPct val="79800"/>
              </a:lnSpc>
              <a:spcBef>
                <a:spcPts val="1200"/>
              </a:spcBef>
              <a:spcAft>
                <a:spcPts val="1200"/>
              </a:spcAft>
              <a:buClr>
                <a:srgbClr val="3333CC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Program G</a:t>
            </a:r>
            <a:r>
              <a:rPr sz="4000" spc="-5" dirty="0">
                <a:latin typeface="Times New Roman"/>
                <a:cs typeface="Times New Roman"/>
              </a:rPr>
              <a:t>oal</a:t>
            </a:r>
            <a:r>
              <a:rPr lang="en-US" sz="4000" spc="-5" dirty="0">
                <a:latin typeface="Times New Roman"/>
                <a:cs typeface="Times New Roman"/>
              </a:rPr>
              <a:t>: R</a:t>
            </a:r>
            <a:r>
              <a:rPr sz="4000" b="1" i="1" spc="-5" dirty="0">
                <a:latin typeface="Times New Roman"/>
                <a:cs typeface="Times New Roman"/>
              </a:rPr>
              <a:t>educe vulnerability in </a:t>
            </a:r>
            <a:r>
              <a:rPr sz="4000" b="1" i="1" dirty="0">
                <a:latin typeface="Times New Roman"/>
                <a:cs typeface="Times New Roman"/>
              </a:rPr>
              <a:t>our  </a:t>
            </a:r>
            <a:r>
              <a:rPr sz="4000" b="1" i="1" spc="-5" dirty="0">
                <a:latin typeface="Times New Roman"/>
                <a:cs typeface="Times New Roman"/>
              </a:rPr>
              <a:t>national </a:t>
            </a:r>
            <a:r>
              <a:rPr sz="4000" b="1" i="1" spc="-10" dirty="0">
                <a:latin typeface="Times New Roman"/>
                <a:cs typeface="Times New Roman"/>
              </a:rPr>
              <a:t>information </a:t>
            </a:r>
            <a:r>
              <a:rPr sz="4000" b="1" i="1" spc="-5" dirty="0">
                <a:latin typeface="Times New Roman"/>
                <a:cs typeface="Times New Roman"/>
              </a:rPr>
              <a:t>infrastructure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by </a:t>
            </a:r>
            <a:r>
              <a:rPr sz="4000" spc="-10" dirty="0">
                <a:latin typeface="Times New Roman"/>
                <a:cs typeface="Times New Roman"/>
              </a:rPr>
              <a:t>promoting </a:t>
            </a:r>
            <a:r>
              <a:rPr sz="4000" spc="-5" dirty="0">
                <a:latin typeface="Times New Roman"/>
                <a:cs typeface="Times New Roman"/>
              </a:rPr>
              <a:t>higher  education in </a:t>
            </a:r>
            <a:r>
              <a:rPr sz="4000" spc="-10" dirty="0">
                <a:latin typeface="Times New Roman"/>
                <a:cs typeface="Times New Roman"/>
              </a:rPr>
              <a:t>information </a:t>
            </a:r>
            <a:r>
              <a:rPr sz="4000" spc="-5" dirty="0">
                <a:latin typeface="Times New Roman"/>
                <a:cs typeface="Times New Roman"/>
              </a:rPr>
              <a:t>assurance </a:t>
            </a:r>
            <a:r>
              <a:rPr sz="4000" dirty="0">
                <a:latin typeface="Times New Roman"/>
                <a:cs typeface="Times New Roman"/>
              </a:rPr>
              <a:t>(IA), </a:t>
            </a:r>
            <a:r>
              <a:rPr sz="4000" spc="-5" dirty="0">
                <a:latin typeface="Times New Roman"/>
                <a:cs typeface="Times New Roman"/>
              </a:rPr>
              <a:t>and producing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growing </a:t>
            </a:r>
            <a:r>
              <a:rPr sz="4000" spc="-10" dirty="0">
                <a:latin typeface="Times New Roman"/>
                <a:cs typeface="Times New Roman"/>
              </a:rPr>
              <a:t>number </a:t>
            </a:r>
            <a:r>
              <a:rPr sz="4000" dirty="0">
                <a:latin typeface="Times New Roman"/>
                <a:cs typeface="Times New Roman"/>
              </a:rPr>
              <a:t>of </a:t>
            </a:r>
            <a:r>
              <a:rPr sz="4000" spc="-5" dirty="0">
                <a:latin typeface="Times New Roman"/>
                <a:cs typeface="Times New Roman"/>
              </a:rPr>
              <a:t>professionals with </a:t>
            </a:r>
            <a:r>
              <a:rPr sz="4000" dirty="0">
                <a:latin typeface="Times New Roman"/>
                <a:cs typeface="Times New Roman"/>
              </a:rPr>
              <a:t>IA </a:t>
            </a:r>
            <a:r>
              <a:rPr sz="4000" spc="-5" dirty="0">
                <a:latin typeface="Times New Roman"/>
                <a:cs typeface="Times New Roman"/>
              </a:rPr>
              <a:t>expertise in</a:t>
            </a:r>
            <a:r>
              <a:rPr sz="4000" spc="-17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various  disciplines.</a:t>
            </a:r>
            <a:endParaRPr sz="40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ts val="3295"/>
              </a:lnSpc>
              <a:spcBef>
                <a:spcPts val="1200"/>
              </a:spcBef>
              <a:spcAft>
                <a:spcPts val="1200"/>
              </a:spcAft>
              <a:buClr>
                <a:srgbClr val="3333CC"/>
              </a:buClr>
              <a:buSzPct val="57692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ASU </a:t>
            </a:r>
            <a:r>
              <a:rPr sz="4000" spc="-10" dirty="0">
                <a:latin typeface="Times New Roman"/>
                <a:cs typeface="Times New Roman"/>
              </a:rPr>
              <a:t>certified </a:t>
            </a:r>
            <a:r>
              <a:rPr sz="4000" spc="-5" dirty="0">
                <a:latin typeface="Times New Roman"/>
                <a:cs typeface="Times New Roman"/>
              </a:rPr>
              <a:t>as</a:t>
            </a:r>
            <a:r>
              <a:rPr sz="4000" b="1" i="1" spc="-5" dirty="0">
                <a:latin typeface="Times New Roman"/>
                <a:cs typeface="Times New Roman"/>
              </a:rPr>
              <a:t> </a:t>
            </a:r>
            <a:r>
              <a:rPr sz="4000" b="1" i="1" spc="-15" dirty="0">
                <a:latin typeface="Times New Roman"/>
                <a:cs typeface="Times New Roman"/>
              </a:rPr>
              <a:t>CAE/IAE </a:t>
            </a:r>
            <a:r>
              <a:rPr sz="4000" b="1" i="1" spc="-5" dirty="0">
                <a:latin typeface="Times New Roman"/>
                <a:cs typeface="Times New Roman"/>
              </a:rPr>
              <a:t>and</a:t>
            </a:r>
            <a:r>
              <a:rPr sz="4000" b="1" i="1" spc="-65" dirty="0">
                <a:latin typeface="Times New Roman"/>
                <a:cs typeface="Times New Roman"/>
              </a:rPr>
              <a:t> </a:t>
            </a:r>
            <a:r>
              <a:rPr sz="4000" b="1" i="1" spc="-10" dirty="0">
                <a:latin typeface="Times New Roman"/>
                <a:cs typeface="Times New Roman"/>
              </a:rPr>
              <a:t>CAE-R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98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-76200"/>
            <a:ext cx="7543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Presidential </a:t>
            </a:r>
            <a:r>
              <a:rPr spc="-5" dirty="0"/>
              <a:t>Decision Directive</a:t>
            </a:r>
            <a:r>
              <a:rPr spc="-35" dirty="0"/>
              <a:t> </a:t>
            </a:r>
            <a:r>
              <a:rPr spc="-10" dirty="0"/>
              <a:t>63</a:t>
            </a:r>
            <a:br>
              <a:rPr lang="en-US" spc="-10" dirty="0"/>
            </a:br>
            <a:r>
              <a:rPr lang="en-US" spc="-10" dirty="0"/>
              <a:t>May 22, 1998 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197" y="940498"/>
            <a:ext cx="8351203" cy="4082528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2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41375" marR="139065" lvl="1" indent="-342900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84175" algn="l"/>
              </a:tabLst>
            </a:pPr>
            <a:r>
              <a:rPr sz="4800" spc="-5" dirty="0">
                <a:latin typeface="Times New Roman"/>
                <a:cs typeface="Times New Roman"/>
              </a:rPr>
              <a:t>Intended to take all necessary measures to swiftly  eliminate any significant vulnerability to both physical and cyber attacks on our critical  infrastructures, especially our cyber systems.</a:t>
            </a:r>
            <a:endParaRPr lang="en-US" sz="48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171195"/>
            <a:ext cx="71386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Presidential </a:t>
            </a:r>
            <a:r>
              <a:rPr spc="-5" dirty="0"/>
              <a:t>Decision Directive</a:t>
            </a:r>
            <a:r>
              <a:rPr spc="-35" dirty="0"/>
              <a:t> </a:t>
            </a:r>
            <a:r>
              <a:rPr spc="-10" dirty="0"/>
              <a:t>63</a:t>
            </a:r>
            <a:r>
              <a:rPr lang="en-US" spc="-10" dirty="0"/>
              <a:t> May 22, 1998 (cont.)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S.S.</a:t>
            </a:r>
            <a:r>
              <a:rPr spc="-220" dirty="0"/>
              <a:t> </a:t>
            </a:r>
            <a:r>
              <a:rPr spc="-6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CSE</a:t>
            </a:r>
            <a:r>
              <a:rPr spc="-160" dirty="0"/>
              <a:t> </a:t>
            </a:r>
            <a:r>
              <a:rPr spc="-5" dirty="0"/>
              <a:t>543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2063" y="6437454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197" y="824053"/>
            <a:ext cx="8217726" cy="4993868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2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84175" marR="139065" indent="-342900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84175" algn="l"/>
              </a:tabLst>
            </a:pPr>
            <a:r>
              <a:rPr sz="4400" spc="-5" dirty="0">
                <a:latin typeface="Times New Roman"/>
                <a:cs typeface="Times New Roman"/>
              </a:rPr>
              <a:t>Ensures the continuity and viability of critical  infrastructures, including, but not limited to,  telecommunications, energy, banking and finance,  transportation, water systems and emergency services</a:t>
            </a:r>
          </a:p>
          <a:p>
            <a:pPr marL="41275" marR="139065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  <a:buClr>
                <a:srgbClr val="3333CC"/>
              </a:buClr>
              <a:buSzPct val="60000"/>
              <a:tabLst>
                <a:tab pos="384175" algn="l"/>
              </a:tabLst>
            </a:pPr>
            <a:endParaRPr sz="4400" b="1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23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516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CSE 543 Information Assurance and Security</vt:lpstr>
      <vt:lpstr>Information Assurance (1)</vt:lpstr>
      <vt:lpstr>Information Assurance (2)</vt:lpstr>
      <vt:lpstr>Information Assurance (3)</vt:lpstr>
      <vt:lpstr>National IA Program (1)</vt:lpstr>
      <vt:lpstr>National IA Program (2)</vt:lpstr>
      <vt:lpstr>National IA Program (3)</vt:lpstr>
      <vt:lpstr>Presidential Decision Directive 63 May 22, 1998 </vt:lpstr>
      <vt:lpstr>Presidential Decision Directive 63 May 22, 1998 (cont.)</vt:lpstr>
      <vt:lpstr>President's National Strategy to  Secure Cyberspace (Feb. 2003)</vt:lpstr>
      <vt:lpstr>President's National Strategy to  Secure Cyberspace (Feb. 2003)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543 Information Assurance and Security</dc:title>
  <dc:creator>sulia</dc:creator>
  <cp:lastModifiedBy>Rama Sai Anudeep Itha (Student)</cp:lastModifiedBy>
  <cp:revision>82</cp:revision>
  <dcterms:created xsi:type="dcterms:W3CDTF">2019-08-21T18:22:52Z</dcterms:created>
  <dcterms:modified xsi:type="dcterms:W3CDTF">2022-01-11T03:31:02Z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2019-08-21T00:00:00Z</vt:filetime>
  </property>
</Properties>
</file>