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1" r:id="rId4"/>
    <p:sldId id="259" r:id="rId5"/>
    <p:sldId id="260" r:id="rId6"/>
    <p:sldId id="283" r:id="rId7"/>
    <p:sldId id="261" r:id="rId8"/>
    <p:sldId id="262" r:id="rId9"/>
    <p:sldId id="263" r:id="rId10"/>
    <p:sldId id="264" r:id="rId11"/>
    <p:sldId id="282" r:id="rId12"/>
    <p:sldId id="28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9" r:id="rId26"/>
    <p:sldId id="280" r:id="rId27"/>
    <p:sldId id="285" r:id="rId2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53" autoAdjust="0"/>
    <p:restoredTop sz="94640"/>
  </p:normalViewPr>
  <p:slideViewPr>
    <p:cSldViewPr>
      <p:cViewPr varScale="1">
        <p:scale>
          <a:sx n="102" d="100"/>
          <a:sy n="102" d="100"/>
        </p:scale>
        <p:origin x="2216" y="16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spc="-5" dirty="0"/>
              <a:t>CSE</a:t>
            </a:r>
            <a:r>
              <a:rPr spc="-100" dirty="0"/>
              <a:t> </a:t>
            </a:r>
            <a:r>
              <a:rPr dirty="0"/>
              <a:t>543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spc="-10" dirty="0"/>
              <a:t>S. S.</a:t>
            </a:r>
            <a:r>
              <a:rPr spc="-85" dirty="0"/>
              <a:t> </a:t>
            </a:r>
            <a:r>
              <a:rPr spc="-35" dirty="0"/>
              <a:t>Yau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spc="-5" dirty="0"/>
              <a:t>CSE</a:t>
            </a:r>
            <a:r>
              <a:rPr spc="-100" dirty="0"/>
              <a:t> </a:t>
            </a:r>
            <a:r>
              <a:rPr dirty="0"/>
              <a:t>543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spc="-10" dirty="0"/>
              <a:t>S. S.</a:t>
            </a:r>
            <a:r>
              <a:rPr spc="-85" dirty="0"/>
              <a:t> </a:t>
            </a:r>
            <a:r>
              <a:rPr spc="-35" dirty="0"/>
              <a:t>Yau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spc="-5" dirty="0"/>
              <a:t>CSE</a:t>
            </a:r>
            <a:r>
              <a:rPr spc="-100" dirty="0"/>
              <a:t> </a:t>
            </a:r>
            <a:r>
              <a:rPr dirty="0"/>
              <a:t>543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spc="-10" dirty="0"/>
              <a:t>S. S.</a:t>
            </a:r>
            <a:r>
              <a:rPr spc="-85" dirty="0"/>
              <a:t> </a:t>
            </a:r>
            <a:r>
              <a:rPr spc="-35" dirty="0"/>
              <a:t>Yau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spc="-5" dirty="0"/>
              <a:t>CSE</a:t>
            </a:r>
            <a:r>
              <a:rPr spc="-100" dirty="0"/>
              <a:t> </a:t>
            </a:r>
            <a:r>
              <a:rPr dirty="0"/>
              <a:t>543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spc="-10" dirty="0"/>
              <a:t>S. S.</a:t>
            </a:r>
            <a:r>
              <a:rPr spc="-8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spc="-5" dirty="0"/>
              <a:t>CSE</a:t>
            </a:r>
            <a:r>
              <a:rPr spc="-100" dirty="0"/>
              <a:t> </a:t>
            </a:r>
            <a:r>
              <a:rPr dirty="0"/>
              <a:t>543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spc="-10" dirty="0"/>
              <a:t>S. S.</a:t>
            </a:r>
            <a:r>
              <a:rPr spc="-85" dirty="0"/>
              <a:t> </a:t>
            </a:r>
            <a:r>
              <a:rPr spc="-35" dirty="0"/>
              <a:t>Yau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7512" y="579437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00100" y="579437"/>
            <a:ext cx="328612" cy="4746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41337" y="1001712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11225" y="1001712"/>
            <a:ext cx="368300" cy="47466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7000" y="928750"/>
            <a:ext cx="560387" cy="4222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77875" y="471487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42912" y="1262125"/>
            <a:ext cx="8226425" cy="317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3755" y="404114"/>
            <a:ext cx="8476488" cy="741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4814" y="1522095"/>
            <a:ext cx="8294370" cy="4461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309109" y="6459454"/>
            <a:ext cx="677545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spc="-5" dirty="0"/>
              <a:t>CSE</a:t>
            </a:r>
            <a:r>
              <a:rPr spc="-100" dirty="0"/>
              <a:t> </a:t>
            </a:r>
            <a:r>
              <a:rPr dirty="0"/>
              <a:t>543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9740" y="6459454"/>
            <a:ext cx="721994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spc="-10" dirty="0"/>
              <a:t>S. S.</a:t>
            </a:r>
            <a:r>
              <a:rPr spc="-85" dirty="0"/>
              <a:t> </a:t>
            </a:r>
            <a:r>
              <a:rPr spc="-35" dirty="0"/>
              <a:t>Yau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35238" y="6459454"/>
            <a:ext cx="246379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8963" y="263525"/>
            <a:ext cx="438784" cy="474980"/>
          </a:xfrm>
          <a:custGeom>
            <a:avLst/>
            <a:gdLst/>
            <a:ahLst/>
            <a:cxnLst/>
            <a:rect l="l" t="t" r="r" b="b"/>
            <a:pathLst>
              <a:path w="438784" h="474980">
                <a:moveTo>
                  <a:pt x="0" y="474662"/>
                </a:moveTo>
                <a:lnTo>
                  <a:pt x="438645" y="474662"/>
                </a:lnTo>
                <a:lnTo>
                  <a:pt x="43864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642770" y="263525"/>
            <a:ext cx="32898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2788" y="685800"/>
            <a:ext cx="422909" cy="474980"/>
          </a:xfrm>
          <a:custGeom>
            <a:avLst/>
            <a:gdLst/>
            <a:ahLst/>
            <a:cxnLst/>
            <a:rect l="l" t="t" r="r" b="b"/>
            <a:pathLst>
              <a:path w="422909" h="474979">
                <a:moveTo>
                  <a:pt x="0" y="474662"/>
                </a:moveTo>
                <a:lnTo>
                  <a:pt x="422732" y="474662"/>
                </a:lnTo>
                <a:lnTo>
                  <a:pt x="422732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2676" y="685800"/>
            <a:ext cx="369887" cy="4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34724" y="612712"/>
            <a:ext cx="560387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6151" y="155448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29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9185" y="1233868"/>
            <a:ext cx="8693150" cy="555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14600" y="2921635"/>
            <a:ext cx="3822065" cy="1014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dirty="0"/>
              <a:t>IA</a:t>
            </a:r>
            <a:r>
              <a:rPr sz="6600" spc="-95" dirty="0"/>
              <a:t> </a:t>
            </a:r>
            <a:r>
              <a:rPr sz="6600" dirty="0"/>
              <a:t>Policies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23439" y="4648200"/>
            <a:ext cx="5894705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4000" b="1" i="1" dirty="0">
                <a:solidFill>
                  <a:srgbClr val="3333CC"/>
                </a:solidFill>
                <a:latin typeface="Times New Roman"/>
                <a:ea typeface="+mj-ea"/>
                <a:cs typeface="Times New Roman"/>
              </a:rPr>
              <a:t>Professor Stephen S. Yau</a:t>
            </a:r>
            <a:endParaRPr lang="en-US" sz="4000" b="1" i="1" dirty="0">
              <a:solidFill>
                <a:srgbClr val="3333CC"/>
              </a:solidFill>
              <a:latin typeface="Times New Roman"/>
              <a:ea typeface="+mj-ea"/>
              <a:cs typeface="Times New Roman"/>
            </a:endParaRPr>
          </a:p>
          <a:p>
            <a:pPr marL="12700" algn="ctr">
              <a:lnSpc>
                <a:spcPct val="100000"/>
              </a:lnSpc>
            </a:pPr>
            <a:r>
              <a:rPr lang="en-US" sz="4000" b="1" i="1">
                <a:solidFill>
                  <a:srgbClr val="3333CC"/>
                </a:solidFill>
                <a:latin typeface="Times New Roman"/>
                <a:ea typeface="+mj-ea"/>
                <a:cs typeface="Times New Roman"/>
              </a:rPr>
              <a:t>Spring 2022</a:t>
            </a:r>
            <a:endParaRPr sz="4000" b="1" i="1" dirty="0">
              <a:solidFill>
                <a:srgbClr val="3333CC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973C43-497C-47F4-AE2A-61790E7E6768}"/>
              </a:ext>
            </a:extLst>
          </p:cNvPr>
          <p:cNvSpPr txBox="1"/>
          <p:nvPr/>
        </p:nvSpPr>
        <p:spPr>
          <a:xfrm>
            <a:off x="1316041" y="1342668"/>
            <a:ext cx="650950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/>
            <a:r>
              <a:rPr lang="en-US" altLang="zh-CN" sz="3200" b="1" i="1" dirty="0">
                <a:solidFill>
                  <a:srgbClr val="3333CC"/>
                </a:solidFill>
                <a:latin typeface="Times New Roman"/>
                <a:ea typeface="+mj-ea"/>
                <a:cs typeface="Times New Roman"/>
              </a:rPr>
              <a:t>CSE 543 </a:t>
            </a:r>
            <a:br>
              <a:rPr lang="en-US" altLang="zh-CN" sz="3200" b="1" i="1" dirty="0">
                <a:solidFill>
                  <a:srgbClr val="3333CC"/>
                </a:solidFill>
                <a:latin typeface="Times New Roman"/>
                <a:ea typeface="+mj-ea"/>
                <a:cs typeface="Times New Roman"/>
              </a:rPr>
            </a:br>
            <a:r>
              <a:rPr lang="en-US" altLang="zh-CN" sz="3200" b="1" i="1" dirty="0">
                <a:solidFill>
                  <a:srgbClr val="3333CC"/>
                </a:solidFill>
                <a:latin typeface="Times New Roman"/>
                <a:ea typeface="+mj-ea"/>
                <a:cs typeface="Times New Roman"/>
              </a:rPr>
              <a:t>Information Assurance and Security</a:t>
            </a:r>
            <a:endParaRPr lang="en-US" sz="3200" b="1" i="1" dirty="0">
              <a:solidFill>
                <a:srgbClr val="3333CC"/>
              </a:solidFill>
              <a:latin typeface="Times New Roman"/>
              <a:ea typeface="+mj-ea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9030">
              <a:lnSpc>
                <a:spcPct val="100000"/>
              </a:lnSpc>
            </a:pPr>
            <a:r>
              <a:rPr spc="-5" dirty="0"/>
              <a:t>Establishing </a:t>
            </a:r>
            <a:r>
              <a:rPr dirty="0"/>
              <a:t>IA </a:t>
            </a:r>
            <a:r>
              <a:rPr spc="-5" dirty="0"/>
              <a:t>Policies</a:t>
            </a:r>
            <a:r>
              <a:rPr spc="175" dirty="0"/>
              <a:t> </a:t>
            </a:r>
            <a:r>
              <a:rPr sz="3200" dirty="0"/>
              <a:t>(cont.)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spc="-10" dirty="0"/>
              <a:t>S. S.</a:t>
            </a:r>
            <a:r>
              <a:rPr spc="-8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spc="-5" dirty="0"/>
              <a:t>CSE</a:t>
            </a:r>
            <a:r>
              <a:rPr spc="-100" dirty="0"/>
              <a:t> </a:t>
            </a:r>
            <a:r>
              <a:rPr dirty="0"/>
              <a:t>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558290"/>
            <a:ext cx="7498080" cy="4385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Times New Roman"/>
                <a:cs typeface="Times New Roman"/>
              </a:rPr>
              <a:t>Step 4: Structure </a:t>
            </a:r>
            <a:r>
              <a:rPr sz="3000" spc="-5" dirty="0">
                <a:latin typeface="Times New Roman"/>
                <a:cs typeface="Times New Roman"/>
              </a:rPr>
              <a:t>effective </a:t>
            </a:r>
            <a:r>
              <a:rPr sz="3000" b="1" i="1" spc="-5" dirty="0">
                <a:latin typeface="Times New Roman"/>
                <a:cs typeface="Times New Roman"/>
              </a:rPr>
              <a:t>review,</a:t>
            </a:r>
            <a:r>
              <a:rPr sz="3000" b="1" i="1" spc="-35" dirty="0">
                <a:latin typeface="Times New Roman"/>
                <a:cs typeface="Times New Roman"/>
              </a:rPr>
              <a:t> </a:t>
            </a:r>
            <a:r>
              <a:rPr sz="3000" b="1" i="1" dirty="0">
                <a:latin typeface="Times New Roman"/>
                <a:cs typeface="Times New Roman"/>
              </a:rPr>
              <a:t>approval,</a:t>
            </a:r>
            <a:endParaRPr sz="30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3000" b="1" i="1" dirty="0">
                <a:latin typeface="Times New Roman"/>
                <a:cs typeface="Times New Roman"/>
              </a:rPr>
              <a:t>implementation, and enforcement</a:t>
            </a:r>
            <a:r>
              <a:rPr sz="3000" b="1" i="1" spc="-70" dirty="0">
                <a:latin typeface="Times New Roman"/>
                <a:cs typeface="Times New Roman"/>
              </a:rPr>
              <a:t> </a:t>
            </a:r>
            <a:r>
              <a:rPr sz="3000" b="1" i="1" dirty="0">
                <a:latin typeface="Times New Roman"/>
                <a:cs typeface="Times New Roman"/>
              </a:rPr>
              <a:t>procedures</a:t>
            </a:r>
            <a:endParaRPr sz="3000" dirty="0">
              <a:latin typeface="Times New Roman"/>
              <a:cs typeface="Times New Roman"/>
            </a:endParaRPr>
          </a:p>
          <a:p>
            <a:pPr marL="756285" marR="382270" indent="-286385">
              <a:lnSpc>
                <a:spcPct val="100000"/>
              </a:lnSpc>
              <a:spcBef>
                <a:spcPts val="625"/>
              </a:spcBef>
              <a:buClr>
                <a:srgbClr val="FF3300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3000" spc="-5" dirty="0">
                <a:latin typeface="Times New Roman"/>
                <a:cs typeface="Times New Roman"/>
              </a:rPr>
              <a:t>Determine </a:t>
            </a:r>
            <a:r>
              <a:rPr sz="3000" dirty="0">
                <a:latin typeface="Times New Roman"/>
                <a:cs typeface="Times New Roman"/>
              </a:rPr>
              <a:t>who need to coordinate and get</a:t>
            </a:r>
            <a:r>
              <a:rPr sz="3000" spc="-10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them  involved</a:t>
            </a:r>
            <a:r>
              <a:rPr sz="3000" spc="-9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early</a:t>
            </a:r>
            <a:endParaRPr sz="3000" dirty="0">
              <a:latin typeface="Times New Roman"/>
              <a:cs typeface="Times New Roman"/>
            </a:endParaRPr>
          </a:p>
          <a:p>
            <a:pPr marL="756285" indent="-286385">
              <a:lnSpc>
                <a:spcPct val="100000"/>
              </a:lnSpc>
              <a:spcBef>
                <a:spcPts val="625"/>
              </a:spcBef>
              <a:buClr>
                <a:srgbClr val="FF3300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3000" spc="5" dirty="0">
                <a:latin typeface="Times New Roman"/>
                <a:cs typeface="Times New Roman"/>
              </a:rPr>
              <a:t>Know who </a:t>
            </a:r>
            <a:r>
              <a:rPr sz="3000" spc="-5" dirty="0">
                <a:latin typeface="Times New Roman"/>
                <a:cs typeface="Times New Roman"/>
              </a:rPr>
              <a:t>are </a:t>
            </a:r>
            <a:r>
              <a:rPr sz="3000" dirty="0">
                <a:latin typeface="Times New Roman"/>
                <a:cs typeface="Times New Roman"/>
              </a:rPr>
              <a:t>going to approve the policy</a:t>
            </a:r>
            <a:r>
              <a:rPr sz="3000" spc="-18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and</a:t>
            </a:r>
          </a:p>
          <a:p>
            <a:pPr marL="756285">
              <a:lnSpc>
                <a:spcPct val="100000"/>
              </a:lnSpc>
            </a:pPr>
            <a:r>
              <a:rPr sz="3000" dirty="0">
                <a:latin typeface="Times New Roman"/>
                <a:cs typeface="Times New Roman"/>
              </a:rPr>
              <a:t>ensure they understand </a:t>
            </a:r>
            <a:r>
              <a:rPr lang="en-US" sz="3000" dirty="0">
                <a:latin typeface="Times New Roman"/>
                <a:cs typeface="Times New Roman"/>
              </a:rPr>
              <a:t>why the organization needs the proposed IA policy</a:t>
            </a:r>
            <a:endParaRPr sz="3000" dirty="0">
              <a:latin typeface="Times New Roman"/>
              <a:cs typeface="Times New Roman"/>
            </a:endParaRPr>
          </a:p>
          <a:p>
            <a:pPr marL="756285" indent="-286385">
              <a:lnSpc>
                <a:spcPct val="100000"/>
              </a:lnSpc>
              <a:spcBef>
                <a:spcPts val="625"/>
              </a:spcBef>
              <a:buClr>
                <a:srgbClr val="FF3300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3000" dirty="0">
                <a:latin typeface="Times New Roman"/>
                <a:cs typeface="Times New Roman"/>
              </a:rPr>
              <a:t>Cross </a:t>
            </a:r>
            <a:r>
              <a:rPr sz="3000" spc="-5" dirty="0">
                <a:latin typeface="Times New Roman"/>
                <a:cs typeface="Times New Roman"/>
              </a:rPr>
              <a:t>reference </a:t>
            </a:r>
            <a:r>
              <a:rPr sz="3000" dirty="0">
                <a:latin typeface="Times New Roman"/>
                <a:cs typeface="Times New Roman"/>
              </a:rPr>
              <a:t>with HR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policies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457200"/>
            <a:ext cx="8476488" cy="741680"/>
          </a:xfrm>
        </p:spPr>
        <p:txBody>
          <a:bodyPr/>
          <a:lstStyle/>
          <a:p>
            <a:r>
              <a:rPr lang="en-US" spc="-5" dirty="0"/>
              <a:t>Establishing </a:t>
            </a:r>
            <a:r>
              <a:rPr lang="en-US" dirty="0"/>
              <a:t>IA </a:t>
            </a:r>
            <a:r>
              <a:rPr lang="en-US" spc="-5" dirty="0"/>
              <a:t>Policies</a:t>
            </a:r>
            <a:r>
              <a:rPr lang="en-US" spc="175" dirty="0"/>
              <a:t> </a:t>
            </a:r>
            <a:r>
              <a:rPr lang="en-US" sz="3200" dirty="0"/>
              <a:t>(cont.)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6512" y="1524000"/>
            <a:ext cx="8476488" cy="4630549"/>
          </a:xfrm>
        </p:spPr>
        <p:txBody>
          <a:bodyPr/>
          <a:lstStyle/>
          <a:p>
            <a:pPr algn="l" rtl="0"/>
            <a:r>
              <a:rPr lang="en-US" sz="4000" b="0" kern="1200" dirty="0"/>
              <a:t>Step 5: Perform risk assessment/analysis or audit.</a:t>
            </a:r>
          </a:p>
          <a:p>
            <a:pPr algn="l" rtl="0"/>
            <a:r>
              <a:rPr lang="en-US" sz="4000" b="0" kern="1200" dirty="0"/>
              <a:t>Step 6: Make sure each policy is written in same style as  existing policies.</a:t>
            </a:r>
          </a:p>
          <a:p>
            <a:pPr algn="l" rtl="0"/>
            <a:endParaRPr lang="en-US" sz="1100" i="1" dirty="0"/>
          </a:p>
          <a:p>
            <a:endParaRPr lang="en-US" sz="4000" i="1" dirty="0"/>
          </a:p>
          <a:p>
            <a:r>
              <a:rPr lang="en-US" sz="4000" i="1" dirty="0"/>
              <a:t>What else need to be done in order to establish an IA policy after Step 6?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2C101D6-1E73-47CA-A7F4-C7692F986CB2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459740" y="6459454"/>
            <a:ext cx="721994" cy="20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spc="-10" dirty="0"/>
              <a:t>S. S.</a:t>
            </a:r>
            <a:r>
              <a:rPr spc="-8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720E0BE-0726-4A01-AB7B-8EFB71ECEC2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309109" y="6459454"/>
            <a:ext cx="677545" cy="20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spc="-5" dirty="0"/>
              <a:t>CSE</a:t>
            </a:r>
            <a:r>
              <a:rPr spc="-100" dirty="0"/>
              <a:t> </a:t>
            </a:r>
            <a:r>
              <a:rPr dirty="0"/>
              <a:t>543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79C12036-0953-493E-A910-679A8DCD2744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635238" y="6459454"/>
            <a:ext cx="24637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r>
              <a:rPr lang="en-US" dirty="0"/>
              <a:t>12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6792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1228" y="337058"/>
            <a:ext cx="7339965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Establishing </a:t>
            </a:r>
            <a:r>
              <a:rPr dirty="0"/>
              <a:t>IA </a:t>
            </a:r>
            <a:r>
              <a:rPr spc="-5" dirty="0"/>
              <a:t>Policies</a:t>
            </a:r>
            <a:r>
              <a:rPr spc="15" dirty="0"/>
              <a:t> </a:t>
            </a:r>
            <a:r>
              <a:rPr sz="3200" dirty="0"/>
              <a:t>(cont.)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spc="-10" dirty="0"/>
              <a:t>S. S.</a:t>
            </a:r>
            <a:r>
              <a:rPr spc="-8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spc="-5" dirty="0"/>
              <a:t>CSE</a:t>
            </a:r>
            <a:r>
              <a:rPr spc="-100" dirty="0"/>
              <a:t> </a:t>
            </a:r>
            <a:r>
              <a:rPr dirty="0"/>
              <a:t>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635238" y="6459454"/>
            <a:ext cx="24637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r>
              <a:rPr lang="en-US" dirty="0"/>
              <a:t>13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7860" y="1600200"/>
            <a:ext cx="7828280" cy="46371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3333CC"/>
              </a:buClr>
              <a:buSzPct val="59259"/>
              <a:buFont typeface="Wingdings"/>
              <a:buChar char="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Number of </a:t>
            </a:r>
            <a:r>
              <a:rPr sz="3200" spc="-5" dirty="0">
                <a:latin typeface="Times New Roman"/>
                <a:cs typeface="Times New Roman"/>
              </a:rPr>
              <a:t>IA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policies</a:t>
            </a:r>
          </a:p>
          <a:p>
            <a:pPr marL="756285" lvl="1" indent="-286385">
              <a:spcBef>
                <a:spcPts val="325"/>
              </a:spcBef>
              <a:buClr>
                <a:srgbClr val="FF3300"/>
              </a:buClr>
              <a:buSzPct val="55555"/>
              <a:buFont typeface="Wingdings"/>
              <a:buChar char=""/>
              <a:tabLst>
                <a:tab pos="756920" algn="l"/>
              </a:tabLst>
            </a:pPr>
            <a:r>
              <a:rPr sz="3200" b="1" i="1" dirty="0">
                <a:latin typeface="Times New Roman"/>
                <a:cs typeface="Times New Roman"/>
              </a:rPr>
              <a:t>Number of areas </a:t>
            </a:r>
            <a:r>
              <a:rPr sz="3200" dirty="0">
                <a:latin typeface="Times New Roman"/>
                <a:cs typeface="Times New Roman"/>
              </a:rPr>
              <a:t>identified in your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b="1" i="1" u="heavy" dirty="0">
                <a:latin typeface="Times New Roman"/>
                <a:cs typeface="Times New Roman"/>
              </a:rPr>
              <a:t>objectives</a:t>
            </a:r>
            <a:endParaRPr sz="3200" dirty="0">
              <a:latin typeface="Times New Roman"/>
              <a:cs typeface="Times New Roman"/>
            </a:endParaRPr>
          </a:p>
          <a:p>
            <a:pPr marL="756285" marR="213360" lvl="1" indent="-286385">
              <a:spcBef>
                <a:spcPts val="685"/>
              </a:spcBef>
              <a:buClr>
                <a:srgbClr val="FF3300"/>
              </a:buClr>
              <a:buSzPct val="53703"/>
              <a:buFont typeface="Wingdings"/>
              <a:buChar char=""/>
              <a:tabLst>
                <a:tab pos="756920" algn="l"/>
              </a:tabLst>
            </a:pPr>
            <a:r>
              <a:rPr sz="3200" spc="-5" dirty="0">
                <a:latin typeface="Times New Roman"/>
                <a:cs typeface="Times New Roman"/>
              </a:rPr>
              <a:t>One </a:t>
            </a:r>
            <a:r>
              <a:rPr sz="3200" dirty="0">
                <a:latin typeface="Times New Roman"/>
                <a:cs typeface="Times New Roman"/>
              </a:rPr>
              <a:t>policy document </a:t>
            </a:r>
            <a:r>
              <a:rPr sz="3200" spc="-5" dirty="0">
                <a:latin typeface="Times New Roman"/>
                <a:cs typeface="Times New Roman"/>
              </a:rPr>
              <a:t>for </a:t>
            </a:r>
            <a:r>
              <a:rPr sz="3200" dirty="0">
                <a:latin typeface="Times New Roman"/>
                <a:cs typeface="Times New Roman"/>
              </a:rPr>
              <a:t>each system and  subsystem within your business objectives, e.g.</a:t>
            </a:r>
            <a:r>
              <a:rPr sz="3200" spc="-13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lang="en-US" sz="3200" spc="5" dirty="0">
                <a:latin typeface="Times New Roman"/>
                <a:cs typeface="Times New Roman"/>
              </a:rPr>
              <a:t>mail</a:t>
            </a:r>
            <a:r>
              <a:rPr sz="3200" spc="-5" dirty="0">
                <a:latin typeface="Times New Roman"/>
                <a:cs typeface="Times New Roman"/>
              </a:rPr>
              <a:t>, </a:t>
            </a:r>
            <a:r>
              <a:rPr sz="3200" dirty="0">
                <a:latin typeface="Times New Roman"/>
                <a:cs typeface="Times New Roman"/>
              </a:rPr>
              <a:t>anti-virus protection, and Internet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usage.</a:t>
            </a:r>
          </a:p>
          <a:p>
            <a:pPr marL="756285" marR="602615" lvl="1" indent="-286385">
              <a:spcBef>
                <a:spcPts val="645"/>
              </a:spcBef>
              <a:buClr>
                <a:srgbClr val="FF3300"/>
              </a:buClr>
              <a:buSzPct val="53703"/>
              <a:buFont typeface="Wingdings"/>
              <a:buChar char=""/>
              <a:tabLst>
                <a:tab pos="756920" algn="l"/>
              </a:tabLst>
            </a:pPr>
            <a:r>
              <a:rPr sz="3200" spc="-5" dirty="0">
                <a:latin typeface="Times New Roman"/>
                <a:cs typeface="Times New Roman"/>
              </a:rPr>
              <a:t>No limit </a:t>
            </a:r>
            <a:r>
              <a:rPr sz="3200" dirty="0">
                <a:latin typeface="Times New Roman"/>
                <a:cs typeface="Times New Roman"/>
              </a:rPr>
              <a:t>on length of a policy, </a:t>
            </a:r>
            <a:r>
              <a:rPr sz="3200" b="1" i="1" u="heavy" dirty="0">
                <a:latin typeface="Times New Roman"/>
                <a:cs typeface="Times New Roman"/>
              </a:rPr>
              <a:t>clarity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policy  definition </a:t>
            </a:r>
            <a:r>
              <a:rPr sz="3200" spc="-5" dirty="0">
                <a:latin typeface="Times New Roman"/>
                <a:cs typeface="Times New Roman"/>
              </a:rPr>
              <a:t>is most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important</a:t>
            </a:r>
          </a:p>
        </p:txBody>
      </p:sp>
    </p:spTree>
    <p:extLst>
      <p:ext uri="{BB962C8B-B14F-4D97-AF65-F5344CB8AC3E}">
        <p14:creationId xmlns:p14="http://schemas.microsoft.com/office/powerpoint/2010/main" val="2680653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1228" y="337058"/>
            <a:ext cx="7339965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Establishing </a:t>
            </a:r>
            <a:r>
              <a:rPr dirty="0"/>
              <a:t>IA </a:t>
            </a:r>
            <a:r>
              <a:rPr spc="-5" dirty="0"/>
              <a:t>Policies</a:t>
            </a:r>
            <a:r>
              <a:rPr spc="15" dirty="0"/>
              <a:t> </a:t>
            </a:r>
            <a:r>
              <a:rPr sz="3200" dirty="0"/>
              <a:t>(cont.)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spc="-10" dirty="0"/>
              <a:t>S. S.</a:t>
            </a:r>
            <a:r>
              <a:rPr spc="-8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spc="-5" dirty="0"/>
              <a:t>CSE</a:t>
            </a:r>
            <a:r>
              <a:rPr spc="-100" dirty="0"/>
              <a:t> </a:t>
            </a:r>
            <a:r>
              <a:rPr dirty="0"/>
              <a:t>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635238" y="6459454"/>
            <a:ext cx="24637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r>
              <a:rPr lang="en-US" dirty="0"/>
              <a:t>13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440434"/>
            <a:ext cx="7828280" cy="5014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spcBef>
                <a:spcPts val="280"/>
              </a:spcBef>
              <a:buClr>
                <a:srgbClr val="3333CC"/>
              </a:buClr>
              <a:buSzPct val="59259"/>
              <a:buFont typeface="Wingdings"/>
              <a:buChar char=""/>
              <a:tabLst>
                <a:tab pos="356235" algn="l"/>
              </a:tabLst>
            </a:pPr>
            <a:r>
              <a:rPr sz="4000" spc="-5" dirty="0">
                <a:latin typeface="Times New Roman"/>
                <a:cs typeface="Times New Roman"/>
              </a:rPr>
              <a:t>IA </a:t>
            </a:r>
            <a:r>
              <a:rPr sz="4000" dirty="0">
                <a:latin typeface="Times New Roman"/>
                <a:cs typeface="Times New Roman"/>
              </a:rPr>
              <a:t>policies </a:t>
            </a:r>
            <a:r>
              <a:rPr sz="4000" spc="-5" dirty="0">
                <a:latin typeface="Times New Roman"/>
                <a:cs typeface="Times New Roman"/>
              </a:rPr>
              <a:t>must </a:t>
            </a:r>
            <a:r>
              <a:rPr sz="4000" dirty="0">
                <a:latin typeface="Times New Roman"/>
                <a:cs typeface="Times New Roman"/>
              </a:rPr>
              <a:t>be </a:t>
            </a:r>
            <a:r>
              <a:rPr sz="4000" b="1" i="1" dirty="0">
                <a:latin typeface="Times New Roman"/>
                <a:cs typeface="Times New Roman"/>
              </a:rPr>
              <a:t>coherent </a:t>
            </a:r>
            <a:r>
              <a:rPr sz="4000" dirty="0">
                <a:latin typeface="Times New Roman"/>
                <a:cs typeface="Times New Roman"/>
              </a:rPr>
              <a:t>and</a:t>
            </a:r>
            <a:r>
              <a:rPr sz="4000" spc="-60" dirty="0">
                <a:latin typeface="Times New Roman"/>
                <a:cs typeface="Times New Roman"/>
              </a:rPr>
              <a:t> </a:t>
            </a:r>
            <a:r>
              <a:rPr sz="4000" b="1" i="1" dirty="0">
                <a:latin typeface="Times New Roman"/>
                <a:cs typeface="Times New Roman"/>
              </a:rPr>
              <a:t>enforceable</a:t>
            </a:r>
            <a:endParaRPr sz="4000" dirty="0">
              <a:latin typeface="Times New Roman"/>
              <a:cs typeface="Times New Roman"/>
            </a:endParaRPr>
          </a:p>
          <a:p>
            <a:pPr marL="756285" marR="5080" lvl="1" indent="-286385">
              <a:spcBef>
                <a:spcPts val="650"/>
              </a:spcBef>
              <a:buClr>
                <a:srgbClr val="FF3300"/>
              </a:buClr>
              <a:buSzPct val="53703"/>
              <a:buFont typeface="Wingdings"/>
              <a:buChar char=""/>
              <a:tabLst>
                <a:tab pos="756920" algn="l"/>
              </a:tabLst>
            </a:pPr>
            <a:r>
              <a:rPr sz="4000" dirty="0">
                <a:latin typeface="Times New Roman"/>
                <a:cs typeface="Times New Roman"/>
              </a:rPr>
              <a:t>In 1991 National Research Council Report on  “Computers at Risk”, the prosecutors stated they  </a:t>
            </a:r>
            <a:r>
              <a:rPr sz="4000" b="1" i="1" u="heavy" dirty="0">
                <a:latin typeface="Times New Roman"/>
                <a:cs typeface="Times New Roman"/>
              </a:rPr>
              <a:t>turn down many cases because it </a:t>
            </a:r>
            <a:r>
              <a:rPr sz="4000" b="1" i="1" u="heavy" spc="-5" dirty="0">
                <a:latin typeface="Times New Roman"/>
                <a:cs typeface="Times New Roman"/>
              </a:rPr>
              <a:t>is </a:t>
            </a:r>
            <a:r>
              <a:rPr sz="4000" b="1" i="1" u="heavy" dirty="0">
                <a:latin typeface="Times New Roman"/>
                <a:cs typeface="Times New Roman"/>
              </a:rPr>
              <a:t>not clear</a:t>
            </a:r>
            <a:r>
              <a:rPr sz="4000" b="1" i="1" u="heavy" spc="-125" dirty="0">
                <a:latin typeface="Times New Roman"/>
                <a:cs typeface="Times New Roman"/>
              </a:rPr>
              <a:t> </a:t>
            </a:r>
            <a:r>
              <a:rPr sz="4000" b="1" i="1" u="heavy" dirty="0">
                <a:latin typeface="Times New Roman"/>
                <a:cs typeface="Times New Roman"/>
              </a:rPr>
              <a:t>what  is allowed and what is</a:t>
            </a:r>
            <a:r>
              <a:rPr sz="4000" b="1" i="1" u="heavy" spc="-120" dirty="0">
                <a:latin typeface="Times New Roman"/>
                <a:cs typeface="Times New Roman"/>
              </a:rPr>
              <a:t> </a:t>
            </a:r>
            <a:r>
              <a:rPr sz="4000" b="1" i="1" u="heavy" dirty="0">
                <a:latin typeface="Times New Roman"/>
                <a:cs typeface="Times New Roman"/>
              </a:rPr>
              <a:t>not</a:t>
            </a:r>
            <a:endParaRPr sz="4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5230">
              <a:lnSpc>
                <a:spcPct val="100000"/>
              </a:lnSpc>
            </a:pPr>
            <a:r>
              <a:rPr dirty="0"/>
              <a:t>Policy</a:t>
            </a:r>
            <a:r>
              <a:rPr spc="-90" dirty="0"/>
              <a:t> </a:t>
            </a:r>
            <a:r>
              <a:rPr dirty="0"/>
              <a:t>Areas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spc="-10" dirty="0"/>
              <a:t>S. S.</a:t>
            </a:r>
            <a:r>
              <a:rPr spc="-8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spc="-5" dirty="0"/>
              <a:t>CSE</a:t>
            </a:r>
            <a:r>
              <a:rPr spc="-100" dirty="0"/>
              <a:t> </a:t>
            </a:r>
            <a:r>
              <a:rPr dirty="0"/>
              <a:t>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635238" y="6459454"/>
            <a:ext cx="24637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r>
              <a:rPr lang="en-US" dirty="0"/>
              <a:t>14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64108" y="1506565"/>
            <a:ext cx="8394319" cy="4649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6235" algn="l"/>
              </a:tabLst>
            </a:pPr>
            <a:r>
              <a:rPr sz="3600" b="1" i="1" dirty="0">
                <a:latin typeface="Times New Roman"/>
                <a:cs typeface="Times New Roman"/>
              </a:rPr>
              <a:t>Confidentiality</a:t>
            </a:r>
            <a:r>
              <a:rPr sz="3600" b="1" i="1" spc="-9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Policies</a:t>
            </a:r>
          </a:p>
          <a:p>
            <a:pPr marL="756285" lvl="1" indent="-286385">
              <a:lnSpc>
                <a:spcPct val="100000"/>
              </a:lnSpc>
              <a:spcBef>
                <a:spcPts val="335"/>
              </a:spcBef>
              <a:buClr>
                <a:srgbClr val="FF3300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3600" b="1" i="1" spc="-5" dirty="0">
                <a:latin typeface="Times New Roman"/>
                <a:cs typeface="Times New Roman"/>
              </a:rPr>
              <a:t>Prevent </a:t>
            </a:r>
            <a:r>
              <a:rPr sz="3600" b="1" i="1" dirty="0">
                <a:latin typeface="Times New Roman"/>
                <a:cs typeface="Times New Roman"/>
              </a:rPr>
              <a:t>unauthorized disclosure of</a:t>
            </a:r>
            <a:r>
              <a:rPr sz="3600" b="1" i="1" spc="-105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information</a:t>
            </a:r>
            <a:endParaRPr sz="3600" dirty="0">
              <a:latin typeface="Times New Roman"/>
              <a:cs typeface="Times New Roman"/>
            </a:endParaRPr>
          </a:p>
          <a:p>
            <a:pPr marL="756285" marR="5080" lvl="1" indent="-286385">
              <a:spcBef>
                <a:spcPts val="670"/>
              </a:spcBef>
              <a:buClr>
                <a:srgbClr val="FF3300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3600" dirty="0">
                <a:latin typeface="Times New Roman"/>
                <a:cs typeface="Times New Roman"/>
              </a:rPr>
              <a:t>Identify those </a:t>
            </a:r>
            <a:r>
              <a:rPr sz="3600" spc="-5" dirty="0">
                <a:latin typeface="Times New Roman"/>
                <a:cs typeface="Times New Roman"/>
              </a:rPr>
              <a:t>states in which information leaks to </a:t>
            </a:r>
            <a:r>
              <a:rPr sz="3600" dirty="0">
                <a:latin typeface="Times New Roman"/>
                <a:cs typeface="Times New Roman"/>
              </a:rPr>
              <a:t>those not </a:t>
            </a:r>
            <a:r>
              <a:rPr sz="3600" spc="-5" dirty="0">
                <a:latin typeface="Times New Roman"/>
                <a:cs typeface="Times New Roman"/>
              </a:rPr>
              <a:t>authorized to receive it</a:t>
            </a:r>
            <a:endParaRPr sz="3600" dirty="0">
              <a:latin typeface="Times New Roman"/>
              <a:cs typeface="Times New Roman"/>
            </a:endParaRPr>
          </a:p>
          <a:p>
            <a:pPr marL="756285" marR="523875" lvl="1" indent="-286385">
              <a:spcBef>
                <a:spcPts val="720"/>
              </a:spcBef>
              <a:buClr>
                <a:srgbClr val="FF3300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3600" spc="-5" dirty="0">
                <a:latin typeface="Times New Roman"/>
                <a:cs typeface="Times New Roman"/>
              </a:rPr>
              <a:t>Must handle </a:t>
            </a:r>
            <a:r>
              <a:rPr sz="3600" b="1" i="1" spc="-5" dirty="0">
                <a:latin typeface="Times New Roman"/>
                <a:cs typeface="Times New Roman"/>
              </a:rPr>
              <a:t>dynamic changes </a:t>
            </a:r>
            <a:r>
              <a:rPr sz="3600" b="1" i="1" dirty="0">
                <a:latin typeface="Times New Roman"/>
                <a:cs typeface="Times New Roman"/>
              </a:rPr>
              <a:t>of authorization</a:t>
            </a:r>
            <a:r>
              <a:rPr sz="3600" dirty="0">
                <a:latin typeface="Times New Roman"/>
                <a:cs typeface="Times New Roman"/>
              </a:rPr>
              <a:t>, </a:t>
            </a:r>
            <a:r>
              <a:rPr lang="en-US" sz="3600" dirty="0">
                <a:latin typeface="Times New Roman"/>
                <a:cs typeface="Times New Roman"/>
              </a:rPr>
              <a:t>and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hence it </a:t>
            </a:r>
            <a:r>
              <a:rPr sz="3600" dirty="0">
                <a:latin typeface="Times New Roman"/>
                <a:cs typeface="Times New Roman"/>
              </a:rPr>
              <a:t>includes </a:t>
            </a:r>
            <a:r>
              <a:rPr sz="3600" spc="-5" dirty="0">
                <a:latin typeface="Times New Roman"/>
                <a:cs typeface="Times New Roman"/>
              </a:rPr>
              <a:t>a </a:t>
            </a:r>
            <a:r>
              <a:rPr sz="3600" b="1" i="1" dirty="0">
                <a:latin typeface="Times New Roman"/>
                <a:cs typeface="Times New Roman"/>
              </a:rPr>
              <a:t>temporal</a:t>
            </a:r>
            <a:r>
              <a:rPr sz="3600" b="1" i="1" spc="-110" dirty="0">
                <a:latin typeface="Times New Roman"/>
                <a:cs typeface="Times New Roman"/>
              </a:rPr>
              <a:t> </a:t>
            </a:r>
            <a:r>
              <a:rPr sz="3600" b="1" i="1" spc="-5" dirty="0">
                <a:latin typeface="Times New Roman"/>
                <a:cs typeface="Times New Roman"/>
              </a:rPr>
              <a:t>element</a:t>
            </a:r>
            <a:r>
              <a:rPr sz="3600" spc="-5" dirty="0">
                <a:latin typeface="Times New Roman"/>
                <a:cs typeface="Times New Roman"/>
              </a:rPr>
              <a:t>.</a:t>
            </a:r>
            <a:endParaRPr sz="3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9030">
              <a:lnSpc>
                <a:spcPct val="100000"/>
              </a:lnSpc>
            </a:pPr>
            <a:r>
              <a:rPr lang="en-US" dirty="0"/>
              <a:t>Po</a:t>
            </a:r>
            <a:r>
              <a:rPr dirty="0"/>
              <a:t>licy Areas</a:t>
            </a:r>
            <a:r>
              <a:rPr spc="-105" dirty="0"/>
              <a:t> </a:t>
            </a:r>
            <a:r>
              <a:rPr sz="3200" dirty="0"/>
              <a:t>(cont.)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spc="-10" dirty="0"/>
              <a:t>S. S.</a:t>
            </a:r>
            <a:r>
              <a:rPr spc="-8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spc="-5" dirty="0"/>
              <a:t>CSE</a:t>
            </a:r>
            <a:r>
              <a:rPr spc="-100" dirty="0"/>
              <a:t> </a:t>
            </a:r>
            <a:r>
              <a:rPr dirty="0"/>
              <a:t>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635238" y="6459454"/>
            <a:ext cx="24637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r>
              <a:rPr lang="en-US" dirty="0"/>
              <a:t>15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521078"/>
            <a:ext cx="8043545" cy="3934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8823"/>
              <a:buFont typeface="Wingdings"/>
              <a:buChar char=""/>
              <a:tabLst>
                <a:tab pos="356235" algn="l"/>
              </a:tabLst>
            </a:pPr>
            <a:r>
              <a:rPr sz="4400" b="1" i="1" spc="-5" dirty="0">
                <a:latin typeface="Times New Roman"/>
                <a:cs typeface="Times New Roman"/>
              </a:rPr>
              <a:t>Integrity</a:t>
            </a:r>
            <a:r>
              <a:rPr sz="4400" b="1" i="1" spc="-4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Policies</a:t>
            </a:r>
          </a:p>
          <a:p>
            <a:pPr marL="756285" marR="5080" lvl="1" indent="-286385">
              <a:lnSpc>
                <a:spcPct val="100000"/>
              </a:lnSpc>
              <a:spcBef>
                <a:spcPts val="720"/>
              </a:spcBef>
              <a:buClr>
                <a:srgbClr val="FF3300"/>
              </a:buClr>
              <a:buSzPct val="55000"/>
              <a:buFont typeface="Wingdings"/>
              <a:buChar char=""/>
              <a:tabLst>
                <a:tab pos="756920" algn="l"/>
              </a:tabLst>
            </a:pPr>
            <a:r>
              <a:rPr sz="4000" spc="-5" dirty="0">
                <a:latin typeface="Times New Roman"/>
                <a:cs typeface="Times New Roman"/>
              </a:rPr>
              <a:t>Identify </a:t>
            </a:r>
            <a:r>
              <a:rPr sz="4000" b="1" i="1" spc="-5" dirty="0">
                <a:latin typeface="Times New Roman"/>
                <a:cs typeface="Times New Roman"/>
              </a:rPr>
              <a:t>authorized </a:t>
            </a:r>
            <a:r>
              <a:rPr sz="4000" b="1" i="1" dirty="0">
                <a:latin typeface="Times New Roman"/>
                <a:cs typeface="Times New Roman"/>
              </a:rPr>
              <a:t>ways </a:t>
            </a:r>
            <a:r>
              <a:rPr sz="4000" b="1" i="1" spc="-10" dirty="0">
                <a:latin typeface="Times New Roman"/>
                <a:cs typeface="Times New Roman"/>
              </a:rPr>
              <a:t>in </a:t>
            </a:r>
            <a:r>
              <a:rPr sz="4000" b="1" i="1" dirty="0">
                <a:latin typeface="Times New Roman"/>
                <a:cs typeface="Times New Roman"/>
              </a:rPr>
              <a:t>which </a:t>
            </a:r>
            <a:r>
              <a:rPr sz="4000" b="1" i="1" spc="-5" dirty="0">
                <a:latin typeface="Times New Roman"/>
                <a:cs typeface="Times New Roman"/>
              </a:rPr>
              <a:t>information</a:t>
            </a:r>
            <a:r>
              <a:rPr lang="en-US" sz="4000" b="1" i="1" spc="-5" dirty="0">
                <a:latin typeface="Times New Roman"/>
                <a:cs typeface="Times New Roman"/>
              </a:rPr>
              <a:t> </a:t>
            </a:r>
            <a:r>
              <a:rPr sz="4000" b="1" i="1" dirty="0">
                <a:latin typeface="Times New Roman"/>
                <a:cs typeface="Times New Roman"/>
              </a:rPr>
              <a:t>may be </a:t>
            </a:r>
            <a:r>
              <a:rPr sz="4000" b="1" i="1" spc="-5" dirty="0">
                <a:latin typeface="Times New Roman"/>
                <a:cs typeface="Times New Roman"/>
              </a:rPr>
              <a:t>altered </a:t>
            </a:r>
            <a:r>
              <a:rPr sz="4000" b="1" i="1" dirty="0">
                <a:latin typeface="Times New Roman"/>
                <a:cs typeface="Times New Roman"/>
              </a:rPr>
              <a:t>and </a:t>
            </a:r>
            <a:r>
              <a:rPr sz="4000" b="1" i="1" spc="-5" dirty="0">
                <a:latin typeface="Times New Roman"/>
                <a:cs typeface="Times New Roman"/>
              </a:rPr>
              <a:t>entities authorized </a:t>
            </a:r>
            <a:r>
              <a:rPr sz="4000" b="1" i="1" dirty="0">
                <a:latin typeface="Times New Roman"/>
                <a:cs typeface="Times New Roman"/>
              </a:rPr>
              <a:t>to alter  </a:t>
            </a:r>
            <a:r>
              <a:rPr sz="4000" b="1" i="1" spc="-10" dirty="0">
                <a:latin typeface="Times New Roman"/>
                <a:cs typeface="Times New Roman"/>
              </a:rPr>
              <a:t>it</a:t>
            </a:r>
            <a:r>
              <a:rPr sz="4000" spc="-10" dirty="0">
                <a:latin typeface="Times New Roman"/>
                <a:cs typeface="Times New Roman"/>
              </a:rPr>
              <a:t>.</a:t>
            </a:r>
            <a:endParaRPr sz="40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720"/>
              </a:spcBef>
              <a:buClr>
                <a:srgbClr val="FF3300"/>
              </a:buClr>
              <a:buSzPct val="55000"/>
              <a:buFont typeface="Wingdings"/>
              <a:buChar char=""/>
              <a:tabLst>
                <a:tab pos="756920" algn="l"/>
              </a:tabLst>
            </a:pPr>
            <a:r>
              <a:rPr sz="4000" spc="-5" dirty="0">
                <a:latin typeface="Times New Roman"/>
                <a:cs typeface="Times New Roman"/>
              </a:rPr>
              <a:t>Describe conditions </a:t>
            </a:r>
            <a:r>
              <a:rPr sz="4000" dirty="0">
                <a:latin typeface="Times New Roman"/>
                <a:cs typeface="Times New Roman"/>
              </a:rPr>
              <a:t>and manner in which</a:t>
            </a:r>
            <a:r>
              <a:rPr sz="4000" spc="6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data</a:t>
            </a:r>
            <a:r>
              <a:rPr lang="en-US" sz="400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can be</a:t>
            </a:r>
            <a:r>
              <a:rPr sz="4000" spc="-7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altered</a:t>
            </a:r>
            <a:endParaRPr sz="4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794" y="344678"/>
            <a:ext cx="4439285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Policy Areas</a:t>
            </a:r>
            <a:r>
              <a:rPr spc="-105" dirty="0"/>
              <a:t> </a:t>
            </a:r>
            <a:r>
              <a:rPr sz="3200" dirty="0"/>
              <a:t>(cont.)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spc="-10" dirty="0"/>
              <a:t>S. S.</a:t>
            </a:r>
            <a:r>
              <a:rPr spc="-8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spc="-5" dirty="0"/>
              <a:t>CSE</a:t>
            </a:r>
            <a:r>
              <a:rPr spc="-100" dirty="0"/>
              <a:t> </a:t>
            </a:r>
            <a:r>
              <a:rPr dirty="0"/>
              <a:t>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610600" y="6459454"/>
            <a:ext cx="24637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r>
              <a:rPr lang="en-US" dirty="0"/>
              <a:t>16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91337" y="1424010"/>
            <a:ext cx="8467090" cy="50295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6235" algn="l"/>
              </a:tabLst>
            </a:pPr>
            <a:r>
              <a:rPr sz="3600" b="1" i="1" dirty="0">
                <a:latin typeface="Times New Roman"/>
                <a:cs typeface="Times New Roman"/>
              </a:rPr>
              <a:t>Administrative Security</a:t>
            </a:r>
            <a:r>
              <a:rPr sz="3600" b="1" i="1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Policies</a:t>
            </a: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FF3300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2800" dirty="0">
                <a:latin typeface="Times New Roman"/>
                <a:cs typeface="Times New Roman"/>
              </a:rPr>
              <a:t>Typically exist before a </a:t>
            </a:r>
            <a:r>
              <a:rPr sz="2800" spc="-5" dirty="0">
                <a:latin typeface="Times New Roman"/>
                <a:cs typeface="Times New Roman"/>
              </a:rPr>
              <a:t>system development </a:t>
            </a:r>
            <a:r>
              <a:rPr sz="2800" dirty="0">
                <a:latin typeface="Times New Roman"/>
                <a:cs typeface="Times New Roman"/>
              </a:rPr>
              <a:t>process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endParaRPr sz="28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FF3300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2800" dirty="0">
                <a:latin typeface="Times New Roman"/>
                <a:cs typeface="Times New Roman"/>
              </a:rPr>
              <a:t>Usually focus on </a:t>
            </a:r>
            <a:r>
              <a:rPr sz="2800" b="1" i="1" spc="-5" dirty="0">
                <a:latin typeface="Times New Roman"/>
                <a:cs typeface="Times New Roman"/>
              </a:rPr>
              <a:t>responsibilities </a:t>
            </a:r>
            <a:r>
              <a:rPr sz="2800" b="1" i="1" dirty="0">
                <a:latin typeface="Times New Roman"/>
                <a:cs typeface="Times New Roman"/>
              </a:rPr>
              <a:t>of all members within</a:t>
            </a:r>
            <a:r>
              <a:rPr sz="2800" b="1" i="1" spc="-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IA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team</a:t>
            </a:r>
            <a:r>
              <a:rPr sz="2800" dirty="0">
                <a:latin typeface="Times New Roman"/>
                <a:cs typeface="Times New Roman"/>
              </a:rPr>
              <a:t>, and have </a:t>
            </a:r>
            <a:r>
              <a:rPr sz="2800" b="1" i="1" dirty="0">
                <a:latin typeface="Times New Roman"/>
                <a:cs typeface="Times New Roman"/>
              </a:rPr>
              <a:t>legal</a:t>
            </a:r>
            <a:r>
              <a:rPr sz="2800" b="1" i="1" spc="-14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implications</a:t>
            </a:r>
            <a:r>
              <a:rPr sz="2800" dirty="0">
                <a:latin typeface="Times New Roman"/>
                <a:cs typeface="Times New Roman"/>
              </a:rPr>
              <a:t>.</a:t>
            </a:r>
          </a:p>
          <a:p>
            <a:pPr marL="355600" indent="-342900">
              <a:lnSpc>
                <a:spcPct val="100000"/>
              </a:lnSpc>
              <a:spcBef>
                <a:spcPts val="74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6235" algn="l"/>
              </a:tabLst>
            </a:pPr>
            <a:r>
              <a:rPr sz="3600" b="1" i="1" dirty="0">
                <a:latin typeface="Times New Roman"/>
                <a:cs typeface="Times New Roman"/>
              </a:rPr>
              <a:t>Access Control</a:t>
            </a:r>
            <a:r>
              <a:rPr sz="3600" b="1" i="1" spc="-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Policies</a:t>
            </a:r>
          </a:p>
          <a:p>
            <a:pPr marL="756285" lvl="1" indent="-286385">
              <a:lnSpc>
                <a:spcPct val="100000"/>
              </a:lnSpc>
              <a:spcBef>
                <a:spcPts val="595"/>
              </a:spcBef>
              <a:buClr>
                <a:srgbClr val="FF3300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2800" dirty="0">
                <a:latin typeface="Times New Roman"/>
                <a:cs typeface="Times New Roman"/>
              </a:rPr>
              <a:t>Decide who can access what </a:t>
            </a:r>
            <a:r>
              <a:rPr sz="2800" spc="-5" dirty="0">
                <a:latin typeface="Times New Roman"/>
                <a:cs typeface="Times New Roman"/>
              </a:rPr>
              <a:t>information </a:t>
            </a:r>
            <a:r>
              <a:rPr sz="2800" dirty="0">
                <a:latin typeface="Times New Roman"/>
                <a:cs typeface="Times New Roman"/>
              </a:rPr>
              <a:t>under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what</a:t>
            </a:r>
          </a:p>
          <a:p>
            <a:pPr marL="756285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conditions</a:t>
            </a:r>
          </a:p>
          <a:p>
            <a:pPr marL="756285" marR="213995" lvl="1" indent="-286385">
              <a:lnSpc>
                <a:spcPct val="100000"/>
              </a:lnSpc>
              <a:spcBef>
                <a:spcPts val="575"/>
              </a:spcBef>
              <a:buClr>
                <a:srgbClr val="FF3300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2800" dirty="0">
                <a:latin typeface="Times New Roman"/>
                <a:cs typeface="Times New Roman"/>
              </a:rPr>
              <a:t>Authorize a group of users to perform a </a:t>
            </a:r>
            <a:r>
              <a:rPr sz="2800" spc="-5" dirty="0">
                <a:latin typeface="Times New Roman"/>
                <a:cs typeface="Times New Roman"/>
              </a:rPr>
              <a:t>set </a:t>
            </a:r>
            <a:r>
              <a:rPr sz="2800" dirty="0">
                <a:latin typeface="Times New Roman"/>
                <a:cs typeface="Times New Roman"/>
              </a:rPr>
              <a:t>of actions on</a:t>
            </a:r>
            <a:r>
              <a:rPr sz="2800" spc="-1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  </a:t>
            </a:r>
            <a:r>
              <a:rPr sz="2800" spc="-5" dirty="0">
                <a:latin typeface="Times New Roman"/>
                <a:cs typeface="Times New Roman"/>
              </a:rPr>
              <a:t>set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resources</a:t>
            </a: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FF3300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2800" dirty="0">
                <a:latin typeface="Times New Roman"/>
                <a:cs typeface="Times New Roman"/>
              </a:rPr>
              <a:t>Ensure “separation of duty” and “least</a:t>
            </a:r>
            <a:r>
              <a:rPr sz="2800" spc="-1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privilege”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5230">
              <a:lnSpc>
                <a:spcPct val="100000"/>
              </a:lnSpc>
            </a:pPr>
            <a:r>
              <a:rPr dirty="0"/>
              <a:t>Policy Areas</a:t>
            </a:r>
            <a:r>
              <a:rPr spc="-105" dirty="0"/>
              <a:t> </a:t>
            </a:r>
            <a:r>
              <a:rPr sz="3200" dirty="0"/>
              <a:t>(cont.)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spc="-10" dirty="0"/>
              <a:t>S. S.</a:t>
            </a:r>
            <a:r>
              <a:rPr spc="-8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spc="-5" dirty="0"/>
              <a:t>CSE</a:t>
            </a:r>
            <a:r>
              <a:rPr spc="-100" dirty="0"/>
              <a:t> </a:t>
            </a:r>
            <a:r>
              <a:rPr dirty="0"/>
              <a:t>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556765"/>
            <a:ext cx="7973059" cy="4298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6235" algn="l"/>
              </a:tabLst>
            </a:pPr>
            <a:r>
              <a:rPr sz="3200" b="1" i="1" dirty="0">
                <a:latin typeface="Times New Roman"/>
                <a:cs typeface="Times New Roman"/>
              </a:rPr>
              <a:t>Audit Trails and Logging</a:t>
            </a:r>
            <a:r>
              <a:rPr sz="3200" b="1" i="1" spc="-11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Policies</a:t>
            </a:r>
          </a:p>
          <a:p>
            <a:pPr marL="756285" marR="319405" lvl="1" indent="-286385">
              <a:lnSpc>
                <a:spcPct val="100000"/>
              </a:lnSpc>
              <a:spcBef>
                <a:spcPts val="680"/>
              </a:spcBef>
              <a:buClr>
                <a:srgbClr val="FF3300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Define </a:t>
            </a:r>
            <a:r>
              <a:rPr sz="2800" dirty="0">
                <a:latin typeface="Times New Roman"/>
                <a:cs typeface="Times New Roman"/>
              </a:rPr>
              <a:t>rules on how </a:t>
            </a:r>
            <a:r>
              <a:rPr sz="2800" spc="-5" dirty="0">
                <a:latin typeface="Times New Roman"/>
                <a:cs typeface="Times New Roman"/>
              </a:rPr>
              <a:t>the system behavior will </a:t>
            </a:r>
            <a:r>
              <a:rPr sz="2800" dirty="0">
                <a:latin typeface="Times New Roman"/>
                <a:cs typeface="Times New Roman"/>
              </a:rPr>
              <a:t>be  </a:t>
            </a:r>
            <a:r>
              <a:rPr sz="2800" spc="-5" dirty="0">
                <a:latin typeface="Times New Roman"/>
                <a:cs typeface="Times New Roman"/>
              </a:rPr>
              <a:t>recorded</a:t>
            </a:r>
            <a:endParaRPr sz="2800" dirty="0">
              <a:latin typeface="Times New Roman"/>
              <a:cs typeface="Times New Roman"/>
            </a:endParaRPr>
          </a:p>
          <a:p>
            <a:pPr marL="756285" marR="398780" lvl="1" indent="-286385">
              <a:lnSpc>
                <a:spcPct val="100000"/>
              </a:lnSpc>
              <a:spcBef>
                <a:spcPts val="670"/>
              </a:spcBef>
              <a:buClr>
                <a:srgbClr val="FF3300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2800" b="1" i="1" dirty="0">
                <a:latin typeface="Times New Roman"/>
                <a:cs typeface="Times New Roman"/>
              </a:rPr>
              <a:t>Audit trails </a:t>
            </a:r>
            <a:r>
              <a:rPr sz="2800" spc="-5" dirty="0">
                <a:latin typeface="Times New Roman"/>
                <a:cs typeface="Times New Roman"/>
              </a:rPr>
              <a:t>are </a:t>
            </a:r>
            <a:r>
              <a:rPr sz="2800" dirty="0">
                <a:latin typeface="Times New Roman"/>
                <a:cs typeface="Times New Roman"/>
              </a:rPr>
              <a:t>usually continuous </a:t>
            </a:r>
            <a:r>
              <a:rPr sz="2800" spc="-5" dirty="0">
                <a:latin typeface="Times New Roman"/>
                <a:cs typeface="Times New Roman"/>
              </a:rPr>
              <a:t>record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about  routine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activities</a:t>
            </a:r>
            <a:endParaRPr sz="28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lr>
                <a:srgbClr val="FF3300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2800" b="1" i="1" dirty="0">
                <a:latin typeface="Times New Roman"/>
                <a:cs typeface="Times New Roman"/>
              </a:rPr>
              <a:t>Logs </a:t>
            </a:r>
            <a:r>
              <a:rPr sz="2800" spc="-5" dirty="0">
                <a:latin typeface="Times New Roman"/>
                <a:cs typeface="Times New Roman"/>
              </a:rPr>
              <a:t>are </a:t>
            </a:r>
            <a:r>
              <a:rPr sz="2800" dirty="0">
                <a:latin typeface="Times New Roman"/>
                <a:cs typeface="Times New Roman"/>
              </a:rPr>
              <a:t>usually event</a:t>
            </a:r>
            <a:r>
              <a:rPr lang="en-US" sz="2800" dirty="0">
                <a:latin typeface="Times New Roman"/>
                <a:cs typeface="Times New Roman"/>
              </a:rPr>
              <a:t>-</a:t>
            </a:r>
            <a:r>
              <a:rPr sz="2800" dirty="0">
                <a:latin typeface="Times New Roman"/>
                <a:cs typeface="Times New Roman"/>
              </a:rPr>
              <a:t>oriented</a:t>
            </a:r>
            <a:r>
              <a:rPr sz="2800" spc="-1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record</a:t>
            </a:r>
            <a:endParaRPr sz="2800" dirty="0">
              <a:latin typeface="Times New Roman"/>
              <a:cs typeface="Times New Roman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75"/>
              </a:spcBef>
              <a:buClr>
                <a:srgbClr val="FF3300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Essential when something bad happen</a:t>
            </a:r>
            <a:r>
              <a:rPr lang="en-US" sz="2800" spc="-5" dirty="0">
                <a:latin typeface="Times New Roman"/>
                <a:cs typeface="Times New Roman"/>
              </a:rPr>
              <a:t>ed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since </a:t>
            </a:r>
            <a:r>
              <a:rPr sz="2800" spc="-5" dirty="0">
                <a:latin typeface="Times New Roman"/>
                <a:cs typeface="Times New Roman"/>
              </a:rPr>
              <a:t>these  records will help staff </a:t>
            </a:r>
            <a:r>
              <a:rPr sz="2800" dirty="0">
                <a:latin typeface="Times New Roman"/>
                <a:cs typeface="Times New Roman"/>
              </a:rPr>
              <a:t>know </a:t>
            </a:r>
            <a:r>
              <a:rPr sz="2800" spc="-5" dirty="0">
                <a:latin typeface="Times New Roman"/>
                <a:cs typeface="Times New Roman"/>
              </a:rPr>
              <a:t>who/what caused the  </a:t>
            </a:r>
            <a:r>
              <a:rPr sz="2800" dirty="0">
                <a:latin typeface="Times New Roman"/>
                <a:cs typeface="Times New Roman"/>
              </a:rPr>
              <a:t>problem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5230">
              <a:lnSpc>
                <a:spcPct val="100000"/>
              </a:lnSpc>
            </a:pPr>
            <a:r>
              <a:rPr dirty="0"/>
              <a:t>Policy Areas</a:t>
            </a:r>
            <a:r>
              <a:rPr spc="-105" dirty="0"/>
              <a:t> </a:t>
            </a:r>
            <a:r>
              <a:rPr sz="3200" dirty="0"/>
              <a:t>(cont.)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spc="-10" dirty="0"/>
              <a:t>S. S.</a:t>
            </a:r>
            <a:r>
              <a:rPr spc="-8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spc="-5" dirty="0"/>
              <a:t>CSE</a:t>
            </a:r>
            <a:r>
              <a:rPr spc="-100" dirty="0"/>
              <a:t> </a:t>
            </a:r>
            <a:r>
              <a:rPr dirty="0"/>
              <a:t>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9125" indent="-342900">
              <a:lnSpc>
                <a:spcPct val="100000"/>
              </a:lnSpc>
              <a:buClr>
                <a:srgbClr val="3333CC"/>
              </a:buClr>
              <a:buSzPct val="58823"/>
              <a:buFont typeface="Wingdings"/>
              <a:buChar char=""/>
              <a:tabLst>
                <a:tab pos="619760" algn="l"/>
              </a:tabLst>
            </a:pPr>
            <a:r>
              <a:rPr sz="3400" i="1" dirty="0">
                <a:latin typeface="Times New Roman"/>
                <a:cs typeface="Times New Roman"/>
              </a:rPr>
              <a:t>Documentation</a:t>
            </a:r>
            <a:r>
              <a:rPr sz="3400" i="1" spc="-100" dirty="0">
                <a:latin typeface="Times New Roman"/>
                <a:cs typeface="Times New Roman"/>
              </a:rPr>
              <a:t> </a:t>
            </a:r>
            <a:r>
              <a:rPr sz="3400" b="0" dirty="0">
                <a:latin typeface="Times New Roman"/>
                <a:cs typeface="Times New Roman"/>
              </a:rPr>
              <a:t>Policies</a:t>
            </a:r>
            <a:endParaRPr sz="3400">
              <a:latin typeface="Times New Roman"/>
              <a:cs typeface="Times New Roman"/>
            </a:endParaRPr>
          </a:p>
          <a:p>
            <a:pPr marL="1019810" lvl="1" indent="-286385">
              <a:lnSpc>
                <a:spcPct val="100000"/>
              </a:lnSpc>
              <a:spcBef>
                <a:spcPts val="725"/>
              </a:spcBef>
              <a:buClr>
                <a:srgbClr val="FF3300"/>
              </a:buClr>
              <a:buSzPct val="55000"/>
              <a:buFont typeface="Wingdings"/>
              <a:buChar char=""/>
              <a:tabLst>
                <a:tab pos="1020444" algn="l"/>
              </a:tabLst>
            </a:pPr>
            <a:r>
              <a:rPr sz="3000" dirty="0">
                <a:latin typeface="Times New Roman"/>
                <a:cs typeface="Times New Roman"/>
              </a:rPr>
              <a:t>Define rules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about</a:t>
            </a:r>
            <a:endParaRPr sz="3000">
              <a:latin typeface="Times New Roman"/>
              <a:cs typeface="Times New Roman"/>
            </a:endParaRPr>
          </a:p>
          <a:p>
            <a:pPr marL="1419225" lvl="2" indent="-228600">
              <a:lnSpc>
                <a:spcPct val="100000"/>
              </a:lnSpc>
              <a:spcBef>
                <a:spcPts val="680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419860" algn="l"/>
              </a:tabLst>
            </a:pPr>
            <a:r>
              <a:rPr sz="2800" spc="-5" dirty="0">
                <a:latin typeface="Times New Roman"/>
                <a:cs typeface="Times New Roman"/>
              </a:rPr>
              <a:t>What </a:t>
            </a:r>
            <a:r>
              <a:rPr sz="2800" dirty="0">
                <a:latin typeface="Times New Roman"/>
                <a:cs typeface="Times New Roman"/>
              </a:rPr>
              <a:t>kinds </a:t>
            </a:r>
            <a:r>
              <a:rPr sz="2800" spc="-5" dirty="0">
                <a:latin typeface="Times New Roman"/>
                <a:cs typeface="Times New Roman"/>
              </a:rPr>
              <a:t>of information </a:t>
            </a:r>
            <a:r>
              <a:rPr sz="2800" dirty="0">
                <a:latin typeface="Times New Roman"/>
                <a:cs typeface="Times New Roman"/>
              </a:rPr>
              <a:t>should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</a:t>
            </a:r>
            <a:endParaRPr sz="2800">
              <a:latin typeface="Times New Roman"/>
              <a:cs typeface="Times New Roman"/>
            </a:endParaRPr>
          </a:p>
          <a:p>
            <a:pPr marL="1419225">
              <a:lnSpc>
                <a:spcPct val="100000"/>
              </a:lnSpc>
            </a:pPr>
            <a:r>
              <a:rPr sz="2800" b="0" spc="-5" dirty="0">
                <a:latin typeface="Times New Roman"/>
                <a:cs typeface="Times New Roman"/>
              </a:rPr>
              <a:t>documented?</a:t>
            </a:r>
            <a:endParaRPr sz="2800">
              <a:latin typeface="Times New Roman"/>
              <a:cs typeface="Times New Roman"/>
            </a:endParaRPr>
          </a:p>
          <a:p>
            <a:pPr marL="1419225" lvl="2" indent="-2286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419860" algn="l"/>
              </a:tabLst>
            </a:pPr>
            <a:r>
              <a:rPr sz="2800" spc="-5" dirty="0">
                <a:latin typeface="Times New Roman"/>
                <a:cs typeface="Times New Roman"/>
              </a:rPr>
              <a:t>Who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spc="-5" dirty="0">
                <a:latin typeface="Times New Roman"/>
                <a:cs typeface="Times New Roman"/>
              </a:rPr>
              <a:t>modify the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documents?</a:t>
            </a:r>
            <a:endParaRPr sz="2800">
              <a:latin typeface="Times New Roman"/>
              <a:cs typeface="Times New Roman"/>
            </a:endParaRPr>
          </a:p>
          <a:p>
            <a:pPr marL="1419225" lvl="2" indent="-228600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419860" algn="l"/>
              </a:tabLst>
            </a:pPr>
            <a:r>
              <a:rPr sz="2800" dirty="0">
                <a:latin typeface="Times New Roman"/>
                <a:cs typeface="Times New Roman"/>
              </a:rPr>
              <a:t>Under what situations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spc="-5" dirty="0">
                <a:latin typeface="Times New Roman"/>
                <a:cs typeface="Times New Roman"/>
              </a:rPr>
              <a:t>some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endParaRPr sz="2800">
              <a:latin typeface="Times New Roman"/>
              <a:cs typeface="Times New Roman"/>
            </a:endParaRPr>
          </a:p>
          <a:p>
            <a:pPr marL="1419225">
              <a:lnSpc>
                <a:spcPct val="100000"/>
              </a:lnSpc>
            </a:pPr>
            <a:r>
              <a:rPr sz="2800" b="0" spc="-5" dirty="0">
                <a:latin typeface="Times New Roman"/>
                <a:cs typeface="Times New Roman"/>
              </a:rPr>
              <a:t>documents be disclosed? and to</a:t>
            </a:r>
            <a:r>
              <a:rPr sz="2800" b="0" spc="-30" dirty="0">
                <a:latin typeface="Times New Roman"/>
                <a:cs typeface="Times New Roman"/>
              </a:rPr>
              <a:t> </a:t>
            </a:r>
            <a:r>
              <a:rPr sz="2800" b="0" spc="-5" dirty="0">
                <a:latin typeface="Times New Roman"/>
                <a:cs typeface="Times New Roman"/>
              </a:rPr>
              <a:t>whom?</a:t>
            </a:r>
            <a:endParaRPr sz="2800">
              <a:latin typeface="Times New Roman"/>
              <a:cs typeface="Times New Roman"/>
            </a:endParaRPr>
          </a:p>
          <a:p>
            <a:pPr marL="1019810" lvl="1" indent="-286385">
              <a:lnSpc>
                <a:spcPct val="100000"/>
              </a:lnSpc>
              <a:spcBef>
                <a:spcPts val="710"/>
              </a:spcBef>
              <a:buClr>
                <a:srgbClr val="FF3300"/>
              </a:buClr>
              <a:buSzPct val="55000"/>
              <a:buFont typeface="Wingdings"/>
              <a:buChar char=""/>
              <a:tabLst>
                <a:tab pos="1020444" algn="l"/>
              </a:tabLst>
            </a:pPr>
            <a:r>
              <a:rPr sz="3000" spc="-5" dirty="0">
                <a:latin typeface="Times New Roman"/>
                <a:cs typeface="Times New Roman"/>
              </a:rPr>
              <a:t>Important </a:t>
            </a:r>
            <a:r>
              <a:rPr sz="3000" dirty="0">
                <a:latin typeface="Times New Roman"/>
                <a:cs typeface="Times New Roman"/>
              </a:rPr>
              <a:t>to ensure privacy and </a:t>
            </a:r>
            <a:r>
              <a:rPr sz="3000" spc="-5" dirty="0">
                <a:latin typeface="Times New Roman"/>
                <a:cs typeface="Times New Roman"/>
              </a:rPr>
              <a:t>integrity </a:t>
            </a:r>
            <a:r>
              <a:rPr sz="3000" dirty="0">
                <a:latin typeface="Times New Roman"/>
                <a:cs typeface="Times New Roman"/>
              </a:rPr>
              <a:t>of</a:t>
            </a:r>
            <a:r>
              <a:rPr sz="3000" spc="7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endParaRPr sz="3000">
              <a:latin typeface="Times New Roman"/>
              <a:cs typeface="Times New Roman"/>
            </a:endParaRPr>
          </a:p>
          <a:p>
            <a:pPr marL="1019810">
              <a:lnSpc>
                <a:spcPct val="100000"/>
              </a:lnSpc>
            </a:pPr>
            <a:r>
              <a:rPr sz="3000" b="0" spc="-5" dirty="0">
                <a:latin typeface="Times New Roman"/>
                <a:cs typeface="Times New Roman"/>
              </a:rPr>
              <a:t>system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5230">
              <a:lnSpc>
                <a:spcPct val="100000"/>
              </a:lnSpc>
            </a:pPr>
            <a:r>
              <a:rPr dirty="0"/>
              <a:t>Policy Areas</a:t>
            </a:r>
            <a:r>
              <a:rPr spc="-105" dirty="0"/>
              <a:t> </a:t>
            </a:r>
            <a:r>
              <a:rPr sz="3200" dirty="0"/>
              <a:t>(cont.)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spc="-10" dirty="0"/>
              <a:t>S. S.</a:t>
            </a:r>
            <a:r>
              <a:rPr spc="-8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spc="-5" dirty="0"/>
              <a:t>CSE</a:t>
            </a:r>
            <a:r>
              <a:rPr spc="-100" dirty="0"/>
              <a:t> </a:t>
            </a:r>
            <a:r>
              <a:rPr dirty="0"/>
              <a:t>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33755" y="1388835"/>
            <a:ext cx="8340725" cy="5070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600" b="1" i="1" dirty="0">
                <a:latin typeface="Times New Roman"/>
                <a:cs typeface="Times New Roman"/>
              </a:rPr>
              <a:t>Evidence Collection and Preservation</a:t>
            </a:r>
            <a:r>
              <a:rPr sz="3600" b="1" i="1" spc="-8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Policies</a:t>
            </a:r>
          </a:p>
          <a:p>
            <a:pPr marL="756285" marR="1901189" lvl="1" indent="-286385">
              <a:lnSpc>
                <a:spcPts val="3240"/>
              </a:lnSpc>
              <a:spcBef>
                <a:spcPts val="765"/>
              </a:spcBef>
              <a:buClr>
                <a:srgbClr val="FF3300"/>
              </a:buClr>
              <a:buSzPct val="55000"/>
              <a:buFont typeface="Wingdings"/>
              <a:buChar char=""/>
              <a:tabLst>
                <a:tab pos="756920" algn="l"/>
              </a:tabLst>
            </a:pPr>
            <a:r>
              <a:rPr sz="3200" dirty="0">
                <a:latin typeface="Times New Roman"/>
                <a:cs typeface="Times New Roman"/>
              </a:rPr>
              <a:t>Define </a:t>
            </a:r>
            <a:r>
              <a:rPr sz="3200" spc="-5" dirty="0">
                <a:latin typeface="Times New Roman"/>
                <a:cs typeface="Times New Roman"/>
              </a:rPr>
              <a:t>rules </a:t>
            </a:r>
            <a:r>
              <a:rPr sz="3200" dirty="0">
                <a:latin typeface="Times New Roman"/>
                <a:cs typeface="Times New Roman"/>
              </a:rPr>
              <a:t>about </a:t>
            </a:r>
            <a:r>
              <a:rPr sz="3200" spc="-5" dirty="0">
                <a:latin typeface="Times New Roman"/>
                <a:cs typeface="Times New Roman"/>
              </a:rPr>
              <a:t>computer incident  investigation:</a:t>
            </a:r>
            <a:endParaRPr sz="3200" dirty="0">
              <a:latin typeface="Times New Roman"/>
              <a:cs typeface="Times New Roman"/>
            </a:endParaRPr>
          </a:p>
          <a:p>
            <a:pPr marL="1155700" marR="147320" lvl="2" indent="-228600">
              <a:lnSpc>
                <a:spcPts val="3030"/>
              </a:lnSpc>
              <a:spcBef>
                <a:spcPts val="670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3200" spc="-5" dirty="0">
                <a:latin typeface="Times New Roman"/>
                <a:cs typeface="Times New Roman"/>
              </a:rPr>
              <a:t>What information </a:t>
            </a:r>
            <a:r>
              <a:rPr sz="3200" dirty="0">
                <a:latin typeface="Times New Roman"/>
                <a:cs typeface="Times New Roman"/>
              </a:rPr>
              <a:t>should </a:t>
            </a:r>
            <a:r>
              <a:rPr sz="3200" spc="-5" dirty="0">
                <a:latin typeface="Times New Roman"/>
                <a:cs typeface="Times New Roman"/>
              </a:rPr>
              <a:t>be collected and how to  collect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it?</a:t>
            </a:r>
            <a:endParaRPr sz="3200" dirty="0">
              <a:latin typeface="Times New Roman"/>
              <a:cs typeface="Times New Roman"/>
            </a:endParaRPr>
          </a:p>
          <a:p>
            <a:pPr marL="1155700" marR="66675" lvl="2" indent="-228600">
              <a:lnSpc>
                <a:spcPts val="3020"/>
              </a:lnSpc>
              <a:spcBef>
                <a:spcPts val="670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3200" spc="-5" dirty="0">
                <a:latin typeface="Times New Roman"/>
                <a:cs typeface="Times New Roman"/>
              </a:rPr>
              <a:t>How to store collected information to best present  it later in a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court?</a:t>
            </a:r>
            <a:endParaRPr sz="3200" dirty="0">
              <a:latin typeface="Times New Roman"/>
              <a:cs typeface="Times New Roman"/>
            </a:endParaRPr>
          </a:p>
          <a:p>
            <a:pPr marL="756285" marR="5080" lvl="1" indent="-286385">
              <a:lnSpc>
                <a:spcPts val="3240"/>
              </a:lnSpc>
              <a:spcBef>
                <a:spcPts val="715"/>
              </a:spcBef>
              <a:buClr>
                <a:srgbClr val="FF3300"/>
              </a:buClr>
              <a:buSzPct val="55000"/>
              <a:buFont typeface="Wingdings"/>
              <a:buChar char=""/>
              <a:tabLst>
                <a:tab pos="756920" algn="l"/>
              </a:tabLst>
            </a:pPr>
            <a:r>
              <a:rPr sz="3200" dirty="0">
                <a:latin typeface="Times New Roman"/>
                <a:cs typeface="Times New Roman"/>
              </a:rPr>
              <a:t>Computer </a:t>
            </a:r>
            <a:r>
              <a:rPr sz="3200" spc="-5" dirty="0">
                <a:latin typeface="Times New Roman"/>
                <a:cs typeface="Times New Roman"/>
              </a:rPr>
              <a:t>forensics </a:t>
            </a:r>
            <a:r>
              <a:rPr sz="3200" dirty="0">
                <a:latin typeface="Times New Roman"/>
                <a:cs typeface="Times New Roman"/>
              </a:rPr>
              <a:t>always </a:t>
            </a:r>
            <a:r>
              <a:rPr sz="3200" spc="-5" dirty="0">
                <a:latin typeface="Times New Roman"/>
                <a:cs typeface="Times New Roman"/>
              </a:rPr>
              <a:t>conflict with personal  privacy </a:t>
            </a:r>
            <a:r>
              <a:rPr sz="3200" dirty="0">
                <a:latin typeface="Times New Roman"/>
                <a:cs typeface="Times New Roman"/>
              </a:rPr>
              <a:t>and the </a:t>
            </a:r>
            <a:r>
              <a:rPr sz="3200" spc="-5" dirty="0">
                <a:latin typeface="Times New Roman"/>
                <a:cs typeface="Times New Roman"/>
              </a:rPr>
              <a:t>policies </a:t>
            </a:r>
            <a:r>
              <a:rPr sz="3200" dirty="0">
                <a:latin typeface="Times New Roman"/>
                <a:cs typeface="Times New Roman"/>
              </a:rPr>
              <a:t>should </a:t>
            </a:r>
            <a:r>
              <a:rPr sz="3200" spc="-5" dirty="0">
                <a:latin typeface="Times New Roman"/>
                <a:cs typeface="Times New Roman"/>
              </a:rPr>
              <a:t>clearly </a:t>
            </a:r>
            <a:r>
              <a:rPr sz="3200" dirty="0">
                <a:latin typeface="Times New Roman"/>
                <a:cs typeface="Times New Roman"/>
              </a:rPr>
              <a:t>draw </a:t>
            </a:r>
            <a:r>
              <a:rPr sz="3200" spc="-5" dirty="0">
                <a:latin typeface="Times New Roman"/>
                <a:cs typeface="Times New Roman"/>
              </a:rPr>
              <a:t>the  line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9030">
              <a:lnSpc>
                <a:spcPct val="100000"/>
              </a:lnSpc>
            </a:pPr>
            <a:r>
              <a:rPr dirty="0"/>
              <a:t>What Is an IA </a:t>
            </a:r>
            <a:r>
              <a:rPr spc="-5" dirty="0"/>
              <a:t>Policy?</a:t>
            </a:r>
            <a:r>
              <a:rPr spc="85" dirty="0"/>
              <a:t> </a:t>
            </a:r>
            <a:r>
              <a:rPr sz="3200" dirty="0"/>
              <a:t>(cont.)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spc="-10" dirty="0"/>
              <a:t>S. S.</a:t>
            </a:r>
            <a:r>
              <a:rPr spc="-8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spc="-5" dirty="0"/>
              <a:t>CSE</a:t>
            </a:r>
            <a:r>
              <a:rPr spc="-100" dirty="0"/>
              <a:t> </a:t>
            </a:r>
            <a:r>
              <a:rPr dirty="0"/>
              <a:t>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75893" y="1524000"/>
            <a:ext cx="8134350" cy="48320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6235" algn="l"/>
              </a:tabLst>
            </a:pPr>
            <a:r>
              <a:rPr lang="en-US" sz="3200" b="1" i="1" dirty="0">
                <a:latin typeface="Times New Roman"/>
                <a:cs typeface="Times New Roman"/>
              </a:rPr>
              <a:t>High level statements </a:t>
            </a:r>
            <a:r>
              <a:rPr lang="en-US" sz="3200" dirty="0">
                <a:latin typeface="Times New Roman"/>
                <a:cs typeface="Times New Roman"/>
              </a:rPr>
              <a:t>of </a:t>
            </a:r>
            <a:r>
              <a:rPr lang="en-US" sz="3200" b="1" i="1" dirty="0">
                <a:latin typeface="Times New Roman"/>
                <a:cs typeface="Times New Roman"/>
              </a:rPr>
              <a:t>goals</a:t>
            </a:r>
            <a:r>
              <a:rPr lang="en-US" sz="3200" dirty="0">
                <a:latin typeface="Times New Roman"/>
                <a:cs typeface="Times New Roman"/>
              </a:rPr>
              <a:t> of </a:t>
            </a:r>
            <a:r>
              <a:rPr lang="en-US" sz="3200" b="1" i="1" dirty="0">
                <a:latin typeface="Times New Roman"/>
                <a:cs typeface="Times New Roman"/>
              </a:rPr>
              <a:t>procedures for information assurance</a:t>
            </a:r>
            <a:endParaRPr sz="3200" b="1" i="1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ts val="3190"/>
              </a:lnSpc>
              <a:spcBef>
                <a:spcPts val="340"/>
              </a:spcBef>
              <a:buClr>
                <a:srgbClr val="FF3300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Define what actions are </a:t>
            </a:r>
            <a:r>
              <a:rPr lang="en-US" sz="2800" b="1" i="1" spc="-5" dirty="0">
                <a:latin typeface="Times New Roman"/>
                <a:cs typeface="Times New Roman"/>
              </a:rPr>
              <a:t>required</a:t>
            </a:r>
            <a:r>
              <a:rPr lang="en-US" sz="2800" spc="-5" dirty="0">
                <a:latin typeface="Times New Roman"/>
                <a:cs typeface="Times New Roman"/>
              </a:rPr>
              <a:t>, and which are </a:t>
            </a:r>
            <a:r>
              <a:rPr lang="en-US" sz="2800" b="1" i="1" spc="-5" dirty="0">
                <a:latin typeface="Times New Roman"/>
                <a:cs typeface="Times New Roman"/>
              </a:rPr>
              <a:t>permitted</a:t>
            </a:r>
            <a:endParaRPr lang="en-US" sz="2800" b="1" i="1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ts val="3190"/>
              </a:lnSpc>
              <a:spcBef>
                <a:spcPts val="340"/>
              </a:spcBef>
              <a:buClr>
                <a:srgbClr val="FF3300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lang="en-US" sz="2500" spc="-5" dirty="0">
                <a:latin typeface="Times New Roman"/>
                <a:cs typeface="Times New Roman"/>
              </a:rPr>
              <a:t>Not guidelines</a:t>
            </a:r>
            <a:endParaRPr lang="en-US" sz="2500" b="1" i="1" u="sng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ts val="3190"/>
              </a:lnSpc>
              <a:spcBef>
                <a:spcPts val="340"/>
              </a:spcBef>
              <a:buClr>
                <a:srgbClr val="FF3300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2500" spc="-5" dirty="0">
                <a:latin typeface="Times New Roman"/>
                <a:cs typeface="Times New Roman"/>
              </a:rPr>
              <a:t>T</a:t>
            </a:r>
            <a:r>
              <a:rPr lang="en-US" sz="2500" spc="-5" dirty="0">
                <a:latin typeface="Times New Roman"/>
                <a:cs typeface="Times New Roman"/>
              </a:rPr>
              <a:t>op level policies are often determined by </a:t>
            </a:r>
            <a:r>
              <a:rPr lang="en-US" sz="2500" b="1" i="1" spc="-5" dirty="0">
                <a:latin typeface="Times New Roman"/>
                <a:cs typeface="Times New Roman"/>
              </a:rPr>
              <a:t>management</a:t>
            </a:r>
            <a:r>
              <a:rPr lang="en-US" sz="2500" spc="-5" dirty="0">
                <a:latin typeface="Times New Roman"/>
                <a:cs typeface="Times New Roman"/>
              </a:rPr>
              <a:t> with significant input from </a:t>
            </a:r>
            <a:r>
              <a:rPr lang="en-US" sz="2500" b="1" i="1" spc="-5" dirty="0">
                <a:latin typeface="Times New Roman"/>
                <a:cs typeface="Times New Roman"/>
              </a:rPr>
              <a:t>IT personnel </a:t>
            </a:r>
            <a:r>
              <a:rPr lang="en-US" sz="2500" spc="-5" dirty="0">
                <a:latin typeface="Times New Roman"/>
                <a:cs typeface="Times New Roman"/>
              </a:rPr>
              <a:t>and represent </a:t>
            </a:r>
            <a:r>
              <a:rPr lang="en-US" sz="2500" b="1" i="1" spc="-5" dirty="0">
                <a:latin typeface="Times New Roman"/>
                <a:cs typeface="Times New Roman"/>
              </a:rPr>
              <a:t>corporate goals and principles</a:t>
            </a:r>
          </a:p>
          <a:p>
            <a:pPr marL="756285" lvl="1" indent="-286385">
              <a:lnSpc>
                <a:spcPts val="3190"/>
              </a:lnSpc>
              <a:spcBef>
                <a:spcPts val="340"/>
              </a:spcBef>
              <a:buClr>
                <a:srgbClr val="FF3300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lang="en-US" sz="2500" spc="-5" dirty="0">
                <a:latin typeface="Times New Roman"/>
                <a:cs typeface="Times New Roman"/>
              </a:rPr>
              <a:t>Important to </a:t>
            </a:r>
            <a:r>
              <a:rPr lang="en-US" sz="2500" b="1" i="1" spc="-5" dirty="0">
                <a:latin typeface="Times New Roman"/>
                <a:cs typeface="Times New Roman"/>
              </a:rPr>
              <a:t>distribute</a:t>
            </a:r>
            <a:r>
              <a:rPr lang="en-US" sz="2500" spc="-5" dirty="0">
                <a:latin typeface="Times New Roman"/>
                <a:cs typeface="Times New Roman"/>
              </a:rPr>
              <a:t> policies to those responsible for </a:t>
            </a:r>
            <a:r>
              <a:rPr lang="en-US" sz="2500" b="1" i="1" spc="-5" dirty="0">
                <a:latin typeface="Times New Roman"/>
                <a:cs typeface="Times New Roman"/>
              </a:rPr>
              <a:t>following the policies and/or implement the policy enforcement </a:t>
            </a:r>
            <a:endParaRPr sz="2500" b="1" i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5230">
              <a:lnSpc>
                <a:spcPct val="100000"/>
              </a:lnSpc>
            </a:pPr>
            <a:r>
              <a:rPr dirty="0"/>
              <a:t>Policy Areas</a:t>
            </a:r>
            <a:r>
              <a:rPr spc="-105" dirty="0"/>
              <a:t> </a:t>
            </a:r>
            <a:r>
              <a:rPr sz="3200" dirty="0"/>
              <a:t>(cont.)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spc="-10" dirty="0"/>
              <a:t>S. S.</a:t>
            </a:r>
            <a:r>
              <a:rPr spc="-8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spc="-5" dirty="0"/>
              <a:t>CSE</a:t>
            </a:r>
            <a:r>
              <a:rPr spc="-100" dirty="0"/>
              <a:t> </a:t>
            </a:r>
            <a:r>
              <a:rPr dirty="0"/>
              <a:t>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28600" y="1447800"/>
            <a:ext cx="8653017" cy="4800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8823"/>
              <a:buFont typeface="Wingdings"/>
              <a:buChar char=""/>
              <a:tabLst>
                <a:tab pos="356235" algn="l"/>
              </a:tabLst>
            </a:pPr>
            <a:r>
              <a:rPr sz="3600" b="1" i="1" spc="-5" dirty="0">
                <a:latin typeface="Times New Roman"/>
                <a:cs typeface="Times New Roman"/>
              </a:rPr>
              <a:t>Information Security</a:t>
            </a:r>
            <a:r>
              <a:rPr sz="3600" b="1" i="1" spc="3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Policies</a:t>
            </a:r>
          </a:p>
          <a:p>
            <a:pPr marL="756285" marR="5080" lvl="1" indent="-286385">
              <a:lnSpc>
                <a:spcPct val="100000"/>
              </a:lnSpc>
              <a:spcBef>
                <a:spcPts val="700"/>
              </a:spcBef>
              <a:buClr>
                <a:srgbClr val="FF3300"/>
              </a:buClr>
              <a:buSzPct val="55172"/>
              <a:buFont typeface="Wingdings"/>
              <a:buChar char=""/>
              <a:tabLst>
                <a:tab pos="756920" algn="l"/>
              </a:tabLst>
            </a:pPr>
            <a:r>
              <a:rPr sz="3200" dirty="0">
                <a:latin typeface="Times New Roman"/>
                <a:cs typeface="Times New Roman"/>
              </a:rPr>
              <a:t>Set forth </a:t>
            </a:r>
            <a:r>
              <a:rPr sz="3200" spc="-10" dirty="0">
                <a:latin typeface="Times New Roman"/>
                <a:cs typeface="Times New Roman"/>
              </a:rPr>
              <a:t>mechanisms </a:t>
            </a:r>
            <a:r>
              <a:rPr sz="3200" dirty="0">
                <a:latin typeface="Times New Roman"/>
                <a:cs typeface="Times New Roman"/>
              </a:rPr>
              <a:t>by </a:t>
            </a:r>
            <a:r>
              <a:rPr sz="3200" b="1" i="1" dirty="0">
                <a:latin typeface="Times New Roman"/>
                <a:cs typeface="Times New Roman"/>
              </a:rPr>
              <a:t>which information  </a:t>
            </a:r>
            <a:r>
              <a:rPr sz="3200" dirty="0">
                <a:latin typeface="Times New Roman"/>
                <a:cs typeface="Times New Roman"/>
              </a:rPr>
              <a:t>stored on organization’s </a:t>
            </a:r>
            <a:r>
              <a:rPr sz="3200" spc="-5" dirty="0">
                <a:latin typeface="Times New Roman"/>
                <a:cs typeface="Times New Roman"/>
              </a:rPr>
              <a:t>information </a:t>
            </a:r>
            <a:r>
              <a:rPr sz="3200" spc="-10" dirty="0">
                <a:latin typeface="Times New Roman"/>
                <a:cs typeface="Times New Roman"/>
              </a:rPr>
              <a:t>systems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  </a:t>
            </a:r>
            <a:r>
              <a:rPr sz="3200" spc="-5" dirty="0">
                <a:latin typeface="Times New Roman"/>
                <a:cs typeface="Times New Roman"/>
              </a:rPr>
              <a:t>utilized </a:t>
            </a:r>
            <a:r>
              <a:rPr sz="3200" dirty="0">
                <a:latin typeface="Times New Roman"/>
                <a:cs typeface="Times New Roman"/>
              </a:rPr>
              <a:t>by organization’s </a:t>
            </a:r>
            <a:r>
              <a:rPr sz="3200" spc="-5" dirty="0">
                <a:latin typeface="Times New Roman"/>
                <a:cs typeface="Times New Roman"/>
              </a:rPr>
              <a:t>employees </a:t>
            </a:r>
            <a:r>
              <a:rPr sz="3200" dirty="0">
                <a:latin typeface="Times New Roman"/>
                <a:cs typeface="Times New Roman"/>
              </a:rPr>
              <a:t>is </a:t>
            </a:r>
            <a:r>
              <a:rPr sz="3200" b="1" i="1" spc="-5" dirty="0">
                <a:latin typeface="Times New Roman"/>
                <a:cs typeface="Times New Roman"/>
              </a:rPr>
              <a:t>secured  </a:t>
            </a:r>
            <a:r>
              <a:rPr sz="3200" b="1" i="1" dirty="0">
                <a:latin typeface="Times New Roman"/>
                <a:cs typeface="Times New Roman"/>
              </a:rPr>
              <a:t>and</a:t>
            </a:r>
            <a:r>
              <a:rPr sz="3200" b="1" i="1" spc="-80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protected</a:t>
            </a:r>
            <a:endParaRPr sz="3200" dirty="0">
              <a:latin typeface="Times New Roman"/>
              <a:cs typeface="Times New Roman"/>
            </a:endParaRPr>
          </a:p>
          <a:p>
            <a:pPr marL="756285" marR="421640" lvl="1" indent="-286385">
              <a:lnSpc>
                <a:spcPct val="100000"/>
              </a:lnSpc>
              <a:spcBef>
                <a:spcPts val="695"/>
              </a:spcBef>
              <a:buClr>
                <a:srgbClr val="FF3300"/>
              </a:buClr>
              <a:buSzPct val="55172"/>
              <a:buFont typeface="Wingdings"/>
              <a:buChar char=""/>
              <a:tabLst>
                <a:tab pos="756920" algn="l"/>
              </a:tabLst>
            </a:pPr>
            <a:r>
              <a:rPr sz="3200" dirty="0">
                <a:latin typeface="Times New Roman"/>
                <a:cs typeface="Times New Roman"/>
              </a:rPr>
              <a:t>State </a:t>
            </a:r>
            <a:r>
              <a:rPr sz="3200" b="1" i="1" dirty="0">
                <a:latin typeface="Times New Roman"/>
                <a:cs typeface="Times New Roman"/>
              </a:rPr>
              <a:t>rights and obligations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-5" dirty="0">
                <a:latin typeface="Times New Roman"/>
                <a:cs typeface="Times New Roman"/>
              </a:rPr>
              <a:t>organization</a:t>
            </a:r>
            <a:r>
              <a:rPr sz="3200" spc="-1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  </a:t>
            </a:r>
            <a:r>
              <a:rPr sz="3200" spc="-10" dirty="0">
                <a:latin typeface="Times New Roman"/>
                <a:cs typeface="Times New Roman"/>
              </a:rPr>
              <a:t>manage, </a:t>
            </a:r>
            <a:r>
              <a:rPr sz="3200" dirty="0">
                <a:latin typeface="Times New Roman"/>
                <a:cs typeface="Times New Roman"/>
              </a:rPr>
              <a:t>protect, </a:t>
            </a:r>
            <a:r>
              <a:rPr sz="3200" spc="-5" dirty="0">
                <a:latin typeface="Times New Roman"/>
                <a:cs typeface="Times New Roman"/>
              </a:rPr>
              <a:t>secure, </a:t>
            </a:r>
            <a:r>
              <a:rPr sz="3200" dirty="0">
                <a:latin typeface="Times New Roman"/>
                <a:cs typeface="Times New Roman"/>
              </a:rPr>
              <a:t>and control various  </a:t>
            </a:r>
            <a:r>
              <a:rPr sz="3200" spc="-5" dirty="0">
                <a:latin typeface="Times New Roman"/>
                <a:cs typeface="Times New Roman"/>
              </a:rPr>
              <a:t>information that </a:t>
            </a:r>
            <a:r>
              <a:rPr sz="3200" dirty="0">
                <a:latin typeface="Times New Roman"/>
                <a:cs typeface="Times New Roman"/>
              </a:rPr>
              <a:t>could be </a:t>
            </a:r>
            <a:r>
              <a:rPr sz="3200" spc="-5" dirty="0">
                <a:latin typeface="Times New Roman"/>
                <a:cs typeface="Times New Roman"/>
              </a:rPr>
              <a:t>accessed </a:t>
            </a:r>
            <a:r>
              <a:rPr sz="3200" dirty="0">
                <a:latin typeface="Times New Roman"/>
                <a:cs typeface="Times New Roman"/>
              </a:rPr>
              <a:t>through  </a:t>
            </a:r>
            <a:r>
              <a:rPr sz="3200" spc="-5" dirty="0">
                <a:latin typeface="Times New Roman"/>
                <a:cs typeface="Times New Roman"/>
              </a:rPr>
              <a:t>organization's information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system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5230">
              <a:lnSpc>
                <a:spcPct val="100000"/>
              </a:lnSpc>
            </a:pPr>
            <a:r>
              <a:rPr dirty="0"/>
              <a:t>Policy Areas</a:t>
            </a:r>
            <a:r>
              <a:rPr spc="-305" dirty="0"/>
              <a:t> </a:t>
            </a:r>
            <a:r>
              <a:rPr sz="3200" dirty="0"/>
              <a:t>(cont.)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spc="-10" dirty="0"/>
              <a:t>S. S.</a:t>
            </a:r>
            <a:r>
              <a:rPr spc="-8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spc="-5" dirty="0"/>
              <a:t>CSE</a:t>
            </a:r>
            <a:r>
              <a:rPr spc="-100" dirty="0"/>
              <a:t> </a:t>
            </a:r>
            <a:r>
              <a:rPr dirty="0"/>
              <a:t>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431797"/>
            <a:ext cx="7933055" cy="45499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6235" algn="l"/>
              </a:tabLst>
            </a:pPr>
            <a:r>
              <a:rPr sz="3200" b="1" i="1" dirty="0">
                <a:latin typeface="Times New Roman"/>
                <a:cs typeface="Times New Roman"/>
              </a:rPr>
              <a:t>Information Security </a:t>
            </a:r>
            <a:r>
              <a:rPr sz="3200" dirty="0">
                <a:latin typeface="Times New Roman"/>
                <a:cs typeface="Times New Roman"/>
              </a:rPr>
              <a:t>Policies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(cont.)</a:t>
            </a:r>
          </a:p>
          <a:p>
            <a:pPr marL="756285" marR="13335" lvl="1" indent="-286385">
              <a:lnSpc>
                <a:spcPct val="90000"/>
              </a:lnSpc>
              <a:spcBef>
                <a:spcPts val="680"/>
              </a:spcBef>
              <a:buClr>
                <a:srgbClr val="FF3300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Help maintain </a:t>
            </a:r>
            <a:r>
              <a:rPr sz="2800" b="1" i="1" dirty="0">
                <a:latin typeface="Times New Roman"/>
                <a:cs typeface="Times New Roman"/>
              </a:rPr>
              <a:t>data integrity and </a:t>
            </a:r>
            <a:r>
              <a:rPr sz="2800" b="1" i="1" spc="-5" dirty="0">
                <a:latin typeface="Times New Roman"/>
                <a:cs typeface="Times New Roman"/>
              </a:rPr>
              <a:t>accuracy</a:t>
            </a:r>
            <a:r>
              <a:rPr sz="2800" spc="-5" dirty="0">
                <a:latin typeface="Times New Roman"/>
                <a:cs typeface="Times New Roman"/>
              </a:rPr>
              <a:t>, </a:t>
            </a:r>
            <a:r>
              <a:rPr sz="2800" spc="-10" dirty="0">
                <a:latin typeface="Times New Roman"/>
                <a:cs typeface="Times New Roman"/>
              </a:rPr>
              <a:t>and  </a:t>
            </a:r>
            <a:r>
              <a:rPr sz="2800" dirty="0">
                <a:latin typeface="Times New Roman"/>
                <a:cs typeface="Times New Roman"/>
              </a:rPr>
              <a:t>provide </a:t>
            </a:r>
            <a:r>
              <a:rPr sz="2800" spc="-5" dirty="0">
                <a:latin typeface="Times New Roman"/>
                <a:cs typeface="Times New Roman"/>
              </a:rPr>
              <a:t>authorized individuals </a:t>
            </a:r>
            <a:r>
              <a:rPr sz="2800" b="1" i="1" spc="-5" dirty="0">
                <a:latin typeface="Times New Roman"/>
                <a:cs typeface="Times New Roman"/>
              </a:rPr>
              <a:t>timely and reliable  access to needed </a:t>
            </a:r>
            <a:r>
              <a:rPr sz="2800" b="1" i="1" dirty="0">
                <a:latin typeface="Times New Roman"/>
                <a:cs typeface="Times New Roman"/>
              </a:rPr>
              <a:t>data</a:t>
            </a:r>
            <a:r>
              <a:rPr sz="2800" dirty="0">
                <a:latin typeface="Times New Roman"/>
                <a:cs typeface="Times New Roman"/>
              </a:rPr>
              <a:t>. </a:t>
            </a:r>
            <a:r>
              <a:rPr sz="2800" spc="-5" dirty="0">
                <a:latin typeface="Times New Roman"/>
                <a:cs typeface="Times New Roman"/>
              </a:rPr>
              <a:t>Also ensure that  unauthorized </a:t>
            </a:r>
            <a:r>
              <a:rPr sz="2800" dirty="0">
                <a:latin typeface="Times New Roman"/>
                <a:cs typeface="Times New Roman"/>
              </a:rPr>
              <a:t>individuals </a:t>
            </a:r>
            <a:r>
              <a:rPr sz="2800" spc="-10" dirty="0">
                <a:latin typeface="Times New Roman"/>
                <a:cs typeface="Times New Roman"/>
              </a:rPr>
              <a:t>are </a:t>
            </a:r>
            <a:r>
              <a:rPr sz="2800" b="1" i="1" dirty="0">
                <a:latin typeface="Times New Roman"/>
                <a:cs typeface="Times New Roman"/>
              </a:rPr>
              <a:t>denied </a:t>
            </a:r>
            <a:r>
              <a:rPr sz="2800" b="1" i="1" spc="-5" dirty="0">
                <a:latin typeface="Times New Roman"/>
                <a:cs typeface="Times New Roman"/>
              </a:rPr>
              <a:t>access </a:t>
            </a:r>
            <a:r>
              <a:rPr sz="2800" spc="-5" dirty="0">
                <a:latin typeface="Times New Roman"/>
                <a:cs typeface="Times New Roman"/>
              </a:rPr>
              <a:t>to  computing resources or </a:t>
            </a:r>
            <a:r>
              <a:rPr sz="2800" dirty="0">
                <a:latin typeface="Times New Roman"/>
                <a:cs typeface="Times New Roman"/>
              </a:rPr>
              <a:t>other </a:t>
            </a:r>
            <a:r>
              <a:rPr sz="2800" spc="-10" dirty="0">
                <a:latin typeface="Times New Roman"/>
                <a:cs typeface="Times New Roman"/>
              </a:rPr>
              <a:t>means </a:t>
            </a:r>
            <a:r>
              <a:rPr sz="2800" spc="-5" dirty="0">
                <a:latin typeface="Times New Roman"/>
                <a:cs typeface="Times New Roman"/>
              </a:rPr>
              <a:t>to retrieve,  modify or transfer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information</a:t>
            </a:r>
            <a:endParaRPr sz="2800" dirty="0">
              <a:latin typeface="Times New Roman"/>
              <a:cs typeface="Times New Roman"/>
            </a:endParaRPr>
          </a:p>
          <a:p>
            <a:pPr marL="756285" marR="5080" lvl="1" indent="-286385">
              <a:lnSpc>
                <a:spcPct val="90000"/>
              </a:lnSpc>
              <a:spcBef>
                <a:spcPts val="670"/>
              </a:spcBef>
              <a:buClr>
                <a:srgbClr val="FF3300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Ensure organization to </a:t>
            </a:r>
            <a:r>
              <a:rPr sz="2800" spc="-15" dirty="0">
                <a:latin typeface="Times New Roman"/>
                <a:cs typeface="Times New Roman"/>
              </a:rPr>
              <a:t>meet </a:t>
            </a:r>
            <a:r>
              <a:rPr sz="2800" spc="-5" dirty="0">
                <a:latin typeface="Times New Roman"/>
                <a:cs typeface="Times New Roman"/>
              </a:rPr>
              <a:t>its </a:t>
            </a:r>
            <a:r>
              <a:rPr sz="2800" b="1" i="1" spc="-5" dirty="0">
                <a:latin typeface="Times New Roman"/>
                <a:cs typeface="Times New Roman"/>
              </a:rPr>
              <a:t>record-keeping  and reporting </a:t>
            </a:r>
            <a:r>
              <a:rPr sz="2800" b="1" i="1" dirty="0">
                <a:latin typeface="Times New Roman"/>
                <a:cs typeface="Times New Roman"/>
              </a:rPr>
              <a:t>obligations </a:t>
            </a:r>
            <a:r>
              <a:rPr sz="2800" spc="-5" dirty="0">
                <a:latin typeface="Times New Roman"/>
                <a:cs typeface="Times New Roman"/>
              </a:rPr>
              <a:t>as required </a:t>
            </a:r>
            <a:r>
              <a:rPr sz="2800" dirty="0">
                <a:latin typeface="Times New Roman"/>
                <a:cs typeface="Times New Roman"/>
              </a:rPr>
              <a:t>by </a:t>
            </a:r>
            <a:r>
              <a:rPr sz="2800" spc="-5" dirty="0">
                <a:latin typeface="Times New Roman"/>
                <a:cs typeface="Times New Roman"/>
              </a:rPr>
              <a:t>laws </a:t>
            </a:r>
            <a:r>
              <a:rPr lang="en-US" sz="2800" dirty="0">
                <a:latin typeface="Times New Roman"/>
                <a:cs typeface="Times New Roman"/>
              </a:rPr>
              <a:t>and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to </a:t>
            </a:r>
            <a:r>
              <a:rPr sz="2800" spc="-5" dirty="0">
                <a:latin typeface="Times New Roman"/>
                <a:cs typeface="Times New Roman"/>
              </a:rPr>
              <a:t>comply with </a:t>
            </a:r>
            <a:r>
              <a:rPr sz="2800" dirty="0">
                <a:latin typeface="Times New Roman"/>
                <a:cs typeface="Times New Roman"/>
              </a:rPr>
              <a:t>various  </a:t>
            </a:r>
            <a:r>
              <a:rPr sz="2800" spc="-5" dirty="0">
                <a:latin typeface="Times New Roman"/>
                <a:cs typeface="Times New Roman"/>
              </a:rPr>
              <a:t>statutes and policies </a:t>
            </a:r>
            <a:r>
              <a:rPr sz="2800" b="1" i="1" spc="-5" dirty="0">
                <a:latin typeface="Times New Roman"/>
                <a:cs typeface="Times New Roman"/>
              </a:rPr>
              <a:t>protecting </a:t>
            </a:r>
            <a:r>
              <a:rPr sz="2800" b="1" i="1" dirty="0">
                <a:latin typeface="Times New Roman"/>
                <a:cs typeface="Times New Roman"/>
              </a:rPr>
              <a:t>rights </a:t>
            </a:r>
            <a:r>
              <a:rPr sz="2800" b="1" i="1" spc="-5" dirty="0">
                <a:latin typeface="Times New Roman"/>
                <a:cs typeface="Times New Roman"/>
              </a:rPr>
              <a:t>and privacy of</a:t>
            </a:r>
            <a:r>
              <a:rPr sz="2800" b="1" i="1" spc="-8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individuals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5230">
              <a:lnSpc>
                <a:spcPct val="100000"/>
              </a:lnSpc>
            </a:pPr>
            <a:r>
              <a:rPr dirty="0"/>
              <a:t>Policy Areas</a:t>
            </a:r>
            <a:r>
              <a:rPr spc="-105" dirty="0"/>
              <a:t> </a:t>
            </a:r>
            <a:r>
              <a:rPr sz="3200" dirty="0"/>
              <a:t>(cont.)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spc="-10" dirty="0"/>
              <a:t>S. S.</a:t>
            </a:r>
            <a:r>
              <a:rPr spc="-8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spc="-5" dirty="0"/>
              <a:t>CSE</a:t>
            </a:r>
            <a:r>
              <a:rPr spc="-100" dirty="0"/>
              <a:t> </a:t>
            </a:r>
            <a:r>
              <a:rPr dirty="0"/>
              <a:t>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480565"/>
            <a:ext cx="8178165" cy="4533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b="1" i="1" dirty="0">
                <a:latin typeface="Times New Roman"/>
                <a:cs typeface="Times New Roman"/>
              </a:rPr>
              <a:t>Personnel Security</a:t>
            </a:r>
            <a:r>
              <a:rPr sz="3200" b="1" i="1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Policies</a:t>
            </a:r>
          </a:p>
          <a:p>
            <a:pPr marL="756285" lvl="1" indent="-286385">
              <a:lnSpc>
                <a:spcPct val="100000"/>
              </a:lnSpc>
              <a:spcBef>
                <a:spcPts val="660"/>
              </a:spcBef>
              <a:buClr>
                <a:srgbClr val="FF3300"/>
              </a:buClr>
              <a:buSzPct val="55555"/>
              <a:buFont typeface="Wingdings"/>
              <a:buChar char=""/>
              <a:tabLst>
                <a:tab pos="756920" algn="l"/>
              </a:tabLst>
            </a:pPr>
            <a:r>
              <a:rPr sz="2700" spc="-5" dirty="0">
                <a:latin typeface="Times New Roman"/>
                <a:cs typeface="Times New Roman"/>
              </a:rPr>
              <a:t>Define </a:t>
            </a:r>
            <a:r>
              <a:rPr sz="2700" dirty="0">
                <a:latin typeface="Times New Roman"/>
                <a:cs typeface="Times New Roman"/>
              </a:rPr>
              <a:t>rules to do </a:t>
            </a:r>
            <a:r>
              <a:rPr sz="2700" b="1" i="1" dirty="0">
                <a:latin typeface="Times New Roman"/>
                <a:cs typeface="Times New Roman"/>
              </a:rPr>
              <a:t>background checking</a:t>
            </a:r>
            <a:r>
              <a:rPr sz="2700" b="1" i="1" spc="-90" dirty="0">
                <a:latin typeface="Times New Roman"/>
                <a:cs typeface="Times New Roman"/>
              </a:rPr>
              <a:t> </a:t>
            </a:r>
            <a:r>
              <a:rPr sz="2700" b="1" i="1" dirty="0">
                <a:latin typeface="Times New Roman"/>
                <a:cs typeface="Times New Roman"/>
              </a:rPr>
              <a:t>and</a:t>
            </a:r>
            <a:endParaRPr sz="2700" dirty="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</a:pPr>
            <a:r>
              <a:rPr sz="2700" b="1" i="1" dirty="0">
                <a:latin typeface="Times New Roman"/>
                <a:cs typeface="Times New Roman"/>
              </a:rPr>
              <a:t>screening </a:t>
            </a:r>
            <a:r>
              <a:rPr sz="2700" dirty="0">
                <a:latin typeface="Times New Roman"/>
                <a:cs typeface="Times New Roman"/>
              </a:rPr>
              <a:t>before</a:t>
            </a:r>
            <a:r>
              <a:rPr sz="2700" spc="-8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hiring</a:t>
            </a:r>
          </a:p>
          <a:p>
            <a:pPr marL="756285" lvl="1" indent="-286385">
              <a:lnSpc>
                <a:spcPct val="100000"/>
              </a:lnSpc>
              <a:spcBef>
                <a:spcPts val="645"/>
              </a:spcBef>
              <a:buClr>
                <a:srgbClr val="FF3300"/>
              </a:buClr>
              <a:buSzPct val="53703"/>
              <a:buFont typeface="Wingdings"/>
              <a:buChar char=""/>
              <a:tabLst>
                <a:tab pos="756920" algn="l"/>
              </a:tabLst>
            </a:pPr>
            <a:r>
              <a:rPr sz="2700" dirty="0">
                <a:latin typeface="Times New Roman"/>
                <a:cs typeface="Times New Roman"/>
              </a:rPr>
              <a:t>Make </a:t>
            </a:r>
            <a:r>
              <a:rPr sz="2700" b="1" i="1" dirty="0">
                <a:latin typeface="Times New Roman"/>
                <a:cs typeface="Times New Roman"/>
              </a:rPr>
              <a:t>agreement </a:t>
            </a:r>
            <a:r>
              <a:rPr sz="2700" dirty="0">
                <a:latin typeface="Times New Roman"/>
                <a:cs typeface="Times New Roman"/>
              </a:rPr>
              <a:t>with </a:t>
            </a:r>
            <a:r>
              <a:rPr sz="2700" spc="-5" dirty="0">
                <a:latin typeface="Times New Roman"/>
                <a:cs typeface="Times New Roman"/>
              </a:rPr>
              <a:t>employees </a:t>
            </a:r>
            <a:r>
              <a:rPr sz="2700" b="1" i="1" dirty="0">
                <a:latin typeface="Times New Roman"/>
                <a:cs typeface="Times New Roman"/>
              </a:rPr>
              <a:t>before</a:t>
            </a:r>
            <a:r>
              <a:rPr sz="2700" dirty="0">
                <a:latin typeface="Times New Roman"/>
                <a:cs typeface="Times New Roman"/>
              </a:rPr>
              <a:t> they</a:t>
            </a:r>
            <a:r>
              <a:rPr sz="2700" spc="-7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start</a:t>
            </a:r>
          </a:p>
          <a:p>
            <a:pPr marL="756285">
              <a:lnSpc>
                <a:spcPct val="100000"/>
              </a:lnSpc>
            </a:pPr>
            <a:r>
              <a:rPr sz="2700" dirty="0">
                <a:latin typeface="Times New Roman"/>
                <a:cs typeface="Times New Roman"/>
              </a:rPr>
              <a:t>working</a:t>
            </a:r>
          </a:p>
          <a:p>
            <a:pPr marL="756285" marR="5080" lvl="1" indent="-286385">
              <a:lnSpc>
                <a:spcPct val="100000"/>
              </a:lnSpc>
              <a:spcBef>
                <a:spcPts val="645"/>
              </a:spcBef>
              <a:buClr>
                <a:srgbClr val="FF3300"/>
              </a:buClr>
              <a:buSzPct val="53703"/>
              <a:buFont typeface="Wingdings"/>
              <a:buChar char=""/>
              <a:tabLst>
                <a:tab pos="756920" algn="l"/>
              </a:tabLst>
            </a:pPr>
            <a:r>
              <a:rPr sz="2700" dirty="0">
                <a:latin typeface="Times New Roman"/>
                <a:cs typeface="Times New Roman"/>
              </a:rPr>
              <a:t>Reduce </a:t>
            </a:r>
            <a:r>
              <a:rPr sz="2700" b="1" i="1" dirty="0">
                <a:latin typeface="Times New Roman"/>
                <a:cs typeface="Times New Roman"/>
              </a:rPr>
              <a:t>risks of </a:t>
            </a:r>
            <a:r>
              <a:rPr sz="2700" b="1" i="1" spc="-5" dirty="0">
                <a:latin typeface="Times New Roman"/>
                <a:cs typeface="Times New Roman"/>
              </a:rPr>
              <a:t>human </a:t>
            </a:r>
            <a:r>
              <a:rPr sz="2700" b="1" i="1" dirty="0">
                <a:latin typeface="Times New Roman"/>
                <a:cs typeface="Times New Roman"/>
              </a:rPr>
              <a:t>errors, theft, fraud </a:t>
            </a:r>
            <a:r>
              <a:rPr sz="2700" b="1" i="1" spc="-5" dirty="0">
                <a:latin typeface="Times New Roman"/>
                <a:cs typeface="Times New Roman"/>
              </a:rPr>
              <a:t>or</a:t>
            </a:r>
            <a:r>
              <a:rPr sz="2700" b="1" i="1" spc="-130" dirty="0">
                <a:latin typeface="Times New Roman"/>
                <a:cs typeface="Times New Roman"/>
              </a:rPr>
              <a:t> </a:t>
            </a:r>
            <a:r>
              <a:rPr sz="2700" b="1" i="1" dirty="0">
                <a:latin typeface="Times New Roman"/>
                <a:cs typeface="Times New Roman"/>
              </a:rPr>
              <a:t>misuse  of</a:t>
            </a:r>
            <a:r>
              <a:rPr sz="2700" b="1" i="1" spc="-90" dirty="0">
                <a:latin typeface="Times New Roman"/>
                <a:cs typeface="Times New Roman"/>
              </a:rPr>
              <a:t> </a:t>
            </a:r>
            <a:r>
              <a:rPr sz="2700" b="1" i="1" dirty="0">
                <a:latin typeface="Times New Roman"/>
                <a:cs typeface="Times New Roman"/>
              </a:rPr>
              <a:t>facilities</a:t>
            </a:r>
            <a:endParaRPr sz="2700" dirty="0">
              <a:latin typeface="Times New Roman"/>
              <a:cs typeface="Times New Roman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50"/>
              </a:spcBef>
              <a:buClr>
                <a:srgbClr val="FF3300"/>
              </a:buClr>
              <a:buSzPct val="55555"/>
              <a:buFont typeface="Wingdings"/>
              <a:buChar char=""/>
              <a:tabLst>
                <a:tab pos="756920" algn="l"/>
              </a:tabLst>
            </a:pPr>
            <a:r>
              <a:rPr sz="2700" dirty="0">
                <a:latin typeface="Times New Roman"/>
                <a:cs typeface="Times New Roman"/>
              </a:rPr>
              <a:t>Ensure that users are </a:t>
            </a:r>
            <a:r>
              <a:rPr sz="2700" b="1" i="1" dirty="0">
                <a:latin typeface="Times New Roman"/>
                <a:cs typeface="Times New Roman"/>
              </a:rPr>
              <a:t>aware of information security  threats and concerns, </a:t>
            </a:r>
            <a:r>
              <a:rPr sz="2700" dirty="0">
                <a:latin typeface="Times New Roman"/>
                <a:cs typeface="Times New Roman"/>
              </a:rPr>
              <a:t>and are equipped to </a:t>
            </a:r>
            <a:r>
              <a:rPr sz="2700" b="1" i="1" dirty="0">
                <a:latin typeface="Times New Roman"/>
                <a:cs typeface="Times New Roman"/>
              </a:rPr>
              <a:t>support  organization’s security policies in their normal</a:t>
            </a:r>
            <a:r>
              <a:rPr sz="2700" b="1" i="1" spc="-170" dirty="0">
                <a:latin typeface="Times New Roman"/>
                <a:cs typeface="Times New Roman"/>
              </a:rPr>
              <a:t> </a:t>
            </a:r>
            <a:r>
              <a:rPr sz="2700" b="1" i="1" dirty="0">
                <a:latin typeface="Times New Roman"/>
                <a:cs typeface="Times New Roman"/>
              </a:rPr>
              <a:t>work</a:t>
            </a:r>
            <a:endParaRPr sz="27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9030">
              <a:lnSpc>
                <a:spcPct val="100000"/>
              </a:lnSpc>
            </a:pPr>
            <a:r>
              <a:rPr dirty="0"/>
              <a:t>An IA </a:t>
            </a:r>
            <a:r>
              <a:rPr spc="-5" dirty="0"/>
              <a:t>Policy</a:t>
            </a:r>
            <a:r>
              <a:rPr spc="-75" dirty="0"/>
              <a:t> </a:t>
            </a:r>
            <a:r>
              <a:rPr dirty="0"/>
              <a:t>Example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spc="-10" dirty="0"/>
              <a:t>S. S.</a:t>
            </a:r>
            <a:r>
              <a:rPr spc="-8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spc="-5" dirty="0"/>
              <a:t>CSE</a:t>
            </a:r>
            <a:r>
              <a:rPr spc="-100" dirty="0"/>
              <a:t> </a:t>
            </a:r>
            <a:r>
              <a:rPr dirty="0"/>
              <a:t>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24814" y="1395299"/>
            <a:ext cx="8294370" cy="5019835"/>
          </a:xfrm>
          <a:prstGeom prst="rect">
            <a:avLst/>
          </a:prstGeom>
        </p:spPr>
        <p:txBody>
          <a:bodyPr vert="horz" wrap="square" lIns="0" tIns="74167" rIns="0" bIns="0" rtlCol="0">
            <a:spAutoFit/>
          </a:bodyPr>
          <a:lstStyle/>
          <a:p>
            <a:pPr marL="466725" marR="5080" indent="-38100">
              <a:lnSpc>
                <a:spcPct val="100000"/>
              </a:lnSpc>
              <a:spcBef>
                <a:spcPts val="785"/>
              </a:spcBef>
            </a:pPr>
            <a:r>
              <a:rPr sz="4400" b="0" dirty="0">
                <a:latin typeface="Times New Roman"/>
                <a:cs typeface="Times New Roman"/>
              </a:rPr>
              <a:t>A small start-up company </a:t>
            </a:r>
            <a:r>
              <a:rPr sz="4400" b="0" spc="5" dirty="0">
                <a:latin typeface="Times New Roman"/>
                <a:cs typeface="Times New Roman"/>
              </a:rPr>
              <a:t>has </a:t>
            </a:r>
            <a:r>
              <a:rPr sz="4400" b="0" dirty="0">
                <a:latin typeface="Times New Roman"/>
                <a:cs typeface="Times New Roman"/>
              </a:rPr>
              <a:t>a </a:t>
            </a:r>
            <a:r>
              <a:rPr sz="4400" b="0" spc="5" dirty="0">
                <a:latin typeface="Times New Roman"/>
                <a:cs typeface="Times New Roman"/>
              </a:rPr>
              <a:t>new </a:t>
            </a:r>
            <a:r>
              <a:rPr sz="4400" b="0" dirty="0">
                <a:latin typeface="Times New Roman"/>
                <a:cs typeface="Times New Roman"/>
              </a:rPr>
              <a:t>product</a:t>
            </a:r>
            <a:r>
              <a:rPr sz="4400" b="0" spc="-165" dirty="0">
                <a:latin typeface="Times New Roman"/>
                <a:cs typeface="Times New Roman"/>
              </a:rPr>
              <a:t> </a:t>
            </a:r>
            <a:r>
              <a:rPr sz="4400" b="0" dirty="0">
                <a:latin typeface="Times New Roman"/>
                <a:cs typeface="Times New Roman"/>
              </a:rPr>
              <a:t>X in </a:t>
            </a:r>
            <a:r>
              <a:rPr sz="4400" b="0" spc="-5" dirty="0">
                <a:latin typeface="Times New Roman"/>
                <a:cs typeface="Times New Roman"/>
              </a:rPr>
              <a:t>the </a:t>
            </a:r>
            <a:r>
              <a:rPr sz="4400" b="0" dirty="0">
                <a:latin typeface="Times New Roman"/>
                <a:cs typeface="Times New Roman"/>
              </a:rPr>
              <a:t>market and needs to have a policy to protect the product information.</a:t>
            </a:r>
            <a:endParaRPr lang="en-US" sz="4400" b="0" dirty="0">
              <a:latin typeface="Times New Roman"/>
              <a:cs typeface="Times New Roman"/>
            </a:endParaRPr>
          </a:p>
          <a:p>
            <a:pPr marL="466725" marR="5080" indent="-38100">
              <a:lnSpc>
                <a:spcPct val="100000"/>
              </a:lnSpc>
              <a:spcBef>
                <a:spcPts val="785"/>
              </a:spcBef>
            </a:pPr>
            <a:r>
              <a:rPr sz="4400" b="0" dirty="0">
                <a:latin typeface="Times New Roman"/>
                <a:cs typeface="Times New Roman"/>
              </a:rPr>
              <a:t> </a:t>
            </a:r>
            <a:endParaRPr lang="en-US" sz="4400" b="0" dirty="0"/>
          </a:p>
          <a:p>
            <a:pPr marL="466725" marR="5080" indent="-38100">
              <a:lnSpc>
                <a:spcPct val="100000"/>
              </a:lnSpc>
              <a:spcBef>
                <a:spcPts val="785"/>
              </a:spcBef>
            </a:pPr>
            <a:r>
              <a:rPr lang="en-US" sz="4400" i="1" dirty="0">
                <a:latin typeface="Times New Roman"/>
                <a:cs typeface="Times New Roman"/>
              </a:rPr>
              <a:t>P</a:t>
            </a:r>
            <a:r>
              <a:rPr sz="4400" i="1" dirty="0">
                <a:latin typeface="Times New Roman"/>
                <a:cs typeface="Times New Roman"/>
              </a:rPr>
              <a:t>olicy </a:t>
            </a:r>
            <a:r>
              <a:rPr sz="4400" b="0" dirty="0">
                <a:latin typeface="Times New Roman"/>
                <a:cs typeface="Times New Roman"/>
              </a:rPr>
              <a:t>for access</a:t>
            </a:r>
            <a:r>
              <a:rPr lang="en-US" sz="4400" b="0" dirty="0">
                <a:latin typeface="Times New Roman"/>
                <a:cs typeface="Times New Roman"/>
              </a:rPr>
              <a:t> control of </a:t>
            </a:r>
            <a:r>
              <a:rPr sz="4400" b="0" dirty="0">
                <a:latin typeface="Times New Roman"/>
                <a:cs typeface="Times New Roman"/>
              </a:rPr>
              <a:t>product</a:t>
            </a:r>
            <a:r>
              <a:rPr sz="4400" b="0" spc="-95" dirty="0">
                <a:latin typeface="Times New Roman"/>
                <a:cs typeface="Times New Roman"/>
              </a:rPr>
              <a:t> </a:t>
            </a:r>
            <a:r>
              <a:rPr sz="4400" b="0" dirty="0">
                <a:latin typeface="Times New Roman"/>
                <a:cs typeface="Times New Roman"/>
              </a:rPr>
              <a:t>X information.</a:t>
            </a:r>
            <a:endParaRPr sz="4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9030">
              <a:lnSpc>
                <a:spcPct val="100000"/>
              </a:lnSpc>
            </a:pPr>
            <a:r>
              <a:rPr dirty="0"/>
              <a:t>IA </a:t>
            </a:r>
            <a:r>
              <a:rPr spc="-5" dirty="0"/>
              <a:t>Policy </a:t>
            </a:r>
            <a:r>
              <a:rPr dirty="0"/>
              <a:t>Example</a:t>
            </a:r>
            <a:r>
              <a:rPr spc="-60" dirty="0"/>
              <a:t> </a:t>
            </a:r>
            <a:r>
              <a:rPr sz="3200" dirty="0"/>
              <a:t>(cont.)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spc="-10" dirty="0"/>
              <a:t>S. S.</a:t>
            </a:r>
            <a:r>
              <a:rPr spc="-8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spc="-5" dirty="0"/>
              <a:t>CSE</a:t>
            </a:r>
            <a:r>
              <a:rPr spc="-100" dirty="0"/>
              <a:t> </a:t>
            </a:r>
            <a:r>
              <a:rPr dirty="0"/>
              <a:t>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7336" y="1371600"/>
            <a:ext cx="8704264" cy="5014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Times New Roman"/>
                <a:cs typeface="Times New Roman"/>
              </a:rPr>
              <a:t>Access </a:t>
            </a:r>
            <a:r>
              <a:rPr lang="en-US" sz="3200" b="1" spc="-5" dirty="0">
                <a:latin typeface="Times New Roman"/>
                <a:cs typeface="Times New Roman"/>
              </a:rPr>
              <a:t>control </a:t>
            </a:r>
            <a:r>
              <a:rPr sz="3200" b="1" spc="-5" dirty="0">
                <a:latin typeface="Times New Roman"/>
                <a:cs typeface="Times New Roman"/>
              </a:rPr>
              <a:t>policy (for product</a:t>
            </a:r>
            <a:r>
              <a:rPr sz="3200" b="1" spc="1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information):</a:t>
            </a:r>
            <a:endParaRPr sz="3200" dirty="0">
              <a:latin typeface="Times New Roman"/>
              <a:cs typeface="Times New Roman"/>
            </a:endParaRPr>
          </a:p>
          <a:p>
            <a:pPr marL="355600" marR="5080" indent="-165100">
              <a:lnSpc>
                <a:spcPct val="100000"/>
              </a:lnSpc>
              <a:spcBef>
                <a:spcPts val="675"/>
              </a:spcBef>
            </a:pPr>
            <a:r>
              <a:rPr sz="3200" spc="-5" dirty="0">
                <a:latin typeface="Times New Roman"/>
                <a:cs typeface="Times New Roman"/>
              </a:rPr>
              <a:t>“</a:t>
            </a:r>
            <a:r>
              <a:rPr sz="3200" b="1" i="1" spc="-5" dirty="0">
                <a:latin typeface="Times New Roman"/>
                <a:cs typeface="Times New Roman"/>
              </a:rPr>
              <a:t>All non-commercial </a:t>
            </a:r>
            <a:r>
              <a:rPr sz="3200" b="1" i="1" dirty="0">
                <a:latin typeface="Times New Roman"/>
                <a:cs typeface="Times New Roman"/>
              </a:rPr>
              <a:t>information </a:t>
            </a:r>
            <a:r>
              <a:rPr sz="3200" spc="-5" dirty="0">
                <a:latin typeface="Times New Roman"/>
                <a:cs typeface="Times New Roman"/>
              </a:rPr>
              <a:t>related to   product X </a:t>
            </a:r>
            <a:r>
              <a:rPr sz="3200" dirty="0">
                <a:latin typeface="Times New Roman"/>
                <a:cs typeface="Times New Roman"/>
              </a:rPr>
              <a:t>is </a:t>
            </a:r>
            <a:r>
              <a:rPr sz="3200" i="1" spc="-5" dirty="0">
                <a:latin typeface="Times New Roman"/>
                <a:cs typeface="Times New Roman"/>
              </a:rPr>
              <a:t>proprietary, </a:t>
            </a:r>
            <a:r>
              <a:rPr sz="3200" spc="-5" dirty="0">
                <a:latin typeface="Times New Roman"/>
                <a:cs typeface="Times New Roman"/>
              </a:rPr>
              <a:t>which must be under </a:t>
            </a:r>
            <a:r>
              <a:rPr sz="32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/>
                <a:cs typeface="Times New Roman"/>
              </a:rPr>
              <a:t>the </a:t>
            </a:r>
            <a:r>
              <a:rPr sz="3200" spc="-5" dirty="0">
                <a:latin typeface="Times New Roman"/>
                <a:cs typeface="Times New Roman"/>
              </a:rPr>
              <a:t>control of the company. Only people </a:t>
            </a:r>
            <a:r>
              <a:rPr sz="3200" dirty="0">
                <a:latin typeface="Times New Roman"/>
                <a:cs typeface="Times New Roman"/>
              </a:rPr>
              <a:t>working </a:t>
            </a:r>
            <a:r>
              <a:rPr sz="3200" spc="-5" dirty="0">
                <a:latin typeface="Times New Roman"/>
                <a:cs typeface="Times New Roman"/>
              </a:rPr>
              <a:t>directly on X </a:t>
            </a:r>
            <a:r>
              <a:rPr sz="3200" spc="-10" dirty="0">
                <a:latin typeface="Times New Roman"/>
                <a:cs typeface="Times New Roman"/>
              </a:rPr>
              <a:t>may access </a:t>
            </a:r>
            <a:r>
              <a:rPr sz="3200" spc="-5" dirty="0">
                <a:latin typeface="Times New Roman"/>
                <a:cs typeface="Times New Roman"/>
              </a:rPr>
              <a:t>X’s non-commercial</a:t>
            </a:r>
            <a:r>
              <a:rPr sz="3200" spc="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information.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persons, </a:t>
            </a:r>
            <a:r>
              <a:rPr sz="3200" spc="-5" dirty="0">
                <a:latin typeface="Times New Roman"/>
                <a:cs typeface="Times New Roman"/>
              </a:rPr>
              <a:t>who </a:t>
            </a:r>
            <a:r>
              <a:rPr sz="3200" spc="-10" dirty="0">
                <a:latin typeface="Times New Roman"/>
                <a:cs typeface="Times New Roman"/>
              </a:rPr>
              <a:t>can access </a:t>
            </a:r>
            <a:r>
              <a:rPr sz="3200" spc="-5" dirty="0">
                <a:latin typeface="Times New Roman"/>
                <a:cs typeface="Times New Roman"/>
              </a:rPr>
              <a:t>this information should  be </a:t>
            </a:r>
            <a:r>
              <a:rPr sz="3200" b="1" i="1" spc="-5" dirty="0">
                <a:latin typeface="Times New Roman"/>
                <a:cs typeface="Times New Roman"/>
              </a:rPr>
              <a:t>at least at the manager level, and </a:t>
            </a:r>
            <a:r>
              <a:rPr sz="3200" b="1" i="1" dirty="0">
                <a:latin typeface="Times New Roman"/>
                <a:cs typeface="Times New Roman"/>
              </a:rPr>
              <a:t>bef</a:t>
            </a:r>
            <a:r>
              <a:rPr sz="3200" b="1" i="1" u="sng" dirty="0">
                <a:latin typeface="Times New Roman"/>
                <a:cs typeface="Times New Roman"/>
              </a:rPr>
              <a:t>ore </a:t>
            </a:r>
            <a:r>
              <a:rPr sz="3200" spc="-5" dirty="0">
                <a:latin typeface="Times New Roman"/>
                <a:cs typeface="Times New Roman"/>
              </a:rPr>
              <a:t>such a  </a:t>
            </a:r>
            <a:r>
              <a:rPr sz="3200" dirty="0">
                <a:latin typeface="Times New Roman"/>
                <a:cs typeface="Times New Roman"/>
              </a:rPr>
              <a:t>person </a:t>
            </a:r>
            <a:r>
              <a:rPr sz="3200" spc="-10" dirty="0">
                <a:latin typeface="Times New Roman"/>
                <a:cs typeface="Times New Roman"/>
              </a:rPr>
              <a:t>access</a:t>
            </a:r>
            <a:r>
              <a:rPr lang="en-US" sz="3200" spc="-10" dirty="0">
                <a:latin typeface="Times New Roman"/>
                <a:cs typeface="Times New Roman"/>
              </a:rPr>
              <a:t>es</a:t>
            </a:r>
            <a:r>
              <a:rPr sz="3200" spc="-5" dirty="0">
                <a:latin typeface="Times New Roman"/>
                <a:cs typeface="Times New Roman"/>
              </a:rPr>
              <a:t> this information, he/she must have </a:t>
            </a:r>
            <a:r>
              <a:rPr sz="3200" b="1" i="1" spc="-5" dirty="0">
                <a:latin typeface="Times New Roman"/>
                <a:cs typeface="Times New Roman"/>
              </a:rPr>
              <a:t>the written permission from </a:t>
            </a:r>
            <a:r>
              <a:rPr sz="3200" b="1" i="1" dirty="0">
                <a:latin typeface="Times New Roman"/>
                <a:cs typeface="Times New Roman"/>
              </a:rPr>
              <a:t>his/her  supervisor.”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137159"/>
            <a:ext cx="629793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/>
              <a:t>Some Research Topics Related</a:t>
            </a:r>
            <a:r>
              <a:rPr sz="3600" spc="15" dirty="0"/>
              <a:t> </a:t>
            </a:r>
            <a:r>
              <a:rPr sz="3600" dirty="0"/>
              <a:t>to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spc="-10" dirty="0"/>
              <a:t>S. S.</a:t>
            </a:r>
            <a:r>
              <a:rPr spc="-8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spc="-5" dirty="0"/>
              <a:t>CSE</a:t>
            </a:r>
            <a:r>
              <a:rPr spc="-100" dirty="0"/>
              <a:t> </a:t>
            </a:r>
            <a:r>
              <a:rPr dirty="0"/>
              <a:t>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686053"/>
            <a:ext cx="8210550" cy="538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2320">
              <a:lnSpc>
                <a:spcPct val="100000"/>
              </a:lnSpc>
            </a:pPr>
            <a:r>
              <a:rPr sz="36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IA Policies (including </a:t>
            </a:r>
            <a:r>
              <a:rPr sz="3600" b="1" i="1" dirty="0">
                <a:solidFill>
                  <a:srgbClr val="3333CC"/>
                </a:solidFill>
                <a:latin typeface="Times New Roman"/>
                <a:cs typeface="Times New Roman"/>
              </a:rPr>
              <a:t>security</a:t>
            </a:r>
            <a:r>
              <a:rPr sz="3600" b="1" i="1" spc="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6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policies)</a:t>
            </a:r>
            <a:endParaRPr sz="3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13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Automated </a:t>
            </a:r>
            <a:r>
              <a:rPr sz="3200" b="1" i="1" dirty="0">
                <a:latin typeface="Times New Roman"/>
                <a:cs typeface="Times New Roman"/>
              </a:rPr>
              <a:t>consistency check </a:t>
            </a:r>
            <a:r>
              <a:rPr sz="3200" dirty="0">
                <a:latin typeface="Times New Roman"/>
                <a:cs typeface="Times New Roman"/>
              </a:rPr>
              <a:t>of IA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policies</a:t>
            </a:r>
            <a:endParaRPr sz="32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(including security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policies)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Resolution of </a:t>
            </a:r>
            <a:r>
              <a:rPr sz="3200" b="1" i="1" dirty="0">
                <a:latin typeface="Times New Roman"/>
                <a:cs typeface="Times New Roman"/>
              </a:rPr>
              <a:t>conflict </a:t>
            </a:r>
            <a:r>
              <a:rPr sz="3200" dirty="0">
                <a:latin typeface="Times New Roman"/>
                <a:cs typeface="Times New Roman"/>
              </a:rPr>
              <a:t>of IA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policies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Effective mechanisms for </a:t>
            </a:r>
            <a:r>
              <a:rPr sz="3200" b="1" i="1" dirty="0">
                <a:latin typeface="Times New Roman"/>
                <a:cs typeface="Times New Roman"/>
              </a:rPr>
              <a:t>enforcing </a:t>
            </a:r>
            <a:r>
              <a:rPr sz="3200" dirty="0">
                <a:latin typeface="Times New Roman"/>
                <a:cs typeface="Times New Roman"/>
              </a:rPr>
              <a:t>IA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policies</a:t>
            </a:r>
            <a:endParaRPr sz="32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(including security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policies)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Effective </a:t>
            </a:r>
            <a:r>
              <a:rPr sz="3200" b="1" i="1" dirty="0">
                <a:latin typeface="Times New Roman"/>
                <a:cs typeface="Times New Roman"/>
              </a:rPr>
              <a:t>implementation </a:t>
            </a:r>
            <a:r>
              <a:rPr sz="3200" dirty="0">
                <a:latin typeface="Times New Roman"/>
                <a:cs typeface="Times New Roman"/>
              </a:rPr>
              <a:t>of IA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policies</a:t>
            </a:r>
            <a:endParaRPr sz="3200">
              <a:latin typeface="Times New Roman"/>
              <a:cs typeface="Times New Roman"/>
            </a:endParaRPr>
          </a:p>
          <a:p>
            <a:pPr marL="355600" marR="1141095" indent="-342900">
              <a:lnSpc>
                <a:spcPct val="100000"/>
              </a:lnSpc>
              <a:spcBef>
                <a:spcPts val="844"/>
              </a:spcBef>
            </a:pPr>
            <a:r>
              <a:rPr sz="3600" spc="-5" dirty="0">
                <a:latin typeface="Times New Roman"/>
                <a:cs typeface="Times New Roman"/>
              </a:rPr>
              <a:t>For </a:t>
            </a:r>
            <a:r>
              <a:rPr sz="3600" dirty="0">
                <a:latin typeface="Times New Roman"/>
                <a:cs typeface="Times New Roman"/>
              </a:rPr>
              <a:t>both </a:t>
            </a:r>
            <a:r>
              <a:rPr sz="3600" spc="-5" dirty="0">
                <a:latin typeface="Times New Roman"/>
                <a:cs typeface="Times New Roman"/>
              </a:rPr>
              <a:t>static </a:t>
            </a:r>
            <a:r>
              <a:rPr sz="3600" dirty="0">
                <a:latin typeface="Times New Roman"/>
                <a:cs typeface="Times New Roman"/>
              </a:rPr>
              <a:t>and </a:t>
            </a:r>
            <a:r>
              <a:rPr sz="3600" b="1" i="1" dirty="0">
                <a:latin typeface="Times New Roman"/>
                <a:cs typeface="Times New Roman"/>
              </a:rPr>
              <a:t>dynamic </a:t>
            </a:r>
            <a:r>
              <a:rPr sz="3600" b="1" i="1" spc="-5" dirty="0">
                <a:latin typeface="Times New Roman"/>
                <a:cs typeface="Times New Roman"/>
              </a:rPr>
              <a:t>(situation  awareness)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6630">
              <a:lnSpc>
                <a:spcPct val="100000"/>
              </a:lnSpc>
            </a:pPr>
            <a:r>
              <a:rPr dirty="0"/>
              <a:t>References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spc="-10" dirty="0"/>
              <a:t>S. S.</a:t>
            </a:r>
            <a:r>
              <a:rPr spc="-8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spc="-5" dirty="0"/>
              <a:t>CSE</a:t>
            </a:r>
            <a:r>
              <a:rPr spc="-100" dirty="0"/>
              <a:t> </a:t>
            </a:r>
            <a:r>
              <a:rPr dirty="0"/>
              <a:t>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33755" y="1676400"/>
            <a:ext cx="8684260" cy="4431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032510" indent="-342900">
              <a:buClr>
                <a:srgbClr val="3333CC"/>
              </a:buClr>
              <a:buSzPct val="58333"/>
              <a:buFont typeface="Wingdings"/>
              <a:buChar char=""/>
              <a:tabLst>
                <a:tab pos="35623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Mandal, D. and Mazumdar, C. Towards an Ontology for Enterprise Level Information Security Policy Analysis. DOI: 10.5220/0010248004920499 In Proceedings of the 7th International Conference on Information Systems Security and Privacy (ICISSP 2021), pages 492-499 ISBN: 978-989-758-491-6 </a:t>
            </a:r>
          </a:p>
          <a:p>
            <a:pPr marL="355600" marR="1032510" indent="-342900">
              <a:buClr>
                <a:srgbClr val="3333CC"/>
              </a:buClr>
              <a:buSzPct val="58333"/>
              <a:buFont typeface="Wingdings"/>
              <a:buChar char=""/>
              <a:tabLst>
                <a:tab pos="35623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N. Kobayashi, A. Nakamoto, M. Kawase, M. </a:t>
            </a:r>
            <a:r>
              <a:rPr lang="en-US" sz="2400" dirty="0" err="1">
                <a:latin typeface="Times New Roman"/>
                <a:cs typeface="Times New Roman"/>
              </a:rPr>
              <a:t>Ioki</a:t>
            </a:r>
            <a:r>
              <a:rPr lang="en-US" sz="2400" dirty="0">
                <a:latin typeface="Times New Roman"/>
                <a:cs typeface="Times New Roman"/>
              </a:rPr>
              <a:t> and S. </a:t>
            </a:r>
            <a:r>
              <a:rPr lang="en-US" sz="2400" dirty="0" err="1">
                <a:latin typeface="Times New Roman"/>
                <a:cs typeface="Times New Roman"/>
              </a:rPr>
              <a:t>Shirasaka</a:t>
            </a:r>
            <a:r>
              <a:rPr lang="en-US" sz="2400" dirty="0">
                <a:latin typeface="Times New Roman"/>
                <a:cs typeface="Times New Roman"/>
              </a:rPr>
              <a:t>, "A Proposal of Information Security Policy Agreement Method for Merger and Acquisition Using Assurance Case and ISO 27001," 2019 8th International Congress on Advanced Applied Informatics (IIAI-AAI), 2019, pp. 727-733, </a:t>
            </a:r>
            <a:r>
              <a:rPr lang="en-US" sz="2400" dirty="0" err="1">
                <a:latin typeface="Times New Roman"/>
                <a:cs typeface="Times New Roman"/>
              </a:rPr>
              <a:t>doi</a:t>
            </a:r>
            <a:r>
              <a:rPr lang="en-US" sz="2400" dirty="0">
                <a:latin typeface="Times New Roman"/>
                <a:cs typeface="Times New Roman"/>
              </a:rPr>
              <a:t>: 10.1109/IIAI-AAI.2019.00150.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6630">
              <a:lnSpc>
                <a:spcPct val="100000"/>
              </a:lnSpc>
            </a:pPr>
            <a:r>
              <a:rPr dirty="0"/>
              <a:t>References</a:t>
            </a:r>
            <a:r>
              <a:rPr lang="en-US" dirty="0"/>
              <a:t> (cont.)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spc="-10" dirty="0"/>
              <a:t>S. S.</a:t>
            </a:r>
            <a:r>
              <a:rPr spc="-8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spc="-5" dirty="0"/>
              <a:t>CSE</a:t>
            </a:r>
            <a:r>
              <a:rPr spc="-100" dirty="0"/>
              <a:t> </a:t>
            </a:r>
            <a:r>
              <a:rPr dirty="0"/>
              <a:t>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77034"/>
            <a:ext cx="8143875" cy="46551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032510" indent="-342900">
              <a:lnSpc>
                <a:spcPct val="100000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623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Michael E. Whitman, Herbert J. </a:t>
            </a:r>
            <a:r>
              <a:rPr lang="en-US" sz="2400" dirty="0" err="1">
                <a:latin typeface="Times New Roman"/>
                <a:cs typeface="Times New Roman"/>
              </a:rPr>
              <a:t>Mattord</a:t>
            </a:r>
            <a:r>
              <a:rPr lang="en-US" sz="2400" dirty="0">
                <a:latin typeface="Times New Roman"/>
                <a:cs typeface="Times New Roman"/>
              </a:rPr>
              <a:t> , Principles of  Information Security, Thomson Course Technology,  6th edition, 2018.</a:t>
            </a:r>
          </a:p>
          <a:p>
            <a:pPr marL="355600" indent="-342900">
              <a:lnSpc>
                <a:spcPts val="2735"/>
              </a:lnSpc>
              <a:spcBef>
                <a:spcPts val="28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23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Robert Johnson, Security Policies And Implementation Issues,</a:t>
            </a:r>
          </a:p>
          <a:p>
            <a:pPr marL="12700">
              <a:lnSpc>
                <a:spcPts val="2735"/>
              </a:lnSpc>
              <a:buClr>
                <a:srgbClr val="3333CC"/>
              </a:buClr>
              <a:buSzPct val="58333"/>
              <a:tabLst>
                <a:tab pos="35623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	2014</a:t>
            </a: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Mark </a:t>
            </a:r>
            <a:r>
              <a:rPr sz="2400" spc="-5" dirty="0">
                <a:latin typeface="Times New Roman"/>
                <a:cs typeface="Times New Roman"/>
              </a:rPr>
              <a:t>Stamp, </a:t>
            </a:r>
            <a:r>
              <a:rPr sz="2400" i="1" dirty="0">
                <a:latin typeface="Times New Roman"/>
                <a:cs typeface="Times New Roman"/>
              </a:rPr>
              <a:t>Information Security: Principles and Practice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</a:t>
            </a:r>
            <a:r>
              <a:rPr sz="2400" baseline="24305" dirty="0">
                <a:latin typeface="Times New Roman"/>
                <a:cs typeface="Times New Roman"/>
              </a:rPr>
              <a:t>nd  </a:t>
            </a:r>
            <a:r>
              <a:rPr lang="en-US" sz="240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dition,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2011</a:t>
            </a:r>
          </a:p>
          <a:p>
            <a:pPr marL="355600" marR="100965" indent="-3429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Corey </a:t>
            </a:r>
            <a:r>
              <a:rPr sz="2400" dirty="0">
                <a:latin typeface="Times New Roman"/>
                <a:cs typeface="Times New Roman"/>
              </a:rPr>
              <a:t>Schou, </a:t>
            </a:r>
            <a:r>
              <a:rPr sz="2400" spc="-5" dirty="0">
                <a:latin typeface="Times New Roman"/>
                <a:cs typeface="Times New Roman"/>
              </a:rPr>
              <a:t>Steven </a:t>
            </a:r>
            <a:r>
              <a:rPr sz="2400" dirty="0">
                <a:latin typeface="Times New Roman"/>
                <a:cs typeface="Times New Roman"/>
              </a:rPr>
              <a:t>Hernandez, </a:t>
            </a:r>
            <a:r>
              <a:rPr sz="2400" i="1" dirty="0">
                <a:latin typeface="Times New Roman"/>
                <a:cs typeface="Times New Roman"/>
              </a:rPr>
              <a:t>Information Assurance  Handbook: </a:t>
            </a:r>
            <a:r>
              <a:rPr sz="2400" i="1" spc="-5" dirty="0">
                <a:latin typeface="Times New Roman"/>
                <a:cs typeface="Times New Roman"/>
              </a:rPr>
              <a:t>Effective Computer </a:t>
            </a:r>
            <a:r>
              <a:rPr sz="2400" i="1" dirty="0">
                <a:latin typeface="Times New Roman"/>
                <a:cs typeface="Times New Roman"/>
              </a:rPr>
              <a:t>Security and Risk</a:t>
            </a:r>
            <a:r>
              <a:rPr sz="2400" i="1" spc="-8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Management  Strategies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2014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Alan Mclennan, </a:t>
            </a:r>
            <a:r>
              <a:rPr sz="2400" i="1" dirty="0">
                <a:latin typeface="Times New Roman"/>
                <a:cs typeface="Times New Roman"/>
              </a:rPr>
              <a:t>Information Governance and</a:t>
            </a:r>
            <a:r>
              <a:rPr sz="2400" i="1" spc="-1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Assurance:</a:t>
            </a:r>
            <a:endParaRPr sz="24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400" i="1" dirty="0">
                <a:latin typeface="Times New Roman"/>
                <a:cs typeface="Times New Roman"/>
              </a:rPr>
              <a:t>Reduing Risk, Promoting Policy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2014</a:t>
            </a:r>
          </a:p>
        </p:txBody>
      </p:sp>
    </p:spTree>
    <p:extLst>
      <p:ext uri="{BB962C8B-B14F-4D97-AF65-F5344CB8AC3E}">
        <p14:creationId xmlns:p14="http://schemas.microsoft.com/office/powerpoint/2010/main" val="2431849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9030">
              <a:lnSpc>
                <a:spcPct val="100000"/>
              </a:lnSpc>
            </a:pPr>
            <a:r>
              <a:rPr dirty="0"/>
              <a:t>What Is an IA </a:t>
            </a:r>
            <a:r>
              <a:rPr spc="-5" dirty="0"/>
              <a:t>Policy?</a:t>
            </a:r>
            <a:r>
              <a:rPr spc="85" dirty="0"/>
              <a:t> </a:t>
            </a:r>
            <a:r>
              <a:rPr sz="3200" dirty="0"/>
              <a:t>(cont.)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spc="-10" dirty="0"/>
              <a:t>S. S.</a:t>
            </a:r>
            <a:r>
              <a:rPr spc="-8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spc="-5" dirty="0"/>
              <a:t>CSE</a:t>
            </a:r>
            <a:r>
              <a:rPr spc="-100" dirty="0"/>
              <a:t> </a:t>
            </a:r>
            <a:r>
              <a:rPr dirty="0"/>
              <a:t>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431797"/>
            <a:ext cx="8134350" cy="49167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Policy </a:t>
            </a:r>
            <a:r>
              <a:rPr sz="3200" spc="5" dirty="0">
                <a:latin typeface="Times New Roman"/>
                <a:cs typeface="Times New Roman"/>
              </a:rPr>
              <a:t>and </a:t>
            </a:r>
            <a:r>
              <a:rPr sz="3200" dirty="0">
                <a:latin typeface="Times New Roman"/>
                <a:cs typeface="Times New Roman"/>
              </a:rPr>
              <a:t>enforcement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mechanism</a:t>
            </a:r>
            <a:endParaRPr sz="32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ts val="3190"/>
              </a:lnSpc>
              <a:spcBef>
                <a:spcPts val="340"/>
              </a:spcBef>
              <a:buClr>
                <a:srgbClr val="FF3300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Every IA </a:t>
            </a:r>
            <a:r>
              <a:rPr sz="2800" dirty="0">
                <a:latin typeface="Times New Roman"/>
                <a:cs typeface="Times New Roman"/>
              </a:rPr>
              <a:t>policy </a:t>
            </a:r>
            <a:r>
              <a:rPr sz="2800" spc="-5" dirty="0">
                <a:latin typeface="Times New Roman"/>
                <a:cs typeface="Times New Roman"/>
              </a:rPr>
              <a:t>statement </a:t>
            </a:r>
            <a:r>
              <a:rPr sz="2800" dirty="0">
                <a:latin typeface="Times New Roman"/>
                <a:cs typeface="Times New Roman"/>
              </a:rPr>
              <a:t>should </a:t>
            </a:r>
            <a:r>
              <a:rPr sz="2800" spc="-5" dirty="0">
                <a:latin typeface="Times New Roman"/>
                <a:cs typeface="Times New Roman"/>
              </a:rPr>
              <a:t>have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an</a:t>
            </a:r>
            <a:endParaRPr sz="2800" dirty="0">
              <a:latin typeface="Times New Roman"/>
              <a:cs typeface="Times New Roman"/>
            </a:endParaRPr>
          </a:p>
          <a:p>
            <a:pPr marL="756285">
              <a:lnSpc>
                <a:spcPts val="3190"/>
              </a:lnSpc>
            </a:pPr>
            <a:r>
              <a:rPr sz="2800" b="1" i="1" u="heavy" spc="-5" dirty="0">
                <a:latin typeface="Times New Roman"/>
                <a:cs typeface="Times New Roman"/>
              </a:rPr>
              <a:t>enforcement</a:t>
            </a:r>
            <a:r>
              <a:rPr sz="2800" b="1" i="1" u="heavy" spc="-40" dirty="0">
                <a:latin typeface="Times New Roman"/>
                <a:cs typeface="Times New Roman"/>
              </a:rPr>
              <a:t> </a:t>
            </a:r>
            <a:r>
              <a:rPr sz="2800" b="1" i="1" u="heavy" spc="-5" dirty="0">
                <a:latin typeface="Times New Roman"/>
                <a:cs typeface="Times New Roman"/>
              </a:rPr>
              <a:t>mechanism</a:t>
            </a:r>
            <a:endParaRPr sz="2800" dirty="0">
              <a:latin typeface="Times New Roman"/>
              <a:cs typeface="Times New Roman"/>
            </a:endParaRPr>
          </a:p>
          <a:p>
            <a:pPr marL="1155700" marR="5080" lvl="2" indent="-228600">
              <a:lnSpc>
                <a:spcPts val="2700"/>
              </a:lnSpc>
              <a:spcBef>
                <a:spcPts val="650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2500" spc="-5" dirty="0">
                <a:latin typeface="Times New Roman"/>
                <a:cs typeface="Times New Roman"/>
              </a:rPr>
              <a:t>Critical to </a:t>
            </a:r>
            <a:r>
              <a:rPr sz="2500" spc="-10" dirty="0">
                <a:latin typeface="Times New Roman"/>
                <a:cs typeface="Times New Roman"/>
              </a:rPr>
              <a:t>make </a:t>
            </a:r>
            <a:r>
              <a:rPr sz="2500" b="1" i="1" spc="-5" dirty="0">
                <a:latin typeface="Times New Roman"/>
                <a:cs typeface="Times New Roman"/>
              </a:rPr>
              <a:t>employees aware of policies </a:t>
            </a:r>
            <a:r>
              <a:rPr sz="2500" spc="-5" dirty="0">
                <a:latin typeface="Times New Roman"/>
                <a:cs typeface="Times New Roman"/>
              </a:rPr>
              <a:t>affecting  their actions, and their </a:t>
            </a:r>
            <a:r>
              <a:rPr sz="2500" b="1" i="1" u="sng" spc="-5" dirty="0">
                <a:latin typeface="Times New Roman"/>
                <a:cs typeface="Times New Roman"/>
              </a:rPr>
              <a:t>violations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may </a:t>
            </a:r>
            <a:r>
              <a:rPr sz="2500" spc="-5" dirty="0">
                <a:latin typeface="Times New Roman"/>
                <a:cs typeface="Times New Roman"/>
              </a:rPr>
              <a:t>result in  </a:t>
            </a:r>
            <a:r>
              <a:rPr sz="2500" b="1" i="1" u="sng" spc="-5" dirty="0">
                <a:latin typeface="Times New Roman"/>
                <a:cs typeface="Times New Roman"/>
              </a:rPr>
              <a:t>reprimand, suspension, or</a:t>
            </a:r>
            <a:r>
              <a:rPr sz="2500" b="1" i="1" u="sng" spc="60" dirty="0">
                <a:latin typeface="Times New Roman"/>
                <a:cs typeface="Times New Roman"/>
              </a:rPr>
              <a:t> </a:t>
            </a:r>
            <a:r>
              <a:rPr sz="2500" b="1" i="1" u="sng" spc="-5" dirty="0">
                <a:latin typeface="Times New Roman"/>
                <a:cs typeface="Times New Roman"/>
              </a:rPr>
              <a:t>dismissal</a:t>
            </a:r>
            <a:endParaRPr sz="2500" b="1" i="1" u="sng" dirty="0">
              <a:latin typeface="Times New Roman"/>
              <a:cs typeface="Times New Roman"/>
            </a:endParaRPr>
          </a:p>
          <a:p>
            <a:pPr marL="1155700" marR="430530" lvl="2" indent="-228600">
              <a:lnSpc>
                <a:spcPct val="90000"/>
              </a:lnSpc>
              <a:spcBef>
                <a:spcPts val="560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6335" algn="l"/>
                <a:tab pos="5471795" algn="l"/>
              </a:tabLst>
            </a:pPr>
            <a:r>
              <a:rPr sz="2500" spc="-5" dirty="0">
                <a:latin typeface="Times New Roman"/>
                <a:cs typeface="Times New Roman"/>
              </a:rPr>
              <a:t>The </a:t>
            </a:r>
            <a:r>
              <a:rPr sz="2500" spc="-10" dirty="0">
                <a:latin typeface="Times New Roman"/>
                <a:cs typeface="Times New Roman"/>
              </a:rPr>
              <a:t>fact </a:t>
            </a:r>
            <a:r>
              <a:rPr sz="2500" spc="-5" dirty="0">
                <a:latin typeface="Times New Roman"/>
                <a:cs typeface="Times New Roman"/>
              </a:rPr>
              <a:t>that individual employees have been </a:t>
            </a:r>
            <a:r>
              <a:rPr sz="2500" spc="-10" dirty="0">
                <a:latin typeface="Times New Roman"/>
                <a:cs typeface="Times New Roman"/>
              </a:rPr>
              <a:t>made  </a:t>
            </a:r>
            <a:r>
              <a:rPr sz="2500" spc="-5" dirty="0">
                <a:latin typeface="Times New Roman"/>
                <a:cs typeface="Times New Roman"/>
              </a:rPr>
              <a:t>aware of should</a:t>
            </a:r>
            <a:r>
              <a:rPr sz="2500" spc="-17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be</a:t>
            </a:r>
            <a:r>
              <a:rPr sz="2500" spc="345" dirty="0">
                <a:latin typeface="Times New Roman"/>
                <a:cs typeface="Times New Roman"/>
              </a:rPr>
              <a:t> </a:t>
            </a:r>
            <a:r>
              <a:rPr sz="2500" b="1" i="1" spc="-5" dirty="0">
                <a:latin typeface="Times New Roman"/>
                <a:cs typeface="Times New Roman"/>
              </a:rPr>
              <a:t>documented</a:t>
            </a:r>
            <a:r>
              <a:rPr lang="en-US" sz="2500" b="1" i="1" spc="-5" dirty="0">
                <a:latin typeface="Times New Roman"/>
                <a:cs typeface="Times New Roman"/>
              </a:rPr>
              <a:t>. </a:t>
            </a:r>
            <a:r>
              <a:rPr lang="en-US" sz="2500" spc="-5" dirty="0">
                <a:latin typeface="Times New Roman"/>
                <a:cs typeface="Times New Roman"/>
              </a:rPr>
              <a:t>  </a:t>
            </a:r>
            <a:r>
              <a:rPr sz="2500" spc="-5" dirty="0">
                <a:latin typeface="Times New Roman"/>
                <a:cs typeface="Times New Roman"/>
              </a:rPr>
              <a:t>Example,</a:t>
            </a:r>
            <a:r>
              <a:rPr sz="2500" spc="-4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an  employee signs a statement that the employee has  attended a training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session</a:t>
            </a:r>
            <a:endParaRPr sz="2500" dirty="0">
              <a:latin typeface="Times New Roman"/>
              <a:cs typeface="Times New Roman"/>
            </a:endParaRPr>
          </a:p>
          <a:p>
            <a:pPr marL="756285" marR="433070" lvl="1" indent="-286385">
              <a:lnSpc>
                <a:spcPts val="3700"/>
              </a:lnSpc>
              <a:spcBef>
                <a:spcPts val="160"/>
              </a:spcBef>
              <a:buClr>
                <a:srgbClr val="FF3300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Enforcement mechanism </a:t>
            </a:r>
            <a:r>
              <a:rPr sz="2800" spc="-10" dirty="0">
                <a:latin typeface="Times New Roman"/>
                <a:cs typeface="Times New Roman"/>
              </a:rPr>
              <a:t>may </a:t>
            </a:r>
            <a:r>
              <a:rPr sz="2800" dirty="0">
                <a:latin typeface="Times New Roman"/>
                <a:cs typeface="Times New Roman"/>
              </a:rPr>
              <a:t>be </a:t>
            </a:r>
            <a:r>
              <a:rPr sz="2800" spc="-5" dirty="0">
                <a:latin typeface="Times New Roman"/>
                <a:cs typeface="Times New Roman"/>
              </a:rPr>
              <a:t>technological  (e.g., firewall), </a:t>
            </a:r>
            <a:r>
              <a:rPr sz="2800" dirty="0">
                <a:latin typeface="Times New Roman"/>
                <a:cs typeface="Times New Roman"/>
              </a:rPr>
              <a:t>or </a:t>
            </a:r>
            <a:r>
              <a:rPr sz="2800" spc="-5" dirty="0">
                <a:latin typeface="Times New Roman"/>
                <a:cs typeface="Times New Roman"/>
              </a:rPr>
              <a:t>a process (e.</a:t>
            </a:r>
            <a:r>
              <a:rPr sz="2800" dirty="0">
                <a:latin typeface="Times New Roman"/>
                <a:cs typeface="Times New Roman"/>
              </a:rPr>
              <a:t>g., </a:t>
            </a:r>
            <a:r>
              <a:rPr sz="2800" spc="-5" dirty="0">
                <a:latin typeface="Times New Roman"/>
                <a:cs typeface="Times New Roman"/>
              </a:rPr>
              <a:t>security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audit)</a:t>
            </a: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1290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5230">
              <a:lnSpc>
                <a:spcPct val="100000"/>
              </a:lnSpc>
            </a:pPr>
            <a:r>
              <a:rPr dirty="0"/>
              <a:t>What Is a Security</a:t>
            </a:r>
            <a:r>
              <a:rPr spc="-110" dirty="0"/>
              <a:t> </a:t>
            </a:r>
            <a:r>
              <a:rPr dirty="0"/>
              <a:t>Policy?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spc="-10" dirty="0"/>
              <a:t>S. S.</a:t>
            </a:r>
            <a:r>
              <a:rPr spc="-8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spc="-5" dirty="0"/>
              <a:t>CSE</a:t>
            </a:r>
            <a:r>
              <a:rPr spc="-100" dirty="0"/>
              <a:t> </a:t>
            </a:r>
            <a:r>
              <a:rPr dirty="0"/>
              <a:t>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526921"/>
            <a:ext cx="8064500" cy="410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A statement that partitions the states of the  system into a set of </a:t>
            </a:r>
            <a:r>
              <a:rPr sz="3200" i="1" dirty="0">
                <a:latin typeface="Times New Roman"/>
                <a:cs typeface="Times New Roman"/>
              </a:rPr>
              <a:t>authorized</a:t>
            </a:r>
            <a:r>
              <a:rPr sz="3200" dirty="0">
                <a:latin typeface="Times New Roman"/>
                <a:cs typeface="Times New Roman"/>
              </a:rPr>
              <a:t>, or </a:t>
            </a:r>
            <a:r>
              <a:rPr sz="3200" i="1" dirty="0">
                <a:latin typeface="Times New Roman"/>
                <a:cs typeface="Times New Roman"/>
              </a:rPr>
              <a:t>secure</a:t>
            </a:r>
            <a:r>
              <a:rPr sz="3200" i="1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states  </a:t>
            </a:r>
            <a:r>
              <a:rPr sz="3200" spc="5" dirty="0">
                <a:latin typeface="Times New Roman"/>
                <a:cs typeface="Times New Roman"/>
              </a:rPr>
              <a:t>and </a:t>
            </a:r>
            <a:r>
              <a:rPr sz="3200" dirty="0">
                <a:latin typeface="Times New Roman"/>
                <a:cs typeface="Times New Roman"/>
              </a:rPr>
              <a:t>a set </a:t>
            </a:r>
            <a:r>
              <a:rPr sz="3200" spc="5" dirty="0">
                <a:latin typeface="Times New Roman"/>
                <a:cs typeface="Times New Roman"/>
              </a:rPr>
              <a:t>of </a:t>
            </a:r>
            <a:r>
              <a:rPr sz="3200" i="1" dirty="0">
                <a:latin typeface="Times New Roman"/>
                <a:cs typeface="Times New Roman"/>
              </a:rPr>
              <a:t>unauthorized </a:t>
            </a:r>
            <a:r>
              <a:rPr sz="3200" dirty="0">
                <a:latin typeface="Times New Roman"/>
                <a:cs typeface="Times New Roman"/>
              </a:rPr>
              <a:t>or </a:t>
            </a:r>
            <a:r>
              <a:rPr sz="3200" i="1" dirty="0">
                <a:latin typeface="Times New Roman"/>
                <a:cs typeface="Times New Roman"/>
              </a:rPr>
              <a:t>unsecure</a:t>
            </a:r>
            <a:r>
              <a:rPr sz="3200" i="1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states.</a:t>
            </a: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IA policies include security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policies</a:t>
            </a:r>
          </a:p>
          <a:p>
            <a:pPr marL="355600" marR="154940" indent="-342900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6235" algn="l"/>
                <a:tab pos="5067935" algn="l"/>
              </a:tabLst>
            </a:pPr>
            <a:r>
              <a:rPr sz="3200" dirty="0">
                <a:latin typeface="Times New Roman"/>
                <a:cs typeface="Times New Roman"/>
              </a:rPr>
              <a:t>A security policy sets </a:t>
            </a:r>
            <a:r>
              <a:rPr sz="3200" b="1" i="1" dirty="0">
                <a:latin typeface="Times New Roman"/>
                <a:cs typeface="Times New Roman"/>
              </a:rPr>
              <a:t>the context </a:t>
            </a:r>
            <a:r>
              <a:rPr sz="3200" dirty="0">
                <a:latin typeface="Times New Roman"/>
                <a:cs typeface="Times New Roman"/>
              </a:rPr>
              <a:t>in which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we  </a:t>
            </a:r>
            <a:r>
              <a:rPr sz="3200" spc="5" dirty="0">
                <a:latin typeface="Times New Roman"/>
                <a:cs typeface="Times New Roman"/>
              </a:rPr>
              <a:t>can </a:t>
            </a:r>
            <a:r>
              <a:rPr sz="3200" b="1" i="1" dirty="0">
                <a:latin typeface="Times New Roman"/>
                <a:cs typeface="Times New Roman"/>
              </a:rPr>
              <a:t>define a secure</a:t>
            </a:r>
            <a:r>
              <a:rPr sz="3200" b="1" i="1" spc="420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Times New Roman"/>
                <a:cs typeface="Times New Roman"/>
              </a:rPr>
              <a:t>system</a:t>
            </a:r>
            <a:r>
              <a:rPr sz="3200" dirty="0">
                <a:latin typeface="Times New Roman"/>
                <a:cs typeface="Times New Roman"/>
              </a:rPr>
              <a:t>.	What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secure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under </a:t>
            </a:r>
            <a:r>
              <a:rPr sz="3200" dirty="0">
                <a:latin typeface="Times New Roman"/>
                <a:cs typeface="Times New Roman"/>
              </a:rPr>
              <a:t>a policy </a:t>
            </a:r>
            <a:r>
              <a:rPr sz="3200" spc="5" dirty="0">
                <a:latin typeface="Times New Roman"/>
                <a:cs typeface="Times New Roman"/>
              </a:rPr>
              <a:t>may </a:t>
            </a:r>
            <a:r>
              <a:rPr sz="3200" dirty="0">
                <a:latin typeface="Times New Roman"/>
                <a:cs typeface="Times New Roman"/>
              </a:rPr>
              <a:t>not be secure </a:t>
            </a:r>
            <a:r>
              <a:rPr sz="3200" spc="5" dirty="0">
                <a:latin typeface="Times New Roman"/>
                <a:cs typeface="Times New Roman"/>
              </a:rPr>
              <a:t>under </a:t>
            </a:r>
            <a:r>
              <a:rPr sz="3200" dirty="0">
                <a:latin typeface="Times New Roman"/>
                <a:cs typeface="Times New Roman"/>
              </a:rPr>
              <a:t>a  different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policy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1228" y="260858"/>
            <a:ext cx="6508750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Importance of IA</a:t>
            </a:r>
            <a:r>
              <a:rPr spc="-90" dirty="0"/>
              <a:t> </a:t>
            </a:r>
            <a:r>
              <a:rPr spc="-5" dirty="0"/>
              <a:t>Policies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spc="-10" dirty="0"/>
              <a:t>S. S.</a:t>
            </a:r>
            <a:r>
              <a:rPr spc="-8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spc="-5" dirty="0"/>
              <a:t>CSE</a:t>
            </a:r>
            <a:r>
              <a:rPr spc="-100" dirty="0"/>
              <a:t> </a:t>
            </a:r>
            <a:r>
              <a:rPr dirty="0"/>
              <a:t>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63472" y="1695823"/>
            <a:ext cx="8684261" cy="50167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Font typeface="Wingdings"/>
              <a:buChar char=""/>
              <a:tabLst>
                <a:tab pos="355600" algn="l"/>
              </a:tabLst>
            </a:pPr>
            <a:r>
              <a:rPr sz="4000" dirty="0">
                <a:latin typeface="Times New Roman"/>
                <a:cs typeface="Times New Roman"/>
              </a:rPr>
              <a:t>Assure proper implementation of</a:t>
            </a:r>
            <a:r>
              <a:rPr sz="4000" spc="-11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controls</a:t>
            </a:r>
            <a:endParaRPr lang="en-US" sz="4000" dirty="0">
              <a:latin typeface="Times New Roman"/>
              <a:cs typeface="Times New Roman"/>
            </a:endParaRPr>
          </a:p>
          <a:p>
            <a:pPr marL="812800" lvl="1" indent="-342900">
              <a:buFont typeface="Wingdings"/>
              <a:buChar char=""/>
              <a:tabLst>
                <a:tab pos="355600" algn="l"/>
              </a:tabLst>
            </a:pPr>
            <a:r>
              <a:rPr sz="4000" dirty="0">
                <a:latin typeface="Times New Roman"/>
                <a:cs typeface="Times New Roman"/>
              </a:rPr>
              <a:t>Dictate configuration of control</a:t>
            </a:r>
            <a:r>
              <a:rPr lang="en-US" sz="4000" dirty="0">
                <a:latin typeface="Times New Roman"/>
                <a:cs typeface="Times New Roman"/>
              </a:rPr>
              <a:t> mechanisms (e.g., firewall, and IDS) </a:t>
            </a:r>
          </a:p>
          <a:p>
            <a:pPr marL="355600" indent="-342900">
              <a:spcBef>
                <a:spcPts val="375"/>
              </a:spcBef>
              <a:buFont typeface="Wingdings"/>
              <a:buChar char=""/>
              <a:tabLst>
                <a:tab pos="355600" algn="l"/>
              </a:tabLst>
            </a:pPr>
            <a:r>
              <a:rPr lang="en-US" sz="4000" dirty="0">
                <a:latin typeface="Times New Roman"/>
                <a:cs typeface="Times New Roman"/>
              </a:rPr>
              <a:t>Guide product selection (e.g., laptops not</a:t>
            </a:r>
            <a:r>
              <a:rPr lang="en-US" sz="4000" spc="-165" dirty="0">
                <a:latin typeface="Times New Roman"/>
                <a:cs typeface="Times New Roman"/>
              </a:rPr>
              <a:t> </a:t>
            </a:r>
            <a:r>
              <a:rPr lang="en-US" sz="4000" dirty="0">
                <a:latin typeface="Times New Roman"/>
                <a:cs typeface="Times New Roman"/>
              </a:rPr>
              <a:t>permitted)</a:t>
            </a:r>
          </a:p>
          <a:p>
            <a:pPr marL="355600" indent="-342900">
              <a:spcBef>
                <a:spcPts val="375"/>
              </a:spcBef>
              <a:buFont typeface="Wingdings"/>
              <a:buChar char=""/>
              <a:tabLst>
                <a:tab pos="355600" algn="l"/>
              </a:tabLst>
            </a:pPr>
            <a:r>
              <a:rPr lang="en-US" sz="4000" dirty="0">
                <a:latin typeface="Times New Roman"/>
                <a:cs typeface="Times New Roman"/>
              </a:rPr>
              <a:t>Demonstrate management</a:t>
            </a:r>
            <a:r>
              <a:rPr lang="en-US" sz="4000" spc="-90" dirty="0">
                <a:latin typeface="Times New Roman"/>
                <a:cs typeface="Times New Roman"/>
              </a:rPr>
              <a:t> </a:t>
            </a:r>
            <a:r>
              <a:rPr lang="en-US" sz="4000" dirty="0">
                <a:latin typeface="Times New Roman"/>
                <a:cs typeface="Times New Roman"/>
              </a:rPr>
              <a:t>support</a:t>
            </a:r>
          </a:p>
          <a:p>
            <a:pPr marL="12700">
              <a:spcBef>
                <a:spcPts val="375"/>
              </a:spcBef>
              <a:tabLst>
                <a:tab pos="355600" algn="l"/>
              </a:tabLst>
            </a:pPr>
            <a:endParaRPr lang="en-US" sz="3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199" y="381000"/>
            <a:ext cx="7662417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Importance of IA</a:t>
            </a:r>
            <a:r>
              <a:rPr spc="-90" dirty="0"/>
              <a:t> </a:t>
            </a:r>
            <a:r>
              <a:rPr spc="-5" dirty="0"/>
              <a:t>Policies</a:t>
            </a:r>
            <a:r>
              <a:rPr lang="en-US" spc="-5" dirty="0"/>
              <a:t> </a:t>
            </a:r>
            <a:r>
              <a:rPr lang="en-US" sz="2400" spc="-5" dirty="0"/>
              <a:t>(Cont.)</a:t>
            </a:r>
            <a:endParaRPr sz="2400"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spc="-10" dirty="0"/>
              <a:t>S. S.</a:t>
            </a:r>
            <a:r>
              <a:rPr spc="-8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spc="-5" dirty="0"/>
              <a:t>CSE</a:t>
            </a:r>
            <a:r>
              <a:rPr spc="-100" dirty="0"/>
              <a:t> </a:t>
            </a:r>
            <a:r>
              <a:rPr dirty="0"/>
              <a:t>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97358" y="1676400"/>
            <a:ext cx="8442325" cy="35137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0"/>
              </a:spcBef>
              <a:buFont typeface="Wingdings"/>
              <a:buChar char=""/>
              <a:tabLst>
                <a:tab pos="355600" algn="l"/>
              </a:tabLst>
            </a:pPr>
            <a:r>
              <a:rPr sz="4000" dirty="0">
                <a:latin typeface="Times New Roman"/>
                <a:cs typeface="Times New Roman"/>
              </a:rPr>
              <a:t>Clearly define appropriate behavior of</a:t>
            </a:r>
            <a:r>
              <a:rPr sz="4000" spc="-8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employees</a:t>
            </a:r>
          </a:p>
          <a:p>
            <a:pPr marL="355600" indent="-342900">
              <a:lnSpc>
                <a:spcPts val="3650"/>
              </a:lnSpc>
              <a:spcBef>
                <a:spcPts val="385"/>
              </a:spcBef>
              <a:buFont typeface="Wingdings"/>
              <a:buChar char=""/>
              <a:tabLst>
                <a:tab pos="355600" algn="l"/>
              </a:tabLst>
            </a:pPr>
            <a:r>
              <a:rPr sz="4000" dirty="0">
                <a:latin typeface="Times New Roman"/>
                <a:cs typeface="Times New Roman"/>
              </a:rPr>
              <a:t>Can achieve higher level security than</a:t>
            </a:r>
            <a:r>
              <a:rPr sz="4000" spc="-9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with</a:t>
            </a:r>
            <a:r>
              <a:rPr lang="en-US" sz="4000" dirty="0">
                <a:latin typeface="Times New Roman"/>
                <a:cs typeface="Times New Roman"/>
              </a:rPr>
              <a:t> the IA </a:t>
            </a:r>
            <a:r>
              <a:rPr sz="4000" dirty="0">
                <a:latin typeface="Times New Roman"/>
                <a:cs typeface="Times New Roman"/>
              </a:rPr>
              <a:t>policies</a:t>
            </a: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Font typeface="Wingdings"/>
              <a:buChar char=""/>
              <a:tabLst>
                <a:tab pos="355600" algn="l"/>
              </a:tabLst>
            </a:pPr>
            <a:r>
              <a:rPr sz="4000" b="1" i="1" dirty="0">
                <a:latin typeface="Times New Roman"/>
                <a:cs typeface="Times New Roman"/>
              </a:rPr>
              <a:t>Avoid liability </a:t>
            </a:r>
            <a:r>
              <a:rPr sz="4000" dirty="0">
                <a:latin typeface="Times New Roman"/>
                <a:cs typeface="Times New Roman"/>
              </a:rPr>
              <a:t>for company and</a:t>
            </a:r>
            <a:r>
              <a:rPr sz="4000" spc="-10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3629438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1228" y="298958"/>
            <a:ext cx="4750435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Threats</a:t>
            </a:r>
            <a:r>
              <a:rPr spc="-70" dirty="0"/>
              <a:t> </a:t>
            </a:r>
            <a:r>
              <a:rPr spc="-5" dirty="0"/>
              <a:t>Countered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spc="-10" dirty="0"/>
              <a:t>S. S.</a:t>
            </a:r>
            <a:r>
              <a:rPr spc="-8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spc="-5" dirty="0"/>
              <a:t>CSE</a:t>
            </a:r>
            <a:r>
              <a:rPr spc="-100" dirty="0"/>
              <a:t> </a:t>
            </a:r>
            <a:r>
              <a:rPr dirty="0"/>
              <a:t>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1404873"/>
            <a:ext cx="7664450" cy="4829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IA policies indicating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organization is </a:t>
            </a:r>
            <a:r>
              <a:rPr sz="2800" b="1" i="1" u="sng" spc="-5" dirty="0">
                <a:latin typeface="Times New Roman"/>
                <a:cs typeface="Times New Roman"/>
              </a:rPr>
              <a:t>aware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endParaRPr sz="28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proper </a:t>
            </a:r>
            <a:r>
              <a:rPr sz="2800" spc="-5" dirty="0">
                <a:latin typeface="Times New Roman"/>
                <a:cs typeface="Times New Roman"/>
              </a:rPr>
              <a:t>operations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b="1" i="1" u="heavy" dirty="0">
                <a:latin typeface="Times New Roman"/>
                <a:cs typeface="Times New Roman"/>
              </a:rPr>
              <a:t>against</a:t>
            </a:r>
            <a:endParaRPr sz="2800" dirty="0">
              <a:latin typeface="Times New Roman"/>
              <a:cs typeface="Times New Roman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30"/>
              </a:spcBef>
              <a:buClr>
                <a:srgbClr val="FF3300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2600" b="1" i="1" u="sng" dirty="0">
                <a:latin typeface="Times New Roman"/>
                <a:cs typeface="Times New Roman"/>
              </a:rPr>
              <a:t>Disregard for public laws</a:t>
            </a:r>
            <a:r>
              <a:rPr sz="2600" b="1" i="1" dirty="0">
                <a:latin typeface="Times New Roman"/>
                <a:cs typeface="Times New Roman"/>
              </a:rPr>
              <a:t>, </a:t>
            </a:r>
            <a:r>
              <a:rPr sz="2600" dirty="0">
                <a:latin typeface="Times New Roman"/>
                <a:cs typeface="Times New Roman"/>
              </a:rPr>
              <a:t>such as institutional  </a:t>
            </a:r>
            <a:r>
              <a:rPr sz="2600" spc="-5" dirty="0">
                <a:latin typeface="Times New Roman"/>
                <a:cs typeface="Times New Roman"/>
              </a:rPr>
              <a:t>violation </a:t>
            </a:r>
            <a:r>
              <a:rPr sz="2600" dirty="0">
                <a:latin typeface="Times New Roman"/>
                <a:cs typeface="Times New Roman"/>
              </a:rPr>
              <a:t>of copyright </a:t>
            </a:r>
            <a:r>
              <a:rPr sz="2600" spc="-5" dirty="0">
                <a:latin typeface="Times New Roman"/>
                <a:cs typeface="Times New Roman"/>
              </a:rPr>
              <a:t>laws, and </a:t>
            </a:r>
            <a:r>
              <a:rPr sz="2600" dirty="0">
                <a:latin typeface="Times New Roman"/>
                <a:cs typeface="Times New Roman"/>
              </a:rPr>
              <a:t>violation of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privacy  laws</a:t>
            </a:r>
          </a:p>
          <a:p>
            <a:pPr marL="756285" lvl="1" indent="-286385">
              <a:lnSpc>
                <a:spcPct val="100000"/>
              </a:lnSpc>
              <a:spcBef>
                <a:spcPts val="625"/>
              </a:spcBef>
              <a:buClr>
                <a:srgbClr val="FF3300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2600" b="1" i="1" u="sng" dirty="0">
                <a:latin typeface="Times New Roman"/>
                <a:cs typeface="Times New Roman"/>
              </a:rPr>
              <a:t>Negligenc</a:t>
            </a:r>
            <a:r>
              <a:rPr sz="2600" i="1" u="sng" dirty="0">
                <a:latin typeface="Times New Roman"/>
                <a:cs typeface="Times New Roman"/>
              </a:rPr>
              <a:t>e</a:t>
            </a:r>
          </a:p>
          <a:p>
            <a:pPr marL="756285" lvl="1" indent="-286385">
              <a:lnSpc>
                <a:spcPct val="100000"/>
              </a:lnSpc>
              <a:spcBef>
                <a:spcPts val="625"/>
              </a:spcBef>
              <a:buClr>
                <a:srgbClr val="FF3300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2600" b="1" i="1" dirty="0">
                <a:latin typeface="Times New Roman"/>
                <a:cs typeface="Times New Roman"/>
              </a:rPr>
              <a:t>Failure to us</a:t>
            </a:r>
            <a:r>
              <a:rPr sz="2600" dirty="0">
                <a:latin typeface="Times New Roman"/>
                <a:cs typeface="Times New Roman"/>
              </a:rPr>
              <a:t>e </a:t>
            </a:r>
            <a:r>
              <a:rPr sz="2600" b="1" i="1" dirty="0">
                <a:latin typeface="Times New Roman"/>
                <a:cs typeface="Times New Roman"/>
              </a:rPr>
              <a:t>measures commonly found </a:t>
            </a:r>
            <a:r>
              <a:rPr sz="2600" dirty="0">
                <a:latin typeface="Times New Roman"/>
                <a:cs typeface="Times New Roman"/>
              </a:rPr>
              <a:t>in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other</a:t>
            </a:r>
          </a:p>
          <a:p>
            <a:pPr marL="756285">
              <a:lnSpc>
                <a:spcPct val="100000"/>
              </a:lnSpc>
            </a:pPr>
            <a:r>
              <a:rPr sz="2600" dirty="0">
                <a:latin typeface="Times New Roman"/>
                <a:cs typeface="Times New Roman"/>
              </a:rPr>
              <a:t>“like”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organizations</a:t>
            </a:r>
          </a:p>
          <a:p>
            <a:pPr marL="756285" marR="716280" lvl="1" indent="-286385">
              <a:lnSpc>
                <a:spcPct val="100000"/>
              </a:lnSpc>
              <a:spcBef>
                <a:spcPts val="625"/>
              </a:spcBef>
              <a:buClr>
                <a:srgbClr val="FF3300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2600" b="1" i="1" dirty="0">
                <a:latin typeface="Times New Roman"/>
                <a:cs typeface="Times New Roman"/>
              </a:rPr>
              <a:t>Failure to </a:t>
            </a:r>
            <a:r>
              <a:rPr sz="2600" b="1" i="1" spc="-5" dirty="0">
                <a:latin typeface="Times New Roman"/>
                <a:cs typeface="Times New Roman"/>
              </a:rPr>
              <a:t>exercise </a:t>
            </a:r>
            <a:r>
              <a:rPr sz="2600" b="1" i="1" u="sng" dirty="0">
                <a:latin typeface="Times New Roman"/>
                <a:cs typeface="Times New Roman"/>
              </a:rPr>
              <a:t>due diligence</a:t>
            </a:r>
            <a:r>
              <a:rPr sz="2600" b="1" i="1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by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computer  professionals (computer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malpractice)</a:t>
            </a:r>
            <a:endParaRPr sz="26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25"/>
              </a:spcBef>
              <a:buClr>
                <a:srgbClr val="FF3300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2600" b="1" i="1" dirty="0">
                <a:latin typeface="Times New Roman"/>
                <a:cs typeface="Times New Roman"/>
              </a:rPr>
              <a:t>Failure to </a:t>
            </a:r>
            <a:r>
              <a:rPr sz="2600" b="1" i="1" u="sng" dirty="0">
                <a:latin typeface="Times New Roman"/>
                <a:cs typeface="Times New Roman"/>
              </a:rPr>
              <a:t>enforce</a:t>
            </a:r>
            <a:r>
              <a:rPr sz="2600" b="1" i="1" spc="-114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Times New Roman"/>
                <a:cs typeface="Times New Roman"/>
              </a:rPr>
              <a:t>policies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9030">
              <a:lnSpc>
                <a:spcPct val="100000"/>
              </a:lnSpc>
            </a:pPr>
            <a:r>
              <a:rPr dirty="0"/>
              <a:t>An</a:t>
            </a:r>
            <a:r>
              <a:rPr spc="-90" dirty="0"/>
              <a:t> </a:t>
            </a:r>
            <a:r>
              <a:rPr dirty="0"/>
              <a:t>Example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spc="-10" dirty="0"/>
              <a:t>S. S.</a:t>
            </a:r>
            <a:r>
              <a:rPr spc="-8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spc="-5" dirty="0"/>
              <a:t>CSE</a:t>
            </a:r>
            <a:r>
              <a:rPr spc="-100" dirty="0"/>
              <a:t> </a:t>
            </a:r>
            <a:r>
              <a:rPr dirty="0"/>
              <a:t>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24814" y="1522095"/>
            <a:ext cx="8294370" cy="44858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9125" marR="35433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619760" algn="l"/>
              </a:tabLst>
            </a:pPr>
            <a:r>
              <a:rPr sz="3200" i="1" dirty="0">
                <a:latin typeface="Times New Roman"/>
                <a:cs typeface="Times New Roman"/>
              </a:rPr>
              <a:t>Acceptable Use Policy (AUP) </a:t>
            </a:r>
            <a:r>
              <a:rPr sz="3200" b="0" dirty="0">
                <a:latin typeface="Times New Roman"/>
                <a:cs typeface="Times New Roman"/>
              </a:rPr>
              <a:t>for</a:t>
            </a:r>
            <a:r>
              <a:rPr sz="3200" b="0" spc="-100" dirty="0">
                <a:latin typeface="Times New Roman"/>
                <a:cs typeface="Times New Roman"/>
              </a:rPr>
              <a:t> </a:t>
            </a:r>
            <a:r>
              <a:rPr sz="3200" b="0" spc="5" dirty="0">
                <a:latin typeface="Times New Roman"/>
                <a:cs typeface="Times New Roman"/>
              </a:rPr>
              <a:t>employees  </a:t>
            </a:r>
            <a:r>
              <a:rPr sz="3200" b="0" dirty="0">
                <a:latin typeface="Times New Roman"/>
                <a:cs typeface="Times New Roman"/>
              </a:rPr>
              <a:t>to access Internet on corporate</a:t>
            </a:r>
            <a:r>
              <a:rPr sz="3200" b="0" spc="-50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Times New Roman"/>
                <a:cs typeface="Times New Roman"/>
              </a:rPr>
              <a:t>systems</a:t>
            </a:r>
            <a:endParaRPr sz="3200" dirty="0">
              <a:latin typeface="Times New Roman"/>
              <a:cs typeface="Times New Roman"/>
            </a:endParaRPr>
          </a:p>
          <a:p>
            <a:pPr marL="1019810" marR="537210" lvl="1" indent="-286385">
              <a:lnSpc>
                <a:spcPct val="100000"/>
              </a:lnSpc>
              <a:spcBef>
                <a:spcPts val="715"/>
              </a:spcBef>
              <a:buClr>
                <a:srgbClr val="FF3300"/>
              </a:buClr>
              <a:buSzPct val="55000"/>
              <a:buFont typeface="Wingdings"/>
              <a:buChar char=""/>
              <a:tabLst>
                <a:tab pos="1020444" algn="l"/>
              </a:tabLst>
            </a:pPr>
            <a:r>
              <a:rPr sz="3000" dirty="0">
                <a:latin typeface="Times New Roman"/>
                <a:cs typeface="Times New Roman"/>
              </a:rPr>
              <a:t>Defines which </a:t>
            </a:r>
            <a:r>
              <a:rPr sz="3000" spc="-5" dirty="0">
                <a:latin typeface="Times New Roman"/>
                <a:cs typeface="Times New Roman"/>
              </a:rPr>
              <a:t>employees </a:t>
            </a:r>
            <a:r>
              <a:rPr sz="3000" dirty="0">
                <a:latin typeface="Times New Roman"/>
                <a:cs typeface="Times New Roman"/>
              </a:rPr>
              <a:t>can and which  employees cannot </a:t>
            </a:r>
            <a:r>
              <a:rPr sz="3000" b="1" i="1" dirty="0">
                <a:latin typeface="Times New Roman"/>
                <a:cs typeface="Times New Roman"/>
              </a:rPr>
              <a:t>use </a:t>
            </a:r>
            <a:r>
              <a:rPr sz="3000" b="1" i="1" spc="-5" dirty="0">
                <a:latin typeface="Times New Roman"/>
                <a:cs typeface="Times New Roman"/>
              </a:rPr>
              <a:t>corporate systems </a:t>
            </a:r>
            <a:r>
              <a:rPr sz="3000" b="1" i="1" dirty="0">
                <a:latin typeface="Times New Roman"/>
                <a:cs typeface="Times New Roman"/>
              </a:rPr>
              <a:t>for  </a:t>
            </a:r>
            <a:r>
              <a:rPr sz="3000" b="1" i="1" spc="-5" dirty="0">
                <a:latin typeface="Times New Roman"/>
                <a:cs typeface="Times New Roman"/>
              </a:rPr>
              <a:t>accessing</a:t>
            </a:r>
            <a:r>
              <a:rPr sz="3000" b="1" i="1" spc="-15" dirty="0">
                <a:latin typeface="Times New Roman"/>
                <a:cs typeface="Times New Roman"/>
              </a:rPr>
              <a:t> </a:t>
            </a:r>
            <a:r>
              <a:rPr sz="3000" b="1" i="1" spc="-5" dirty="0">
                <a:latin typeface="Times New Roman"/>
                <a:cs typeface="Times New Roman"/>
              </a:rPr>
              <a:t>Internet</a:t>
            </a:r>
            <a:endParaRPr sz="3000" b="1" i="1" dirty="0">
              <a:latin typeface="Times New Roman"/>
              <a:cs typeface="Times New Roman"/>
            </a:endParaRPr>
          </a:p>
          <a:p>
            <a:pPr marL="1019810" lvl="1" indent="-286385">
              <a:lnSpc>
                <a:spcPct val="100000"/>
              </a:lnSpc>
              <a:spcBef>
                <a:spcPts val="720"/>
              </a:spcBef>
              <a:buClr>
                <a:srgbClr val="FF3300"/>
              </a:buClr>
              <a:buSzPct val="55000"/>
              <a:buFont typeface="Wingdings"/>
              <a:buChar char=""/>
              <a:tabLst>
                <a:tab pos="1020444" algn="l"/>
              </a:tabLst>
            </a:pPr>
            <a:r>
              <a:rPr sz="3000" dirty="0">
                <a:latin typeface="Times New Roman"/>
                <a:cs typeface="Times New Roman"/>
              </a:rPr>
              <a:t>Define </a:t>
            </a:r>
            <a:r>
              <a:rPr sz="3000" b="1" i="1" spc="-5" dirty="0">
                <a:latin typeface="Times New Roman"/>
                <a:cs typeface="Times New Roman"/>
              </a:rPr>
              <a:t>penalties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for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violations</a:t>
            </a:r>
            <a:endParaRPr sz="3000" dirty="0">
              <a:latin typeface="Times New Roman"/>
              <a:cs typeface="Times New Roman"/>
            </a:endParaRPr>
          </a:p>
          <a:p>
            <a:pPr marL="1019810" marR="5080" lvl="1" indent="-286385">
              <a:lnSpc>
                <a:spcPct val="100000"/>
              </a:lnSpc>
              <a:spcBef>
                <a:spcPts val="720"/>
              </a:spcBef>
              <a:buClr>
                <a:srgbClr val="FF3300"/>
              </a:buClr>
              <a:buSzPct val="55000"/>
              <a:buFont typeface="Wingdings"/>
              <a:buChar char=""/>
              <a:tabLst>
                <a:tab pos="1020444" algn="l"/>
              </a:tabLst>
            </a:pPr>
            <a:r>
              <a:rPr sz="3000" b="1" i="1" dirty="0">
                <a:latin typeface="Times New Roman"/>
                <a:cs typeface="Times New Roman"/>
              </a:rPr>
              <a:t>Enforcement</a:t>
            </a:r>
            <a:r>
              <a:rPr sz="3000" dirty="0">
                <a:latin typeface="Times New Roman"/>
                <a:cs typeface="Times New Roman"/>
              </a:rPr>
              <a:t>: </a:t>
            </a:r>
            <a:r>
              <a:rPr sz="3000" spc="-5" dirty="0">
                <a:latin typeface="Times New Roman"/>
                <a:cs typeface="Times New Roman"/>
              </a:rPr>
              <a:t>website </a:t>
            </a:r>
            <a:r>
              <a:rPr sz="3000" dirty="0">
                <a:latin typeface="Times New Roman"/>
                <a:cs typeface="Times New Roman"/>
              </a:rPr>
              <a:t>blocking, </a:t>
            </a:r>
            <a:r>
              <a:rPr sz="3000" spc="-5" dirty="0">
                <a:latin typeface="Times New Roman"/>
                <a:cs typeface="Times New Roman"/>
              </a:rPr>
              <a:t>activity  </a:t>
            </a:r>
            <a:r>
              <a:rPr sz="3000" dirty="0">
                <a:latin typeface="Times New Roman"/>
                <a:cs typeface="Times New Roman"/>
              </a:rPr>
              <a:t>logging and audit, </a:t>
            </a:r>
            <a:r>
              <a:rPr sz="3000" spc="-5" dirty="0">
                <a:latin typeface="Times New Roman"/>
                <a:cs typeface="Times New Roman"/>
              </a:rPr>
              <a:t>individual workstation </a:t>
            </a:r>
            <a:r>
              <a:rPr sz="3000" dirty="0">
                <a:latin typeface="Times New Roman"/>
                <a:cs typeface="Times New Roman"/>
              </a:rPr>
              <a:t>audit,  etc.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7265">
              <a:lnSpc>
                <a:spcPct val="100000"/>
              </a:lnSpc>
            </a:pPr>
            <a:r>
              <a:rPr spc="-5" dirty="0"/>
              <a:t>Establishing </a:t>
            </a:r>
            <a:r>
              <a:rPr dirty="0"/>
              <a:t>IA </a:t>
            </a:r>
            <a:r>
              <a:rPr spc="-5" dirty="0"/>
              <a:t>Policies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spc="-10" dirty="0"/>
              <a:t>S. S.</a:t>
            </a:r>
            <a:r>
              <a:rPr spc="-8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spc="-5" dirty="0"/>
              <a:t>CSE</a:t>
            </a:r>
            <a:r>
              <a:rPr spc="-100" dirty="0"/>
              <a:t> </a:t>
            </a:r>
            <a:r>
              <a:rPr dirty="0"/>
              <a:t>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12140" y="1507997"/>
            <a:ext cx="7954009" cy="4773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Step 1: Secure strong </a:t>
            </a:r>
            <a:r>
              <a:rPr sz="3200" b="1" i="1" dirty="0">
                <a:latin typeface="Times New Roman"/>
                <a:cs typeface="Times New Roman"/>
              </a:rPr>
              <a:t>management</a:t>
            </a:r>
            <a:r>
              <a:rPr sz="3200" b="1" i="1" spc="-100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Times New Roman"/>
                <a:cs typeface="Times New Roman"/>
              </a:rPr>
              <a:t>support</a:t>
            </a: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3200" dirty="0">
                <a:latin typeface="Times New Roman"/>
                <a:cs typeface="Times New Roman"/>
              </a:rPr>
              <a:t>Step 2: Gather </a:t>
            </a:r>
            <a:r>
              <a:rPr sz="3200" b="1" i="1" dirty="0">
                <a:latin typeface="Times New Roman"/>
                <a:cs typeface="Times New Roman"/>
              </a:rPr>
              <a:t>key</a:t>
            </a:r>
            <a:r>
              <a:rPr sz="3200" b="1" i="1" spc="-75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Times New Roman"/>
                <a:cs typeface="Times New Roman"/>
              </a:rPr>
              <a:t>data</a:t>
            </a:r>
            <a:endParaRPr sz="3200" dirty="0">
              <a:latin typeface="Times New Roman"/>
              <a:cs typeface="Times New Roman"/>
            </a:endParaRPr>
          </a:p>
          <a:p>
            <a:pPr marL="756285" indent="-286385">
              <a:lnSpc>
                <a:spcPct val="100000"/>
              </a:lnSpc>
              <a:spcBef>
                <a:spcPts val="340"/>
              </a:spcBef>
              <a:buClr>
                <a:srgbClr val="FF3300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Relevant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policies</a:t>
            </a:r>
            <a:endParaRPr sz="2800" dirty="0">
              <a:latin typeface="Times New Roman"/>
              <a:cs typeface="Times New Roman"/>
            </a:endParaRPr>
          </a:p>
          <a:p>
            <a:pPr marL="756285" indent="-286385">
              <a:lnSpc>
                <a:spcPct val="100000"/>
              </a:lnSpc>
              <a:spcBef>
                <a:spcPts val="335"/>
              </a:spcBef>
              <a:buClr>
                <a:srgbClr val="FF3300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Relevant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statutes</a:t>
            </a:r>
            <a:endParaRPr sz="2800" dirty="0">
              <a:latin typeface="Times New Roman"/>
              <a:cs typeface="Times New Roman"/>
            </a:endParaRPr>
          </a:p>
          <a:p>
            <a:pPr marL="756285" indent="-286385">
              <a:lnSpc>
                <a:spcPct val="100000"/>
              </a:lnSpc>
              <a:spcBef>
                <a:spcPts val="335"/>
              </a:spcBef>
              <a:buClr>
                <a:srgbClr val="FF3300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Research on what other organizations are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doing</a:t>
            </a: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3200" dirty="0">
                <a:latin typeface="Times New Roman"/>
                <a:cs typeface="Times New Roman"/>
              </a:rPr>
              <a:t>Step 3: Define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Times New Roman"/>
                <a:cs typeface="Times New Roman"/>
              </a:rPr>
              <a:t>framework</a:t>
            </a:r>
            <a:endParaRPr sz="3200" dirty="0">
              <a:latin typeface="Times New Roman"/>
              <a:cs typeface="Times New Roman"/>
            </a:endParaRPr>
          </a:p>
          <a:p>
            <a:pPr marL="756285" indent="-286385">
              <a:lnSpc>
                <a:spcPct val="100000"/>
              </a:lnSpc>
              <a:spcBef>
                <a:spcPts val="340"/>
              </a:spcBef>
              <a:buClr>
                <a:srgbClr val="FF3300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Determine </a:t>
            </a:r>
            <a:r>
              <a:rPr sz="2800" b="1" i="1" spc="-5" dirty="0">
                <a:latin typeface="Times New Roman"/>
                <a:cs typeface="Times New Roman"/>
              </a:rPr>
              <a:t>overall </a:t>
            </a:r>
            <a:r>
              <a:rPr sz="2800" b="1" i="1" dirty="0">
                <a:latin typeface="Times New Roman"/>
                <a:cs typeface="Times New Roman"/>
              </a:rPr>
              <a:t>goal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 </a:t>
            </a:r>
            <a:r>
              <a:rPr sz="2800" dirty="0">
                <a:latin typeface="Times New Roman"/>
                <a:cs typeface="Times New Roman"/>
              </a:rPr>
              <a:t>policy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statement</a:t>
            </a:r>
            <a:endParaRPr sz="2800" dirty="0">
              <a:latin typeface="Times New Roman"/>
              <a:cs typeface="Times New Roman"/>
            </a:endParaRPr>
          </a:p>
          <a:p>
            <a:pPr marL="756285" indent="-286385">
              <a:lnSpc>
                <a:spcPct val="100000"/>
              </a:lnSpc>
              <a:spcBef>
                <a:spcPts val="335"/>
              </a:spcBef>
              <a:buClr>
                <a:srgbClr val="FF3300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List </a:t>
            </a:r>
            <a:r>
              <a:rPr sz="2800" b="1" i="1" spc="-5" dirty="0">
                <a:latin typeface="Times New Roman"/>
                <a:cs typeface="Times New Roman"/>
              </a:rPr>
              <a:t>areas</a:t>
            </a:r>
            <a:r>
              <a:rPr sz="2800" spc="-5" dirty="0">
                <a:latin typeface="Times New Roman"/>
                <a:cs typeface="Times New Roman"/>
              </a:rPr>
              <a:t> to be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covered</a:t>
            </a:r>
            <a:endParaRPr sz="2800" dirty="0">
              <a:latin typeface="Times New Roman"/>
              <a:cs typeface="Times New Roman"/>
            </a:endParaRPr>
          </a:p>
          <a:p>
            <a:pPr marL="756285" indent="-286385">
              <a:lnSpc>
                <a:spcPts val="3190"/>
              </a:lnSpc>
              <a:spcBef>
                <a:spcPts val="335"/>
              </a:spcBef>
              <a:buClr>
                <a:srgbClr val="FF3300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Start with basic essentials and add additional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areas</a:t>
            </a:r>
            <a:endParaRPr sz="2800" dirty="0">
              <a:latin typeface="Times New Roman"/>
              <a:cs typeface="Times New Roman"/>
            </a:endParaRPr>
          </a:p>
          <a:p>
            <a:pPr marL="756285">
              <a:lnSpc>
                <a:spcPts val="3190"/>
              </a:lnSpc>
            </a:pPr>
            <a:r>
              <a:rPr sz="2800" spc="-5" dirty="0">
                <a:latin typeface="Times New Roman"/>
                <a:cs typeface="Times New Roman"/>
              </a:rPr>
              <a:t>as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required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</TotalTime>
  <Words>1775</Words>
  <Application>Microsoft Macintosh PowerPoint</Application>
  <PresentationFormat>On-screen Show (4:3)</PresentationFormat>
  <Paragraphs>237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Calibri</vt:lpstr>
      <vt:lpstr>Tahoma</vt:lpstr>
      <vt:lpstr>Times New Roman</vt:lpstr>
      <vt:lpstr>Wingdings</vt:lpstr>
      <vt:lpstr>Office Theme</vt:lpstr>
      <vt:lpstr>IA Policies</vt:lpstr>
      <vt:lpstr>What Is an IA Policy? (cont.)</vt:lpstr>
      <vt:lpstr>What Is an IA Policy? (cont.)</vt:lpstr>
      <vt:lpstr>What Is a Security Policy?</vt:lpstr>
      <vt:lpstr>Importance of IA Policies</vt:lpstr>
      <vt:lpstr>Importance of IA Policies (Cont.)</vt:lpstr>
      <vt:lpstr>Threats Countered</vt:lpstr>
      <vt:lpstr>An Example</vt:lpstr>
      <vt:lpstr>Establishing IA Policies</vt:lpstr>
      <vt:lpstr>Establishing IA Policies (cont.)</vt:lpstr>
      <vt:lpstr>Establishing IA Policies (cont.)</vt:lpstr>
      <vt:lpstr>Establishing IA Policies (cont.)</vt:lpstr>
      <vt:lpstr>Establishing IA Policies (cont.)</vt:lpstr>
      <vt:lpstr>Policy Areas</vt:lpstr>
      <vt:lpstr>Policy Areas (cont.)</vt:lpstr>
      <vt:lpstr>Policy Areas (cont.)</vt:lpstr>
      <vt:lpstr>Policy Areas (cont.)</vt:lpstr>
      <vt:lpstr>Policy Areas (cont.)</vt:lpstr>
      <vt:lpstr>Policy Areas (cont.)</vt:lpstr>
      <vt:lpstr>Policy Areas (cont.)</vt:lpstr>
      <vt:lpstr>Policy Areas (cont.)</vt:lpstr>
      <vt:lpstr>Policy Areas (cont.)</vt:lpstr>
      <vt:lpstr>An IA Policy Example</vt:lpstr>
      <vt:lpstr>IA Policy Example (cont.)</vt:lpstr>
      <vt:lpstr>Some Research Topics Related to</vt:lpstr>
      <vt:lpstr>References</vt:lpstr>
      <vt:lpstr>References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Abstract Model for AS3 Systems</dc:title>
  <dc:creator>Dazhi Huang</dc:creator>
  <cp:lastModifiedBy>Rama Sai Anudeep Itha (Student)</cp:lastModifiedBy>
  <cp:revision>54</cp:revision>
  <dcterms:created xsi:type="dcterms:W3CDTF">2016-01-07T22:40:46Z</dcterms:created>
  <dcterms:modified xsi:type="dcterms:W3CDTF">2022-01-09T01:04:51Z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2015-02-27T00:00:00Z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2016-01-07T00:00:00Z</vt:filetime>
  </property>
</Properties>
</file>