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2"/>
  </p:notesMasterIdLst>
  <p:sldIdLst>
    <p:sldId id="282" r:id="rId3"/>
    <p:sldId id="257" r:id="rId4"/>
    <p:sldId id="258" r:id="rId5"/>
    <p:sldId id="283" r:id="rId6"/>
    <p:sldId id="259" r:id="rId7"/>
    <p:sldId id="284" r:id="rId8"/>
    <p:sldId id="260" r:id="rId9"/>
    <p:sldId id="285" r:id="rId10"/>
    <p:sldId id="261" r:id="rId11"/>
    <p:sldId id="262" r:id="rId12"/>
    <p:sldId id="286" r:id="rId13"/>
    <p:sldId id="263" r:id="rId14"/>
    <p:sldId id="287" r:id="rId15"/>
    <p:sldId id="264" r:id="rId16"/>
    <p:sldId id="265" r:id="rId17"/>
    <p:sldId id="288" r:id="rId18"/>
    <p:sldId id="266" r:id="rId19"/>
    <p:sldId id="292" r:id="rId20"/>
    <p:sldId id="267" r:id="rId21"/>
    <p:sldId id="293" r:id="rId22"/>
    <p:sldId id="268" r:id="rId23"/>
    <p:sldId id="269" r:id="rId24"/>
    <p:sldId id="270" r:id="rId25"/>
    <p:sldId id="271" r:id="rId26"/>
    <p:sldId id="289" r:id="rId27"/>
    <p:sldId id="272" r:id="rId28"/>
    <p:sldId id="290" r:id="rId29"/>
    <p:sldId id="273" r:id="rId30"/>
    <p:sldId id="274" r:id="rId31"/>
    <p:sldId id="291" r:id="rId32"/>
    <p:sldId id="275" r:id="rId33"/>
    <p:sldId id="276" r:id="rId34"/>
    <p:sldId id="277" r:id="rId35"/>
    <p:sldId id="294" r:id="rId36"/>
    <p:sldId id="278" r:id="rId37"/>
    <p:sldId id="279" r:id="rId38"/>
    <p:sldId id="295" r:id="rId39"/>
    <p:sldId id="280" r:id="rId40"/>
    <p:sldId id="281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 autoAdjust="0"/>
    <p:restoredTop sz="94640"/>
  </p:normalViewPr>
  <p:slideViewPr>
    <p:cSldViewPr>
      <p:cViewPr varScale="1">
        <p:scale>
          <a:sx n="51" d="100"/>
          <a:sy n="51" d="100"/>
        </p:scale>
        <p:origin x="1041" y="4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EFD8-4540-4070-B533-5A9E137B73D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021D-BE65-4B6C-8D89-27BC1BF5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C021D-BE65-4B6C-8D89-27BC1BF5CB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C021D-BE65-4B6C-8D89-27BC1BF5CB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24B5B-94AD-4182-96CC-347A4F35C51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317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213D9-224F-49B1-A003-E81A777873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831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66FC-2C5D-4C08-8976-4E40C9C31F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007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A6FC5-DDCB-4E83-80F5-DCB52A5D1D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8416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07CFE-A6F2-4589-849B-DC24F616F29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7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F3319-617B-4212-BC38-A02C57D0E9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59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76200"/>
            <a:ext cx="2143125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78563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0CDA5-6978-46A3-A04F-2984E4E8D0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5775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3450" y="1524000"/>
            <a:ext cx="4211638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3450" y="4038600"/>
            <a:ext cx="4211638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48CB-F905-4137-AA59-6C357B09ED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732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51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51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8063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8286D-8FFB-4DA1-8CF9-6EF91DAE8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31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73929-95A8-47AA-B211-20437DF38C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463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S. S. Yau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CSE543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211E4-672E-4D7B-AC07-D2467D4636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37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501" y="387858"/>
            <a:ext cx="8838996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555" y="1557782"/>
            <a:ext cx="7828889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20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40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1905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S. S. Yau</a:t>
            </a:r>
          </a:p>
        </p:txBody>
      </p:sp>
      <p:sp>
        <p:nvSpPr>
          <p:cNvPr id="3440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2895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CSE543</a:t>
            </a:r>
          </a:p>
        </p:txBody>
      </p:sp>
      <p:sp>
        <p:nvSpPr>
          <p:cNvPr id="3440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77000"/>
            <a:ext cx="19050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35034F-B6E9-46E6-A555-AE1FCF68A5E5}" type="slidenum">
              <a:rPr lang="en-US" altLang="en-US" smtClean="0">
                <a:solidFill>
                  <a:srgbClr val="000000"/>
                </a:solidFill>
                <a:latin typeface="Tahoma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 i="1">
          <a:solidFill>
            <a:schemeClr val="folHlink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stamp/stamp.jsp?arnumber=7943455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57400"/>
            <a:ext cx="7772400" cy="3505200"/>
          </a:xfrm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CSE 543 </a:t>
            </a:r>
            <a:b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</a:br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Information Assurance and Security</a:t>
            </a:r>
            <a:b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</a:br>
            <a:b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</a:br>
            <a:r>
              <a:rPr lang="en-US" altLang="zh-CN" sz="5400" dirty="0">
                <a:solidFill>
                  <a:schemeClr val="tx2"/>
                </a:solidFill>
                <a:ea typeface="宋体" pitchFamily="2" charset="-122"/>
              </a:rPr>
              <a:t>Risk Management</a:t>
            </a:r>
            <a:br>
              <a:rPr lang="en-US" altLang="zh-CN" sz="6600" u="sng" dirty="0">
                <a:solidFill>
                  <a:schemeClr val="tx2"/>
                </a:solidFill>
                <a:ea typeface="宋体" pitchFamily="2" charset="-122"/>
              </a:rPr>
            </a:br>
            <a:br>
              <a:rPr lang="en-US" altLang="zh-CN" sz="4800" u="sng" dirty="0">
                <a:solidFill>
                  <a:schemeClr val="tx2"/>
                </a:solidFill>
                <a:ea typeface="宋体" pitchFamily="2" charset="-122"/>
              </a:rPr>
            </a:br>
            <a:r>
              <a:rPr lang="en-US" altLang="zh-CN" sz="3600" dirty="0">
                <a:solidFill>
                  <a:schemeClr val="tx2"/>
                </a:solidFill>
                <a:ea typeface="宋体" pitchFamily="2" charset="-122"/>
              </a:rPr>
              <a:t>Professor Stephen S. Yau</a:t>
            </a:r>
            <a:br>
              <a:rPr lang="en-US" altLang="zh-CN" sz="3600">
                <a:latin typeface="Garamond" pitchFamily="18" charset="0"/>
                <a:ea typeface="宋体" pitchFamily="2" charset="-122"/>
              </a:rPr>
            </a:br>
            <a:r>
              <a:rPr lang="en-US" altLang="zh-CN" sz="3600">
                <a:solidFill>
                  <a:schemeClr val="tx2"/>
                </a:solidFill>
                <a:ea typeface="宋体" pitchFamily="2" charset="-122"/>
              </a:rPr>
              <a:t>Spring 2022</a:t>
            </a:r>
            <a:endParaRPr lang="en-US" altLang="zh-CN" sz="36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9372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3460">
              <a:lnSpc>
                <a:spcPct val="100000"/>
              </a:lnSpc>
            </a:pPr>
            <a:r>
              <a:rPr dirty="0"/>
              <a:t>Cost/Benefit</a:t>
            </a:r>
            <a:r>
              <a:rPr spc="-45" dirty="0"/>
              <a:t> </a:t>
            </a:r>
            <a:r>
              <a:rPr dirty="0"/>
              <a:t>Analysis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2501" y="1524381"/>
            <a:ext cx="9002385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864869" indent="-286385">
              <a:lnSpc>
                <a:spcPct val="100000"/>
              </a:lnSpc>
              <a:spcBef>
                <a:spcPts val="755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</a:tabLst>
            </a:pPr>
            <a:r>
              <a:rPr sz="40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Infeasible or sometimes impossible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 to implement a</a:t>
            </a:r>
            <a:r>
              <a:rPr lang="en-US"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n extremely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 secure</a:t>
            </a:r>
            <a:r>
              <a:rPr sz="4000" spc="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imes New Roman"/>
                <a:cs typeface="Times New Roman"/>
              </a:rPr>
              <a:t>systems</a:t>
            </a:r>
            <a:endParaRPr lang="en-US" sz="4000" spc="-1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marL="469900" marR="864869">
              <a:lnSpc>
                <a:spcPct val="100000"/>
              </a:lnSpc>
              <a:spcBef>
                <a:spcPts val="755"/>
              </a:spcBef>
              <a:buClr>
                <a:srgbClr val="3366CC"/>
              </a:buClr>
              <a:buSzPct val="54000"/>
              <a:tabLst>
                <a:tab pos="756920" algn="l"/>
              </a:tabLst>
            </a:pPr>
            <a:endParaRPr sz="40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745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</a:tabLst>
            </a:pPr>
            <a:r>
              <a:rPr lang="en-US" sz="40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40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elps identify risks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which will</a:t>
            </a:r>
            <a:r>
              <a:rPr sz="4000" spc="2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imes New Roman"/>
                <a:cs typeface="Times New Roman"/>
              </a:rPr>
              <a:t>most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likely occur, and cause severe </a:t>
            </a:r>
            <a:r>
              <a:rPr sz="4000" spc="-10" dirty="0">
                <a:solidFill>
                  <a:srgbClr val="333399"/>
                </a:solidFill>
                <a:latin typeface="Times New Roman"/>
                <a:cs typeface="Times New Roman"/>
              </a:rPr>
              <a:t>damages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if</a:t>
            </a:r>
            <a:r>
              <a:rPr sz="4000" spc="1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imes New Roman"/>
                <a:cs typeface="Times New Roman"/>
              </a:rPr>
              <a:t>occur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62000" y="335294"/>
            <a:ext cx="975349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3460">
              <a:lnSpc>
                <a:spcPct val="100000"/>
              </a:lnSpc>
            </a:pPr>
            <a:r>
              <a:rPr dirty="0"/>
              <a:t>Cost/Benefit</a:t>
            </a:r>
            <a:r>
              <a:rPr spc="-45" dirty="0"/>
              <a:t> </a:t>
            </a:r>
            <a:r>
              <a:rPr dirty="0"/>
              <a:t>Analysis</a:t>
            </a:r>
            <a:r>
              <a:rPr lang="en-US" dirty="0"/>
              <a:t> </a:t>
            </a:r>
            <a:r>
              <a:rPr lang="en-US" sz="3600" dirty="0"/>
              <a:t>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47" y="1563862"/>
            <a:ext cx="8873497" cy="396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  <a:tab pos="1595755" algn="l"/>
              </a:tabLst>
            </a:pP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Acceptable risks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: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Some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risks are always there </a:t>
            </a:r>
            <a:r>
              <a:rPr sz="3600" dirty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residual 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risk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, b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ut they </a:t>
            </a: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are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highly unlikely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become problems</a:t>
            </a:r>
            <a:r>
              <a:rPr lang="en-US"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,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or</a:t>
            </a:r>
            <a:r>
              <a:rPr sz="3600" dirty="0">
                <a:solidFill>
                  <a:srgbClr val="333399"/>
                </a:solidFill>
                <a:latin typeface="Times New Roman"/>
                <a:cs typeface="Times New Roman"/>
              </a:rPr>
              <a:t> they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can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easily be contained and solved if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becoming</a:t>
            </a:r>
            <a:r>
              <a:rPr sz="3600" spc="25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problems.</a:t>
            </a:r>
            <a:endParaRPr sz="3600" dirty="0">
              <a:latin typeface="Times New Roman"/>
              <a:cs typeface="Times New Roman"/>
            </a:endParaRPr>
          </a:p>
          <a:p>
            <a:pPr marL="756285" marR="695325" indent="-286385">
              <a:lnSpc>
                <a:spcPct val="100000"/>
              </a:lnSpc>
              <a:spcBef>
                <a:spcPts val="740"/>
              </a:spcBef>
              <a:buClr>
                <a:srgbClr val="3366CC"/>
              </a:buClr>
              <a:buSzPct val="54000"/>
              <a:buFont typeface="Wingdings"/>
              <a:buChar char=""/>
              <a:tabLst>
                <a:tab pos="756920" algn="l"/>
              </a:tabLst>
            </a:pP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eeded to </a:t>
            </a: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allocate limited  resources</a:t>
            </a:r>
            <a:r>
              <a:rPr lang="en-US"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to </a:t>
            </a:r>
            <a:r>
              <a:rPr sz="3600" spc="-10" dirty="0">
                <a:solidFill>
                  <a:srgbClr val="333399"/>
                </a:solidFill>
                <a:latin typeface="Times New Roman"/>
                <a:cs typeface="Times New Roman"/>
              </a:rPr>
              <a:t>most </a:t>
            </a:r>
            <a:r>
              <a:rPr sz="3600" spc="-5" dirty="0">
                <a:solidFill>
                  <a:srgbClr val="333399"/>
                </a:solidFill>
                <a:latin typeface="Times New Roman"/>
                <a:cs typeface="Times New Roman"/>
              </a:rPr>
              <a:t>needed  areas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27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9345" y="483870"/>
            <a:ext cx="314896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</a:t>
            </a:r>
            <a:r>
              <a:rPr spc="-85" dirty="0"/>
              <a:t> </a:t>
            </a:r>
            <a:r>
              <a:rPr dirty="0"/>
              <a:t>Analysis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330197"/>
            <a:ext cx="8122284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 process to systematically identify </a:t>
            </a:r>
            <a:r>
              <a:rPr sz="3200" b="1" i="1" spc="-5" dirty="0">
                <a:latin typeface="Times New Roman"/>
                <a:cs typeface="Times New Roman"/>
              </a:rPr>
              <a:t>assets, threats,</a:t>
            </a:r>
            <a:r>
              <a:rPr sz="3200" b="1" i="1" spc="3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and</a:t>
            </a:r>
            <a:r>
              <a:rPr lang="en-US"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(potential) </a:t>
            </a:r>
            <a:r>
              <a:rPr sz="3200" b="1" i="1" dirty="0">
                <a:latin typeface="Times New Roman"/>
                <a:cs typeface="Times New Roman"/>
              </a:rPr>
              <a:t>vulnerabilities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a </a:t>
            </a:r>
            <a:r>
              <a:rPr sz="3200" b="1" i="1" spc="-5" dirty="0">
                <a:latin typeface="Times New Roman"/>
                <a:cs typeface="Times New Roman"/>
              </a:rPr>
              <a:t>system</a:t>
            </a:r>
            <a:r>
              <a:rPr sz="3200" spc="-5" dirty="0">
                <a:latin typeface="Times New Roman"/>
                <a:cs typeface="Times New Roman"/>
              </a:rPr>
              <a:t>, and to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address: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Which t</a:t>
            </a:r>
            <a:r>
              <a:rPr sz="3200" b="1" i="1" spc="-5" dirty="0">
                <a:latin typeface="Times New Roman"/>
                <a:cs typeface="Times New Roman"/>
              </a:rPr>
              <a:t>hreats </a:t>
            </a:r>
            <a:r>
              <a:rPr sz="3200" spc="-5" dirty="0">
                <a:latin typeface="Times New Roman"/>
                <a:cs typeface="Times New Roman"/>
              </a:rPr>
              <a:t>present </a:t>
            </a:r>
            <a:r>
              <a:rPr sz="3200" b="1" i="1" u="sng" spc="-5" dirty="0">
                <a:latin typeface="Times New Roman"/>
                <a:cs typeface="Times New Roman"/>
              </a:rPr>
              <a:t>danger</a:t>
            </a:r>
            <a:r>
              <a:rPr sz="3200" spc="-5" dirty="0">
                <a:latin typeface="Times New Roman"/>
                <a:cs typeface="Times New Roman"/>
              </a:rPr>
              <a:t> to your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assets?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b="1" i="1" dirty="0">
                <a:latin typeface="Times New Roman"/>
                <a:cs typeface="Times New Roman"/>
              </a:rPr>
              <a:t>threats</a:t>
            </a:r>
            <a:r>
              <a:rPr sz="3200" dirty="0">
                <a:latin typeface="Times New Roman"/>
                <a:cs typeface="Times New Roman"/>
              </a:rPr>
              <a:t> represent the </a:t>
            </a:r>
            <a:r>
              <a:rPr sz="3200" b="1" i="1" u="sng" spc="-5" dirty="0">
                <a:latin typeface="Times New Roman"/>
                <a:cs typeface="Times New Roman"/>
              </a:rPr>
              <a:t>most </a:t>
            </a:r>
            <a:r>
              <a:rPr sz="3200" b="1" i="1" u="sng" dirty="0">
                <a:latin typeface="Times New Roman"/>
                <a:cs typeface="Times New Roman"/>
              </a:rPr>
              <a:t>danger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organizations’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sensitive information?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How </a:t>
            </a:r>
            <a:r>
              <a:rPr sz="3200" spc="-10" dirty="0">
                <a:latin typeface="Times New Roman"/>
                <a:cs typeface="Times New Roman"/>
              </a:rPr>
              <a:t>much </a:t>
            </a:r>
            <a:r>
              <a:rPr sz="3200" spc="-5" dirty="0">
                <a:latin typeface="Times New Roman"/>
                <a:cs typeface="Times New Roman"/>
              </a:rPr>
              <a:t>would it </a:t>
            </a:r>
            <a:r>
              <a:rPr sz="3200" b="1" i="1" spc="-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to </a:t>
            </a:r>
            <a:r>
              <a:rPr sz="3200" b="1" i="1" u="sng" spc="-5" dirty="0">
                <a:latin typeface="Times New Roman"/>
                <a:cs typeface="Times New Roman"/>
              </a:rPr>
              <a:t>recover</a:t>
            </a:r>
            <a:r>
              <a:rPr sz="3200" spc="-5" dirty="0">
                <a:latin typeface="Times New Roman"/>
                <a:cs typeface="Times New Roman"/>
              </a:rPr>
              <a:t> from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attack?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7821" y="470916"/>
            <a:ext cx="70858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/>
              <a:t>Risk</a:t>
            </a:r>
            <a:r>
              <a:rPr spc="-85" dirty="0"/>
              <a:t> </a:t>
            </a:r>
            <a:r>
              <a:rPr dirty="0"/>
              <a:t>Analysis</a:t>
            </a:r>
            <a:r>
              <a:rPr lang="en-US" dirty="0"/>
              <a:t> </a:t>
            </a:r>
            <a:r>
              <a:rPr lang="en-US" sz="4000" dirty="0"/>
              <a:t>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2256" y="1524381"/>
            <a:ext cx="8473483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Which </a:t>
            </a:r>
            <a:r>
              <a:rPr lang="en-US" sz="3200" b="1" i="1" spc="-5" dirty="0">
                <a:latin typeface="Times New Roman"/>
                <a:cs typeface="Times New Roman"/>
              </a:rPr>
              <a:t>threat</a:t>
            </a:r>
            <a:r>
              <a:rPr lang="en-US" sz="3200" spc="-5" dirty="0">
                <a:latin typeface="Times New Roman"/>
                <a:cs typeface="Times New Roman"/>
              </a:rPr>
              <a:t> requires greatest </a:t>
            </a:r>
            <a:r>
              <a:rPr lang="en-US" sz="3200" b="1" i="1" u="sng" spc="-5" dirty="0">
                <a:latin typeface="Times New Roman"/>
                <a:cs typeface="Times New Roman"/>
              </a:rPr>
              <a:t>resources to</a:t>
            </a:r>
            <a:r>
              <a:rPr lang="en-US" sz="3200" b="1" i="1" u="sng" spc="195" dirty="0">
                <a:latin typeface="Times New Roman"/>
                <a:cs typeface="Times New Roman"/>
              </a:rPr>
              <a:t> </a:t>
            </a:r>
            <a:r>
              <a:rPr lang="en-US" sz="3200" b="1" i="1" u="sng" spc="-5" dirty="0">
                <a:latin typeface="Times New Roman"/>
                <a:cs typeface="Times New Roman"/>
              </a:rPr>
              <a:t>prevent</a:t>
            </a:r>
            <a:r>
              <a:rPr lang="en-US" sz="3200" spc="-5" dirty="0">
                <a:latin typeface="Times New Roman"/>
                <a:cs typeface="Times New Roman"/>
              </a:rPr>
              <a:t>?</a:t>
            </a:r>
            <a:endParaRPr lang="en-US"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Which of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above questions for each </a:t>
            </a:r>
            <a:r>
              <a:rPr lang="en-US" sz="3200" b="1" i="1" spc="-5" dirty="0">
                <a:latin typeface="Times New Roman"/>
                <a:cs typeface="Times New Roman"/>
              </a:rPr>
              <a:t>asset</a:t>
            </a:r>
            <a:r>
              <a:rPr lang="en-US" sz="3200" spc="-5" dirty="0">
                <a:latin typeface="Times New Roman"/>
                <a:cs typeface="Times New Roman"/>
              </a:rPr>
              <a:t> is</a:t>
            </a:r>
            <a:r>
              <a:rPr lang="en-US" sz="3200" spc="15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most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b="1" i="1" spc="-5" dirty="0">
                <a:latin typeface="Times New Roman"/>
                <a:cs typeface="Times New Roman"/>
              </a:rPr>
              <a:t>important</a:t>
            </a:r>
            <a:r>
              <a:rPr lang="en-US" sz="3200" spc="-5" dirty="0">
                <a:latin typeface="Times New Roman"/>
                <a:cs typeface="Times New Roman"/>
              </a:rPr>
              <a:t> to protect for organizations’</a:t>
            </a:r>
            <a:r>
              <a:rPr lang="en-US" sz="3200" spc="2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information?</a:t>
            </a:r>
          </a:p>
          <a:p>
            <a:pPr marL="355600" marR="81026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Should be a </a:t>
            </a:r>
            <a:r>
              <a:rPr sz="3200" b="1" i="1" spc="-5" dirty="0">
                <a:latin typeface="Times New Roman"/>
                <a:cs typeface="Times New Roman"/>
              </a:rPr>
              <a:t>continuous process over the life cycle</a:t>
            </a:r>
            <a:r>
              <a:rPr sz="3200" spc="-5" dirty="0">
                <a:latin typeface="Times New Roman"/>
                <a:cs typeface="Times New Roman"/>
              </a:rPr>
              <a:t> of a  system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04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8225">
              <a:lnSpc>
                <a:spcPct val="100000"/>
              </a:lnSpc>
            </a:pPr>
            <a:r>
              <a:rPr dirty="0"/>
              <a:t>Risk Analysis</a:t>
            </a:r>
            <a:r>
              <a:rPr spc="-60" dirty="0"/>
              <a:t> </a:t>
            </a:r>
            <a:r>
              <a:rPr sz="2800" spc="-5" dirty="0"/>
              <a:t>(cont.)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39" y="1556765"/>
            <a:ext cx="8134095" cy="4388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3200" b="1" i="1" dirty="0">
                <a:latin typeface="Times New Roman"/>
                <a:cs typeface="Times New Roman"/>
              </a:rPr>
              <a:t>Risk </a:t>
            </a:r>
            <a:r>
              <a:rPr lang="en-US" sz="3200" b="1" i="1" dirty="0">
                <a:latin typeface="Times New Roman"/>
                <a:cs typeface="Times New Roman"/>
              </a:rPr>
              <a:t>R</a:t>
            </a:r>
            <a:r>
              <a:rPr sz="3200" b="1" i="1" dirty="0">
                <a:latin typeface="Times New Roman"/>
                <a:cs typeface="Times New Roman"/>
              </a:rPr>
              <a:t>ating =</a:t>
            </a:r>
            <a:r>
              <a:rPr sz="3200" b="1" i="1" spc="-8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V*L*(1-P+U),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b="1" spc="-10" dirty="0">
                <a:latin typeface="Times New Roman"/>
                <a:cs typeface="Times New Roman"/>
              </a:rPr>
              <a:t>where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: The value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asset</a:t>
            </a:r>
            <a:endParaRPr sz="2800" dirty="0">
              <a:latin typeface="Times New Roman"/>
              <a:cs typeface="Times New Roman"/>
            </a:endParaRPr>
          </a:p>
          <a:p>
            <a:pPr marL="756285" marR="1433195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The likelihood of the occurrence of a  vulnerability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: The percentage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risk mitigated by current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controls</a:t>
            </a:r>
          </a:p>
          <a:p>
            <a:pPr marL="756285" marR="365125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: The uncertainty of current knowledge of the  vulnerability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8455">
              <a:lnSpc>
                <a:spcPct val="100000"/>
              </a:lnSpc>
            </a:pPr>
            <a:r>
              <a:rPr dirty="0"/>
              <a:t>Risk Analysis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81073"/>
            <a:ext cx="7968615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Information asset A </a:t>
            </a:r>
            <a:r>
              <a:rPr sz="3600" dirty="0">
                <a:latin typeface="Times New Roman"/>
                <a:cs typeface="Times New Roman"/>
              </a:rPr>
              <a:t>has one vulnerability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#1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The value of </a:t>
            </a:r>
            <a:r>
              <a:rPr sz="3200" spc="-5" dirty="0">
                <a:latin typeface="Times New Roman"/>
                <a:cs typeface="Times New Roman"/>
              </a:rPr>
              <a:t>A is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50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The likelihood of the vulnerability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0.1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Has </a:t>
            </a:r>
            <a:r>
              <a:rPr sz="3200" dirty="0">
                <a:latin typeface="Times New Roman"/>
                <a:cs typeface="Times New Roman"/>
              </a:rPr>
              <a:t>no control (not addressed in risk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management)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Assumptions </a:t>
            </a:r>
            <a:r>
              <a:rPr sz="3200" dirty="0">
                <a:latin typeface="Times New Roman"/>
                <a:cs typeface="Times New Roman"/>
              </a:rPr>
              <a:t>and data are </a:t>
            </a:r>
            <a:r>
              <a:rPr sz="3200" spc="-5" dirty="0">
                <a:latin typeface="Times New Roman"/>
                <a:cs typeface="Times New Roman"/>
              </a:rPr>
              <a:t>estimated </a:t>
            </a:r>
            <a:r>
              <a:rPr sz="3200" dirty="0">
                <a:latin typeface="Times New Roman"/>
                <a:cs typeface="Times New Roman"/>
              </a:rPr>
              <a:t>90%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accurate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8455">
              <a:lnSpc>
                <a:spcPct val="100000"/>
              </a:lnSpc>
            </a:pPr>
            <a:r>
              <a:rPr dirty="0"/>
              <a:t>Risk Analysis</a:t>
            </a:r>
            <a:r>
              <a:rPr spc="-75" dirty="0"/>
              <a:t> </a:t>
            </a:r>
            <a:r>
              <a:rPr dirty="0"/>
              <a:t>Example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81073"/>
            <a:ext cx="7968615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Information asset B has two </a:t>
            </a:r>
            <a:r>
              <a:rPr sz="3200" dirty="0">
                <a:latin typeface="Times New Roman"/>
                <a:cs typeface="Times New Roman"/>
              </a:rPr>
              <a:t>vulnerabilities #2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#3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 value of B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100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 likelihood of </a:t>
            </a:r>
            <a:r>
              <a:rPr sz="2800" spc="-5" dirty="0">
                <a:latin typeface="Times New Roman"/>
                <a:cs typeface="Times New Roman"/>
              </a:rPr>
              <a:t>vulnerabilities </a:t>
            </a:r>
            <a:r>
              <a:rPr sz="2800" dirty="0">
                <a:latin typeface="Times New Roman"/>
                <a:cs typeface="Times New Roman"/>
              </a:rPr>
              <a:t>#2 and #3 are 0.5 and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0.1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Current control addresses 50% of the risk of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vulnerability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#2, and 0% of the </a:t>
            </a:r>
            <a:r>
              <a:rPr sz="2800" spc="-5" dirty="0">
                <a:latin typeface="Times New Roman"/>
                <a:cs typeface="Times New Roman"/>
              </a:rPr>
              <a:t>risk </a:t>
            </a:r>
            <a:r>
              <a:rPr sz="2800" dirty="0">
                <a:latin typeface="Times New Roman"/>
                <a:cs typeface="Times New Roman"/>
              </a:rPr>
              <a:t>of vulnerability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#3.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Assumptions </a:t>
            </a:r>
            <a:r>
              <a:rPr sz="2800" dirty="0">
                <a:latin typeface="Times New Roman"/>
                <a:cs typeface="Times New Roman"/>
              </a:rPr>
              <a:t>and data are </a:t>
            </a:r>
            <a:r>
              <a:rPr sz="2800" spc="-5" dirty="0">
                <a:latin typeface="Times New Roman"/>
                <a:cs typeface="Times New Roman"/>
              </a:rPr>
              <a:t>estimated </a:t>
            </a:r>
            <a:r>
              <a:rPr sz="2800" dirty="0">
                <a:latin typeface="Times New Roman"/>
                <a:cs typeface="Times New Roman"/>
              </a:rPr>
              <a:t>80%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accurate</a:t>
            </a:r>
          </a:p>
        </p:txBody>
      </p:sp>
    </p:spTree>
    <p:extLst>
      <p:ext uri="{BB962C8B-B14F-4D97-AF65-F5344CB8AC3E}">
        <p14:creationId xmlns:p14="http://schemas.microsoft.com/office/powerpoint/2010/main" val="102107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3920">
              <a:lnSpc>
                <a:spcPct val="100000"/>
              </a:lnSpc>
            </a:pPr>
            <a:r>
              <a:rPr dirty="0"/>
              <a:t>Contr</a:t>
            </a:r>
            <a:r>
              <a:rPr spc="10" dirty="0"/>
              <a:t>o</a:t>
            </a:r>
            <a:r>
              <a:rPr dirty="0"/>
              <a:t>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557273"/>
            <a:ext cx="8056245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Countermeasures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vulnerabilities</a:t>
            </a: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i="1" u="sng" spc="-5" dirty="0">
                <a:latin typeface="Times New Roman"/>
                <a:cs typeface="Times New Roman"/>
              </a:rPr>
              <a:t>Deterrent controls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discourage violation and reduce  likelihood of deliberate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attacks</a:t>
            </a:r>
            <a:endParaRPr sz="3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600" spc="-5" dirty="0">
                <a:latin typeface="Times New Roman"/>
                <a:cs typeface="Times New Roman"/>
              </a:rPr>
              <a:t>Sanctions </a:t>
            </a:r>
            <a:r>
              <a:rPr sz="3600" dirty="0">
                <a:latin typeface="Times New Roman"/>
                <a:cs typeface="Times New Roman"/>
              </a:rPr>
              <a:t>built into </a:t>
            </a:r>
            <a:r>
              <a:rPr sz="3600" spc="-5" dirty="0">
                <a:latin typeface="Times New Roman"/>
                <a:cs typeface="Times New Roman"/>
              </a:rPr>
              <a:t>organizational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policies,</a:t>
            </a:r>
            <a:r>
              <a:rPr lang="en-US" sz="3600" dirty="0">
                <a:latin typeface="Times New Roman"/>
                <a:cs typeface="Times New Roman"/>
              </a:rPr>
              <a:t> and </a:t>
            </a:r>
            <a:r>
              <a:rPr sz="3600" spc="-5" dirty="0">
                <a:latin typeface="Times New Roman"/>
                <a:cs typeface="Times New Roman"/>
              </a:rPr>
              <a:t>punishments imposed by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legislation</a:t>
            </a:r>
            <a:r>
              <a:rPr lang="en-US" sz="3600" spc="-5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3920">
              <a:lnSpc>
                <a:spcPct val="100000"/>
              </a:lnSpc>
            </a:pPr>
            <a:r>
              <a:rPr dirty="0"/>
              <a:t>Contr</a:t>
            </a:r>
            <a:r>
              <a:rPr spc="10" dirty="0"/>
              <a:t>o</a:t>
            </a:r>
            <a:r>
              <a:rPr dirty="0"/>
              <a:t>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557273"/>
            <a:ext cx="8056245" cy="3783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b="1" i="1" u="sng" spc="-5" dirty="0">
                <a:latin typeface="Times New Roman"/>
                <a:cs typeface="Times New Roman"/>
              </a:rPr>
              <a:t>Preventive </a:t>
            </a:r>
            <a:r>
              <a:rPr sz="4000" b="1" i="1" u="sng" dirty="0">
                <a:latin typeface="Times New Roman"/>
                <a:cs typeface="Times New Roman"/>
              </a:rPr>
              <a:t>controls </a:t>
            </a:r>
            <a:r>
              <a:rPr sz="4000" dirty="0">
                <a:latin typeface="Times New Roman"/>
                <a:cs typeface="Times New Roman"/>
              </a:rPr>
              <a:t>stop </a:t>
            </a:r>
            <a:r>
              <a:rPr sz="4000" spc="-5" dirty="0">
                <a:latin typeface="Times New Roman"/>
                <a:cs typeface="Times New Roman"/>
              </a:rPr>
              <a:t>attempts to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exploit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vulnerabilities</a:t>
            </a:r>
          </a:p>
          <a:p>
            <a:pPr marL="1155700" marR="600710" lvl="2" indent="-2286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4000" spc="-5" dirty="0">
                <a:latin typeface="Times New Roman"/>
                <a:cs typeface="Times New Roman"/>
              </a:rPr>
              <a:t>Segregation of duties, </a:t>
            </a:r>
            <a:r>
              <a:rPr sz="4000" dirty="0">
                <a:latin typeface="Times New Roman"/>
                <a:cs typeface="Times New Roman"/>
              </a:rPr>
              <a:t>proper </a:t>
            </a:r>
            <a:r>
              <a:rPr sz="4000" spc="-5" dirty="0">
                <a:latin typeface="Times New Roman"/>
                <a:cs typeface="Times New Roman"/>
              </a:rPr>
              <a:t>authorization,  adequate documents, </a:t>
            </a:r>
            <a:r>
              <a:rPr sz="4000" dirty="0">
                <a:latin typeface="Times New Roman"/>
                <a:cs typeface="Times New Roman"/>
              </a:rPr>
              <a:t>proper </a:t>
            </a:r>
            <a:r>
              <a:rPr sz="4000" spc="-5" dirty="0">
                <a:latin typeface="Times New Roman"/>
                <a:cs typeface="Times New Roman"/>
              </a:rPr>
              <a:t>record keeping, physical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402402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1066800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2415">
              <a:lnSpc>
                <a:spcPct val="100000"/>
              </a:lnSpc>
            </a:pPr>
            <a:r>
              <a:rPr dirty="0"/>
              <a:t>Controls</a:t>
            </a:r>
            <a:r>
              <a:rPr spc="-170" dirty="0"/>
              <a:t> </a:t>
            </a:r>
            <a:r>
              <a:rPr sz="3200" dirty="0"/>
              <a:t>(cont.)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57555" y="1557782"/>
            <a:ext cx="7828889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165" indent="-286385">
              <a:lnSpc>
                <a:spcPct val="100000"/>
              </a:lnSpc>
              <a:buClr>
                <a:srgbClr val="FF3300"/>
              </a:buClr>
              <a:buSzPct val="55555"/>
              <a:buFont typeface="Wingdings"/>
              <a:buChar char=""/>
              <a:tabLst>
                <a:tab pos="559435" algn="l"/>
              </a:tabLst>
            </a:pPr>
            <a:r>
              <a:rPr sz="3050" b="1" i="1" u="sng" dirty="0">
                <a:latin typeface="Times New Roman"/>
                <a:cs typeface="Times New Roman"/>
              </a:rPr>
              <a:t>Detective controls</a:t>
            </a:r>
            <a:r>
              <a:rPr sz="3050" b="1" i="1" dirty="0">
                <a:latin typeface="Times New Roman"/>
                <a:cs typeface="Times New Roman"/>
              </a:rPr>
              <a:t> </a:t>
            </a:r>
            <a:r>
              <a:rPr sz="3050" dirty="0"/>
              <a:t>discover attacks and</a:t>
            </a:r>
            <a:r>
              <a:rPr sz="3050" spc="-105" dirty="0"/>
              <a:t> </a:t>
            </a:r>
            <a:r>
              <a:rPr sz="3050" dirty="0"/>
              <a:t>trigger</a:t>
            </a:r>
          </a:p>
          <a:p>
            <a:pPr marL="558165">
              <a:lnSpc>
                <a:spcPct val="100000"/>
              </a:lnSpc>
            </a:pPr>
            <a:r>
              <a:rPr sz="3050" dirty="0"/>
              <a:t>preventive or corrective</a:t>
            </a:r>
            <a:r>
              <a:rPr sz="3050" spc="-114" dirty="0"/>
              <a:t> </a:t>
            </a:r>
            <a:r>
              <a:rPr sz="3050" dirty="0"/>
              <a:t>controls</a:t>
            </a:r>
          </a:p>
          <a:p>
            <a:pPr marL="956944" marR="16510" lvl="1" indent="-2286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58215" algn="l"/>
              </a:tabLst>
            </a:pPr>
            <a:r>
              <a:rPr sz="3050" dirty="0">
                <a:latin typeface="Times New Roman"/>
                <a:cs typeface="Times New Roman"/>
              </a:rPr>
              <a:t>Firewall logs, inventory counts, input edit</a:t>
            </a:r>
            <a:r>
              <a:rPr sz="3050" spc="-1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checks,  checksums, </a:t>
            </a:r>
            <a:r>
              <a:rPr sz="3050" spc="-5" dirty="0">
                <a:latin typeface="Times New Roman"/>
                <a:cs typeface="Times New Roman"/>
              </a:rPr>
              <a:t>message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digests</a:t>
            </a:r>
            <a:r>
              <a:rPr lang="en-US" sz="3050" dirty="0">
                <a:latin typeface="Times New Roman"/>
                <a:cs typeface="Times New Roman"/>
              </a:rPr>
              <a:t>, intrusion detection</a:t>
            </a:r>
            <a:endParaRPr sz="3050" dirty="0">
              <a:latin typeface="Times New Roman"/>
              <a:cs typeface="Times New Roman"/>
            </a:endParaRPr>
          </a:p>
          <a:p>
            <a:pPr marL="558165" indent="-286385">
              <a:lnSpc>
                <a:spcPct val="100000"/>
              </a:lnSpc>
              <a:spcBef>
                <a:spcPts val="650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559435" algn="l"/>
              </a:tabLst>
            </a:pPr>
            <a:r>
              <a:rPr sz="3050" b="1" i="1" u="sng" dirty="0">
                <a:latin typeface="Times New Roman"/>
                <a:cs typeface="Times New Roman"/>
              </a:rPr>
              <a:t>Corrective controls</a:t>
            </a:r>
            <a:r>
              <a:rPr sz="3050" b="1" i="1" dirty="0">
                <a:latin typeface="Times New Roman"/>
                <a:cs typeface="Times New Roman"/>
              </a:rPr>
              <a:t> </a:t>
            </a:r>
            <a:r>
              <a:rPr sz="3050" dirty="0"/>
              <a:t>reduce the </a:t>
            </a:r>
            <a:r>
              <a:rPr sz="3050" spc="-5" dirty="0"/>
              <a:t>effect </a:t>
            </a:r>
            <a:r>
              <a:rPr sz="3050" dirty="0"/>
              <a:t>of an</a:t>
            </a:r>
            <a:r>
              <a:rPr sz="3050" spc="-95" dirty="0"/>
              <a:t> </a:t>
            </a:r>
            <a:r>
              <a:rPr sz="3050" dirty="0"/>
              <a:t>attack</a:t>
            </a:r>
          </a:p>
          <a:p>
            <a:pPr marL="956944" lvl="1" indent="-2286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58215" algn="l"/>
              </a:tabLst>
            </a:pPr>
            <a:r>
              <a:rPr sz="3050" spc="-5" dirty="0">
                <a:latin typeface="Times New Roman"/>
                <a:cs typeface="Times New Roman"/>
              </a:rPr>
              <a:t>Virus </a:t>
            </a:r>
            <a:r>
              <a:rPr sz="3050" dirty="0">
                <a:latin typeface="Times New Roman"/>
                <a:cs typeface="Times New Roman"/>
              </a:rPr>
              <a:t>quarantine, </a:t>
            </a:r>
            <a:r>
              <a:rPr sz="3050" spc="-5" dirty="0">
                <a:latin typeface="Times New Roman"/>
                <a:cs typeface="Times New Roman"/>
              </a:rPr>
              <a:t>firewall </a:t>
            </a:r>
            <a:r>
              <a:rPr sz="3050" dirty="0">
                <a:latin typeface="Times New Roman"/>
                <a:cs typeface="Times New Roman"/>
              </a:rPr>
              <a:t>rule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reconfiguration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0">
              <a:lnSpc>
                <a:spcPct val="100000"/>
              </a:lnSpc>
            </a:pPr>
            <a:r>
              <a:rPr dirty="0"/>
              <a:t>What Is a</a:t>
            </a:r>
            <a:r>
              <a:rPr spc="-100" dirty="0"/>
              <a:t> </a:t>
            </a:r>
            <a:r>
              <a:rPr dirty="0"/>
              <a:t>Risk?</a:t>
            </a:r>
          </a:p>
        </p:txBody>
      </p:sp>
      <p:sp>
        <p:nvSpPr>
          <p:cNvPr id="8" name="object 8"/>
          <p:cNvSpPr/>
          <p:nvPr/>
        </p:nvSpPr>
        <p:spPr>
          <a:xfrm>
            <a:off x="4398264" y="1447800"/>
            <a:ext cx="3136900" cy="2438400"/>
          </a:xfrm>
          <a:custGeom>
            <a:avLst/>
            <a:gdLst/>
            <a:ahLst/>
            <a:cxnLst/>
            <a:rect l="l" t="t" r="r" b="b"/>
            <a:pathLst>
              <a:path w="3136900" h="2438400">
                <a:moveTo>
                  <a:pt x="0" y="2438400"/>
                </a:moveTo>
                <a:lnTo>
                  <a:pt x="3136391" y="2438400"/>
                </a:lnTo>
                <a:lnTo>
                  <a:pt x="3136391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5779" y="2281427"/>
            <a:ext cx="127000" cy="513715"/>
          </a:xfrm>
          <a:custGeom>
            <a:avLst/>
            <a:gdLst/>
            <a:ahLst/>
            <a:cxnLst/>
            <a:rect l="l" t="t" r="r" b="b"/>
            <a:pathLst>
              <a:path w="127000" h="513714">
                <a:moveTo>
                  <a:pt x="0" y="513588"/>
                </a:moveTo>
                <a:lnTo>
                  <a:pt x="126491" y="513588"/>
                </a:lnTo>
                <a:lnTo>
                  <a:pt x="126491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44515" y="3187191"/>
            <a:ext cx="2163445" cy="60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b="1" spc="-15" dirty="0">
                <a:latin typeface="Times New Roman"/>
                <a:cs typeface="Times New Roman"/>
              </a:rPr>
              <a:t>Information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280"/>
              </a:lnSpc>
            </a:pPr>
            <a:r>
              <a:rPr sz="2000" b="1" spc="-90" dirty="0">
                <a:latin typeface="Times New Roman"/>
                <a:cs typeface="Times New Roman"/>
              </a:rPr>
              <a:t>At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4797" y="1935734"/>
            <a:ext cx="140208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90" dirty="0">
                <a:latin typeface="Times New Roman"/>
                <a:cs typeface="Times New Roman"/>
              </a:rPr>
              <a:t>V</a:t>
            </a:r>
            <a:r>
              <a:rPr sz="2000" b="1" spc="-35" dirty="0">
                <a:latin typeface="Times New Roman"/>
                <a:cs typeface="Times New Roman"/>
              </a:rPr>
              <a:t>u</a:t>
            </a:r>
            <a:r>
              <a:rPr sz="2000" b="1" spc="-25" dirty="0">
                <a:latin typeface="Times New Roman"/>
                <a:cs typeface="Times New Roman"/>
              </a:rPr>
              <a:t>l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spc="45" dirty="0">
                <a:latin typeface="Times New Roman"/>
                <a:cs typeface="Times New Roman"/>
              </a:rPr>
              <a:t>e</a:t>
            </a:r>
            <a:r>
              <a:rPr sz="2000" b="1" spc="-114" dirty="0">
                <a:latin typeface="Times New Roman"/>
                <a:cs typeface="Times New Roman"/>
              </a:rPr>
              <a:t>r</a:t>
            </a:r>
            <a:r>
              <a:rPr sz="2000" b="1" spc="-17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bil</a:t>
            </a:r>
            <a:r>
              <a:rPr sz="2000" b="1" spc="-40" dirty="0">
                <a:latin typeface="Times New Roman"/>
                <a:cs typeface="Times New Roman"/>
              </a:rPr>
              <a:t>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5535" y="2432811"/>
            <a:ext cx="2443480" cy="340360"/>
          </a:xfrm>
          <a:custGeom>
            <a:avLst/>
            <a:gdLst/>
            <a:ahLst/>
            <a:cxnLst/>
            <a:rect l="l" t="t" r="r" b="b"/>
            <a:pathLst>
              <a:path w="2443479" h="340360">
                <a:moveTo>
                  <a:pt x="2406541" y="300715"/>
                </a:moveTo>
                <a:lnTo>
                  <a:pt x="2347467" y="327405"/>
                </a:lnTo>
                <a:lnTo>
                  <a:pt x="2344292" y="328802"/>
                </a:lnTo>
                <a:lnTo>
                  <a:pt x="2342768" y="332613"/>
                </a:lnTo>
                <a:lnTo>
                  <a:pt x="2344292" y="335788"/>
                </a:lnTo>
                <a:lnTo>
                  <a:pt x="2345690" y="338963"/>
                </a:lnTo>
                <a:lnTo>
                  <a:pt x="2349500" y="340360"/>
                </a:lnTo>
                <a:lnTo>
                  <a:pt x="2352675" y="338963"/>
                </a:lnTo>
                <a:lnTo>
                  <a:pt x="2432001" y="303149"/>
                </a:lnTo>
                <a:lnTo>
                  <a:pt x="2429764" y="303149"/>
                </a:lnTo>
                <a:lnTo>
                  <a:pt x="2406541" y="300715"/>
                </a:lnTo>
                <a:close/>
              </a:path>
              <a:path w="2443479" h="340360">
                <a:moveTo>
                  <a:pt x="2417940" y="295565"/>
                </a:moveTo>
                <a:lnTo>
                  <a:pt x="2406541" y="300715"/>
                </a:lnTo>
                <a:lnTo>
                  <a:pt x="2429764" y="303149"/>
                </a:lnTo>
                <a:lnTo>
                  <a:pt x="2429891" y="302005"/>
                </a:lnTo>
                <a:lnTo>
                  <a:pt x="2426716" y="302005"/>
                </a:lnTo>
                <a:lnTo>
                  <a:pt x="2417940" y="295565"/>
                </a:lnTo>
                <a:close/>
              </a:path>
              <a:path w="2443479" h="340360">
                <a:moveTo>
                  <a:pt x="2360294" y="237489"/>
                </a:moveTo>
                <a:lnTo>
                  <a:pt x="2356230" y="238125"/>
                </a:lnTo>
                <a:lnTo>
                  <a:pt x="2354199" y="240918"/>
                </a:lnTo>
                <a:lnTo>
                  <a:pt x="2352166" y="243839"/>
                </a:lnTo>
                <a:lnTo>
                  <a:pt x="2352675" y="247776"/>
                </a:lnTo>
                <a:lnTo>
                  <a:pt x="2355596" y="249809"/>
                </a:lnTo>
                <a:lnTo>
                  <a:pt x="2407808" y="288129"/>
                </a:lnTo>
                <a:lnTo>
                  <a:pt x="2431161" y="290575"/>
                </a:lnTo>
                <a:lnTo>
                  <a:pt x="2429764" y="303149"/>
                </a:lnTo>
                <a:lnTo>
                  <a:pt x="2432001" y="303149"/>
                </a:lnTo>
                <a:lnTo>
                  <a:pt x="2442972" y="298196"/>
                </a:lnTo>
                <a:lnTo>
                  <a:pt x="2363089" y="239649"/>
                </a:lnTo>
                <a:lnTo>
                  <a:pt x="2360294" y="237489"/>
                </a:lnTo>
                <a:close/>
              </a:path>
              <a:path w="2443479" h="340360">
                <a:moveTo>
                  <a:pt x="2427859" y="291084"/>
                </a:moveTo>
                <a:lnTo>
                  <a:pt x="2417940" y="295565"/>
                </a:lnTo>
                <a:lnTo>
                  <a:pt x="2426716" y="302005"/>
                </a:lnTo>
                <a:lnTo>
                  <a:pt x="2427859" y="291084"/>
                </a:lnTo>
                <a:close/>
              </a:path>
              <a:path w="2443479" h="340360">
                <a:moveTo>
                  <a:pt x="2431104" y="291084"/>
                </a:moveTo>
                <a:lnTo>
                  <a:pt x="2427859" y="291084"/>
                </a:lnTo>
                <a:lnTo>
                  <a:pt x="2426716" y="302005"/>
                </a:lnTo>
                <a:lnTo>
                  <a:pt x="2429891" y="302005"/>
                </a:lnTo>
                <a:lnTo>
                  <a:pt x="2431104" y="291084"/>
                </a:lnTo>
                <a:close/>
              </a:path>
              <a:path w="2443479" h="340360">
                <a:moveTo>
                  <a:pt x="36406" y="39655"/>
                </a:moveTo>
                <a:lnTo>
                  <a:pt x="25031" y="44794"/>
                </a:lnTo>
                <a:lnTo>
                  <a:pt x="35163" y="52231"/>
                </a:lnTo>
                <a:lnTo>
                  <a:pt x="2406541" y="300715"/>
                </a:lnTo>
                <a:lnTo>
                  <a:pt x="2417940" y="295565"/>
                </a:lnTo>
                <a:lnTo>
                  <a:pt x="2407808" y="288129"/>
                </a:lnTo>
                <a:lnTo>
                  <a:pt x="36406" y="39655"/>
                </a:lnTo>
                <a:close/>
              </a:path>
              <a:path w="2443479" h="340360">
                <a:moveTo>
                  <a:pt x="2407808" y="288129"/>
                </a:moveTo>
                <a:lnTo>
                  <a:pt x="2417940" y="295565"/>
                </a:lnTo>
                <a:lnTo>
                  <a:pt x="2427859" y="291084"/>
                </a:lnTo>
                <a:lnTo>
                  <a:pt x="2431104" y="291084"/>
                </a:lnTo>
                <a:lnTo>
                  <a:pt x="2431161" y="290575"/>
                </a:lnTo>
                <a:lnTo>
                  <a:pt x="2407808" y="288129"/>
                </a:lnTo>
                <a:close/>
              </a:path>
              <a:path w="2443479" h="340360">
                <a:moveTo>
                  <a:pt x="93471" y="0"/>
                </a:moveTo>
                <a:lnTo>
                  <a:pt x="90296" y="1397"/>
                </a:lnTo>
                <a:lnTo>
                  <a:pt x="0" y="42163"/>
                </a:lnTo>
                <a:lnTo>
                  <a:pt x="79882" y="100711"/>
                </a:lnTo>
                <a:lnTo>
                  <a:pt x="82676" y="102870"/>
                </a:lnTo>
                <a:lnTo>
                  <a:pt x="86740" y="102235"/>
                </a:lnTo>
                <a:lnTo>
                  <a:pt x="88772" y="99440"/>
                </a:lnTo>
                <a:lnTo>
                  <a:pt x="90805" y="96520"/>
                </a:lnTo>
                <a:lnTo>
                  <a:pt x="90296" y="92583"/>
                </a:lnTo>
                <a:lnTo>
                  <a:pt x="87375" y="90550"/>
                </a:lnTo>
                <a:lnTo>
                  <a:pt x="35163" y="52231"/>
                </a:lnTo>
                <a:lnTo>
                  <a:pt x="11811" y="49784"/>
                </a:lnTo>
                <a:lnTo>
                  <a:pt x="13081" y="37211"/>
                </a:lnTo>
                <a:lnTo>
                  <a:pt x="41816" y="37211"/>
                </a:lnTo>
                <a:lnTo>
                  <a:pt x="95503" y="12953"/>
                </a:lnTo>
                <a:lnTo>
                  <a:pt x="98678" y="11557"/>
                </a:lnTo>
                <a:lnTo>
                  <a:pt x="100202" y="7747"/>
                </a:lnTo>
                <a:lnTo>
                  <a:pt x="98678" y="4572"/>
                </a:lnTo>
                <a:lnTo>
                  <a:pt x="97281" y="1397"/>
                </a:lnTo>
                <a:lnTo>
                  <a:pt x="93471" y="0"/>
                </a:lnTo>
                <a:close/>
              </a:path>
              <a:path w="2443479" h="340360">
                <a:moveTo>
                  <a:pt x="13081" y="37211"/>
                </a:moveTo>
                <a:lnTo>
                  <a:pt x="11811" y="49784"/>
                </a:lnTo>
                <a:lnTo>
                  <a:pt x="35163" y="52231"/>
                </a:lnTo>
                <a:lnTo>
                  <a:pt x="31137" y="49275"/>
                </a:lnTo>
                <a:lnTo>
                  <a:pt x="15112" y="49275"/>
                </a:lnTo>
                <a:lnTo>
                  <a:pt x="16256" y="38353"/>
                </a:lnTo>
                <a:lnTo>
                  <a:pt x="23989" y="38353"/>
                </a:lnTo>
                <a:lnTo>
                  <a:pt x="13081" y="37211"/>
                </a:lnTo>
                <a:close/>
              </a:path>
              <a:path w="2443479" h="340360">
                <a:moveTo>
                  <a:pt x="16256" y="38353"/>
                </a:moveTo>
                <a:lnTo>
                  <a:pt x="15112" y="49275"/>
                </a:lnTo>
                <a:lnTo>
                  <a:pt x="25031" y="44794"/>
                </a:lnTo>
                <a:lnTo>
                  <a:pt x="16256" y="38353"/>
                </a:lnTo>
                <a:close/>
              </a:path>
              <a:path w="2443479" h="340360">
                <a:moveTo>
                  <a:pt x="25031" y="44794"/>
                </a:moveTo>
                <a:lnTo>
                  <a:pt x="15112" y="49275"/>
                </a:lnTo>
                <a:lnTo>
                  <a:pt x="31137" y="49275"/>
                </a:lnTo>
                <a:lnTo>
                  <a:pt x="25031" y="44794"/>
                </a:lnTo>
                <a:close/>
              </a:path>
              <a:path w="2443479" h="340360">
                <a:moveTo>
                  <a:pt x="23989" y="38353"/>
                </a:moveTo>
                <a:lnTo>
                  <a:pt x="16256" y="38353"/>
                </a:lnTo>
                <a:lnTo>
                  <a:pt x="25031" y="44794"/>
                </a:lnTo>
                <a:lnTo>
                  <a:pt x="36406" y="39655"/>
                </a:lnTo>
                <a:lnTo>
                  <a:pt x="23989" y="38353"/>
                </a:lnTo>
                <a:close/>
              </a:path>
              <a:path w="2443479" h="340360">
                <a:moveTo>
                  <a:pt x="41816" y="37211"/>
                </a:moveTo>
                <a:lnTo>
                  <a:pt x="13081" y="37211"/>
                </a:lnTo>
                <a:lnTo>
                  <a:pt x="36406" y="39655"/>
                </a:lnTo>
                <a:lnTo>
                  <a:pt x="41816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4486" y="2153989"/>
            <a:ext cx="1500533" cy="942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1000" y="1649682"/>
            <a:ext cx="1493513" cy="1465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3965829"/>
            <a:ext cx="8216900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1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Concepts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revisit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75"/>
              </a:lnSpc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threat </a:t>
            </a:r>
            <a:r>
              <a:rPr sz="2200" spc="-5" dirty="0">
                <a:latin typeface="Times New Roman"/>
                <a:cs typeface="Times New Roman"/>
              </a:rPr>
              <a:t>is a </a:t>
            </a:r>
            <a:r>
              <a:rPr sz="2200" b="1" i="1" spc="-5" dirty="0">
                <a:latin typeface="Times New Roman"/>
                <a:cs typeface="Times New Roman"/>
              </a:rPr>
              <a:t>potential occurrence </a:t>
            </a:r>
            <a:r>
              <a:rPr sz="2200" spc="-5" dirty="0">
                <a:latin typeface="Times New Roman"/>
                <a:cs typeface="Times New Roman"/>
              </a:rPr>
              <a:t>that can have an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undesirable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ts val="2380"/>
              </a:lnSpc>
            </a:pPr>
            <a:r>
              <a:rPr sz="2200" b="1" i="1" spc="-5" dirty="0">
                <a:latin typeface="Times New Roman"/>
                <a:cs typeface="Times New Roman"/>
              </a:rPr>
              <a:t>effect </a:t>
            </a:r>
            <a:r>
              <a:rPr sz="2200" spc="-5" dirty="0">
                <a:latin typeface="Times New Roman"/>
                <a:cs typeface="Times New Roman"/>
              </a:rPr>
              <a:t>on the </a:t>
            </a:r>
            <a:r>
              <a:rPr sz="2200" dirty="0">
                <a:latin typeface="Times New Roman"/>
                <a:cs typeface="Times New Roman"/>
              </a:rPr>
              <a:t>system </a:t>
            </a:r>
            <a:r>
              <a:rPr sz="2200" spc="-5" dirty="0">
                <a:latin typeface="Times New Roman"/>
                <a:cs typeface="Times New Roman"/>
              </a:rPr>
              <a:t>assets 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80"/>
              </a:lnSpc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vulnerability </a:t>
            </a:r>
            <a:r>
              <a:rPr sz="2200" spc="-5" dirty="0">
                <a:latin typeface="Times New Roman"/>
                <a:cs typeface="Times New Roman"/>
              </a:rPr>
              <a:t>is a </a:t>
            </a:r>
            <a:r>
              <a:rPr sz="2200" b="1" i="1" spc="-5" dirty="0">
                <a:latin typeface="Times New Roman"/>
                <a:cs typeface="Times New Roman"/>
              </a:rPr>
              <a:t>weakness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makes </a:t>
            </a:r>
            <a:r>
              <a:rPr sz="2200" spc="-5" dirty="0">
                <a:latin typeface="Times New Roman"/>
                <a:cs typeface="Times New Roman"/>
              </a:rPr>
              <a:t>a threat to possibly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occur</a:t>
            </a:r>
            <a:endParaRPr sz="2200">
              <a:latin typeface="Times New Roman"/>
              <a:cs typeface="Times New Roman"/>
            </a:endParaRPr>
          </a:p>
          <a:p>
            <a:pPr marL="355600" marR="557530" indent="-342900">
              <a:lnSpc>
                <a:spcPts val="2380"/>
              </a:lnSpc>
              <a:spcBef>
                <a:spcPts val="16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risk </a:t>
            </a:r>
            <a:r>
              <a:rPr sz="2200" spc="-5" dirty="0">
                <a:latin typeface="Times New Roman"/>
                <a:cs typeface="Times New Roman"/>
              </a:rPr>
              <a:t>is a </a:t>
            </a:r>
            <a:r>
              <a:rPr sz="2200" b="1" i="1" u="heavy" spc="-5" dirty="0">
                <a:latin typeface="Times New Roman"/>
                <a:cs typeface="Times New Roman"/>
              </a:rPr>
              <a:t>potential negative event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affect the successful  </a:t>
            </a:r>
            <a:r>
              <a:rPr sz="2200" dirty="0">
                <a:latin typeface="Times New Roman"/>
                <a:cs typeface="Times New Roman"/>
              </a:rPr>
              <a:t>operations of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340"/>
              </a:lnSpc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risk is </a:t>
            </a:r>
            <a:r>
              <a:rPr sz="2200" i="1" dirty="0">
                <a:latin typeface="Times New Roman"/>
                <a:cs typeface="Times New Roman"/>
              </a:rPr>
              <a:t>not </a:t>
            </a:r>
            <a:r>
              <a:rPr sz="2200" i="1" spc="-5" dirty="0">
                <a:latin typeface="Times New Roman"/>
                <a:cs typeface="Times New Roman"/>
              </a:rPr>
              <a:t>necessarily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dirty="0">
                <a:latin typeface="Times New Roman"/>
                <a:cs typeface="Times New Roman"/>
              </a:rPr>
              <a:t>ongoing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1066800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2415">
              <a:lnSpc>
                <a:spcPct val="100000"/>
              </a:lnSpc>
            </a:pPr>
            <a:r>
              <a:rPr dirty="0"/>
              <a:t>Controls</a:t>
            </a:r>
            <a:r>
              <a:rPr spc="-170" dirty="0"/>
              <a:t> </a:t>
            </a:r>
            <a:r>
              <a:rPr sz="3200" dirty="0"/>
              <a:t>(cont.)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57555" y="1557782"/>
            <a:ext cx="7828889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165" indent="-286385">
              <a:lnSpc>
                <a:spcPct val="100000"/>
              </a:lnSpc>
              <a:spcBef>
                <a:spcPts val="645"/>
              </a:spcBef>
              <a:buClr>
                <a:srgbClr val="FF3300"/>
              </a:buClr>
              <a:buSzPct val="53703"/>
              <a:buFont typeface="Wingdings"/>
              <a:buChar char=""/>
              <a:tabLst>
                <a:tab pos="559435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Recovery controls </a:t>
            </a:r>
            <a:r>
              <a:rPr sz="4000" dirty="0"/>
              <a:t>restore lost </a:t>
            </a:r>
            <a:r>
              <a:rPr sz="4000" spc="-5" dirty="0"/>
              <a:t>computer </a:t>
            </a:r>
            <a:r>
              <a:rPr sz="4000" dirty="0"/>
              <a:t>resources</a:t>
            </a:r>
            <a:r>
              <a:rPr sz="4000" spc="-90" dirty="0"/>
              <a:t> </a:t>
            </a:r>
            <a:r>
              <a:rPr sz="4000" dirty="0"/>
              <a:t>or</a:t>
            </a:r>
          </a:p>
          <a:p>
            <a:pPr marL="558165">
              <a:lnSpc>
                <a:spcPct val="100000"/>
              </a:lnSpc>
            </a:pPr>
            <a:r>
              <a:rPr sz="4000" dirty="0"/>
              <a:t>capabilities </a:t>
            </a:r>
            <a:r>
              <a:rPr sz="4000" spc="-5" dirty="0"/>
              <a:t>from </a:t>
            </a:r>
            <a:r>
              <a:rPr sz="4000" dirty="0"/>
              <a:t>security</a:t>
            </a:r>
            <a:r>
              <a:rPr sz="4000" spc="-90" dirty="0"/>
              <a:t> </a:t>
            </a:r>
            <a:r>
              <a:rPr sz="4000" dirty="0"/>
              <a:t>violations</a:t>
            </a:r>
          </a:p>
          <a:p>
            <a:pPr marL="956944" marR="379095" lvl="1" indent="-2286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58215" algn="l"/>
              </a:tabLst>
            </a:pPr>
            <a:r>
              <a:rPr sz="4000" dirty="0">
                <a:latin typeface="Times New Roman"/>
                <a:cs typeface="Times New Roman"/>
              </a:rPr>
              <a:t>Business continuity planning, disaster</a:t>
            </a:r>
            <a:r>
              <a:rPr sz="4000" spc="-1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recovery  plans,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287213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6325">
              <a:lnSpc>
                <a:spcPct val="100000"/>
              </a:lnSpc>
            </a:pPr>
            <a:r>
              <a:rPr dirty="0"/>
              <a:t>A Model of Risk Analysis</a:t>
            </a:r>
            <a:r>
              <a:rPr spc="-60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0" y="35814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35814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3769741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800" b="1" i="1" u="sng" spc="-100" dirty="0">
                <a:solidFill>
                  <a:schemeClr val="bg1"/>
                </a:solidFill>
                <a:latin typeface="Times New Roman"/>
                <a:cs typeface="Times New Roman"/>
              </a:rPr>
              <a:t>ATTACK</a:t>
            </a:r>
            <a:endParaRPr sz="1800" i="1" u="sng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0128" y="1940686"/>
            <a:ext cx="6794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4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b="1" u="sng" spc="-1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="1" u="sng" spc="-7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u="sng" spc="-10" dirty="0">
                <a:solidFill>
                  <a:srgbClr val="0000FF"/>
                </a:solidFill>
                <a:latin typeface="Times New Roman"/>
                <a:cs typeface="Times New Roman"/>
              </a:rPr>
              <a:t>eat</a:t>
            </a:r>
            <a:endParaRPr sz="1800" u="sng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1828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50" y="281268"/>
                </a:lnTo>
                <a:lnTo>
                  <a:pt x="42910" y="223259"/>
                </a:lnTo>
                <a:lnTo>
                  <a:pt x="93641" y="169841"/>
                </a:lnTo>
                <a:lnTo>
                  <a:pt x="125477" y="145156"/>
                </a:lnTo>
                <a:lnTo>
                  <a:pt x="161305" y="121982"/>
                </a:lnTo>
                <a:lnTo>
                  <a:pt x="200882" y="100441"/>
                </a:lnTo>
                <a:lnTo>
                  <a:pt x="243965" y="80652"/>
                </a:lnTo>
                <a:lnTo>
                  <a:pt x="290312" y="62738"/>
                </a:lnTo>
                <a:lnTo>
                  <a:pt x="339682" y="46820"/>
                </a:lnTo>
                <a:lnTo>
                  <a:pt x="391832" y="33019"/>
                </a:lnTo>
                <a:lnTo>
                  <a:pt x="446519" y="21455"/>
                </a:lnTo>
                <a:lnTo>
                  <a:pt x="503502" y="12250"/>
                </a:lnTo>
                <a:lnTo>
                  <a:pt x="562537" y="5525"/>
                </a:lnTo>
                <a:lnTo>
                  <a:pt x="623384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07"/>
                </a:lnTo>
                <a:lnTo>
                  <a:pt x="1347099" y="434048"/>
                </a:lnTo>
                <a:lnTo>
                  <a:pt x="1305561" y="489883"/>
                </a:lnTo>
                <a:lnTo>
                  <a:pt x="1246122" y="540643"/>
                </a:lnTo>
                <a:lnTo>
                  <a:pt x="1210294" y="563817"/>
                </a:lnTo>
                <a:lnTo>
                  <a:pt x="1170717" y="585358"/>
                </a:lnTo>
                <a:lnTo>
                  <a:pt x="1127634" y="605147"/>
                </a:lnTo>
                <a:lnTo>
                  <a:pt x="1081287" y="623061"/>
                </a:lnTo>
                <a:lnTo>
                  <a:pt x="1031917" y="638979"/>
                </a:lnTo>
                <a:lnTo>
                  <a:pt x="979767" y="652780"/>
                </a:lnTo>
                <a:lnTo>
                  <a:pt x="925080" y="664344"/>
                </a:lnTo>
                <a:lnTo>
                  <a:pt x="868097" y="673549"/>
                </a:lnTo>
                <a:lnTo>
                  <a:pt x="809062" y="680274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84" y="684398"/>
                </a:lnTo>
                <a:lnTo>
                  <a:pt x="562537" y="680274"/>
                </a:lnTo>
                <a:lnTo>
                  <a:pt x="503502" y="673549"/>
                </a:lnTo>
                <a:lnTo>
                  <a:pt x="446519" y="664344"/>
                </a:lnTo>
                <a:lnTo>
                  <a:pt x="391832" y="652780"/>
                </a:lnTo>
                <a:lnTo>
                  <a:pt x="339682" y="638979"/>
                </a:lnTo>
                <a:lnTo>
                  <a:pt x="290312" y="623061"/>
                </a:lnTo>
                <a:lnTo>
                  <a:pt x="243965" y="605147"/>
                </a:lnTo>
                <a:lnTo>
                  <a:pt x="200882" y="585358"/>
                </a:lnTo>
                <a:lnTo>
                  <a:pt x="161305" y="563817"/>
                </a:lnTo>
                <a:lnTo>
                  <a:pt x="125477" y="540643"/>
                </a:lnTo>
                <a:lnTo>
                  <a:pt x="93641" y="515958"/>
                </a:lnTo>
                <a:lnTo>
                  <a:pt x="42910" y="462540"/>
                </a:lnTo>
                <a:lnTo>
                  <a:pt x="11050" y="40453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5656" y="1879727"/>
            <a:ext cx="96139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marR="5080" indent="-133350">
              <a:lnSpc>
                <a:spcPct val="100000"/>
              </a:lnSpc>
            </a:pPr>
            <a:r>
              <a:rPr sz="1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Dete</a:t>
            </a:r>
            <a:r>
              <a:rPr sz="18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17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ent 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35814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50" y="281268"/>
                </a:lnTo>
                <a:lnTo>
                  <a:pt x="42910" y="223259"/>
                </a:lnTo>
                <a:lnTo>
                  <a:pt x="93641" y="169841"/>
                </a:lnTo>
                <a:lnTo>
                  <a:pt x="125477" y="145156"/>
                </a:lnTo>
                <a:lnTo>
                  <a:pt x="161305" y="121982"/>
                </a:lnTo>
                <a:lnTo>
                  <a:pt x="200882" y="100441"/>
                </a:lnTo>
                <a:lnTo>
                  <a:pt x="243965" y="80652"/>
                </a:lnTo>
                <a:lnTo>
                  <a:pt x="290312" y="62738"/>
                </a:lnTo>
                <a:lnTo>
                  <a:pt x="339682" y="46820"/>
                </a:lnTo>
                <a:lnTo>
                  <a:pt x="391832" y="33019"/>
                </a:lnTo>
                <a:lnTo>
                  <a:pt x="446519" y="21455"/>
                </a:lnTo>
                <a:lnTo>
                  <a:pt x="503502" y="12250"/>
                </a:lnTo>
                <a:lnTo>
                  <a:pt x="562537" y="5525"/>
                </a:lnTo>
                <a:lnTo>
                  <a:pt x="623384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07"/>
                </a:lnTo>
                <a:lnTo>
                  <a:pt x="1347099" y="434048"/>
                </a:lnTo>
                <a:lnTo>
                  <a:pt x="1305561" y="489883"/>
                </a:lnTo>
                <a:lnTo>
                  <a:pt x="1246122" y="540643"/>
                </a:lnTo>
                <a:lnTo>
                  <a:pt x="1210294" y="563817"/>
                </a:lnTo>
                <a:lnTo>
                  <a:pt x="1170717" y="585358"/>
                </a:lnTo>
                <a:lnTo>
                  <a:pt x="1127634" y="605147"/>
                </a:lnTo>
                <a:lnTo>
                  <a:pt x="1081287" y="623061"/>
                </a:lnTo>
                <a:lnTo>
                  <a:pt x="1031917" y="638979"/>
                </a:lnTo>
                <a:lnTo>
                  <a:pt x="979767" y="652780"/>
                </a:lnTo>
                <a:lnTo>
                  <a:pt x="925080" y="664344"/>
                </a:lnTo>
                <a:lnTo>
                  <a:pt x="868097" y="673549"/>
                </a:lnTo>
                <a:lnTo>
                  <a:pt x="809062" y="680274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84" y="684398"/>
                </a:lnTo>
                <a:lnTo>
                  <a:pt x="562537" y="680274"/>
                </a:lnTo>
                <a:lnTo>
                  <a:pt x="503502" y="673549"/>
                </a:lnTo>
                <a:lnTo>
                  <a:pt x="446519" y="664344"/>
                </a:lnTo>
                <a:lnTo>
                  <a:pt x="391832" y="652780"/>
                </a:lnTo>
                <a:lnTo>
                  <a:pt x="339682" y="638979"/>
                </a:lnTo>
                <a:lnTo>
                  <a:pt x="290312" y="623061"/>
                </a:lnTo>
                <a:lnTo>
                  <a:pt x="243965" y="605147"/>
                </a:lnTo>
                <a:lnTo>
                  <a:pt x="200882" y="585358"/>
                </a:lnTo>
                <a:lnTo>
                  <a:pt x="161305" y="563817"/>
                </a:lnTo>
                <a:lnTo>
                  <a:pt x="125477" y="540643"/>
                </a:lnTo>
                <a:lnTo>
                  <a:pt x="93641" y="515958"/>
                </a:lnTo>
                <a:lnTo>
                  <a:pt x="42910" y="462540"/>
                </a:lnTo>
                <a:lnTo>
                  <a:pt x="11050" y="40453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0157" y="3632580"/>
            <a:ext cx="93471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</a:pPr>
            <a:r>
              <a:rPr sz="18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8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257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49" y="281268"/>
                </a:lnTo>
                <a:lnTo>
                  <a:pt x="42905" y="223259"/>
                </a:lnTo>
                <a:lnTo>
                  <a:pt x="93632" y="169841"/>
                </a:lnTo>
                <a:lnTo>
                  <a:pt x="125467" y="145156"/>
                </a:lnTo>
                <a:lnTo>
                  <a:pt x="161293" y="121982"/>
                </a:lnTo>
                <a:lnTo>
                  <a:pt x="200867" y="100441"/>
                </a:lnTo>
                <a:lnTo>
                  <a:pt x="243949" y="80652"/>
                </a:lnTo>
                <a:lnTo>
                  <a:pt x="290296" y="62738"/>
                </a:lnTo>
                <a:lnTo>
                  <a:pt x="339665" y="46820"/>
                </a:lnTo>
                <a:lnTo>
                  <a:pt x="391815" y="33019"/>
                </a:lnTo>
                <a:lnTo>
                  <a:pt x="446504" y="21455"/>
                </a:lnTo>
                <a:lnTo>
                  <a:pt x="503488" y="12250"/>
                </a:lnTo>
                <a:lnTo>
                  <a:pt x="562527" y="5525"/>
                </a:lnTo>
                <a:lnTo>
                  <a:pt x="623378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11"/>
                </a:lnTo>
                <a:lnTo>
                  <a:pt x="1347099" y="434057"/>
                </a:lnTo>
                <a:lnTo>
                  <a:pt x="1305561" y="489894"/>
                </a:lnTo>
                <a:lnTo>
                  <a:pt x="1246122" y="540654"/>
                </a:lnTo>
                <a:lnTo>
                  <a:pt x="1210294" y="563827"/>
                </a:lnTo>
                <a:lnTo>
                  <a:pt x="1170717" y="585368"/>
                </a:lnTo>
                <a:lnTo>
                  <a:pt x="1127634" y="605155"/>
                </a:lnTo>
                <a:lnTo>
                  <a:pt x="1081287" y="623068"/>
                </a:lnTo>
                <a:lnTo>
                  <a:pt x="1031917" y="638984"/>
                </a:lnTo>
                <a:lnTo>
                  <a:pt x="979767" y="652785"/>
                </a:lnTo>
                <a:lnTo>
                  <a:pt x="925080" y="664347"/>
                </a:lnTo>
                <a:lnTo>
                  <a:pt x="868097" y="673551"/>
                </a:lnTo>
                <a:lnTo>
                  <a:pt x="809062" y="680275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78" y="684398"/>
                </a:lnTo>
                <a:lnTo>
                  <a:pt x="562527" y="680275"/>
                </a:lnTo>
                <a:lnTo>
                  <a:pt x="503488" y="673551"/>
                </a:lnTo>
                <a:lnTo>
                  <a:pt x="446504" y="664347"/>
                </a:lnTo>
                <a:lnTo>
                  <a:pt x="391815" y="652785"/>
                </a:lnTo>
                <a:lnTo>
                  <a:pt x="339665" y="638984"/>
                </a:lnTo>
                <a:lnTo>
                  <a:pt x="290296" y="623068"/>
                </a:lnTo>
                <a:lnTo>
                  <a:pt x="243949" y="605155"/>
                </a:lnTo>
                <a:lnTo>
                  <a:pt x="200867" y="585368"/>
                </a:lnTo>
                <a:lnTo>
                  <a:pt x="161293" y="563827"/>
                </a:lnTo>
                <a:lnTo>
                  <a:pt x="125467" y="540654"/>
                </a:lnTo>
                <a:lnTo>
                  <a:pt x="93632" y="515969"/>
                </a:lnTo>
                <a:lnTo>
                  <a:pt x="42905" y="462550"/>
                </a:lnTo>
                <a:lnTo>
                  <a:pt x="11049" y="404537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7932" y="5309361"/>
            <a:ext cx="10261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800" b="1" spc="-10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ent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8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6173" y="5446471"/>
            <a:ext cx="723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5" dirty="0">
                <a:solidFill>
                  <a:srgbClr val="0000FF"/>
                </a:solidFill>
                <a:latin typeface="Times New Roman"/>
                <a:cs typeface="Times New Roman"/>
              </a:rPr>
              <a:t>Im</a:t>
            </a:r>
            <a:r>
              <a:rPr sz="1800" b="1" u="sng" spc="1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800" b="1" u="sng" spc="-10" dirty="0">
                <a:solidFill>
                  <a:srgbClr val="0000FF"/>
                </a:solidFill>
                <a:latin typeface="Times New Roman"/>
                <a:cs typeface="Times New Roman"/>
              </a:rPr>
              <a:t>act</a:t>
            </a:r>
            <a:endParaRPr sz="1800" u="sng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0226" y="3617341"/>
            <a:ext cx="1264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50" dirty="0">
                <a:solidFill>
                  <a:srgbClr val="0000FF"/>
                </a:solidFill>
                <a:latin typeface="Times New Roman"/>
                <a:cs typeface="Times New Roman"/>
              </a:rPr>
              <a:t>Vulnerability</a:t>
            </a:r>
            <a:endParaRPr sz="1800" u="sng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48400" y="17526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11050" y="281268"/>
                </a:lnTo>
                <a:lnTo>
                  <a:pt x="42910" y="223259"/>
                </a:lnTo>
                <a:lnTo>
                  <a:pt x="93641" y="169841"/>
                </a:lnTo>
                <a:lnTo>
                  <a:pt x="125477" y="145156"/>
                </a:lnTo>
                <a:lnTo>
                  <a:pt x="161305" y="121982"/>
                </a:lnTo>
                <a:lnTo>
                  <a:pt x="200882" y="100441"/>
                </a:lnTo>
                <a:lnTo>
                  <a:pt x="243965" y="80652"/>
                </a:lnTo>
                <a:lnTo>
                  <a:pt x="290312" y="62738"/>
                </a:lnTo>
                <a:lnTo>
                  <a:pt x="339682" y="46820"/>
                </a:lnTo>
                <a:lnTo>
                  <a:pt x="391832" y="33019"/>
                </a:lnTo>
                <a:lnTo>
                  <a:pt x="446519" y="21455"/>
                </a:lnTo>
                <a:lnTo>
                  <a:pt x="503502" y="12250"/>
                </a:lnTo>
                <a:lnTo>
                  <a:pt x="562537" y="5525"/>
                </a:lnTo>
                <a:lnTo>
                  <a:pt x="623384" y="1401"/>
                </a:lnTo>
                <a:lnTo>
                  <a:pt x="685800" y="0"/>
                </a:lnTo>
                <a:lnTo>
                  <a:pt x="748215" y="1401"/>
                </a:lnTo>
                <a:lnTo>
                  <a:pt x="809062" y="5525"/>
                </a:lnTo>
                <a:lnTo>
                  <a:pt x="868097" y="12250"/>
                </a:lnTo>
                <a:lnTo>
                  <a:pt x="925080" y="21455"/>
                </a:lnTo>
                <a:lnTo>
                  <a:pt x="979767" y="33019"/>
                </a:lnTo>
                <a:lnTo>
                  <a:pt x="1031917" y="46820"/>
                </a:lnTo>
                <a:lnTo>
                  <a:pt x="1081287" y="62738"/>
                </a:lnTo>
                <a:lnTo>
                  <a:pt x="1127634" y="80652"/>
                </a:lnTo>
                <a:lnTo>
                  <a:pt x="1170717" y="100441"/>
                </a:lnTo>
                <a:lnTo>
                  <a:pt x="1210294" y="121982"/>
                </a:lnTo>
                <a:lnTo>
                  <a:pt x="1246122" y="145156"/>
                </a:lnTo>
                <a:lnTo>
                  <a:pt x="1277958" y="169841"/>
                </a:lnTo>
                <a:lnTo>
                  <a:pt x="1328689" y="223259"/>
                </a:lnTo>
                <a:lnTo>
                  <a:pt x="1360549" y="281268"/>
                </a:lnTo>
                <a:lnTo>
                  <a:pt x="1371600" y="342900"/>
                </a:lnTo>
                <a:lnTo>
                  <a:pt x="1368796" y="374107"/>
                </a:lnTo>
                <a:lnTo>
                  <a:pt x="1347099" y="434048"/>
                </a:lnTo>
                <a:lnTo>
                  <a:pt x="1305561" y="489883"/>
                </a:lnTo>
                <a:lnTo>
                  <a:pt x="1246122" y="540643"/>
                </a:lnTo>
                <a:lnTo>
                  <a:pt x="1210294" y="563817"/>
                </a:lnTo>
                <a:lnTo>
                  <a:pt x="1170717" y="585358"/>
                </a:lnTo>
                <a:lnTo>
                  <a:pt x="1127634" y="605147"/>
                </a:lnTo>
                <a:lnTo>
                  <a:pt x="1081287" y="623061"/>
                </a:lnTo>
                <a:lnTo>
                  <a:pt x="1031917" y="638979"/>
                </a:lnTo>
                <a:lnTo>
                  <a:pt x="979767" y="652780"/>
                </a:lnTo>
                <a:lnTo>
                  <a:pt x="925080" y="664344"/>
                </a:lnTo>
                <a:lnTo>
                  <a:pt x="868097" y="673549"/>
                </a:lnTo>
                <a:lnTo>
                  <a:pt x="809062" y="680274"/>
                </a:lnTo>
                <a:lnTo>
                  <a:pt x="748215" y="684398"/>
                </a:lnTo>
                <a:lnTo>
                  <a:pt x="685800" y="685800"/>
                </a:lnTo>
                <a:lnTo>
                  <a:pt x="623384" y="684398"/>
                </a:lnTo>
                <a:lnTo>
                  <a:pt x="562537" y="680274"/>
                </a:lnTo>
                <a:lnTo>
                  <a:pt x="503502" y="673549"/>
                </a:lnTo>
                <a:lnTo>
                  <a:pt x="446519" y="664344"/>
                </a:lnTo>
                <a:lnTo>
                  <a:pt x="391832" y="652780"/>
                </a:lnTo>
                <a:lnTo>
                  <a:pt x="339682" y="638979"/>
                </a:lnTo>
                <a:lnTo>
                  <a:pt x="290312" y="623061"/>
                </a:lnTo>
                <a:lnTo>
                  <a:pt x="243965" y="605147"/>
                </a:lnTo>
                <a:lnTo>
                  <a:pt x="200882" y="585358"/>
                </a:lnTo>
                <a:lnTo>
                  <a:pt x="161305" y="563817"/>
                </a:lnTo>
                <a:lnTo>
                  <a:pt x="125477" y="540643"/>
                </a:lnTo>
                <a:lnTo>
                  <a:pt x="93641" y="515958"/>
                </a:lnTo>
                <a:lnTo>
                  <a:pt x="42910" y="462540"/>
                </a:lnTo>
                <a:lnTo>
                  <a:pt x="11050" y="404531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25946" y="1803146"/>
            <a:ext cx="101981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Co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17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4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b="1" spc="4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1926" y="2351404"/>
            <a:ext cx="1532890" cy="1155065"/>
          </a:xfrm>
          <a:custGeom>
            <a:avLst/>
            <a:gdLst/>
            <a:ahLst/>
            <a:cxnLst/>
            <a:rect l="l" t="t" r="r" b="b"/>
            <a:pathLst>
              <a:path w="1532889" h="1155064">
                <a:moveTo>
                  <a:pt x="1454498" y="1113988"/>
                </a:moveTo>
                <a:lnTo>
                  <a:pt x="1437132" y="1137158"/>
                </a:lnTo>
                <a:lnTo>
                  <a:pt x="1532636" y="1154557"/>
                </a:lnTo>
                <a:lnTo>
                  <a:pt x="1516697" y="1122680"/>
                </a:lnTo>
                <a:lnTo>
                  <a:pt x="1466088" y="1122680"/>
                </a:lnTo>
                <a:lnTo>
                  <a:pt x="1454498" y="1113988"/>
                </a:lnTo>
                <a:close/>
              </a:path>
              <a:path w="1532889" h="1155064">
                <a:moveTo>
                  <a:pt x="1471804" y="1090899"/>
                </a:moveTo>
                <a:lnTo>
                  <a:pt x="1454498" y="1113988"/>
                </a:lnTo>
                <a:lnTo>
                  <a:pt x="1466088" y="1122680"/>
                </a:lnTo>
                <a:lnTo>
                  <a:pt x="1483360" y="1099566"/>
                </a:lnTo>
                <a:lnTo>
                  <a:pt x="1471804" y="1090899"/>
                </a:lnTo>
                <a:close/>
              </a:path>
              <a:path w="1532889" h="1155064">
                <a:moveTo>
                  <a:pt x="1489202" y="1067689"/>
                </a:moveTo>
                <a:lnTo>
                  <a:pt x="1471804" y="1090899"/>
                </a:lnTo>
                <a:lnTo>
                  <a:pt x="1483360" y="1099566"/>
                </a:lnTo>
                <a:lnTo>
                  <a:pt x="1466088" y="1122680"/>
                </a:lnTo>
                <a:lnTo>
                  <a:pt x="1516697" y="1122680"/>
                </a:lnTo>
                <a:lnTo>
                  <a:pt x="1489202" y="1067689"/>
                </a:lnTo>
                <a:close/>
              </a:path>
              <a:path w="1532889" h="1155064">
                <a:moveTo>
                  <a:pt x="17272" y="0"/>
                </a:moveTo>
                <a:lnTo>
                  <a:pt x="0" y="23114"/>
                </a:lnTo>
                <a:lnTo>
                  <a:pt x="1454498" y="1113988"/>
                </a:lnTo>
                <a:lnTo>
                  <a:pt x="1471804" y="1090899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961" y="3995928"/>
            <a:ext cx="1371600" cy="86995"/>
          </a:xfrm>
          <a:custGeom>
            <a:avLst/>
            <a:gdLst/>
            <a:ahLst/>
            <a:cxnLst/>
            <a:rect l="l" t="t" r="r" b="b"/>
            <a:pathLst>
              <a:path w="1371600" h="86995">
                <a:moveTo>
                  <a:pt x="1284732" y="0"/>
                </a:moveTo>
                <a:lnTo>
                  <a:pt x="1284732" y="86868"/>
                </a:lnTo>
                <a:lnTo>
                  <a:pt x="1342644" y="57912"/>
                </a:lnTo>
                <a:lnTo>
                  <a:pt x="1299210" y="57912"/>
                </a:lnTo>
                <a:lnTo>
                  <a:pt x="1299210" y="28956"/>
                </a:lnTo>
                <a:lnTo>
                  <a:pt x="1342643" y="28956"/>
                </a:lnTo>
                <a:lnTo>
                  <a:pt x="1284732" y="0"/>
                </a:lnTo>
                <a:close/>
              </a:path>
              <a:path w="1371600" h="86995">
                <a:moveTo>
                  <a:pt x="1284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84732" y="57912"/>
                </a:lnTo>
                <a:lnTo>
                  <a:pt x="1284732" y="28956"/>
                </a:lnTo>
                <a:close/>
              </a:path>
              <a:path w="1371600" h="86995">
                <a:moveTo>
                  <a:pt x="1342643" y="28956"/>
                </a:moveTo>
                <a:lnTo>
                  <a:pt x="1299210" y="28956"/>
                </a:lnTo>
                <a:lnTo>
                  <a:pt x="1299210" y="57912"/>
                </a:lnTo>
                <a:lnTo>
                  <a:pt x="1342644" y="57912"/>
                </a:lnTo>
                <a:lnTo>
                  <a:pt x="1371600" y="43434"/>
                </a:lnTo>
                <a:lnTo>
                  <a:pt x="134264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9927" y="4267961"/>
            <a:ext cx="86995" cy="990600"/>
          </a:xfrm>
          <a:custGeom>
            <a:avLst/>
            <a:gdLst/>
            <a:ahLst/>
            <a:cxnLst/>
            <a:rect l="l" t="t" r="r" b="b"/>
            <a:pathLst>
              <a:path w="86994" h="990600">
                <a:moveTo>
                  <a:pt x="28956" y="903732"/>
                </a:moveTo>
                <a:lnTo>
                  <a:pt x="0" y="903732"/>
                </a:lnTo>
                <a:lnTo>
                  <a:pt x="43434" y="990600"/>
                </a:lnTo>
                <a:lnTo>
                  <a:pt x="79629" y="918210"/>
                </a:lnTo>
                <a:lnTo>
                  <a:pt x="28956" y="918210"/>
                </a:lnTo>
                <a:lnTo>
                  <a:pt x="28956" y="903732"/>
                </a:lnTo>
                <a:close/>
              </a:path>
              <a:path w="86994" h="990600">
                <a:moveTo>
                  <a:pt x="57912" y="0"/>
                </a:moveTo>
                <a:lnTo>
                  <a:pt x="28956" y="0"/>
                </a:lnTo>
                <a:lnTo>
                  <a:pt x="28956" y="918210"/>
                </a:lnTo>
                <a:lnTo>
                  <a:pt x="57912" y="918210"/>
                </a:lnTo>
                <a:lnTo>
                  <a:pt x="57912" y="0"/>
                </a:lnTo>
                <a:close/>
              </a:path>
              <a:path w="86994" h="990600">
                <a:moveTo>
                  <a:pt x="86868" y="903732"/>
                </a:moveTo>
                <a:lnTo>
                  <a:pt x="57912" y="903732"/>
                </a:lnTo>
                <a:lnTo>
                  <a:pt x="57912" y="918210"/>
                </a:lnTo>
                <a:lnTo>
                  <a:pt x="79629" y="918210"/>
                </a:lnTo>
                <a:lnTo>
                  <a:pt x="86868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1682" y="4028821"/>
            <a:ext cx="4119879" cy="1548130"/>
          </a:xfrm>
          <a:custGeom>
            <a:avLst/>
            <a:gdLst/>
            <a:ahLst/>
            <a:cxnLst/>
            <a:rect l="l" t="t" r="r" b="b"/>
            <a:pathLst>
              <a:path w="4119879" h="1548129">
                <a:moveTo>
                  <a:pt x="4033391" y="27131"/>
                </a:moveTo>
                <a:lnTo>
                  <a:pt x="0" y="1520951"/>
                </a:lnTo>
                <a:lnTo>
                  <a:pt x="10160" y="1548129"/>
                </a:lnTo>
                <a:lnTo>
                  <a:pt x="4043438" y="54304"/>
                </a:lnTo>
                <a:lnTo>
                  <a:pt x="4033391" y="27131"/>
                </a:lnTo>
                <a:close/>
              </a:path>
              <a:path w="4119879" h="1548129">
                <a:moveTo>
                  <a:pt x="4109047" y="22097"/>
                </a:moveTo>
                <a:lnTo>
                  <a:pt x="4046981" y="22097"/>
                </a:lnTo>
                <a:lnTo>
                  <a:pt x="4057015" y="49275"/>
                </a:lnTo>
                <a:lnTo>
                  <a:pt x="4043438" y="54304"/>
                </a:lnTo>
                <a:lnTo>
                  <a:pt x="4053458" y="81406"/>
                </a:lnTo>
                <a:lnTo>
                  <a:pt x="4109047" y="22097"/>
                </a:lnTo>
                <a:close/>
              </a:path>
              <a:path w="4119879" h="1548129">
                <a:moveTo>
                  <a:pt x="4046981" y="22097"/>
                </a:moveTo>
                <a:lnTo>
                  <a:pt x="4033391" y="27131"/>
                </a:lnTo>
                <a:lnTo>
                  <a:pt x="4043438" y="54304"/>
                </a:lnTo>
                <a:lnTo>
                  <a:pt x="4057015" y="49275"/>
                </a:lnTo>
                <a:lnTo>
                  <a:pt x="4046981" y="22097"/>
                </a:lnTo>
                <a:close/>
              </a:path>
              <a:path w="4119879" h="1548129">
                <a:moveTo>
                  <a:pt x="4023359" y="0"/>
                </a:moveTo>
                <a:lnTo>
                  <a:pt x="4033391" y="27131"/>
                </a:lnTo>
                <a:lnTo>
                  <a:pt x="4046981" y="22097"/>
                </a:lnTo>
                <a:lnTo>
                  <a:pt x="4109047" y="22097"/>
                </a:lnTo>
                <a:lnTo>
                  <a:pt x="4119879" y="10540"/>
                </a:lnTo>
                <a:lnTo>
                  <a:pt x="402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761" y="5596128"/>
            <a:ext cx="4114800" cy="86995"/>
          </a:xfrm>
          <a:custGeom>
            <a:avLst/>
            <a:gdLst/>
            <a:ahLst/>
            <a:cxnLst/>
            <a:rect l="l" t="t" r="r" b="b"/>
            <a:pathLst>
              <a:path w="4114800" h="86995">
                <a:moveTo>
                  <a:pt x="4027932" y="0"/>
                </a:moveTo>
                <a:lnTo>
                  <a:pt x="4027932" y="86868"/>
                </a:lnTo>
                <a:lnTo>
                  <a:pt x="4085844" y="57912"/>
                </a:lnTo>
                <a:lnTo>
                  <a:pt x="4042410" y="57912"/>
                </a:lnTo>
                <a:lnTo>
                  <a:pt x="4042410" y="28956"/>
                </a:lnTo>
                <a:lnTo>
                  <a:pt x="4085844" y="28956"/>
                </a:lnTo>
                <a:lnTo>
                  <a:pt x="4027932" y="0"/>
                </a:lnTo>
                <a:close/>
              </a:path>
              <a:path w="4114800" h="86995">
                <a:moveTo>
                  <a:pt x="4027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7932" y="57912"/>
                </a:lnTo>
                <a:lnTo>
                  <a:pt x="4027932" y="28956"/>
                </a:lnTo>
                <a:close/>
              </a:path>
              <a:path w="4114800" h="86995">
                <a:moveTo>
                  <a:pt x="4085844" y="28956"/>
                </a:moveTo>
                <a:lnTo>
                  <a:pt x="4042410" y="28956"/>
                </a:lnTo>
                <a:lnTo>
                  <a:pt x="4042410" y="57912"/>
                </a:lnTo>
                <a:lnTo>
                  <a:pt x="4085844" y="57912"/>
                </a:lnTo>
                <a:lnTo>
                  <a:pt x="4114800" y="43434"/>
                </a:lnTo>
                <a:lnTo>
                  <a:pt x="4085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3928" y="4191761"/>
            <a:ext cx="86995" cy="990600"/>
          </a:xfrm>
          <a:custGeom>
            <a:avLst/>
            <a:gdLst/>
            <a:ahLst/>
            <a:cxnLst/>
            <a:rect l="l" t="t" r="r" b="b"/>
            <a:pathLst>
              <a:path w="86995" h="990600">
                <a:moveTo>
                  <a:pt x="28955" y="903732"/>
                </a:moveTo>
                <a:lnTo>
                  <a:pt x="0" y="903732"/>
                </a:lnTo>
                <a:lnTo>
                  <a:pt x="43433" y="990600"/>
                </a:lnTo>
                <a:lnTo>
                  <a:pt x="79628" y="918210"/>
                </a:lnTo>
                <a:lnTo>
                  <a:pt x="28955" y="918210"/>
                </a:lnTo>
                <a:lnTo>
                  <a:pt x="28955" y="903732"/>
                </a:lnTo>
                <a:close/>
              </a:path>
              <a:path w="86995" h="990600">
                <a:moveTo>
                  <a:pt x="57912" y="0"/>
                </a:moveTo>
                <a:lnTo>
                  <a:pt x="28955" y="0"/>
                </a:lnTo>
                <a:lnTo>
                  <a:pt x="28955" y="918210"/>
                </a:lnTo>
                <a:lnTo>
                  <a:pt x="57912" y="918210"/>
                </a:lnTo>
                <a:lnTo>
                  <a:pt x="57912" y="0"/>
                </a:lnTo>
                <a:close/>
              </a:path>
              <a:path w="86995" h="990600">
                <a:moveTo>
                  <a:pt x="86868" y="903732"/>
                </a:moveTo>
                <a:lnTo>
                  <a:pt x="57912" y="903732"/>
                </a:lnTo>
                <a:lnTo>
                  <a:pt x="57912" y="918210"/>
                </a:lnTo>
                <a:lnTo>
                  <a:pt x="79628" y="918210"/>
                </a:lnTo>
                <a:lnTo>
                  <a:pt x="86868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2361" y="3767328"/>
            <a:ext cx="1143000" cy="86995"/>
          </a:xfrm>
          <a:custGeom>
            <a:avLst/>
            <a:gdLst/>
            <a:ahLst/>
            <a:cxnLst/>
            <a:rect l="l" t="t" r="r" b="b"/>
            <a:pathLst>
              <a:path w="1143000" h="86995">
                <a:moveTo>
                  <a:pt x="1056132" y="0"/>
                </a:moveTo>
                <a:lnTo>
                  <a:pt x="1056132" y="86868"/>
                </a:lnTo>
                <a:lnTo>
                  <a:pt x="1114044" y="57912"/>
                </a:lnTo>
                <a:lnTo>
                  <a:pt x="1070610" y="57912"/>
                </a:lnTo>
                <a:lnTo>
                  <a:pt x="1070610" y="28956"/>
                </a:lnTo>
                <a:lnTo>
                  <a:pt x="1114043" y="28956"/>
                </a:lnTo>
                <a:lnTo>
                  <a:pt x="1056132" y="0"/>
                </a:lnTo>
                <a:close/>
              </a:path>
              <a:path w="1143000" h="86995">
                <a:moveTo>
                  <a:pt x="10561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56132" y="57912"/>
                </a:lnTo>
                <a:lnTo>
                  <a:pt x="1056132" y="28956"/>
                </a:lnTo>
                <a:close/>
              </a:path>
              <a:path w="1143000" h="86995">
                <a:moveTo>
                  <a:pt x="1114043" y="28956"/>
                </a:moveTo>
                <a:lnTo>
                  <a:pt x="1070610" y="28956"/>
                </a:lnTo>
                <a:lnTo>
                  <a:pt x="1070610" y="57912"/>
                </a:lnTo>
                <a:lnTo>
                  <a:pt x="1114044" y="57912"/>
                </a:lnTo>
                <a:lnTo>
                  <a:pt x="1143000" y="43434"/>
                </a:lnTo>
                <a:lnTo>
                  <a:pt x="111404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0728" y="2439161"/>
            <a:ext cx="86995" cy="1143000"/>
          </a:xfrm>
          <a:custGeom>
            <a:avLst/>
            <a:gdLst/>
            <a:ahLst/>
            <a:cxnLst/>
            <a:rect l="l" t="t" r="r" b="b"/>
            <a:pathLst>
              <a:path w="86995" h="1143000">
                <a:moveTo>
                  <a:pt x="28956" y="1056132"/>
                </a:moveTo>
                <a:lnTo>
                  <a:pt x="0" y="1056132"/>
                </a:lnTo>
                <a:lnTo>
                  <a:pt x="43434" y="1143000"/>
                </a:lnTo>
                <a:lnTo>
                  <a:pt x="79629" y="1070610"/>
                </a:lnTo>
                <a:lnTo>
                  <a:pt x="28956" y="1070610"/>
                </a:lnTo>
                <a:lnTo>
                  <a:pt x="28956" y="1056132"/>
                </a:lnTo>
                <a:close/>
              </a:path>
              <a:path w="86995" h="1143000">
                <a:moveTo>
                  <a:pt x="57912" y="0"/>
                </a:moveTo>
                <a:lnTo>
                  <a:pt x="28956" y="0"/>
                </a:lnTo>
                <a:lnTo>
                  <a:pt x="28956" y="1070610"/>
                </a:lnTo>
                <a:lnTo>
                  <a:pt x="57912" y="1070610"/>
                </a:lnTo>
                <a:lnTo>
                  <a:pt x="57912" y="0"/>
                </a:lnTo>
                <a:close/>
              </a:path>
              <a:path w="86995" h="1143000">
                <a:moveTo>
                  <a:pt x="86868" y="1056132"/>
                </a:moveTo>
                <a:lnTo>
                  <a:pt x="57912" y="1056132"/>
                </a:lnTo>
                <a:lnTo>
                  <a:pt x="57912" y="1070610"/>
                </a:lnTo>
                <a:lnTo>
                  <a:pt x="79629" y="1070610"/>
                </a:lnTo>
                <a:lnTo>
                  <a:pt x="86868" y="1056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06561" y="2058161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761" y="2058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3161" y="5596128"/>
            <a:ext cx="533400" cy="86995"/>
          </a:xfrm>
          <a:custGeom>
            <a:avLst/>
            <a:gdLst/>
            <a:ahLst/>
            <a:cxnLst/>
            <a:rect l="l" t="t" r="r" b="b"/>
            <a:pathLst>
              <a:path w="5334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3340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33400" h="86995">
                <a:moveTo>
                  <a:pt x="5334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533400" y="57912"/>
                </a:lnTo>
                <a:lnTo>
                  <a:pt x="53340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4540" y="2771266"/>
            <a:ext cx="202946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latin typeface="Times New Roman"/>
                <a:cs typeface="Times New Roman"/>
              </a:rPr>
              <a:t>Reduce </a:t>
            </a:r>
            <a:r>
              <a:rPr sz="1800" b="1" spc="-10" dirty="0">
                <a:latin typeface="Times New Roman"/>
                <a:cs typeface="Times New Roman"/>
              </a:rPr>
              <a:t>likelihood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2441194" y="3685920"/>
            <a:ext cx="96964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0" dirty="0">
                <a:latin typeface="Times New Roman"/>
                <a:cs typeface="Times New Roman"/>
              </a:rPr>
              <a:t>Di</a:t>
            </a:r>
            <a:r>
              <a:rPr sz="1800" b="1" spc="35" dirty="0">
                <a:latin typeface="Times New Roman"/>
                <a:cs typeface="Times New Roman"/>
              </a:rPr>
              <a:t>sc</a:t>
            </a:r>
            <a:r>
              <a:rPr sz="1800" b="1" spc="-5" dirty="0">
                <a:latin typeface="Times New Roman"/>
                <a:cs typeface="Times New Roman"/>
              </a:rPr>
              <a:t>o</a:t>
            </a:r>
            <a:r>
              <a:rPr sz="1800" b="1" spc="-110" dirty="0">
                <a:latin typeface="Times New Roman"/>
                <a:cs typeface="Times New Roman"/>
              </a:rPr>
              <a:t>v</a:t>
            </a:r>
            <a:r>
              <a:rPr sz="1800" b="1" spc="-70" dirty="0">
                <a:latin typeface="Times New Roman"/>
                <a:cs typeface="Times New Roman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r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1594" y="4600320"/>
            <a:ext cx="84137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5" dirty="0">
                <a:latin typeface="Times New Roman"/>
                <a:cs typeface="Times New Roman"/>
              </a:rPr>
              <a:t>T</a:t>
            </a:r>
            <a:r>
              <a:rPr sz="1800" b="1" spc="-30" dirty="0">
                <a:latin typeface="Times New Roman"/>
                <a:cs typeface="Times New Roman"/>
              </a:rPr>
              <a:t>ri</a:t>
            </a:r>
            <a:r>
              <a:rPr sz="1800" b="1" spc="-80" dirty="0">
                <a:latin typeface="Times New Roman"/>
                <a:cs typeface="Times New Roman"/>
              </a:rPr>
              <a:t>g</a:t>
            </a:r>
            <a:r>
              <a:rPr sz="1800" b="1" spc="60" dirty="0">
                <a:latin typeface="Times New Roman"/>
                <a:cs typeface="Times New Roman"/>
              </a:rPr>
              <a:t>g</a:t>
            </a:r>
            <a:r>
              <a:rPr sz="1800" b="1" spc="40" dirty="0">
                <a:latin typeface="Times New Roman"/>
                <a:cs typeface="Times New Roman"/>
              </a:rPr>
              <a:t>e</a:t>
            </a:r>
            <a:r>
              <a:rPr sz="1800" b="1" spc="-145" dirty="0">
                <a:latin typeface="Times New Roman"/>
                <a:cs typeface="Times New Roman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3575" y="4600320"/>
            <a:ext cx="81724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P</a:t>
            </a:r>
            <a:r>
              <a:rPr sz="1800" b="1" spc="-70" dirty="0">
                <a:latin typeface="Times New Roman"/>
                <a:cs typeface="Times New Roman"/>
              </a:rPr>
              <a:t>r</a:t>
            </a:r>
            <a:r>
              <a:rPr sz="1800" b="1" spc="15" dirty="0">
                <a:latin typeface="Times New Roman"/>
                <a:cs typeface="Times New Roman"/>
              </a:rPr>
              <a:t>ot</a:t>
            </a:r>
            <a:r>
              <a:rPr sz="1800" b="1" spc="5" dirty="0">
                <a:latin typeface="Times New Roman"/>
                <a:cs typeface="Times New Roman"/>
              </a:rPr>
              <a:t>ec</a:t>
            </a:r>
            <a:r>
              <a:rPr sz="1800" b="1" spc="-5" dirty="0">
                <a:latin typeface="Times New Roman"/>
                <a:cs typeface="Times New Roman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0375" y="5286502"/>
            <a:ext cx="85216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latin typeface="Times New Roman"/>
                <a:cs typeface="Times New Roman"/>
              </a:rPr>
              <a:t>R</a:t>
            </a:r>
            <a:r>
              <a:rPr sz="1800" b="1" spc="20" dirty="0">
                <a:latin typeface="Times New Roman"/>
                <a:cs typeface="Times New Roman"/>
              </a:rPr>
              <a:t>educ</a:t>
            </a:r>
            <a:r>
              <a:rPr sz="1800" b="1" spc="10" dirty="0">
                <a:latin typeface="Times New Roman"/>
                <a:cs typeface="Times New Roman"/>
              </a:rPr>
              <a:t>e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23228" y="4614671"/>
            <a:ext cx="98551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Results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42809" y="2695066"/>
            <a:ext cx="101155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0" dirty="0">
                <a:latin typeface="Times New Roman"/>
                <a:cs typeface="Times New Roman"/>
              </a:rPr>
              <a:t>De</a:t>
            </a:r>
            <a:r>
              <a:rPr sz="1800" b="1" spc="-70" dirty="0">
                <a:latin typeface="Times New Roman"/>
                <a:cs typeface="Times New Roman"/>
              </a:rPr>
              <a:t>c</a:t>
            </a:r>
            <a:r>
              <a:rPr sz="1800" b="1" spc="-60" dirty="0">
                <a:latin typeface="Times New Roman"/>
                <a:cs typeface="Times New Roman"/>
              </a:rPr>
              <a:t>r</a:t>
            </a:r>
            <a:r>
              <a:rPr sz="1800" b="1" spc="20" dirty="0">
                <a:latin typeface="Times New Roman"/>
                <a:cs typeface="Times New Roman"/>
              </a:rPr>
              <a:t>ea</a:t>
            </a:r>
            <a:r>
              <a:rPr sz="1800" b="1" spc="5" dirty="0">
                <a:latin typeface="Times New Roman"/>
                <a:cs typeface="Times New Roman"/>
              </a:rPr>
              <a:t>s</a:t>
            </a:r>
            <a:r>
              <a:rPr sz="1800" b="1" spc="45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6575" y="2771266"/>
            <a:ext cx="7512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85" dirty="0">
                <a:latin typeface="Times New Roman"/>
                <a:cs typeface="Times New Roman"/>
              </a:rPr>
              <a:t>C</a:t>
            </a:r>
            <a:r>
              <a:rPr sz="1800" b="1" spc="-17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eat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37428" y="3471671"/>
            <a:ext cx="83693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Times New Roman"/>
                <a:cs typeface="Times New Roman"/>
              </a:rPr>
              <a:t>Exploits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"/>
          <p:cNvSpPr/>
          <p:nvPr/>
        </p:nvSpPr>
        <p:spPr>
          <a:xfrm>
            <a:off x="3772153" y="1729612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"/>
          <p:cNvSpPr/>
          <p:nvPr/>
        </p:nvSpPr>
        <p:spPr>
          <a:xfrm>
            <a:off x="6344255" y="3435096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"/>
          <p:cNvSpPr/>
          <p:nvPr/>
        </p:nvSpPr>
        <p:spPr>
          <a:xfrm>
            <a:off x="6451663" y="524207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2670">
              <a:lnSpc>
                <a:spcPct val="100000"/>
              </a:lnSpc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04365"/>
            <a:ext cx="7442834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spc="5" dirty="0">
                <a:latin typeface="Times New Roman"/>
                <a:cs typeface="Times New Roman"/>
              </a:rPr>
              <a:t>P</a:t>
            </a:r>
            <a:r>
              <a:rPr sz="3600" b="1" i="1" dirty="0">
                <a:latin typeface="Times New Roman"/>
                <a:cs typeface="Times New Roman"/>
              </a:rPr>
              <a:t>reventing risks</a:t>
            </a:r>
            <a:r>
              <a:rPr sz="3600" b="1" i="1" spc="-1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from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becoming</a:t>
            </a:r>
            <a:r>
              <a:rPr sz="3600" b="1" i="1" spc="-6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problems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How to deal with risks identified in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risk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analysis?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Old </a:t>
            </a:r>
            <a:r>
              <a:rPr sz="3200" dirty="0">
                <a:latin typeface="Times New Roman"/>
                <a:cs typeface="Times New Roman"/>
              </a:rPr>
              <a:t>philosophy: </a:t>
            </a:r>
            <a:r>
              <a:rPr sz="3200" b="1" i="1" spc="-5" dirty="0">
                <a:latin typeface="Times New Roman"/>
                <a:cs typeface="Times New Roman"/>
              </a:rPr>
              <a:t>risk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avoidance</a:t>
            </a:r>
            <a:endParaRPr sz="32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Do whatever 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to avoid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risks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Current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philosophy: </a:t>
            </a:r>
            <a:r>
              <a:rPr sz="3200" b="1" i="1" dirty="0">
                <a:latin typeface="Times New Roman"/>
                <a:cs typeface="Times New Roman"/>
              </a:rPr>
              <a:t>risk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management</a:t>
            </a:r>
            <a:endParaRPr sz="32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Understand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risks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Deal with them in </a:t>
            </a:r>
            <a:r>
              <a:rPr sz="2800" dirty="0">
                <a:latin typeface="Times New Roman"/>
                <a:cs typeface="Times New Roman"/>
              </a:rPr>
              <a:t>cost-effective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manner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1101" y="483870"/>
            <a:ext cx="54717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</a:t>
            </a:r>
            <a:r>
              <a:rPr spc="-7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1019" y="1293876"/>
            <a:ext cx="7865746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Choices </a:t>
            </a:r>
            <a:r>
              <a:rPr sz="3600" b="1" i="1" spc="-5" dirty="0">
                <a:latin typeface="Times New Roman"/>
                <a:cs typeface="Times New Roman"/>
              </a:rPr>
              <a:t>for </a:t>
            </a:r>
            <a:r>
              <a:rPr sz="3600" b="1" i="1" dirty="0">
                <a:latin typeface="Times New Roman"/>
                <a:cs typeface="Times New Roman"/>
              </a:rPr>
              <a:t>each</a:t>
            </a:r>
            <a:r>
              <a:rPr sz="3600" b="1" i="1" spc="-4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risk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45"/>
              </a:spcBef>
              <a:buClr>
                <a:srgbClr val="FF3300"/>
              </a:buClr>
              <a:buSzPct val="54838"/>
              <a:buFont typeface="Wingdings"/>
              <a:buChar char=""/>
              <a:tabLst>
                <a:tab pos="7569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Risk acceptance: </a:t>
            </a:r>
            <a:r>
              <a:rPr sz="3200" dirty="0">
                <a:latin typeface="Times New Roman"/>
                <a:cs typeface="Times New Roman"/>
              </a:rPr>
              <a:t>tolerate </a:t>
            </a:r>
            <a:r>
              <a:rPr sz="3200" spc="-5" dirty="0">
                <a:latin typeface="Times New Roman"/>
                <a:cs typeface="Times New Roman"/>
              </a:rPr>
              <a:t>those risks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endParaRPr sz="3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low </a:t>
            </a:r>
            <a:r>
              <a:rPr sz="3200" dirty="0">
                <a:latin typeface="Times New Roman"/>
                <a:cs typeface="Times New Roman"/>
              </a:rPr>
              <a:t>impact </a:t>
            </a:r>
            <a:r>
              <a:rPr sz="3200" spc="-5" dirty="0">
                <a:latin typeface="Times New Roman"/>
                <a:cs typeface="Times New Roman"/>
              </a:rPr>
              <a:t>or rare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occurrence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F3300"/>
              </a:buClr>
              <a:buSzPct val="54838"/>
              <a:buFont typeface="Wingdings"/>
              <a:buChar char=""/>
              <a:tabLst>
                <a:tab pos="7569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Risk reduction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b="1" spc="-5" dirty="0">
                <a:latin typeface="Times New Roman"/>
                <a:cs typeface="Times New Roman"/>
              </a:rPr>
              <a:t>risk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mitigation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F3300"/>
              </a:buClr>
              <a:buSzPct val="54838"/>
              <a:buFont typeface="Wingdings"/>
              <a:buChar char=""/>
              <a:tabLst>
                <a:tab pos="7569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Risk transfer </a:t>
            </a:r>
            <a:r>
              <a:rPr sz="3200" spc="-5" dirty="0">
                <a:latin typeface="Times New Roman"/>
                <a:cs typeface="Times New Roman"/>
              </a:rPr>
              <a:t>(to </a:t>
            </a:r>
            <a:r>
              <a:rPr sz="3200" dirty="0">
                <a:latin typeface="Times New Roman"/>
                <a:cs typeface="Times New Roman"/>
              </a:rPr>
              <a:t>another entity):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others</a:t>
            </a:r>
            <a:endParaRPr sz="3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handle 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risk</a:t>
            </a:r>
            <a:endParaRPr sz="3200" dirty="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58823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Typically </a:t>
            </a:r>
            <a:r>
              <a:rPr sz="3600" spc="-5" dirty="0">
                <a:latin typeface="Times New Roman"/>
                <a:cs typeface="Times New Roman"/>
              </a:rPr>
              <a:t>use a </a:t>
            </a:r>
            <a:r>
              <a:rPr sz="3600" dirty="0">
                <a:latin typeface="Times New Roman"/>
                <a:cs typeface="Times New Roman"/>
              </a:rPr>
              <a:t>combination of acceptance,  reduction, and </a:t>
            </a:r>
            <a:r>
              <a:rPr sz="3600" spc="-5" dirty="0">
                <a:latin typeface="Times New Roman"/>
                <a:cs typeface="Times New Roman"/>
              </a:rPr>
              <a:t>transfer for </a:t>
            </a:r>
            <a:r>
              <a:rPr sz="3600" dirty="0">
                <a:latin typeface="Times New Roman"/>
                <a:cs typeface="Times New Roman"/>
              </a:rPr>
              <a:t>different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risks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1485">
              <a:lnSpc>
                <a:spcPct val="100000"/>
              </a:lnSpc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Acceptance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7340" y="1404873"/>
            <a:ext cx="8201025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Risk acceptance </a:t>
            </a:r>
            <a:r>
              <a:rPr sz="3600" spc="-10" dirty="0">
                <a:latin typeface="Times New Roman"/>
                <a:cs typeface="Times New Roman"/>
              </a:rPr>
              <a:t>can </a:t>
            </a:r>
            <a:r>
              <a:rPr sz="3600" spc="-5" dirty="0">
                <a:latin typeface="Times New Roman"/>
                <a:cs typeface="Times New Roman"/>
              </a:rPr>
              <a:t>be established after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organization has </a:t>
            </a:r>
            <a:r>
              <a:rPr sz="3600" dirty="0">
                <a:latin typeface="Times New Roman"/>
                <a:cs typeface="Times New Roman"/>
              </a:rPr>
              <a:t>done the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following: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Determine the level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identified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risk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Assess </a:t>
            </a:r>
            <a:r>
              <a:rPr sz="3600" dirty="0">
                <a:latin typeface="Times New Roman"/>
                <a:cs typeface="Times New Roman"/>
              </a:rPr>
              <a:t>the probability of </a:t>
            </a: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type of potential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attacks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Estimate </a:t>
            </a:r>
            <a:r>
              <a:rPr sz="3600" dirty="0">
                <a:latin typeface="Times New Roman"/>
                <a:cs typeface="Times New Roman"/>
              </a:rPr>
              <a:t>potential </a:t>
            </a:r>
            <a:r>
              <a:rPr sz="3600" spc="-5" dirty="0">
                <a:latin typeface="Times New Roman"/>
                <a:cs typeface="Times New Roman"/>
              </a:rPr>
              <a:t>damage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type 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attacks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1485">
              <a:lnSpc>
                <a:spcPct val="100000"/>
              </a:lnSpc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Acceptance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1382" y="1423415"/>
            <a:ext cx="8226552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225425" lvl="1" indent="-286385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Perform </a:t>
            </a:r>
            <a:r>
              <a:rPr sz="4000" spc="-5" dirty="0">
                <a:latin typeface="Times New Roman"/>
                <a:cs typeface="Times New Roman"/>
              </a:rPr>
              <a:t>cost-benefit </a:t>
            </a:r>
            <a:r>
              <a:rPr sz="4000" dirty="0">
                <a:latin typeface="Times New Roman"/>
                <a:cs typeface="Times New Roman"/>
              </a:rPr>
              <a:t>analysis on reducing </a:t>
            </a:r>
            <a:r>
              <a:rPr sz="4000" spc="-5" dirty="0">
                <a:latin typeface="Times New Roman"/>
                <a:cs typeface="Times New Roman"/>
              </a:rPr>
              <a:t>each </a:t>
            </a:r>
            <a:r>
              <a:rPr sz="4000" dirty="0">
                <a:latin typeface="Times New Roman"/>
                <a:cs typeface="Times New Roman"/>
              </a:rPr>
              <a:t>type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 </a:t>
            </a:r>
            <a:r>
              <a:rPr sz="4000" spc="-5" dirty="0">
                <a:latin typeface="Times New Roman"/>
                <a:cs typeface="Times New Roman"/>
              </a:rPr>
              <a:t>risks</a:t>
            </a:r>
            <a:endParaRPr sz="4000" dirty="0">
              <a:latin typeface="Times New Roman"/>
              <a:cs typeface="Times New Roman"/>
            </a:endParaRPr>
          </a:p>
          <a:p>
            <a:pPr marL="756285" marR="1059815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Evaluate controls using </a:t>
            </a:r>
            <a:r>
              <a:rPr sz="4000" spc="-5" dirty="0">
                <a:latin typeface="Times New Roman"/>
                <a:cs typeface="Times New Roman"/>
              </a:rPr>
              <a:t>each appropriate </a:t>
            </a:r>
            <a:r>
              <a:rPr sz="4000" dirty="0">
                <a:latin typeface="Times New Roman"/>
                <a:cs typeface="Times New Roman"/>
              </a:rPr>
              <a:t>type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 </a:t>
            </a:r>
            <a:r>
              <a:rPr sz="4000" spc="-5" dirty="0">
                <a:latin typeface="Times New Roman"/>
                <a:cs typeface="Times New Roman"/>
              </a:rPr>
              <a:t>feasibility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Decide that the </a:t>
            </a:r>
            <a:r>
              <a:rPr sz="4000" spc="-5" dirty="0">
                <a:latin typeface="Times New Roman"/>
                <a:cs typeface="Times New Roman"/>
              </a:rPr>
              <a:t>particular </a:t>
            </a:r>
            <a:r>
              <a:rPr sz="4000" dirty="0">
                <a:latin typeface="Times New Roman"/>
                <a:cs typeface="Times New Roman"/>
              </a:rPr>
              <a:t>function, </a:t>
            </a:r>
            <a:r>
              <a:rPr sz="4000" spc="-5" dirty="0">
                <a:latin typeface="Times New Roman"/>
                <a:cs typeface="Times New Roman"/>
              </a:rPr>
              <a:t>service,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 err="1">
                <a:latin typeface="Times New Roman"/>
                <a:cs typeface="Times New Roman"/>
              </a:rPr>
              <a:t>information,</a:t>
            </a:r>
            <a:r>
              <a:rPr sz="4000" dirty="0" err="1">
                <a:latin typeface="Times New Roman"/>
                <a:cs typeface="Times New Roman"/>
              </a:rPr>
              <a:t>or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asset </a:t>
            </a:r>
            <a:r>
              <a:rPr sz="4000" dirty="0">
                <a:latin typeface="Times New Roman"/>
                <a:cs typeface="Times New Roman"/>
              </a:rPr>
              <a:t>did not </a:t>
            </a:r>
            <a:r>
              <a:rPr sz="4000" spc="-5" dirty="0">
                <a:latin typeface="Times New Roman"/>
                <a:cs typeface="Times New Roman"/>
              </a:rPr>
              <a:t>justify </a:t>
            </a:r>
            <a:r>
              <a:rPr sz="4000" dirty="0">
                <a:latin typeface="Times New Roman"/>
                <a:cs typeface="Times New Roman"/>
              </a:rPr>
              <a:t>the </a:t>
            </a:r>
            <a:r>
              <a:rPr sz="4000" spc="-5" dirty="0">
                <a:latin typeface="Times New Roman"/>
                <a:cs typeface="Times New Roman"/>
              </a:rPr>
              <a:t>cost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68353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7467" y="483870"/>
            <a:ext cx="245173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Mitigati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3867" y="1423415"/>
            <a:ext cx="8226551" cy="48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305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Mitigation</a:t>
            </a:r>
            <a:r>
              <a:rPr sz="3600" spc="-5" dirty="0">
                <a:latin typeface="Times New Roman"/>
                <a:cs typeface="Times New Roman"/>
              </a:rPr>
              <a:t>: Attempt</a:t>
            </a:r>
            <a:r>
              <a:rPr lang="en-US" sz="3600" spc="-5" dirty="0">
                <a:latin typeface="Times New Roman"/>
                <a:cs typeface="Times New Roman"/>
              </a:rPr>
              <a:t>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b="1" i="1" dirty="0">
                <a:latin typeface="Times New Roman"/>
                <a:cs typeface="Times New Roman"/>
              </a:rPr>
              <a:t>reduce </a:t>
            </a:r>
            <a:r>
              <a:rPr sz="3600" b="1" i="1" spc="-5" dirty="0">
                <a:latin typeface="Times New Roman"/>
                <a:cs typeface="Times New Roman"/>
              </a:rPr>
              <a:t>impact </a:t>
            </a:r>
            <a:r>
              <a:rPr sz="3600" dirty="0">
                <a:latin typeface="Times New Roman"/>
                <a:cs typeface="Times New Roman"/>
              </a:rPr>
              <a:t>caused by  </a:t>
            </a:r>
            <a:r>
              <a:rPr sz="3600" spc="-5" dirty="0">
                <a:latin typeface="Times New Roman"/>
                <a:cs typeface="Times New Roman"/>
              </a:rPr>
              <a:t>exploitation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vulnerability through </a:t>
            </a:r>
            <a:r>
              <a:rPr sz="3600" b="1" i="1" spc="-5" dirty="0">
                <a:latin typeface="Times New Roman"/>
                <a:cs typeface="Times New Roman"/>
              </a:rPr>
              <a:t>planning </a:t>
            </a:r>
            <a:r>
              <a:rPr sz="3600" b="1" i="1" dirty="0">
                <a:latin typeface="Times New Roman"/>
                <a:cs typeface="Times New Roman"/>
              </a:rPr>
              <a:t>and  </a:t>
            </a:r>
            <a:r>
              <a:rPr sz="3600" b="1" i="1" spc="-5" dirty="0">
                <a:latin typeface="Times New Roman"/>
                <a:cs typeface="Times New Roman"/>
              </a:rPr>
              <a:t>preparation</a:t>
            </a:r>
            <a:endParaRPr sz="3600" dirty="0">
              <a:latin typeface="Times New Roman"/>
              <a:cs typeface="Times New Roman"/>
            </a:endParaRPr>
          </a:p>
          <a:p>
            <a:pPr marL="756285" marR="46355" lvl="1" indent="-286385">
              <a:lnSpc>
                <a:spcPct val="100000"/>
              </a:lnSpc>
              <a:spcBef>
                <a:spcPts val="64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Incident Response Plan</a:t>
            </a:r>
            <a:r>
              <a:rPr sz="3200" dirty="0">
                <a:latin typeface="Times New Roman"/>
                <a:cs typeface="Times New Roman"/>
              </a:rPr>
              <a:t>: Actions and organization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  </a:t>
            </a:r>
            <a:r>
              <a:rPr sz="3200" dirty="0">
                <a:latin typeface="Times New Roman"/>
                <a:cs typeface="Times New Roman"/>
              </a:rPr>
              <a:t>during incidents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(attacks)</a:t>
            </a:r>
            <a:endParaRPr sz="3200" dirty="0">
              <a:latin typeface="Times New Roman"/>
              <a:cs typeface="Times New Roman"/>
            </a:endParaRPr>
          </a:p>
          <a:p>
            <a:pPr marL="756285" marR="67310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Disaster Recovery Plan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Preparation </a:t>
            </a:r>
            <a:r>
              <a:rPr sz="3200" dirty="0">
                <a:latin typeface="Times New Roman"/>
                <a:cs typeface="Times New Roman"/>
              </a:rPr>
              <a:t>for recovery if a  </a:t>
            </a:r>
            <a:r>
              <a:rPr sz="3200" spc="-5" dirty="0">
                <a:latin typeface="Times New Roman"/>
                <a:cs typeface="Times New Roman"/>
              </a:rPr>
              <a:t>disaster </a:t>
            </a:r>
            <a:r>
              <a:rPr sz="3200" dirty="0">
                <a:latin typeface="Times New Roman"/>
                <a:cs typeface="Times New Roman"/>
              </a:rPr>
              <a:t>occurs; </a:t>
            </a:r>
            <a:r>
              <a:rPr sz="3200" spc="-5" dirty="0">
                <a:latin typeface="Times New Roman"/>
                <a:cs typeface="Times New Roman"/>
              </a:rPr>
              <a:t>strategies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limit losses </a:t>
            </a:r>
            <a:r>
              <a:rPr sz="3200" dirty="0">
                <a:latin typeface="Times New Roman"/>
                <a:cs typeface="Times New Roman"/>
              </a:rPr>
              <a:t>before and  during </a:t>
            </a:r>
            <a:r>
              <a:rPr sz="3200" spc="-5" dirty="0">
                <a:latin typeface="Times New Roman"/>
                <a:cs typeface="Times New Roman"/>
              </a:rPr>
              <a:t>disaster; </a:t>
            </a:r>
            <a:r>
              <a:rPr sz="3200" dirty="0">
                <a:latin typeface="Times New Roman"/>
                <a:cs typeface="Times New Roman"/>
              </a:rPr>
              <a:t>stepwise instructions to regain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normalcy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3511" y="483870"/>
            <a:ext cx="69524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/>
              <a:t>Mitigati</a:t>
            </a:r>
            <a:r>
              <a:rPr spc="10" dirty="0"/>
              <a:t>o</a:t>
            </a:r>
            <a:r>
              <a:rPr dirty="0"/>
              <a:t>n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36550" y="1801023"/>
            <a:ext cx="829564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lvl="1" indent="-286385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Business Continuity Plan</a:t>
            </a:r>
            <a:r>
              <a:rPr sz="4000" dirty="0">
                <a:latin typeface="Times New Roman"/>
                <a:cs typeface="Times New Roman"/>
              </a:rPr>
              <a:t>: Steps to ensure continuation  of overall business when the </a:t>
            </a:r>
            <a:r>
              <a:rPr sz="4000" spc="-5" dirty="0">
                <a:latin typeface="Times New Roman"/>
                <a:cs typeface="Times New Roman"/>
              </a:rPr>
              <a:t>scale </a:t>
            </a:r>
            <a:r>
              <a:rPr sz="4000" dirty="0">
                <a:latin typeface="Times New Roman"/>
                <a:cs typeface="Times New Roman"/>
              </a:rPr>
              <a:t>of a </a:t>
            </a:r>
            <a:r>
              <a:rPr sz="4000" spc="-5" dirty="0">
                <a:latin typeface="Times New Roman"/>
                <a:cs typeface="Times New Roman"/>
              </a:rPr>
              <a:t>disaster </a:t>
            </a:r>
            <a:r>
              <a:rPr sz="4000" dirty="0">
                <a:latin typeface="Times New Roman"/>
                <a:cs typeface="Times New Roman"/>
              </a:rPr>
              <a:t>exceeds  the </a:t>
            </a:r>
            <a:r>
              <a:rPr sz="4000" spc="-5" dirty="0">
                <a:latin typeface="Times New Roman"/>
                <a:cs typeface="Times New Roman"/>
              </a:rPr>
              <a:t>Disaster </a:t>
            </a:r>
            <a:r>
              <a:rPr sz="4000" dirty="0">
                <a:latin typeface="Times New Roman"/>
                <a:cs typeface="Times New Roman"/>
              </a:rPr>
              <a:t>Recovery Plan’s </a:t>
            </a:r>
            <a:r>
              <a:rPr sz="4000" spc="-5" dirty="0">
                <a:latin typeface="Times New Roman"/>
                <a:cs typeface="Times New Roman"/>
              </a:rPr>
              <a:t>ability </a:t>
            </a:r>
            <a:r>
              <a:rPr sz="4000" dirty="0">
                <a:latin typeface="Times New Roman"/>
                <a:cs typeface="Times New Roman"/>
              </a:rPr>
              <a:t>to </a:t>
            </a:r>
            <a:r>
              <a:rPr sz="4000" spc="-5" dirty="0">
                <a:latin typeface="Times New Roman"/>
                <a:cs typeface="Times New Roman"/>
              </a:rPr>
              <a:t>restore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31283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3585">
              <a:lnSpc>
                <a:spcPct val="100000"/>
              </a:lnSpc>
            </a:pPr>
            <a:r>
              <a:rPr dirty="0"/>
              <a:t>Ex</a:t>
            </a:r>
            <a:r>
              <a:rPr spc="5" dirty="0"/>
              <a:t>a</a:t>
            </a:r>
            <a:r>
              <a:rPr dirty="0"/>
              <a:t>mples</a:t>
            </a:r>
          </a:p>
        </p:txBody>
      </p:sp>
      <p:sp>
        <p:nvSpPr>
          <p:cNvPr id="8" name="object 8"/>
          <p:cNvSpPr/>
          <p:nvPr/>
        </p:nvSpPr>
        <p:spPr>
          <a:xfrm>
            <a:off x="442912" y="2209673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9740" y="3581400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908" y="4953000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1357375"/>
            <a:ext cx="0" cy="4956175"/>
          </a:xfrm>
          <a:custGeom>
            <a:avLst/>
            <a:gdLst/>
            <a:ahLst/>
            <a:cxnLst/>
            <a:rect l="l" t="t" r="r" b="b"/>
            <a:pathLst>
              <a:path h="4956175">
                <a:moveTo>
                  <a:pt x="0" y="0"/>
                </a:moveTo>
                <a:lnTo>
                  <a:pt x="0" y="49561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912" y="6299200"/>
            <a:ext cx="8258175" cy="0"/>
          </a:xfrm>
          <a:custGeom>
            <a:avLst/>
            <a:gdLst/>
            <a:ahLst/>
            <a:cxnLst/>
            <a:rect l="l" t="t" r="r" b="b"/>
            <a:pathLst>
              <a:path w="8258175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75788"/>
              </p:ext>
            </p:extLst>
          </p:nvPr>
        </p:nvGraphicFramePr>
        <p:xfrm>
          <a:off x="1060830" y="1357375"/>
          <a:ext cx="6553199" cy="525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35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2600" b="1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600" b="1" spc="-60" dirty="0">
                          <a:latin typeface="Times New Roman"/>
                          <a:cs typeface="Times New Roman"/>
                        </a:rPr>
                        <a:t>isk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2600" b="1" spc="-150" dirty="0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sz="26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30" dirty="0">
                          <a:latin typeface="Times New Roman"/>
                          <a:cs typeface="Times New Roman"/>
                        </a:rPr>
                        <a:t>theft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2600" b="1" spc="-15" dirty="0">
                          <a:latin typeface="Times New Roman"/>
                          <a:cs typeface="Times New Roman"/>
                        </a:rPr>
                        <a:t>Hacker</a:t>
                      </a:r>
                      <a:r>
                        <a:rPr sz="2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40" dirty="0">
                          <a:latin typeface="Times New Roman"/>
                          <a:cs typeface="Times New Roman"/>
                        </a:rPr>
                        <a:t>break-in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Acceptance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Deductibles 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car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insurance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461645">
                        <a:lnSpc>
                          <a:spcPct val="110100"/>
                        </a:lnSpc>
                        <a:spcBef>
                          <a:spcPts val="1340"/>
                        </a:spcBef>
                      </a:pP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Minimal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(turn 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off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computers  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use)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Reduction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27622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Locks, </a:t>
                      </a:r>
                      <a:r>
                        <a:rPr sz="2200" spc="-65" dirty="0">
                          <a:latin typeface="Times New Roman"/>
                          <a:cs typeface="Times New Roman"/>
                        </a:rPr>
                        <a:t>alarms, 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garage, 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3194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Strong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mechanisms </a:t>
                      </a:r>
                      <a:r>
                        <a:rPr sz="2200" spc="-85" dirty="0">
                          <a:latin typeface="Times New Roman"/>
                          <a:cs typeface="Times New Roman"/>
                        </a:rPr>
                        <a:t>(firewall,  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encryption,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70" dirty="0">
                          <a:latin typeface="Times New Roman"/>
                          <a:cs typeface="Times New Roman"/>
                        </a:rPr>
                        <a:t>etc.)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64820">
                        <a:lnSpc>
                          <a:spcPct val="100000"/>
                        </a:lnSpc>
                      </a:pPr>
                      <a:r>
                        <a:rPr sz="2600" b="1" spc="-80" dirty="0">
                          <a:latin typeface="Times New Roman"/>
                          <a:cs typeface="Times New Roman"/>
                        </a:rPr>
                        <a:t>Transfer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85725" marR="1612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Car 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insurance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covering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theft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 marR="2362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200" spc="-130" dirty="0">
                          <a:latin typeface="Times New Roman"/>
                          <a:cs typeface="Times New Roman"/>
                        </a:rPr>
                        <a:t>Rely 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Internet  </a:t>
                      </a:r>
                      <a:r>
                        <a:rPr sz="2200" spc="-70" dirty="0">
                          <a:latin typeface="Times New Roman"/>
                          <a:cs typeface="Times New Roman"/>
                        </a:rPr>
                        <a:t>Service 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Provider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(ISP)  </a:t>
                      </a:r>
                      <a:r>
                        <a:rPr sz="2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sz="2200" spc="-60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guarantees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49452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1610" y="546861"/>
            <a:ext cx="732155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Some Risk Management</a:t>
            </a:r>
            <a:r>
              <a:rPr sz="4000" spc="20" dirty="0"/>
              <a:t> </a:t>
            </a:r>
            <a:r>
              <a:rPr sz="4000" spc="-5" dirty="0"/>
              <a:t>Strategies</a:t>
            </a:r>
            <a:endParaRPr sz="400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1001" y="1261872"/>
            <a:ext cx="8417178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7884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a vulnerability exists</a:t>
            </a:r>
            <a:r>
              <a:rPr lang="en-US" sz="3600" b="1" i="1" u="sng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Implement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security  </a:t>
            </a:r>
            <a:r>
              <a:rPr sz="3600" dirty="0">
                <a:latin typeface="Times New Roman"/>
                <a:cs typeface="Times New Roman"/>
              </a:rPr>
              <a:t>controls to </a:t>
            </a:r>
            <a:r>
              <a:rPr sz="3600" b="1" i="1" u="sng" dirty="0">
                <a:latin typeface="Times New Roman"/>
                <a:cs typeface="Times New Roman"/>
              </a:rPr>
              <a:t>reduce likelihood of </a:t>
            </a:r>
            <a:r>
              <a:rPr sz="3600" dirty="0">
                <a:latin typeface="Times New Roman"/>
                <a:cs typeface="Times New Roman"/>
              </a:rPr>
              <a:t>a vulnerability being  exercised.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771525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a vulnerability can be exploited</a:t>
            </a:r>
            <a:r>
              <a:rPr sz="3600" b="1" i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Apply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layered  protections, architectural designs, and administrative  controls to </a:t>
            </a:r>
            <a:r>
              <a:rPr sz="3600" b="1" i="1" u="sng" dirty="0">
                <a:latin typeface="Times New Roman"/>
                <a:cs typeface="Times New Roman"/>
              </a:rPr>
              <a:t>minimize the </a:t>
            </a:r>
            <a:r>
              <a:rPr sz="3600" b="1" i="1" u="sng" spc="-5" dirty="0">
                <a:latin typeface="Times New Roman"/>
                <a:cs typeface="Times New Roman"/>
              </a:rPr>
              <a:t>risk </a:t>
            </a:r>
            <a:r>
              <a:rPr sz="3600" b="1" i="1" u="sng" dirty="0">
                <a:latin typeface="Times New Roman"/>
                <a:cs typeface="Times New Roman"/>
              </a:rPr>
              <a:t>or prevent</a:t>
            </a:r>
            <a:r>
              <a:rPr sz="3600" b="1" i="1" u="sng" spc="-5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occurrence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dirty="0"/>
              <a:t>Common</a:t>
            </a:r>
            <a:r>
              <a:rPr spc="-80" dirty="0"/>
              <a:t> </a:t>
            </a:r>
            <a:r>
              <a:rPr dirty="0"/>
              <a:t>Threats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60256" y="1611984"/>
            <a:ext cx="84719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H</a:t>
            </a:r>
            <a:r>
              <a:rPr sz="4200" dirty="0">
                <a:latin typeface="Times New Roman"/>
                <a:cs typeface="Times New Roman"/>
              </a:rPr>
              <a:t>uman error</a:t>
            </a: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 or</a:t>
            </a:r>
            <a:r>
              <a:rPr sz="4200" spc="-90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Times New Roman"/>
                <a:cs typeface="Times New Roman"/>
              </a:rPr>
              <a:t>failure</a:t>
            </a:r>
            <a:r>
              <a:rPr lang="en-US" sz="4200" spc="-5" dirty="0">
                <a:latin typeface="Times New Roman"/>
                <a:cs typeface="Times New Roman"/>
              </a:rPr>
              <a:t>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Compromises </a:t>
            </a:r>
            <a:r>
              <a:rPr sz="4200" spc="-5" dirty="0">
                <a:latin typeface="Times New Roman"/>
                <a:cs typeface="Times New Roman"/>
              </a:rPr>
              <a:t>to </a:t>
            </a:r>
            <a:r>
              <a:rPr sz="4200" dirty="0">
                <a:latin typeface="Times New Roman"/>
                <a:cs typeface="Times New Roman"/>
              </a:rPr>
              <a:t>intellectual</a:t>
            </a:r>
            <a:r>
              <a:rPr sz="4200" spc="-4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property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T</a:t>
            </a:r>
            <a:r>
              <a:rPr sz="4200" dirty="0">
                <a:latin typeface="Times New Roman"/>
                <a:cs typeface="Times New Roman"/>
              </a:rPr>
              <a:t>respass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I</a:t>
            </a:r>
            <a:r>
              <a:rPr sz="4200" dirty="0">
                <a:latin typeface="Times New Roman"/>
                <a:cs typeface="Times New Roman"/>
              </a:rPr>
              <a:t>nformation</a:t>
            </a:r>
            <a:r>
              <a:rPr sz="4200" spc="-10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extortion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abotage or</a:t>
            </a:r>
            <a:r>
              <a:rPr sz="4200" spc="-10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vandalism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T</a:t>
            </a:r>
            <a:r>
              <a:rPr sz="4200" dirty="0">
                <a:latin typeface="Times New Roman"/>
                <a:cs typeface="Times New Roman"/>
              </a:rPr>
              <a:t>heft</a:t>
            </a:r>
            <a:endParaRPr lang="en-US"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b="1" dirty="0">
                <a:latin typeface="Times New Roman"/>
                <a:cs typeface="Times New Roman"/>
              </a:rPr>
              <a:t>…</a:t>
            </a:r>
          </a:p>
          <a:p>
            <a:pPr marL="12700">
              <a:lnSpc>
                <a:spcPct val="100000"/>
              </a:lnSpc>
              <a:buClr>
                <a:srgbClr val="3333CC"/>
              </a:buClr>
              <a:buSzPct val="59615"/>
              <a:tabLst>
                <a:tab pos="355600" algn="l"/>
              </a:tabLst>
            </a:pP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49452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792" y="586422"/>
            <a:ext cx="7321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Some Risk Management</a:t>
            </a:r>
            <a:r>
              <a:rPr sz="3200" spc="20" dirty="0"/>
              <a:t> </a:t>
            </a:r>
            <a:r>
              <a:rPr sz="3200" spc="-5" dirty="0"/>
              <a:t>Strategies</a:t>
            </a:r>
            <a:r>
              <a:rPr lang="en-US" sz="3200" spc="-5" dirty="0"/>
              <a:t>(cont.)</a:t>
            </a:r>
            <a:endParaRPr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1014" y="1632205"/>
            <a:ext cx="8368334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attacker’s cost is less than his potential gain</a:t>
            </a:r>
            <a:r>
              <a:rPr sz="3600" b="1" i="1" dirty="0">
                <a:latin typeface="Times New Roman"/>
                <a:cs typeface="Times New Roman"/>
              </a:rPr>
              <a:t>:</a:t>
            </a:r>
            <a:r>
              <a:rPr sz="3600" b="1" i="1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protection </a:t>
            </a:r>
            <a:r>
              <a:rPr lang="en-US" sz="3600" dirty="0">
                <a:latin typeface="Times New Roman"/>
                <a:cs typeface="Times New Roman"/>
              </a:rPr>
              <a:t>techniques </a:t>
            </a:r>
            <a:r>
              <a:rPr sz="3600" dirty="0">
                <a:latin typeface="Times New Roman"/>
                <a:cs typeface="Times New Roman"/>
              </a:rPr>
              <a:t>to increase </a:t>
            </a:r>
            <a:r>
              <a:rPr sz="3600" spc="-5" dirty="0">
                <a:latin typeface="Times New Roman"/>
                <a:cs typeface="Times New Roman"/>
              </a:rPr>
              <a:t>attack’s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cost.</a:t>
            </a: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When potential loss is substantial</a:t>
            </a:r>
            <a:r>
              <a:rPr sz="3600" b="1" i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Apply design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principles,  architectural designs, and technical and nontechnical protections to </a:t>
            </a:r>
            <a:r>
              <a:rPr sz="3600" b="1" i="1" u="sng" spc="-5" dirty="0">
                <a:latin typeface="Times New Roman"/>
                <a:cs typeface="Times New Roman"/>
              </a:rPr>
              <a:t>limit </a:t>
            </a:r>
            <a:r>
              <a:rPr sz="3600" b="1" i="1" u="sng" dirty="0">
                <a:latin typeface="Times New Roman"/>
                <a:cs typeface="Times New Roman"/>
              </a:rPr>
              <a:t>extent of attack</a:t>
            </a:r>
            <a:r>
              <a:rPr sz="3600" dirty="0">
                <a:latin typeface="Times New Roman"/>
                <a:cs typeface="Times New Roman"/>
              </a:rPr>
              <a:t>, thereby reducing  potential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loss.</a:t>
            </a:r>
          </a:p>
        </p:txBody>
      </p:sp>
    </p:spTree>
    <p:extLst>
      <p:ext uri="{BB962C8B-B14F-4D97-AF65-F5344CB8AC3E}">
        <p14:creationId xmlns:p14="http://schemas.microsoft.com/office/powerpoint/2010/main" val="3827245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8472" y="560070"/>
            <a:ext cx="614426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</a:t>
            </a:r>
            <a:r>
              <a:rPr spc="-95" dirty="0"/>
              <a:t> </a:t>
            </a:r>
            <a:r>
              <a:rPr dirty="0"/>
              <a:t>Process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02334"/>
            <a:ext cx="8144509" cy="502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1: System</a:t>
            </a:r>
            <a:r>
              <a:rPr sz="3600" b="1" i="1" spc="-5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characterization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Inpu</a:t>
            </a:r>
            <a:r>
              <a:rPr sz="3200" dirty="0">
                <a:latin typeface="Times New Roman"/>
                <a:cs typeface="Times New Roman"/>
              </a:rPr>
              <a:t>t: hardware, </a:t>
            </a:r>
            <a:r>
              <a:rPr sz="3200" spc="-5" dirty="0">
                <a:latin typeface="Times New Roman"/>
                <a:cs typeface="Times New Roman"/>
              </a:rPr>
              <a:t>software,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interfaces,  system mission, people, data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</a:p>
          <a:p>
            <a:pPr marL="756285" marR="1720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system boundary, system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functions,  system and data criticality 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sensitivity</a:t>
            </a: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2: </a:t>
            </a:r>
            <a:r>
              <a:rPr sz="3600" b="1" i="1" spc="-5" dirty="0">
                <a:latin typeface="Times New Roman"/>
                <a:cs typeface="Times New Roman"/>
              </a:rPr>
              <a:t>Threat</a:t>
            </a:r>
            <a:r>
              <a:rPr sz="3600" b="1" i="1" spc="-3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identification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265430" lvl="1" indent="-286385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attack history, data 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intelligence  agencies or mass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media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threat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1877" y="285496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326134"/>
            <a:ext cx="7647305" cy="502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3: </a:t>
            </a:r>
            <a:r>
              <a:rPr sz="3600" b="1" i="1" spc="-5" dirty="0">
                <a:latin typeface="Times New Roman"/>
                <a:cs typeface="Times New Roman"/>
              </a:rPr>
              <a:t>Vulnerability identification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prior risk assessment reports, audit  comments, security requirements,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security  test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list of potential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vulnerabilities</a:t>
            </a: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4: </a:t>
            </a:r>
            <a:r>
              <a:rPr sz="3600" b="1" i="1" spc="-5" dirty="0">
                <a:latin typeface="Times New Roman"/>
                <a:cs typeface="Times New Roman"/>
              </a:rPr>
              <a:t>Control</a:t>
            </a:r>
            <a:r>
              <a:rPr sz="3600" b="1" i="1" spc="-5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analysis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current controls, planned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controls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evaluation results of current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</a:p>
          <a:p>
            <a:pPr marL="75628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planned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377" y="255270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366265"/>
            <a:ext cx="8022590" cy="4419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Step 5: Likelihood</a:t>
            </a:r>
            <a:r>
              <a:rPr sz="3200" b="1" i="1" spc="-6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determination</a:t>
            </a:r>
            <a:endParaRPr sz="3200" b="1" i="1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Input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threat-source </a:t>
            </a:r>
            <a:r>
              <a:rPr sz="3200" dirty="0">
                <a:latin typeface="Times New Roman"/>
                <a:cs typeface="Times New Roman"/>
              </a:rPr>
              <a:t>motivation, </a:t>
            </a:r>
            <a:r>
              <a:rPr sz="3200" spc="-5" dirty="0">
                <a:latin typeface="Times New Roman"/>
                <a:cs typeface="Times New Roman"/>
              </a:rPr>
              <a:t>threat capacity, </a:t>
            </a:r>
            <a:r>
              <a:rPr sz="3200" dirty="0">
                <a:latin typeface="Times New Roman"/>
                <a:cs typeface="Times New Roman"/>
              </a:rPr>
              <a:t>nature  of vulnerability, current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controls</a:t>
            </a: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likelihood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rating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Step </a:t>
            </a:r>
            <a:r>
              <a:rPr sz="3200" b="1" i="1" spc="5" dirty="0">
                <a:latin typeface="Times New Roman"/>
                <a:cs typeface="Times New Roman"/>
              </a:rPr>
              <a:t>6: </a:t>
            </a:r>
            <a:r>
              <a:rPr sz="3200" b="1" i="1" spc="-5" dirty="0">
                <a:latin typeface="Times New Roman"/>
                <a:cs typeface="Times New Roman"/>
              </a:rPr>
              <a:t>Impact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analysis</a:t>
            </a:r>
          </a:p>
          <a:p>
            <a:pPr marL="756285" marR="1021715" lvl="1" indent="-286385">
              <a:lnSpc>
                <a:spcPts val="2810"/>
              </a:lnSpc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Input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mission impact </a:t>
            </a:r>
            <a:r>
              <a:rPr sz="3200" dirty="0">
                <a:latin typeface="Times New Roman"/>
                <a:cs typeface="Times New Roman"/>
              </a:rPr>
              <a:t>analysis, </a:t>
            </a:r>
            <a:r>
              <a:rPr sz="3200" spc="-5" dirty="0">
                <a:latin typeface="Times New Roman"/>
                <a:cs typeface="Times New Roman"/>
              </a:rPr>
              <a:t>asset criticality  assessment, </a:t>
            </a: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-5" dirty="0">
                <a:latin typeface="Times New Roman"/>
                <a:cs typeface="Times New Roman"/>
              </a:rPr>
              <a:t>criticality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sensitivity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Output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impact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ratin</a:t>
            </a:r>
            <a:r>
              <a:rPr lang="en-US" sz="3200" spc="-5" dirty="0">
                <a:latin typeface="Times New Roman"/>
                <a:cs typeface="Times New Roman"/>
              </a:rPr>
              <a:t>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377" y="255270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37057" y="1566056"/>
            <a:ext cx="8535290" cy="463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Step 7: Risk</a:t>
            </a:r>
            <a:r>
              <a:rPr sz="3600" b="1" i="1" spc="-5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determination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marR="205104" lvl="1" indent="-286385">
              <a:lnSpc>
                <a:spcPts val="2810"/>
              </a:lnSpc>
              <a:spcBef>
                <a:spcPts val="66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Input: </a:t>
            </a:r>
            <a:r>
              <a:rPr sz="3600" dirty="0">
                <a:latin typeface="Times New Roman"/>
                <a:cs typeface="Times New Roman"/>
              </a:rPr>
              <a:t>likelihood of </a:t>
            </a:r>
            <a:r>
              <a:rPr sz="3600" spc="-5" dirty="0">
                <a:latin typeface="Times New Roman"/>
                <a:cs typeface="Times New Roman"/>
              </a:rPr>
              <a:t>threat </a:t>
            </a:r>
            <a:r>
              <a:rPr sz="3600" dirty="0">
                <a:latin typeface="Times New Roman"/>
                <a:cs typeface="Times New Roman"/>
              </a:rPr>
              <a:t>exploitation, magnitude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 </a:t>
            </a:r>
            <a:r>
              <a:rPr sz="3600" spc="-5" dirty="0">
                <a:latin typeface="Times New Roman"/>
                <a:cs typeface="Times New Roman"/>
              </a:rPr>
              <a:t>impact, </a:t>
            </a:r>
            <a:r>
              <a:rPr sz="3600" dirty="0">
                <a:latin typeface="Times New Roman"/>
                <a:cs typeface="Times New Roman"/>
              </a:rPr>
              <a:t>adequacy of planned or current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controls</a:t>
            </a: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Output</a:t>
            </a:r>
            <a:r>
              <a:rPr sz="3600" dirty="0">
                <a:latin typeface="Times New Roman"/>
                <a:cs typeface="Times New Roman"/>
              </a:rPr>
              <a:t>: risks and </a:t>
            </a:r>
            <a:r>
              <a:rPr sz="3600" spc="-5" dirty="0">
                <a:latin typeface="Times New Roman"/>
                <a:cs typeface="Times New Roman"/>
              </a:rPr>
              <a:t>associated risk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levels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b="1" i="1" dirty="0">
                <a:latin typeface="Times New Roman"/>
                <a:cs typeface="Times New Roman"/>
              </a:rPr>
              <a:t>Step 8: Control</a:t>
            </a:r>
            <a:r>
              <a:rPr lang="en-US" sz="3600" b="1" i="1" spc="-80" dirty="0">
                <a:latin typeface="Times New Roman"/>
                <a:cs typeface="Times New Roman"/>
              </a:rPr>
              <a:t> </a:t>
            </a:r>
            <a:r>
              <a:rPr lang="en-US" sz="3600" b="1" i="1" dirty="0">
                <a:latin typeface="Times New Roman"/>
                <a:cs typeface="Times New Roman"/>
              </a:rPr>
              <a:t>recommendations and improvements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dirty="0">
                <a:latin typeface="Times New Roman"/>
                <a:cs typeface="Times New Roman"/>
              </a:rPr>
              <a:t>Output</a:t>
            </a:r>
            <a:r>
              <a:rPr lang="en-US" sz="3600" dirty="0">
                <a:latin typeface="Times New Roman"/>
                <a:cs typeface="Times New Roman"/>
              </a:rPr>
              <a:t>: recommended</a:t>
            </a:r>
            <a:r>
              <a:rPr lang="en-US" sz="3600" spc="-9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controls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706381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90600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377" y="255270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9740" y="1552621"/>
            <a:ext cx="7993382" cy="4914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400" b="1" i="1" dirty="0">
                <a:latin typeface="Times New Roman"/>
                <a:cs typeface="Times New Roman"/>
              </a:rPr>
              <a:t>Step 9: Results</a:t>
            </a:r>
            <a:r>
              <a:rPr sz="3400" b="1" i="1" spc="-7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documentation</a:t>
            </a:r>
          </a:p>
          <a:p>
            <a:pPr marL="756285" marR="157480" lvl="1" indent="-286385">
              <a:lnSpc>
                <a:spcPct val="100000"/>
              </a:lnSpc>
              <a:spcBef>
                <a:spcPts val="77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400" b="1" i="1" dirty="0">
                <a:latin typeface="Times New Roman"/>
                <a:cs typeface="Times New Roman"/>
              </a:rPr>
              <a:t>Output</a:t>
            </a:r>
            <a:r>
              <a:rPr sz="3400" dirty="0">
                <a:latin typeface="Times New Roman"/>
                <a:cs typeface="Times New Roman"/>
              </a:rPr>
              <a:t>: A set of documents, including</a:t>
            </a:r>
            <a:r>
              <a:rPr sz="3400" spc="-1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risk  identification, assessment, cost-effective  evaluation, suggested control</a:t>
            </a:r>
            <a:r>
              <a:rPr sz="3400" spc="-1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list.</a:t>
            </a:r>
          </a:p>
          <a:p>
            <a:pPr marL="355600" marR="5080">
              <a:lnSpc>
                <a:spcPct val="100000"/>
              </a:lnSpc>
              <a:spcBef>
                <a:spcPts val="770"/>
              </a:spcBef>
            </a:pPr>
            <a:r>
              <a:rPr sz="3400" b="1" i="1" dirty="0">
                <a:latin typeface="Times New Roman"/>
                <a:cs typeface="Times New Roman"/>
              </a:rPr>
              <a:t>A well documented risk management</a:t>
            </a:r>
            <a:r>
              <a:rPr sz="3400" b="1" i="1" spc="-5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process  at one phase, which is also the starting</a:t>
            </a:r>
            <a:r>
              <a:rPr lang="en-US" sz="3400" b="1" i="1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point</a:t>
            </a:r>
            <a:r>
              <a:rPr lang="en-US" sz="3400" b="1" i="1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for </a:t>
            </a:r>
            <a:r>
              <a:rPr sz="3400" b="1" i="1" spc="-5" dirty="0">
                <a:latin typeface="Times New Roman"/>
                <a:cs typeface="Times New Roman"/>
              </a:rPr>
              <a:t>the </a:t>
            </a:r>
            <a:r>
              <a:rPr sz="3400" b="1" i="1" dirty="0">
                <a:latin typeface="Times New Roman"/>
                <a:cs typeface="Times New Roman"/>
              </a:rPr>
              <a:t>analysis at </a:t>
            </a:r>
            <a:r>
              <a:rPr sz="3400" b="1" i="1" spc="-5" dirty="0">
                <a:latin typeface="Times New Roman"/>
                <a:cs typeface="Times New Roman"/>
              </a:rPr>
              <a:t>the </a:t>
            </a:r>
            <a:r>
              <a:rPr sz="3400" b="1" i="1" spc="5" dirty="0">
                <a:latin typeface="Times New Roman"/>
                <a:cs typeface="Times New Roman"/>
              </a:rPr>
              <a:t>next</a:t>
            </a:r>
            <a:r>
              <a:rPr sz="3400" b="1" i="1" spc="-4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phase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8077" y="285496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4939" y="1406397"/>
            <a:ext cx="877379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Step 10: System</a:t>
            </a:r>
            <a:r>
              <a:rPr sz="3600" b="1" i="1" spc="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monitoring</a:t>
            </a:r>
            <a:r>
              <a:rPr sz="3600" spc="-5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  <a:p>
            <a:pPr marL="756285" marR="49212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</a:t>
            </a:r>
            <a:r>
              <a:rPr sz="3600" spc="-5" dirty="0">
                <a:latin typeface="Times New Roman"/>
                <a:cs typeface="Times New Roman"/>
              </a:rPr>
              <a:t>ystem </a:t>
            </a:r>
            <a:r>
              <a:rPr lang="en-US" sz="3600" spc="-5" dirty="0">
                <a:latin typeface="Times New Roman"/>
                <a:cs typeface="Times New Roman"/>
              </a:rPr>
              <a:t>and environment</a:t>
            </a:r>
            <a:r>
              <a:rPr sz="3600" spc="-5" dirty="0">
                <a:latin typeface="Times New Roman"/>
                <a:cs typeface="Times New Roman"/>
              </a:rPr>
              <a:t> changed: </a:t>
            </a:r>
            <a:r>
              <a:rPr lang="en-US" sz="3600" spc="-5" dirty="0">
                <a:latin typeface="Times New Roman"/>
                <a:cs typeface="Times New Roman"/>
              </a:rPr>
              <a:t>H</a:t>
            </a:r>
            <a:r>
              <a:rPr sz="3600" spc="-5" dirty="0">
                <a:latin typeface="Times New Roman"/>
                <a:cs typeface="Times New Roman"/>
              </a:rPr>
              <a:t>ardware </a:t>
            </a:r>
            <a:r>
              <a:rPr lang="en-US" sz="3600" spc="-5" dirty="0">
                <a:latin typeface="Times New Roman"/>
                <a:cs typeface="Times New Roman"/>
              </a:rPr>
              <a:t>expanded or upgraded, </a:t>
            </a:r>
            <a:r>
              <a:rPr sz="3600" spc="-5" dirty="0">
                <a:latin typeface="Times New Roman"/>
                <a:cs typeface="Times New Roman"/>
              </a:rPr>
              <a:t>software updates, </a:t>
            </a:r>
            <a:r>
              <a:rPr sz="3600" spc="-10" dirty="0">
                <a:latin typeface="Times New Roman"/>
                <a:cs typeface="Times New Roman"/>
              </a:rPr>
              <a:t>mission </a:t>
            </a:r>
            <a:r>
              <a:rPr sz="3600" spc="-5" dirty="0">
                <a:latin typeface="Times New Roman"/>
                <a:cs typeface="Times New Roman"/>
              </a:rPr>
              <a:t>goal changed,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etc.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Performance: How </a:t>
            </a:r>
            <a:r>
              <a:rPr sz="3600" spc="-10" dirty="0">
                <a:latin typeface="Times New Roman"/>
                <a:cs typeface="Times New Roman"/>
              </a:rPr>
              <a:t>many </a:t>
            </a:r>
            <a:r>
              <a:rPr sz="3600" spc="-5" dirty="0">
                <a:latin typeface="Times New Roman"/>
                <a:cs typeface="Times New Roman"/>
              </a:rPr>
              <a:t>possible attacks have  been </a:t>
            </a:r>
            <a:r>
              <a:rPr sz="3600" dirty="0">
                <a:latin typeface="Times New Roman"/>
                <a:cs typeface="Times New Roman"/>
              </a:rPr>
              <a:t>prevented </a:t>
            </a:r>
            <a:r>
              <a:rPr sz="3600" spc="-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controls; </a:t>
            </a:r>
            <a:r>
              <a:rPr sz="3600" spc="-5" dirty="0">
                <a:latin typeface="Times New Roman"/>
                <a:cs typeface="Times New Roman"/>
              </a:rPr>
              <a:t>any </a:t>
            </a:r>
            <a:r>
              <a:rPr sz="3600" dirty="0">
                <a:latin typeface="Times New Roman"/>
                <a:cs typeface="Times New Roman"/>
              </a:rPr>
              <a:t>failures or </a:t>
            </a:r>
            <a:r>
              <a:rPr sz="3600" spc="-5" dirty="0">
                <a:latin typeface="Times New Roman"/>
                <a:cs typeface="Times New Roman"/>
              </a:rPr>
              <a:t>unwanted outcome,  etc.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8077" y="285496"/>
            <a:ext cx="73799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Management Process</a:t>
            </a:r>
            <a:r>
              <a:rPr spc="-90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5102" y="1567602"/>
            <a:ext cx="8773795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00" b="1" i="1" u="sng" spc="-5" dirty="0">
                <a:latin typeface="Times New Roman"/>
                <a:cs typeface="Times New Roman"/>
              </a:rPr>
              <a:t>Restart the whole process from Step 1</a:t>
            </a:r>
            <a:r>
              <a:rPr sz="3600" b="1" i="1" u="sng" spc="120" dirty="0">
                <a:latin typeface="Times New Roman"/>
                <a:cs typeface="Times New Roman"/>
              </a:rPr>
              <a:t> </a:t>
            </a:r>
            <a:r>
              <a:rPr sz="3600" b="1" i="1" u="sng" spc="-5" dirty="0">
                <a:latin typeface="Times New Roman"/>
                <a:cs typeface="Times New Roman"/>
              </a:rPr>
              <a:t>again</a:t>
            </a:r>
            <a:r>
              <a:rPr sz="3600" spc="-5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Periodically as </a:t>
            </a:r>
            <a:r>
              <a:rPr sz="3600" b="1" i="1" u="sng" spc="-5" dirty="0">
                <a:latin typeface="Times New Roman"/>
                <a:cs typeface="Times New Roman"/>
              </a:rPr>
              <a:t>part of system maintenance</a:t>
            </a:r>
            <a:r>
              <a:rPr sz="3600" b="1" i="1" u="sng" spc="180" dirty="0">
                <a:latin typeface="Times New Roman"/>
                <a:cs typeface="Times New Roman"/>
              </a:rPr>
              <a:t> </a:t>
            </a:r>
            <a:r>
              <a:rPr sz="3600" b="1" i="1" u="sng" spc="-5" dirty="0">
                <a:latin typeface="Times New Roman"/>
                <a:cs typeface="Times New Roman"/>
              </a:rPr>
              <a:t>procedure</a:t>
            </a:r>
            <a:endParaRPr sz="3600" b="1" i="1" u="sng" dirty="0">
              <a:latin typeface="Times New Roman"/>
              <a:cs typeface="Times New Roman"/>
            </a:endParaRPr>
          </a:p>
          <a:p>
            <a:pPr marL="756285" marR="40005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When </a:t>
            </a:r>
            <a:r>
              <a:rPr sz="3600" b="1" i="1" u="sng" spc="-5" dirty="0">
                <a:latin typeface="Times New Roman"/>
                <a:cs typeface="Times New Roman"/>
              </a:rPr>
              <a:t>system configuration is changed</a:t>
            </a:r>
            <a:r>
              <a:rPr sz="3600" spc="-5" dirty="0">
                <a:latin typeface="Times New Roman"/>
                <a:cs typeface="Times New Roman"/>
              </a:rPr>
              <a:t>, it </a:t>
            </a:r>
            <a:r>
              <a:rPr sz="3600" spc="-15" dirty="0">
                <a:latin typeface="Times New Roman"/>
                <a:cs typeface="Times New Roman"/>
              </a:rPr>
              <a:t>may </a:t>
            </a:r>
            <a:r>
              <a:rPr sz="3600" spc="-5" dirty="0">
                <a:latin typeface="Times New Roman"/>
                <a:cs typeface="Times New Roman"/>
              </a:rPr>
              <a:t>generate </a:t>
            </a:r>
            <a:r>
              <a:rPr sz="3600" spc="-10" dirty="0">
                <a:latin typeface="Times New Roman"/>
                <a:cs typeface="Times New Roman"/>
              </a:rPr>
              <a:t>some  </a:t>
            </a:r>
            <a:r>
              <a:rPr sz="3600" spc="-5" dirty="0">
                <a:latin typeface="Times New Roman"/>
                <a:cs typeface="Times New Roman"/>
              </a:rPr>
              <a:t>new risks not covered during the last risk management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process</a:t>
            </a:r>
            <a:endParaRPr sz="3600" dirty="0">
              <a:latin typeface="Times New Roman"/>
              <a:cs typeface="Times New Roman"/>
            </a:endParaRPr>
          </a:p>
          <a:p>
            <a:pPr marL="756285" marR="236220" lvl="1" indent="-28638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When </a:t>
            </a:r>
            <a:r>
              <a:rPr sz="3600" b="1" i="1" u="sng" spc="-10" dirty="0">
                <a:latin typeface="Times New Roman"/>
                <a:cs typeface="Times New Roman"/>
              </a:rPr>
              <a:t>some </a:t>
            </a:r>
            <a:r>
              <a:rPr sz="3600" b="1" i="1" u="sng" spc="-5" dirty="0">
                <a:latin typeface="Times New Roman"/>
                <a:cs typeface="Times New Roman"/>
              </a:rPr>
              <a:t>controls fail to prevent the risk from turning into  attacks</a:t>
            </a:r>
            <a:endParaRPr sz="36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78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244094"/>
            <a:ext cx="736600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Risk </a:t>
            </a:r>
            <a:r>
              <a:rPr spc="-5" dirty="0"/>
              <a:t>Management Process</a:t>
            </a:r>
            <a:r>
              <a:rPr spc="-80" dirty="0"/>
              <a:t> </a:t>
            </a:r>
            <a:r>
              <a:rPr sz="3200" spc="-5" dirty="0"/>
              <a:t>(cont.)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3552444" y="3183635"/>
            <a:ext cx="1781555" cy="1388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57600" y="1720595"/>
            <a:ext cx="18288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Characterization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4500" y="3765803"/>
            <a:ext cx="228600" cy="50165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76200" y="272796"/>
                </a:moveTo>
                <a:lnTo>
                  <a:pt x="0" y="272796"/>
                </a:lnTo>
                <a:lnTo>
                  <a:pt x="114300" y="501396"/>
                </a:lnTo>
                <a:lnTo>
                  <a:pt x="209550" y="310896"/>
                </a:lnTo>
                <a:lnTo>
                  <a:pt x="76200" y="310896"/>
                </a:lnTo>
                <a:lnTo>
                  <a:pt x="76200" y="272796"/>
                </a:lnTo>
                <a:close/>
              </a:path>
              <a:path w="228600" h="501650">
                <a:moveTo>
                  <a:pt x="152400" y="0"/>
                </a:moveTo>
                <a:lnTo>
                  <a:pt x="76200" y="0"/>
                </a:lnTo>
                <a:lnTo>
                  <a:pt x="76200" y="310896"/>
                </a:lnTo>
                <a:lnTo>
                  <a:pt x="152400" y="310896"/>
                </a:lnTo>
                <a:lnTo>
                  <a:pt x="152400" y="0"/>
                </a:lnTo>
                <a:close/>
              </a:path>
              <a:path w="228600" h="501650">
                <a:moveTo>
                  <a:pt x="228600" y="272796"/>
                </a:moveTo>
                <a:lnTo>
                  <a:pt x="152400" y="272796"/>
                </a:lnTo>
                <a:lnTo>
                  <a:pt x="152400" y="310896"/>
                </a:lnTo>
                <a:lnTo>
                  <a:pt x="209550" y="310896"/>
                </a:lnTo>
                <a:lnTo>
                  <a:pt x="228600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4500" y="2514600"/>
            <a:ext cx="228600" cy="50165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76200" y="272796"/>
                </a:moveTo>
                <a:lnTo>
                  <a:pt x="0" y="272796"/>
                </a:lnTo>
                <a:lnTo>
                  <a:pt x="114300" y="501396"/>
                </a:lnTo>
                <a:lnTo>
                  <a:pt x="209550" y="310896"/>
                </a:lnTo>
                <a:lnTo>
                  <a:pt x="76200" y="310896"/>
                </a:lnTo>
                <a:lnTo>
                  <a:pt x="76200" y="272796"/>
                </a:lnTo>
                <a:close/>
              </a:path>
              <a:path w="228600" h="501650">
                <a:moveTo>
                  <a:pt x="152400" y="0"/>
                </a:moveTo>
                <a:lnTo>
                  <a:pt x="76200" y="0"/>
                </a:lnTo>
                <a:lnTo>
                  <a:pt x="76200" y="310896"/>
                </a:lnTo>
                <a:lnTo>
                  <a:pt x="152400" y="310896"/>
                </a:lnTo>
                <a:lnTo>
                  <a:pt x="152400" y="0"/>
                </a:lnTo>
                <a:close/>
              </a:path>
              <a:path w="228600" h="501650">
                <a:moveTo>
                  <a:pt x="228600" y="272796"/>
                </a:moveTo>
                <a:lnTo>
                  <a:pt x="152400" y="272796"/>
                </a:lnTo>
                <a:lnTo>
                  <a:pt x="152400" y="310896"/>
                </a:lnTo>
                <a:lnTo>
                  <a:pt x="209550" y="310896"/>
                </a:lnTo>
                <a:lnTo>
                  <a:pt x="228600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800" y="1892807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0165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01650" h="228600">
                <a:moveTo>
                  <a:pt x="50139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01396" y="152400"/>
                </a:lnTo>
                <a:lnTo>
                  <a:pt x="5013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800" y="5676900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72795" y="0"/>
                </a:moveTo>
                <a:lnTo>
                  <a:pt x="272795" y="228600"/>
                </a:lnTo>
                <a:lnTo>
                  <a:pt x="425196" y="152400"/>
                </a:lnTo>
                <a:lnTo>
                  <a:pt x="310896" y="152400"/>
                </a:lnTo>
                <a:lnTo>
                  <a:pt x="310896" y="76200"/>
                </a:lnTo>
                <a:lnTo>
                  <a:pt x="425196" y="76200"/>
                </a:lnTo>
                <a:lnTo>
                  <a:pt x="272795" y="0"/>
                </a:lnTo>
                <a:close/>
              </a:path>
              <a:path w="501650" h="228600">
                <a:moveTo>
                  <a:pt x="272795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72795" y="152400"/>
                </a:lnTo>
                <a:lnTo>
                  <a:pt x="272795" y="76200"/>
                </a:lnTo>
                <a:close/>
              </a:path>
              <a:path w="501650" h="228600">
                <a:moveTo>
                  <a:pt x="425196" y="76200"/>
                </a:moveTo>
                <a:lnTo>
                  <a:pt x="310896" y="76200"/>
                </a:lnTo>
                <a:lnTo>
                  <a:pt x="310896" y="152400"/>
                </a:lnTo>
                <a:lnTo>
                  <a:pt x="425196" y="152400"/>
                </a:lnTo>
                <a:lnTo>
                  <a:pt x="501396" y="114300"/>
                </a:lnTo>
                <a:lnTo>
                  <a:pt x="4251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6800" y="1886711"/>
            <a:ext cx="1600200" cy="640080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40970" marR="135255" indent="219075">
              <a:lnSpc>
                <a:spcPct val="100000"/>
              </a:lnSpc>
              <a:spcBef>
                <a:spcPts val="21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2.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Threat  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ntifi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ati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4267200"/>
            <a:ext cx="16764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9626" y="4191000"/>
            <a:ext cx="2873374" cy="937788"/>
          </a:xfrm>
          <a:custGeom>
            <a:avLst/>
            <a:gdLst/>
            <a:ahLst/>
            <a:cxnLst/>
            <a:rect l="l" t="t" r="r" b="b"/>
            <a:pathLst>
              <a:path w="2133600" h="641985">
                <a:moveTo>
                  <a:pt x="0" y="641604"/>
                </a:moveTo>
                <a:lnTo>
                  <a:pt x="2133600" y="641604"/>
                </a:lnTo>
                <a:lnTo>
                  <a:pt x="2133600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89626" y="4191000"/>
            <a:ext cx="2780409" cy="859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02565" marR="193675" indent="387350">
              <a:lnSpc>
                <a:spcPct val="100000"/>
              </a:lnSpc>
              <a:spcBef>
                <a:spcPts val="220"/>
              </a:spcBef>
            </a:pPr>
            <a:r>
              <a:rPr lang="en-US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8. 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Control  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enda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r>
              <a:rPr lang="en-US"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 and Improvements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72300" y="2438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152400" y="190500"/>
                </a:moveTo>
                <a:lnTo>
                  <a:pt x="76200" y="190500"/>
                </a:lnTo>
                <a:lnTo>
                  <a:pt x="76200" y="501396"/>
                </a:lnTo>
                <a:lnTo>
                  <a:pt x="152400" y="501396"/>
                </a:lnTo>
                <a:lnTo>
                  <a:pt x="152400" y="190500"/>
                </a:lnTo>
                <a:close/>
              </a:path>
              <a:path w="228600" h="501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01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4680" y="3760250"/>
            <a:ext cx="228600" cy="430749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152400" y="190500"/>
                </a:moveTo>
                <a:lnTo>
                  <a:pt x="76200" y="190500"/>
                </a:lnTo>
                <a:lnTo>
                  <a:pt x="76200" y="501395"/>
                </a:lnTo>
                <a:lnTo>
                  <a:pt x="152400" y="501395"/>
                </a:lnTo>
                <a:lnTo>
                  <a:pt x="152400" y="190500"/>
                </a:lnTo>
                <a:close/>
              </a:path>
              <a:path w="228600" h="501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01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5355" y="1892807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0165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01650" h="228600">
                <a:moveTo>
                  <a:pt x="50139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01396" y="152400"/>
                </a:lnTo>
                <a:lnTo>
                  <a:pt x="5013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5676900"/>
            <a:ext cx="501650" cy="228600"/>
          </a:xfrm>
          <a:custGeom>
            <a:avLst/>
            <a:gdLst/>
            <a:ahLst/>
            <a:cxnLst/>
            <a:rect l="l" t="t" r="r" b="b"/>
            <a:pathLst>
              <a:path w="501650" h="228600">
                <a:moveTo>
                  <a:pt x="272796" y="0"/>
                </a:moveTo>
                <a:lnTo>
                  <a:pt x="272796" y="228600"/>
                </a:lnTo>
                <a:lnTo>
                  <a:pt x="425196" y="152400"/>
                </a:lnTo>
                <a:lnTo>
                  <a:pt x="310896" y="152400"/>
                </a:lnTo>
                <a:lnTo>
                  <a:pt x="310896" y="76200"/>
                </a:lnTo>
                <a:lnTo>
                  <a:pt x="425196" y="76200"/>
                </a:lnTo>
                <a:lnTo>
                  <a:pt x="272796" y="0"/>
                </a:lnTo>
                <a:close/>
              </a:path>
              <a:path w="501650" h="228600">
                <a:moveTo>
                  <a:pt x="27279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72796" y="152400"/>
                </a:lnTo>
                <a:lnTo>
                  <a:pt x="272796" y="76200"/>
                </a:lnTo>
                <a:close/>
              </a:path>
              <a:path w="501650" h="228600">
                <a:moveTo>
                  <a:pt x="425196" y="76200"/>
                </a:moveTo>
                <a:lnTo>
                  <a:pt x="310896" y="76200"/>
                </a:lnTo>
                <a:lnTo>
                  <a:pt x="310896" y="152400"/>
                </a:lnTo>
                <a:lnTo>
                  <a:pt x="425196" y="152400"/>
                </a:lnTo>
                <a:lnTo>
                  <a:pt x="501396" y="114300"/>
                </a:lnTo>
                <a:lnTo>
                  <a:pt x="4251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33800" y="55626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473709" marR="406400" indent="-58419">
              <a:lnSpc>
                <a:spcPct val="10000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Impact 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6800" y="31242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Vulnerability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4600" y="31242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9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0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9.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Documentation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4600" y="1781555"/>
            <a:ext cx="16002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215"/>
              </a:spcBef>
            </a:pP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10.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2091" y="5676900"/>
            <a:ext cx="16764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4460" marR="117475" indent="381000">
              <a:lnSpc>
                <a:spcPct val="10000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7.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Risk  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Dete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ination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6800" y="5410200"/>
            <a:ext cx="1752600" cy="6419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161925" marR="156210" indent="77470">
              <a:lnSpc>
                <a:spcPct val="10000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5.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Likelihood 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min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14500" y="4908803"/>
            <a:ext cx="228600" cy="501650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76200" y="272796"/>
                </a:moveTo>
                <a:lnTo>
                  <a:pt x="0" y="272796"/>
                </a:lnTo>
                <a:lnTo>
                  <a:pt x="114300" y="501396"/>
                </a:lnTo>
                <a:lnTo>
                  <a:pt x="209550" y="310896"/>
                </a:lnTo>
                <a:lnTo>
                  <a:pt x="76200" y="310896"/>
                </a:lnTo>
                <a:lnTo>
                  <a:pt x="76200" y="272796"/>
                </a:lnTo>
                <a:close/>
              </a:path>
              <a:path w="228600" h="501650">
                <a:moveTo>
                  <a:pt x="152400" y="0"/>
                </a:moveTo>
                <a:lnTo>
                  <a:pt x="76200" y="0"/>
                </a:lnTo>
                <a:lnTo>
                  <a:pt x="76200" y="310896"/>
                </a:lnTo>
                <a:lnTo>
                  <a:pt x="152400" y="310896"/>
                </a:lnTo>
                <a:lnTo>
                  <a:pt x="152400" y="0"/>
                </a:lnTo>
                <a:close/>
              </a:path>
              <a:path w="228600" h="501650">
                <a:moveTo>
                  <a:pt x="228600" y="272796"/>
                </a:moveTo>
                <a:lnTo>
                  <a:pt x="152400" y="272796"/>
                </a:lnTo>
                <a:lnTo>
                  <a:pt x="152400" y="310896"/>
                </a:lnTo>
                <a:lnTo>
                  <a:pt x="209550" y="310896"/>
                </a:lnTo>
                <a:lnTo>
                  <a:pt x="228600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1691" y="5128788"/>
            <a:ext cx="228600" cy="548111"/>
          </a:xfrm>
          <a:custGeom>
            <a:avLst/>
            <a:gdLst/>
            <a:ahLst/>
            <a:cxnLst/>
            <a:rect l="l" t="t" r="r" b="b"/>
            <a:pathLst>
              <a:path w="228600" h="501650">
                <a:moveTo>
                  <a:pt x="152400" y="190500"/>
                </a:moveTo>
                <a:lnTo>
                  <a:pt x="76200" y="190500"/>
                </a:lnTo>
                <a:lnTo>
                  <a:pt x="76200" y="501396"/>
                </a:lnTo>
                <a:lnTo>
                  <a:pt x="152400" y="501396"/>
                </a:lnTo>
                <a:lnTo>
                  <a:pt x="152400" y="190500"/>
                </a:lnTo>
                <a:close/>
              </a:path>
              <a:path w="228600" h="501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01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2082" y="255270"/>
            <a:ext cx="257238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References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3483" y="1600490"/>
            <a:ext cx="8700517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3251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Michael E. </a:t>
            </a:r>
            <a:r>
              <a:rPr lang="en-US" sz="2400" spc="-5" dirty="0">
                <a:latin typeface="Times New Roman"/>
                <a:cs typeface="Times New Roman"/>
              </a:rPr>
              <a:t>Whitman, </a:t>
            </a:r>
            <a:r>
              <a:rPr lang="en-US" sz="2400" dirty="0">
                <a:latin typeface="Times New Roman"/>
                <a:cs typeface="Times New Roman"/>
              </a:rPr>
              <a:t>Herbert </a:t>
            </a:r>
            <a:r>
              <a:rPr lang="en-US" sz="2400" spc="-5" dirty="0">
                <a:latin typeface="Times New Roman"/>
                <a:cs typeface="Times New Roman"/>
              </a:rPr>
              <a:t>J. </a:t>
            </a:r>
            <a:r>
              <a:rPr lang="en-US" sz="2400" dirty="0" err="1">
                <a:latin typeface="Times New Roman"/>
                <a:cs typeface="Times New Roman"/>
              </a:rPr>
              <a:t>Mattord</a:t>
            </a:r>
            <a:r>
              <a:rPr lang="en-US" sz="2400" dirty="0">
                <a:latin typeface="Times New Roman"/>
                <a:cs typeface="Times New Roman"/>
              </a:rPr>
              <a:t> , </a:t>
            </a:r>
            <a:r>
              <a:rPr lang="en-US" sz="2400" i="1" dirty="0">
                <a:latin typeface="Times New Roman"/>
                <a:cs typeface="Times New Roman"/>
              </a:rPr>
              <a:t>Principles</a:t>
            </a:r>
            <a:r>
              <a:rPr lang="en-US" sz="2400" i="1" spc="-12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of  Information Security, Thomson </a:t>
            </a:r>
            <a:r>
              <a:rPr lang="en-US" sz="2400" dirty="0">
                <a:latin typeface="Times New Roman"/>
                <a:cs typeface="Times New Roman"/>
              </a:rPr>
              <a:t>Course Technology,</a:t>
            </a:r>
            <a:r>
              <a:rPr lang="en-US" sz="2400" spc="-145" dirty="0">
                <a:latin typeface="Times New Roman"/>
                <a:cs typeface="Times New Roman"/>
              </a:rPr>
              <a:t>  6</a:t>
            </a:r>
            <a:r>
              <a:rPr lang="en-US" sz="2400" spc="-145" baseline="30000" dirty="0">
                <a:latin typeface="Times New Roman"/>
                <a:cs typeface="Times New Roman"/>
              </a:rPr>
              <a:t>th</a:t>
            </a:r>
            <a:r>
              <a:rPr lang="en-US" sz="2400" spc="-145" dirty="0">
                <a:latin typeface="Times New Roman"/>
                <a:cs typeface="Times New Roman"/>
              </a:rPr>
              <a:t> edition, </a:t>
            </a:r>
            <a:r>
              <a:rPr lang="en-US" sz="2400" dirty="0">
                <a:latin typeface="Times New Roman"/>
                <a:cs typeface="Times New Roman"/>
              </a:rPr>
              <a:t>2018.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400" dirty="0" err="1"/>
              <a:t>Vidhyashree</a:t>
            </a:r>
            <a:r>
              <a:rPr lang="en-US" sz="2400" dirty="0"/>
              <a:t> Nagaraju1 , Lance Fiondella1 , and Thierry Wandji2, A Survey of Fault and Attack Tree Modeling and Analysis for Cyber Risk Management , </a:t>
            </a:r>
            <a:r>
              <a:rPr lang="en-US" sz="2400" dirty="0">
                <a:hlinkClick r:id="rId5"/>
              </a:rPr>
              <a:t>https://ieeexplore.ieee.org/stamp/stamp.jsp?arnumber=7943455</a:t>
            </a:r>
            <a:endParaRPr lang="en-US" sz="2400" dirty="0"/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it-IT" sz="2400" dirty="0">
                <a:latin typeface="Times New Roman"/>
                <a:cs typeface="Times New Roman"/>
              </a:rPr>
              <a:t>Wissam ABBASS, Amine BAINA, Mostafa BELLAFKIH, </a:t>
            </a:r>
            <a:r>
              <a:rPr lang="en-US" sz="2400" dirty="0">
                <a:latin typeface="Times New Roman"/>
                <a:cs typeface="Times New Roman"/>
              </a:rPr>
              <a:t>Improvement of Information System Security Risk Management, 2016 4th IEEE International Colloquium on Information Science and Technology (</a:t>
            </a:r>
            <a:r>
              <a:rPr lang="en-US" sz="2400" dirty="0" err="1">
                <a:latin typeface="Times New Roman"/>
                <a:cs typeface="Times New Roman"/>
              </a:rPr>
              <a:t>CiSt</a:t>
            </a:r>
            <a:r>
              <a:rPr lang="en-US" sz="2400" dirty="0">
                <a:latin typeface="Times New Roman"/>
                <a:cs typeface="Times New Roman"/>
              </a:rPr>
              <a:t>), 2016, pp. 182-187, </a:t>
            </a:r>
            <a:r>
              <a:rPr lang="en-US" sz="2400" dirty="0" err="1">
                <a:latin typeface="Times New Roman"/>
                <a:cs typeface="Times New Roman"/>
              </a:rPr>
              <a:t>doi</a:t>
            </a:r>
            <a:r>
              <a:rPr lang="en-US" sz="2400" dirty="0">
                <a:latin typeface="Times New Roman"/>
                <a:cs typeface="Times New Roman"/>
              </a:rPr>
              <a:t>: 10.1109/CIST.2016.7805039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dirty="0"/>
              <a:t>Common</a:t>
            </a:r>
            <a:r>
              <a:rPr spc="-80" dirty="0"/>
              <a:t> </a:t>
            </a:r>
            <a:r>
              <a:rPr dirty="0"/>
              <a:t>Threats</a:t>
            </a:r>
            <a:r>
              <a:rPr lang="en-US" dirty="0"/>
              <a:t> </a:t>
            </a:r>
            <a:r>
              <a:rPr lang="en-US" sz="2800" dirty="0"/>
              <a:t>(Cont.)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54164" y="1550033"/>
            <a:ext cx="7856256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oftware</a:t>
            </a:r>
            <a:r>
              <a:rPr sz="4200" spc="-1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attacks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Forces of</a:t>
            </a:r>
            <a:r>
              <a:rPr sz="4200" spc="-9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nature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Deviations </a:t>
            </a:r>
            <a:r>
              <a:rPr lang="en-US" sz="4200" dirty="0">
                <a:latin typeface="Times New Roman"/>
                <a:cs typeface="Times New Roman"/>
              </a:rPr>
              <a:t>in q</a:t>
            </a:r>
            <a:r>
              <a:rPr sz="4200" dirty="0">
                <a:latin typeface="Times New Roman"/>
                <a:cs typeface="Times New Roman"/>
              </a:rPr>
              <a:t>uality of</a:t>
            </a:r>
            <a:r>
              <a:rPr sz="4200" spc="-9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service</a:t>
            </a:r>
            <a:r>
              <a:rPr lang="en-US" sz="4200" dirty="0">
                <a:latin typeface="Times New Roman"/>
                <a:cs typeface="Times New Roman"/>
              </a:rPr>
              <a:t>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H</a:t>
            </a:r>
            <a:r>
              <a:rPr sz="4200" dirty="0">
                <a:latin typeface="Times New Roman"/>
                <a:cs typeface="Times New Roman"/>
              </a:rPr>
              <a:t>ardware failure</a:t>
            </a: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 or</a:t>
            </a:r>
            <a:r>
              <a:rPr sz="4200" spc="-100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Times New Roman"/>
                <a:cs typeface="Times New Roman"/>
              </a:rPr>
              <a:t>errors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dirty="0">
                <a:latin typeface="Times New Roman"/>
                <a:cs typeface="Times New Roman"/>
              </a:rPr>
              <a:t>S</a:t>
            </a:r>
            <a:r>
              <a:rPr sz="4200" dirty="0">
                <a:latin typeface="Times New Roman"/>
                <a:cs typeface="Times New Roman"/>
              </a:rPr>
              <a:t>oftware failures or</a:t>
            </a:r>
            <a:r>
              <a:rPr sz="4200" spc="-75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Times New Roman"/>
                <a:cs typeface="Times New Roman"/>
              </a:rPr>
              <a:t>errors</a:t>
            </a:r>
            <a:endParaRPr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200" dirty="0">
                <a:latin typeface="Times New Roman"/>
                <a:cs typeface="Times New Roman"/>
              </a:rPr>
              <a:t>Technological</a:t>
            </a:r>
            <a:r>
              <a:rPr sz="4200" spc="-6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obsolescence</a:t>
            </a:r>
            <a:endParaRPr lang="en-US" sz="4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200" b="1" dirty="0">
                <a:latin typeface="Times New Roman"/>
                <a:cs typeface="Times New Roman"/>
              </a:rPr>
              <a:t>…</a:t>
            </a:r>
            <a:endParaRPr sz="4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45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785">
              <a:lnSpc>
                <a:spcPct val="100000"/>
              </a:lnSpc>
            </a:pPr>
            <a:r>
              <a:rPr dirty="0"/>
              <a:t>Vulnerability</a:t>
            </a:r>
            <a:r>
              <a:rPr spc="-75" dirty="0"/>
              <a:t> </a:t>
            </a:r>
            <a:r>
              <a:rPr dirty="0"/>
              <a:t>Category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9740" y="1521586"/>
            <a:ext cx="8192134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Probabilistic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vulnerabilities</a:t>
            </a:r>
          </a:p>
          <a:p>
            <a:pPr marL="756285" marR="5080" lvl="1" indent="-286385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Caused by hardware failures, human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actions  </a:t>
            </a:r>
            <a:r>
              <a:rPr sz="4400" dirty="0">
                <a:latin typeface="Times New Roman"/>
                <a:cs typeface="Times New Roman"/>
              </a:rPr>
              <a:t>and </a:t>
            </a:r>
            <a:r>
              <a:rPr sz="4400" spc="-5" dirty="0">
                <a:latin typeface="Times New Roman"/>
                <a:cs typeface="Times New Roman"/>
              </a:rPr>
              <a:t>information </a:t>
            </a:r>
            <a:r>
              <a:rPr sz="4400" dirty="0">
                <a:latin typeface="Times New Roman"/>
                <a:cs typeface="Times New Roman"/>
              </a:rPr>
              <a:t>problems in </a:t>
            </a:r>
            <a:r>
              <a:rPr sz="4400" spc="-5" dirty="0">
                <a:latin typeface="Times New Roman"/>
                <a:cs typeface="Times New Roman"/>
              </a:rPr>
              <a:t>the </a:t>
            </a:r>
            <a:r>
              <a:rPr sz="4400" dirty="0">
                <a:latin typeface="Times New Roman"/>
                <a:cs typeface="Times New Roman"/>
              </a:rPr>
              <a:t>operational 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501" y="387858"/>
            <a:ext cx="883899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785">
              <a:lnSpc>
                <a:spcPct val="100000"/>
              </a:lnSpc>
            </a:pPr>
            <a:r>
              <a:rPr dirty="0"/>
              <a:t>Vulnerability</a:t>
            </a:r>
            <a:r>
              <a:rPr spc="-75" dirty="0"/>
              <a:t> </a:t>
            </a:r>
            <a:r>
              <a:rPr dirty="0"/>
              <a:t>Category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9740" y="1521586"/>
            <a:ext cx="8192134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Algorithmic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vulnerabilities</a:t>
            </a:r>
          </a:p>
          <a:p>
            <a:pPr marL="756285" marR="335280" lvl="1" indent="-286385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Caused by design and </a:t>
            </a:r>
            <a:r>
              <a:rPr sz="4000" spc="-5" dirty="0">
                <a:latin typeface="Times New Roman"/>
                <a:cs typeface="Times New Roman"/>
              </a:rPr>
              <a:t>implementation </a:t>
            </a:r>
            <a:r>
              <a:rPr sz="4000" dirty="0">
                <a:latin typeface="Times New Roman"/>
                <a:cs typeface="Times New Roman"/>
              </a:rPr>
              <a:t>errors introduced during </a:t>
            </a:r>
            <a:r>
              <a:rPr sz="4000" spc="-5" dirty="0">
                <a:latin typeface="Times New Roman"/>
                <a:cs typeface="Times New Roman"/>
              </a:rPr>
              <a:t>system  </a:t>
            </a:r>
            <a:r>
              <a:rPr sz="4000" dirty="0">
                <a:latin typeface="Times New Roman"/>
                <a:cs typeface="Times New Roman"/>
              </a:rPr>
              <a:t>development</a:t>
            </a:r>
            <a:r>
              <a:rPr lang="en-US" sz="4000" dirty="0">
                <a:latin typeface="Times New Roman"/>
                <a:cs typeface="Times New Roman"/>
              </a:rPr>
              <a:t>, </a:t>
            </a:r>
            <a:r>
              <a:rPr sz="4000" dirty="0">
                <a:latin typeface="Times New Roman"/>
                <a:cs typeface="Times New Roman"/>
              </a:rPr>
              <a:t>including both software</a:t>
            </a:r>
            <a:r>
              <a:rPr sz="4000" spc="-1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  hardware</a:t>
            </a:r>
          </a:p>
        </p:txBody>
      </p:sp>
    </p:spTree>
    <p:extLst>
      <p:ext uri="{BB962C8B-B14F-4D97-AF65-F5344CB8AC3E}">
        <p14:creationId xmlns:p14="http://schemas.microsoft.com/office/powerpoint/2010/main" val="7715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735">
              <a:lnSpc>
                <a:spcPct val="100000"/>
              </a:lnSpc>
            </a:pPr>
            <a:r>
              <a:rPr dirty="0"/>
              <a:t>Identification of Possible</a:t>
            </a:r>
            <a:r>
              <a:rPr spc="-105" dirty="0"/>
              <a:t> </a:t>
            </a:r>
            <a:r>
              <a:rPr dirty="0"/>
              <a:t>Risks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14066" y="997648"/>
            <a:ext cx="8451086" cy="388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3333CC"/>
              </a:buClr>
              <a:buSzPct val="58333"/>
              <a:tabLst>
                <a:tab pos="355600" algn="l"/>
              </a:tabLst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4400" b="1" i="1" spc="-5" dirty="0">
                <a:latin typeface="Times New Roman"/>
                <a:cs typeface="Times New Roman"/>
              </a:rPr>
              <a:t>What is </a:t>
            </a:r>
            <a:r>
              <a:rPr lang="en-US" sz="4400" b="1" i="1" spc="5" dirty="0">
                <a:latin typeface="Times New Roman"/>
                <a:cs typeface="Times New Roman"/>
              </a:rPr>
              <a:t>at</a:t>
            </a:r>
            <a:r>
              <a:rPr lang="en-US" sz="4400" b="1" i="1" spc="-90" dirty="0">
                <a:latin typeface="Times New Roman"/>
                <a:cs typeface="Times New Roman"/>
              </a:rPr>
              <a:t> </a:t>
            </a:r>
            <a:r>
              <a:rPr lang="en-US" sz="4400" b="1" i="1" dirty="0">
                <a:latin typeface="Times New Roman"/>
                <a:cs typeface="Times New Roman"/>
              </a:rPr>
              <a:t>risk?  Examples: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Product design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Customer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information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Company’s </a:t>
            </a:r>
            <a:r>
              <a:rPr sz="4000" dirty="0">
                <a:latin typeface="Times New Roman"/>
                <a:cs typeface="Times New Roman"/>
              </a:rPr>
              <a:t>future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plan</a:t>
            </a: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3300"/>
                </a:solidFill>
                <a:latin typeface="Wingdings"/>
                <a:cs typeface="Wingdings"/>
              </a:rPr>
              <a:t></a:t>
            </a:r>
            <a:r>
              <a:rPr sz="2000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4000" dirty="0">
                <a:latin typeface="Times New Roman"/>
                <a:cs typeface="Times New Roman"/>
              </a:rPr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492" y="616043"/>
            <a:ext cx="84764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735">
              <a:lnSpc>
                <a:spcPct val="100000"/>
              </a:lnSpc>
            </a:pPr>
            <a:r>
              <a:rPr sz="3600" dirty="0"/>
              <a:t>Identification of Possible</a:t>
            </a:r>
            <a:r>
              <a:rPr sz="3600" spc="-105" dirty="0"/>
              <a:t> </a:t>
            </a:r>
            <a:r>
              <a:rPr sz="3600" dirty="0"/>
              <a:t>Risks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0826" y="1701511"/>
            <a:ext cx="8388311" cy="421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For each threat, </a:t>
            </a:r>
            <a:r>
              <a:rPr sz="4000" b="1" i="1" spc="-5" dirty="0">
                <a:latin typeface="Times New Roman"/>
                <a:cs typeface="Times New Roman"/>
              </a:rPr>
              <a:t>what </a:t>
            </a:r>
            <a:r>
              <a:rPr sz="4000" b="1" i="1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where </a:t>
            </a:r>
            <a:r>
              <a:rPr sz="4000" b="1" i="1" dirty="0">
                <a:latin typeface="Times New Roman"/>
                <a:cs typeface="Times New Roman"/>
              </a:rPr>
              <a:t>and other</a:t>
            </a:r>
            <a:r>
              <a:rPr sz="4000" b="1" i="1" spc="-9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factors</a:t>
            </a:r>
            <a:r>
              <a:rPr sz="4000" dirty="0">
                <a:latin typeface="Times New Roman"/>
                <a:cs typeface="Times New Roman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What </a:t>
            </a:r>
            <a:r>
              <a:rPr sz="4000" b="1" i="1" dirty="0">
                <a:latin typeface="Times New Roman"/>
                <a:cs typeface="Times New Roman"/>
              </a:rPr>
              <a:t>vulnerabilities can be</a:t>
            </a:r>
            <a:r>
              <a:rPr sz="4000" b="1" i="1" spc="-11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exploited</a:t>
            </a:r>
            <a:r>
              <a:rPr sz="4000" dirty="0">
                <a:latin typeface="Times New Roman"/>
                <a:cs typeface="Times New Roman"/>
              </a:rPr>
              <a:t>?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Technology?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Process?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Network?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People?</a:t>
            </a:r>
          </a:p>
        </p:txBody>
      </p:sp>
    </p:spTree>
    <p:extLst>
      <p:ext uri="{BB962C8B-B14F-4D97-AF65-F5344CB8AC3E}">
        <p14:creationId xmlns:p14="http://schemas.microsoft.com/office/powerpoint/2010/main" val="103436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1001267"/>
            <a:ext cx="422275" cy="361315"/>
          </a:xfrm>
          <a:custGeom>
            <a:avLst/>
            <a:gdLst/>
            <a:ahLst/>
            <a:cxnLst/>
            <a:rect l="l" t="t" r="r" b="b"/>
            <a:pathLst>
              <a:path w="422275" h="361315">
                <a:moveTo>
                  <a:pt x="0" y="360743"/>
                </a:moveTo>
                <a:lnTo>
                  <a:pt x="422148" y="360743"/>
                </a:lnTo>
                <a:lnTo>
                  <a:pt x="422148" y="0"/>
                </a:lnTo>
                <a:lnTo>
                  <a:pt x="0" y="0"/>
                </a:lnTo>
                <a:lnTo>
                  <a:pt x="0" y="36074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001267"/>
            <a:ext cx="368808" cy="36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01" y="470916"/>
            <a:ext cx="0" cy="891540"/>
          </a:xfrm>
          <a:custGeom>
            <a:avLst/>
            <a:gdLst/>
            <a:ahLst/>
            <a:cxnLst/>
            <a:rect l="l" t="t" r="r" b="b"/>
            <a:pathLst>
              <a:path h="891540">
                <a:moveTo>
                  <a:pt x="0" y="0"/>
                </a:moveTo>
                <a:lnTo>
                  <a:pt x="0" y="891095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261" y="440025"/>
            <a:ext cx="8838996" cy="699165"/>
          </a:xfrm>
          <a:prstGeom prst="rect">
            <a:avLst/>
          </a:prstGeom>
        </p:spPr>
        <p:txBody>
          <a:bodyPr vert="horz" wrap="square" lIns="0" tIns="82803" rIns="0" bIns="0" rtlCol="0">
            <a:spAutoFit/>
          </a:bodyPr>
          <a:lstStyle/>
          <a:p>
            <a:pPr marL="1158875">
              <a:lnSpc>
                <a:spcPct val="100000"/>
              </a:lnSpc>
            </a:pPr>
            <a:r>
              <a:rPr sz="4000" spc="-5" dirty="0"/>
              <a:t>Components of </a:t>
            </a:r>
            <a:r>
              <a:rPr lang="en-US" sz="4000" spc="-5" dirty="0"/>
              <a:t>Risk Management</a:t>
            </a:r>
            <a:endParaRPr sz="4000" dirty="0"/>
          </a:p>
        </p:txBody>
      </p:sp>
      <p:sp>
        <p:nvSpPr>
          <p:cNvPr id="8" name="object 8"/>
          <p:cNvSpPr/>
          <p:nvPr/>
        </p:nvSpPr>
        <p:spPr>
          <a:xfrm>
            <a:off x="304800" y="1355725"/>
            <a:ext cx="0" cy="4770755"/>
          </a:xfrm>
          <a:custGeom>
            <a:avLst/>
            <a:gdLst/>
            <a:ahLst/>
            <a:cxnLst/>
            <a:rect l="l" t="t" r="r" b="b"/>
            <a:pathLst>
              <a:path h="4770755">
                <a:moveTo>
                  <a:pt x="0" y="0"/>
                </a:moveTo>
                <a:lnTo>
                  <a:pt x="0" y="47704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8823" y="1355725"/>
            <a:ext cx="0" cy="4770755"/>
          </a:xfrm>
          <a:custGeom>
            <a:avLst/>
            <a:gdLst/>
            <a:ahLst/>
            <a:cxnLst/>
            <a:rect l="l" t="t" r="r" b="b"/>
            <a:pathLst>
              <a:path h="4770755">
                <a:moveTo>
                  <a:pt x="0" y="0"/>
                </a:moveTo>
                <a:lnTo>
                  <a:pt x="0" y="47704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45720"/>
              </p:ext>
            </p:extLst>
          </p:nvPr>
        </p:nvGraphicFramePr>
        <p:xfrm>
          <a:off x="152399" y="1435607"/>
          <a:ext cx="8839201" cy="4751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1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3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Components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2440305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Risk  </a:t>
                      </a:r>
                      <a:r>
                        <a:rPr sz="1800" b="1" spc="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Management	System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Component</a:t>
                      </a: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Categories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People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Employees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73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Trusted employees/Other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Staff</a:t>
                      </a:r>
                      <a:endParaRPr sz="18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2"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Nonemployees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People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 trusted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organizations/Others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Procedures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 &amp;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business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procedures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andling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sensitive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info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rmation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/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andling non-sensitive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info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rmation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Transmission,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Applications, Operating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components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6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Hardware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765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System devices and  peripherals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984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Systems and peripherals,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Security  devices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7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components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63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Intranet components, Internet or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DMZ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components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3300"/>
      </a:hlink>
      <a:folHlink>
        <a:srgbClr val="3333CC"/>
      </a:folHlink>
    </a:clrScheme>
    <a:fontScheme name="Time New Roman Bot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dash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dash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33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2033</Words>
  <Application>Microsoft Office PowerPoint</Application>
  <PresentationFormat>On-screen Show (4:3)</PresentationFormat>
  <Paragraphs>379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Garamond</vt:lpstr>
      <vt:lpstr>Tahoma</vt:lpstr>
      <vt:lpstr>Times New Roman</vt:lpstr>
      <vt:lpstr>Wingdings</vt:lpstr>
      <vt:lpstr>Office Theme</vt:lpstr>
      <vt:lpstr>Blends</vt:lpstr>
      <vt:lpstr>CSE 543  Information Assurance and Security  Risk Management  Professor Stephen S. Yau Spring 2022</vt:lpstr>
      <vt:lpstr>What Is a Risk?</vt:lpstr>
      <vt:lpstr>Common Threats</vt:lpstr>
      <vt:lpstr>Common Threats (Cont.)</vt:lpstr>
      <vt:lpstr>Vulnerability Category</vt:lpstr>
      <vt:lpstr>Vulnerability Category(cont)</vt:lpstr>
      <vt:lpstr>Identification of Possible Risks</vt:lpstr>
      <vt:lpstr>Identification of Possible Risks(cont.)</vt:lpstr>
      <vt:lpstr>Components of Risk Management</vt:lpstr>
      <vt:lpstr>Cost/Benefit Analysis</vt:lpstr>
      <vt:lpstr>Cost/Benefit Analysis (cont.)</vt:lpstr>
      <vt:lpstr>Risk Analysis</vt:lpstr>
      <vt:lpstr>Risk Analysis (cont.)</vt:lpstr>
      <vt:lpstr>Risk Analysis (cont.)</vt:lpstr>
      <vt:lpstr>Risk Analysis Example</vt:lpstr>
      <vt:lpstr>Risk Analysis Example(cont)</vt:lpstr>
      <vt:lpstr>Controls</vt:lpstr>
      <vt:lpstr>Controls</vt:lpstr>
      <vt:lpstr>Controls (cont.)</vt:lpstr>
      <vt:lpstr>Controls (cont.)</vt:lpstr>
      <vt:lpstr>A Model of Risk Analysis Process</vt:lpstr>
      <vt:lpstr>Risk Management</vt:lpstr>
      <vt:lpstr>Risk Management (cont.)</vt:lpstr>
      <vt:lpstr>Risk Acceptance</vt:lpstr>
      <vt:lpstr>Risk Acceptance (cont)</vt:lpstr>
      <vt:lpstr>Mitigation</vt:lpstr>
      <vt:lpstr>Mitigation (cont.)</vt:lpstr>
      <vt:lpstr>Examples</vt:lpstr>
      <vt:lpstr>Some Risk Management Strategies</vt:lpstr>
      <vt:lpstr>Some Risk Management Strategies(cont.)</vt:lpstr>
      <vt:lpstr>Risk Management Process</vt:lpstr>
      <vt:lpstr>Risk Management Process (cont.)</vt:lpstr>
      <vt:lpstr>Risk Management Process (cont.)</vt:lpstr>
      <vt:lpstr>Risk Management Process (cont.)</vt:lpstr>
      <vt:lpstr>Risk Management Process (cont.)</vt:lpstr>
      <vt:lpstr>Risk Management Process (cont.)</vt:lpstr>
      <vt:lpstr>Risk Management Process (cont.)</vt:lpstr>
      <vt:lpstr>Risk Management Process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Stephen S. Yau</cp:lastModifiedBy>
  <cp:revision>65</cp:revision>
  <dcterms:created xsi:type="dcterms:W3CDTF">2016-01-07T22:40:58Z</dcterms:created>
  <dcterms:modified xsi:type="dcterms:W3CDTF">2022-03-16T07:53:52Z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