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39"/>
  </p:notesMasterIdLst>
  <p:sldIdLst>
    <p:sldId id="276" r:id="rId3"/>
    <p:sldId id="257" r:id="rId4"/>
    <p:sldId id="258" r:id="rId5"/>
    <p:sldId id="259" r:id="rId6"/>
    <p:sldId id="286" r:id="rId7"/>
    <p:sldId id="260" r:id="rId8"/>
    <p:sldId id="277" r:id="rId9"/>
    <p:sldId id="261" r:id="rId10"/>
    <p:sldId id="278" r:id="rId11"/>
    <p:sldId id="262" r:id="rId12"/>
    <p:sldId id="279" r:id="rId13"/>
    <p:sldId id="280" r:id="rId14"/>
    <p:sldId id="263" r:id="rId15"/>
    <p:sldId id="264" r:id="rId16"/>
    <p:sldId id="281" r:id="rId17"/>
    <p:sldId id="287" r:id="rId18"/>
    <p:sldId id="288" r:id="rId19"/>
    <p:sldId id="265" r:id="rId20"/>
    <p:sldId id="282" r:id="rId21"/>
    <p:sldId id="289" r:id="rId22"/>
    <p:sldId id="283" r:id="rId23"/>
    <p:sldId id="290" r:id="rId24"/>
    <p:sldId id="266" r:id="rId25"/>
    <p:sldId id="267" r:id="rId26"/>
    <p:sldId id="268" r:id="rId27"/>
    <p:sldId id="284" r:id="rId28"/>
    <p:sldId id="269" r:id="rId29"/>
    <p:sldId id="285" r:id="rId30"/>
    <p:sldId id="270" r:id="rId31"/>
    <p:sldId id="291" r:id="rId32"/>
    <p:sldId id="271" r:id="rId33"/>
    <p:sldId id="292" r:id="rId34"/>
    <p:sldId id="272" r:id="rId35"/>
    <p:sldId id="273" r:id="rId36"/>
    <p:sldId id="274" r:id="rId37"/>
    <p:sldId id="275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>
      <p:cViewPr varScale="1">
        <p:scale>
          <a:sx n="90" d="100"/>
          <a:sy n="90" d="100"/>
        </p:scale>
        <p:origin x="1404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7732E-437C-45BE-A6D3-B1B8D8C4B802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73F89-B202-421C-AE9F-63EDC585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CSE543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S. S. Yau</a:t>
            </a:r>
            <a:endParaRPr spc="-3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dirty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fld id="{846B96EE-D11E-4EB1-8A09-A1983152827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333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S. S. Yau</a:t>
            </a:r>
            <a:endParaRPr spc="-3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dirty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fld id="{C13A9F39-6D8D-410A-9543-CCDE6227B72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509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S. S. Yau</a:t>
            </a:r>
            <a:endParaRPr spc="-3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dirty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fld id="{13E588EB-F2A7-40C6-B261-E99F9066BA5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62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CSE543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S. S. Yau</a:t>
            </a:r>
            <a:endParaRPr spc="-3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dirty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fld id="{2D3EAB21-8995-4999-9C9B-26ACDE72BF9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37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CSE543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S. S. Yau</a:t>
            </a:r>
            <a:endParaRPr spc="-3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dirty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fld id="{A9684D62-7DA7-4E3D-81DF-AAF97D58F62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2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76" y="579119"/>
            <a:ext cx="437515" cy="475615"/>
          </a:xfrm>
          <a:custGeom>
            <a:avLst/>
            <a:gdLst/>
            <a:ahLst/>
            <a:cxnLst/>
            <a:rect l="l" t="t" r="r" b="b"/>
            <a:pathLst>
              <a:path w="437515" h="475615">
                <a:moveTo>
                  <a:pt x="0" y="475488"/>
                </a:moveTo>
                <a:lnTo>
                  <a:pt x="437387" y="475488"/>
                </a:lnTo>
                <a:lnTo>
                  <a:pt x="437387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579119"/>
            <a:ext cx="329184" cy="4754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2625" y="623061"/>
            <a:ext cx="7778749" cy="620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9579" y="1556257"/>
            <a:ext cx="8244840" cy="433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k object 16"/>
          <p:cNvSpPr>
            <a:spLocks/>
          </p:cNvSpPr>
          <p:nvPr/>
        </p:nvSpPr>
        <p:spPr bwMode="auto">
          <a:xfrm>
            <a:off x="417513" y="579438"/>
            <a:ext cx="438150" cy="474662"/>
          </a:xfrm>
          <a:custGeom>
            <a:avLst/>
            <a:gdLst>
              <a:gd name="T0" fmla="*/ 0 w 438150"/>
              <a:gd name="T1" fmla="*/ 474662 h 474980"/>
              <a:gd name="T2" fmla="*/ 438150 w 438150"/>
              <a:gd name="T3" fmla="*/ 474662 h 474980"/>
              <a:gd name="T4" fmla="*/ 438150 w 438150"/>
              <a:gd name="T5" fmla="*/ 0 h 474980"/>
              <a:gd name="T6" fmla="*/ 0 w 438150"/>
              <a:gd name="T7" fmla="*/ 0 h 474980"/>
              <a:gd name="T8" fmla="*/ 0 w 438150"/>
              <a:gd name="T9" fmla="*/ 474662 h 474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2051" name="bk object 17"/>
          <p:cNvSpPr>
            <a:spLocks noChangeArrowheads="1"/>
          </p:cNvSpPr>
          <p:nvPr/>
        </p:nvSpPr>
        <p:spPr bwMode="auto">
          <a:xfrm>
            <a:off x="800100" y="579438"/>
            <a:ext cx="328613" cy="4746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2" name="bk object 18"/>
          <p:cNvSpPr>
            <a:spLocks/>
          </p:cNvSpPr>
          <p:nvPr/>
        </p:nvSpPr>
        <p:spPr bwMode="auto">
          <a:xfrm>
            <a:off x="541338" y="1001713"/>
            <a:ext cx="422275" cy="474662"/>
          </a:xfrm>
          <a:custGeom>
            <a:avLst/>
            <a:gdLst>
              <a:gd name="T0" fmla="*/ 0 w 422275"/>
              <a:gd name="T1" fmla="*/ 474662 h 474980"/>
              <a:gd name="T2" fmla="*/ 422275 w 422275"/>
              <a:gd name="T3" fmla="*/ 474662 h 474980"/>
              <a:gd name="T4" fmla="*/ 422275 w 422275"/>
              <a:gd name="T5" fmla="*/ 0 h 474980"/>
              <a:gd name="T6" fmla="*/ 0 w 422275"/>
              <a:gd name="T7" fmla="*/ 0 h 474980"/>
              <a:gd name="T8" fmla="*/ 0 w 422275"/>
              <a:gd name="T9" fmla="*/ 474662 h 474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2053" name="bk object 19"/>
          <p:cNvSpPr>
            <a:spLocks noChangeArrowheads="1"/>
          </p:cNvSpPr>
          <p:nvPr/>
        </p:nvSpPr>
        <p:spPr bwMode="auto">
          <a:xfrm>
            <a:off x="911225" y="1001713"/>
            <a:ext cx="368300" cy="47466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4" name="bk object 20"/>
          <p:cNvSpPr>
            <a:spLocks noChangeArrowheads="1"/>
          </p:cNvSpPr>
          <p:nvPr/>
        </p:nvSpPr>
        <p:spPr bwMode="auto">
          <a:xfrm>
            <a:off x="127000" y="928688"/>
            <a:ext cx="560388" cy="42227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5" name="bk object 21"/>
          <p:cNvSpPr>
            <a:spLocks/>
          </p:cNvSpPr>
          <p:nvPr/>
        </p:nvSpPr>
        <p:spPr bwMode="auto">
          <a:xfrm>
            <a:off x="777875" y="471488"/>
            <a:ext cx="0" cy="1052512"/>
          </a:xfrm>
          <a:custGeom>
            <a:avLst/>
            <a:gdLst>
              <a:gd name="T0" fmla="*/ 0 h 1052830"/>
              <a:gd name="T1" fmla="*/ 1052512 h 105283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noFill/>
          <a:ln w="31750">
            <a:solidFill>
              <a:srgbClr val="1C1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2056" name="bk object 22"/>
          <p:cNvSpPr>
            <a:spLocks noChangeArrowheads="1"/>
          </p:cNvSpPr>
          <p:nvPr/>
        </p:nvSpPr>
        <p:spPr bwMode="auto">
          <a:xfrm>
            <a:off x="442913" y="1262063"/>
            <a:ext cx="8226425" cy="31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7" name="Holder 2"/>
          <p:cNvSpPr>
            <a:spLocks noGrp="1"/>
          </p:cNvSpPr>
          <p:nvPr>
            <p:ph type="title"/>
          </p:nvPr>
        </p:nvSpPr>
        <p:spPr bwMode="auto">
          <a:xfrm>
            <a:off x="1216025" y="469900"/>
            <a:ext cx="6711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2058" name="Holder 3"/>
          <p:cNvSpPr>
            <a:spLocks noGrp="1"/>
          </p:cNvSpPr>
          <p:nvPr>
            <p:ph type="body" idx="1"/>
          </p:nvPr>
        </p:nvSpPr>
        <p:spPr bwMode="auto">
          <a:xfrm>
            <a:off x="376238" y="1633538"/>
            <a:ext cx="839152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7050" y="6459538"/>
            <a:ext cx="623888" cy="204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eaLnBrk="1" fontAlgn="auto" hangingPunct="1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0375" y="6459538"/>
            <a:ext cx="720725" cy="204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eaLnBrk="1" fontAlgn="auto" hangingPunct="1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 sz="1400" b="0" i="0" spc="-1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S. S. Yau</a:t>
            </a:r>
            <a:endParaRPr spc="-3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000" y="6459538"/>
            <a:ext cx="246063" cy="204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4765" eaLnBrk="1" fontAlgn="auto" hangingPunct="1">
              <a:lnSpc>
                <a:spcPts val="1555"/>
              </a:lnSpc>
              <a:spcBef>
                <a:spcPts val="0"/>
              </a:spcBef>
              <a:spcAft>
                <a:spcPts val="0"/>
              </a:spcAft>
              <a:defRPr sz="1400" b="0" i="0" dirty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fld id="{6942E6A3-DB11-4DE7-8833-BBBCF46E77A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541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bject 3"/>
          <p:cNvSpPr>
            <a:spLocks noChangeArrowheads="1"/>
          </p:cNvSpPr>
          <p:nvPr/>
        </p:nvSpPr>
        <p:spPr bwMode="auto">
          <a:xfrm>
            <a:off x="5233988" y="1552575"/>
            <a:ext cx="714375" cy="10128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219" name="object 5"/>
          <p:cNvSpPr>
            <a:spLocks noChangeArrowheads="1"/>
          </p:cNvSpPr>
          <p:nvPr/>
        </p:nvSpPr>
        <p:spPr bwMode="auto">
          <a:xfrm>
            <a:off x="7734300" y="2101850"/>
            <a:ext cx="714375" cy="10112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220" name="object 6"/>
          <p:cNvSpPr>
            <a:spLocks noChangeArrowheads="1"/>
          </p:cNvSpPr>
          <p:nvPr/>
        </p:nvSpPr>
        <p:spPr bwMode="auto">
          <a:xfrm>
            <a:off x="4256087" y="2170803"/>
            <a:ext cx="792162" cy="1120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221" name="object 8"/>
          <p:cNvSpPr>
            <a:spLocks noChangeArrowheads="1"/>
          </p:cNvSpPr>
          <p:nvPr/>
        </p:nvSpPr>
        <p:spPr bwMode="auto">
          <a:xfrm>
            <a:off x="6408738" y="3227388"/>
            <a:ext cx="868362" cy="12319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222" name="object 9"/>
          <p:cNvSpPr>
            <a:spLocks noChangeArrowheads="1"/>
          </p:cNvSpPr>
          <p:nvPr/>
        </p:nvSpPr>
        <p:spPr bwMode="auto">
          <a:xfrm>
            <a:off x="4011574" y="3723496"/>
            <a:ext cx="792162" cy="11223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92212" y="170520"/>
            <a:ext cx="6919913" cy="1108075"/>
          </a:xfrm>
        </p:spPr>
        <p:txBody>
          <a:bodyPr rtlCol="0"/>
          <a:lstStyle/>
          <a:p>
            <a:pPr marL="190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600" dirty="0">
                <a:solidFill>
                  <a:srgbClr val="333399"/>
                </a:solidFill>
              </a:rPr>
              <a:t>CSE</a:t>
            </a:r>
            <a:r>
              <a:rPr sz="3600" spc="-95" dirty="0">
                <a:solidFill>
                  <a:srgbClr val="333399"/>
                </a:solidFill>
              </a:rPr>
              <a:t> </a:t>
            </a:r>
            <a:r>
              <a:rPr lang="en-US" sz="3600" dirty="0">
                <a:solidFill>
                  <a:srgbClr val="333399"/>
                </a:solidFill>
              </a:rPr>
              <a:t>543</a:t>
            </a:r>
            <a:br>
              <a:rPr sz="3600" dirty="0"/>
            </a:br>
            <a:r>
              <a:rPr sz="3600" spc="-5" dirty="0">
                <a:solidFill>
                  <a:srgbClr val="333399"/>
                </a:solidFill>
              </a:rPr>
              <a:t>Information </a:t>
            </a:r>
            <a:r>
              <a:rPr sz="3600" dirty="0">
                <a:solidFill>
                  <a:srgbClr val="333399"/>
                </a:solidFill>
              </a:rPr>
              <a:t>Assurance </a:t>
            </a:r>
            <a:r>
              <a:rPr lang="en-US" sz="3600" dirty="0">
                <a:solidFill>
                  <a:srgbClr val="333399"/>
                </a:solidFill>
              </a:rPr>
              <a:t>and Security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6255" y="1890320"/>
            <a:ext cx="762242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sz="4800" b="1" i="1" dirty="0">
                <a:solidFill>
                  <a:srgbClr val="333399"/>
                </a:solidFill>
                <a:latin typeface="Times New Roman"/>
                <a:cs typeface="Times New Roman"/>
              </a:rPr>
              <a:t>Contingency and </a:t>
            </a:r>
            <a:br>
              <a:rPr lang="en-US" sz="4800" b="1" i="1" dirty="0">
                <a:solidFill>
                  <a:srgbClr val="333399"/>
                </a:solidFill>
                <a:latin typeface="Times New Roman"/>
                <a:cs typeface="Times New Roman"/>
              </a:rPr>
            </a:br>
            <a:r>
              <a:rPr lang="en-US" sz="4800" b="1" i="1" dirty="0">
                <a:solidFill>
                  <a:srgbClr val="333399"/>
                </a:solidFill>
                <a:latin typeface="Times New Roman"/>
                <a:cs typeface="Times New Roman"/>
              </a:rPr>
              <a:t>Disaster Recovery Planning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4484097"/>
            <a:ext cx="49673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sz="3600" b="1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Professor Stephen S.</a:t>
            </a:r>
            <a:r>
              <a:rPr lang="en-US" sz="3600" b="1" i="1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US" sz="3600" b="1" i="1" dirty="0">
                <a:solidFill>
                  <a:srgbClr val="333399"/>
                </a:solidFill>
                <a:latin typeface="Times New Roman"/>
                <a:cs typeface="Times New Roman"/>
              </a:rPr>
              <a:t>Yau</a:t>
            </a:r>
          </a:p>
          <a:p>
            <a:pPr lvl="0" algn="ctr">
              <a:defRPr/>
            </a:pPr>
            <a:endParaRPr lang="en-US" sz="3600" b="1" i="1" dirty="0">
              <a:solidFill>
                <a:srgbClr val="333399"/>
              </a:solidFill>
              <a:latin typeface="Times New Roman"/>
              <a:cs typeface="Times New Roman"/>
            </a:endParaRPr>
          </a:p>
          <a:p>
            <a:pPr lvl="0" algn="ctr">
              <a:defRPr/>
            </a:pPr>
            <a:r>
              <a:rPr lang="en-US" sz="3600" b="1" i="1" dirty="0">
                <a:solidFill>
                  <a:srgbClr val="333399"/>
                </a:solidFill>
                <a:latin typeface="Times New Roman"/>
                <a:cs typeface="Times New Roman"/>
              </a:rPr>
              <a:t>Spring 2022</a:t>
            </a:r>
            <a:endParaRPr lang="en-US" sz="36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260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346" y="110771"/>
            <a:ext cx="604456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dirty="0"/>
              <a:t>Response Procedures</a:t>
            </a:r>
            <a:r>
              <a:rPr spc="-60" dirty="0"/>
              <a:t> </a:t>
            </a:r>
            <a:r>
              <a:rPr spc="-5" dirty="0"/>
              <a:t>and</a:t>
            </a:r>
            <a:r>
              <a:rPr lang="en-US" spc="-5" dirty="0"/>
              <a:t> Continuity of Operations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524000"/>
            <a:ext cx="8422003" cy="420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18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lang="en-US" sz="4800" b="1" i="1" dirty="0">
                <a:latin typeface="Times New Roman"/>
                <a:cs typeface="Times New Roman"/>
              </a:rPr>
              <a:t>Reporting</a:t>
            </a:r>
            <a:r>
              <a:rPr lang="en-US" sz="4800" b="1" i="1" spc="-65" dirty="0">
                <a:latin typeface="Times New Roman"/>
                <a:cs typeface="Times New Roman"/>
              </a:rPr>
              <a:t> </a:t>
            </a:r>
            <a:r>
              <a:rPr lang="en-US" sz="4800" b="1" i="1" dirty="0">
                <a:latin typeface="Times New Roman"/>
                <a:cs typeface="Times New Roman"/>
              </a:rPr>
              <a:t>procedures</a:t>
            </a:r>
          </a:p>
          <a:p>
            <a:pPr marL="756285" marR="5080" lvl="1" indent="-286385">
              <a:spcBef>
                <a:spcPts val="64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4400" b="1" i="1" u="sng" dirty="0">
                <a:latin typeface="Times New Roman"/>
                <a:cs typeface="Times New Roman"/>
              </a:rPr>
              <a:t>Internal</a:t>
            </a:r>
            <a:r>
              <a:rPr sz="4400" b="1" i="1" dirty="0">
                <a:latin typeface="Times New Roman"/>
                <a:cs typeface="Times New Roman"/>
              </a:rPr>
              <a:t>: </a:t>
            </a:r>
            <a:r>
              <a:rPr sz="4400" dirty="0">
                <a:latin typeface="Times New Roman"/>
                <a:cs typeface="Times New Roman"/>
              </a:rPr>
              <a:t>notify IA personnel, management and</a:t>
            </a:r>
            <a:r>
              <a:rPr sz="4400" spc="-114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related  </a:t>
            </a:r>
            <a:r>
              <a:rPr sz="4400" dirty="0">
                <a:latin typeface="Times New Roman"/>
                <a:cs typeface="Times New Roman"/>
              </a:rPr>
              <a:t>departments</a:t>
            </a:r>
          </a:p>
          <a:p>
            <a:pPr marL="756285" lvl="1" indent="-286385"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4400" b="1" i="1" u="sng" dirty="0">
                <a:latin typeface="Times New Roman"/>
                <a:cs typeface="Times New Roman"/>
              </a:rPr>
              <a:t>External</a:t>
            </a:r>
            <a:r>
              <a:rPr sz="4400" b="1" i="1" dirty="0">
                <a:latin typeface="Times New Roman"/>
                <a:cs typeface="Times New Roman"/>
              </a:rPr>
              <a:t>: </a:t>
            </a:r>
            <a:r>
              <a:rPr sz="4400" dirty="0">
                <a:latin typeface="Times New Roman"/>
                <a:cs typeface="Times New Roman"/>
              </a:rPr>
              <a:t>notify public agencies,</a:t>
            </a:r>
            <a:endParaRPr lang="en-US" sz="4400" dirty="0">
              <a:latin typeface="Times New Roman"/>
              <a:cs typeface="Times New Roman"/>
            </a:endParaRPr>
          </a:p>
          <a:p>
            <a:pPr marL="469900" lvl="1">
              <a:buClr>
                <a:srgbClr val="FF3300"/>
              </a:buClr>
              <a:buSzPct val="53846"/>
              <a:tabLst>
                <a:tab pos="756920" algn="l"/>
              </a:tabLst>
            </a:pPr>
            <a:r>
              <a:rPr lang="en-US" sz="4400" dirty="0">
                <a:latin typeface="Times New Roman"/>
                <a:cs typeface="Times New Roman"/>
              </a:rPr>
              <a:t>  </a:t>
            </a:r>
            <a:r>
              <a:rPr sz="4400" dirty="0">
                <a:latin typeface="Times New Roman"/>
                <a:cs typeface="Times New Roman"/>
              </a:rPr>
              <a:t>media, suppliers</a:t>
            </a:r>
            <a:r>
              <a:rPr sz="4400" spc="-14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and</a:t>
            </a:r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customers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"/>
            <a:ext cx="76200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Response Procedures</a:t>
            </a:r>
            <a:r>
              <a:rPr spc="-60" dirty="0"/>
              <a:t> </a:t>
            </a:r>
            <a:r>
              <a:rPr spc="-5" dirty="0"/>
              <a:t>and</a:t>
            </a:r>
            <a:r>
              <a:rPr lang="en-US" spc="-5" dirty="0"/>
              <a:t> Continuity of Operations (Cont.)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480724"/>
            <a:ext cx="8327390" cy="5109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05435" indent="-342900">
              <a:spcBef>
                <a:spcPts val="7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000" spc="-5" dirty="0">
                <a:latin typeface="Times New Roman"/>
                <a:cs typeface="Times New Roman"/>
              </a:rPr>
              <a:t>Determine </a:t>
            </a:r>
            <a:r>
              <a:rPr sz="4000" b="1" i="1" u="sng" spc="-5" dirty="0">
                <a:latin typeface="Times New Roman"/>
                <a:cs typeface="Times New Roman"/>
              </a:rPr>
              <a:t>immediate actions</a:t>
            </a:r>
            <a:r>
              <a:rPr sz="4000" b="1" i="1" spc="-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to be taken </a:t>
            </a:r>
            <a:r>
              <a:rPr sz="4000" spc="-5" dirty="0">
                <a:latin typeface="Times New Roman"/>
                <a:cs typeface="Times New Roman"/>
              </a:rPr>
              <a:t>after </a:t>
            </a:r>
            <a:r>
              <a:rPr sz="4000" dirty="0">
                <a:latin typeface="Times New Roman"/>
                <a:cs typeface="Times New Roman"/>
              </a:rPr>
              <a:t>a  </a:t>
            </a:r>
            <a:r>
              <a:rPr sz="4000" spc="-5" dirty="0">
                <a:latin typeface="Times New Roman"/>
                <a:cs typeface="Times New Roman"/>
              </a:rPr>
              <a:t>disaster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happens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endParaRPr sz="40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1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Protection of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personnel</a:t>
            </a:r>
          </a:p>
          <a:p>
            <a:pPr marL="756285" lvl="1" indent="-286385"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Containment of the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incident</a:t>
            </a:r>
          </a:p>
          <a:p>
            <a:pPr marL="756285" lvl="1" indent="-286385"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Assessment </a:t>
            </a:r>
            <a:r>
              <a:rPr sz="3600" spc="5" dirty="0">
                <a:latin typeface="Times New Roman"/>
                <a:cs typeface="Times New Roman"/>
              </a:rPr>
              <a:t>of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effect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Decisions on optimum </a:t>
            </a:r>
            <a:r>
              <a:rPr sz="3600" spc="-5" dirty="0">
                <a:latin typeface="Times New Roman"/>
                <a:cs typeface="Times New Roman"/>
              </a:rPr>
              <a:t>actions </a:t>
            </a:r>
            <a:r>
              <a:rPr sz="3600" dirty="0">
                <a:latin typeface="Times New Roman"/>
                <a:cs typeface="Times New Roman"/>
              </a:rPr>
              <a:t>to be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taken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Taking account of the power of public</a:t>
            </a:r>
            <a:r>
              <a:rPr sz="3600" spc="-1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authorities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2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800100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Backup</a:t>
            </a:r>
            <a:r>
              <a:rPr sz="4400" spc="-40" dirty="0"/>
              <a:t> </a:t>
            </a:r>
            <a:r>
              <a:rPr lang="en-US" sz="4400" spc="-40" dirty="0"/>
              <a:t>Policies and Processes</a:t>
            </a:r>
            <a:endParaRPr sz="44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66777" y="1676400"/>
            <a:ext cx="8293734" cy="4570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400" spc="-5" dirty="0">
                <a:latin typeface="Times New Roman"/>
                <a:cs typeface="Times New Roman"/>
              </a:rPr>
              <a:t>Critical </a:t>
            </a:r>
            <a:r>
              <a:rPr sz="4400" dirty="0">
                <a:latin typeface="Times New Roman"/>
                <a:cs typeface="Times New Roman"/>
              </a:rPr>
              <a:t>data and system </a:t>
            </a:r>
            <a:r>
              <a:rPr sz="4400" spc="-5" dirty="0">
                <a:latin typeface="Times New Roman"/>
                <a:cs typeface="Times New Roman"/>
              </a:rPr>
              <a:t>files </a:t>
            </a:r>
            <a:r>
              <a:rPr sz="4400" dirty="0">
                <a:latin typeface="Times New Roman"/>
                <a:cs typeface="Times New Roman"/>
              </a:rPr>
              <a:t>must have</a:t>
            </a:r>
            <a:r>
              <a:rPr sz="4400" spc="7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backups</a:t>
            </a:r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stored </a:t>
            </a:r>
            <a:r>
              <a:rPr sz="4400" b="1" i="1" spc="-5" dirty="0">
                <a:latin typeface="Times New Roman"/>
                <a:cs typeface="Times New Roman"/>
              </a:rPr>
              <a:t>off-site</a:t>
            </a:r>
            <a:r>
              <a:rPr lang="en-US" sz="4400" b="1" i="1" spc="-5" dirty="0">
                <a:latin typeface="Times New Roman"/>
                <a:cs typeface="Times New Roman"/>
              </a:rPr>
              <a:t>.  </a:t>
            </a:r>
            <a:r>
              <a:rPr sz="4400" dirty="0">
                <a:latin typeface="Times New Roman"/>
                <a:cs typeface="Times New Roman"/>
              </a:rPr>
              <a:t>Backups are used</a:t>
            </a:r>
            <a:r>
              <a:rPr sz="4400" spc="-9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to</a:t>
            </a:r>
          </a:p>
          <a:p>
            <a:pPr marL="756285" lvl="1" indent="-286385">
              <a:spcBef>
                <a:spcPts val="32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4000" b="1" i="1" dirty="0">
                <a:latin typeface="Times New Roman"/>
                <a:cs typeface="Times New Roman"/>
              </a:rPr>
              <a:t>Restore data </a:t>
            </a:r>
            <a:r>
              <a:rPr sz="4000" dirty="0">
                <a:latin typeface="Times New Roman"/>
                <a:cs typeface="Times New Roman"/>
              </a:rPr>
              <a:t>when normal data storage is</a:t>
            </a:r>
            <a:r>
              <a:rPr sz="4000" spc="-1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unavailable</a:t>
            </a:r>
          </a:p>
          <a:p>
            <a:pPr marL="756285" lvl="1" indent="-286385">
              <a:spcBef>
                <a:spcPts val="31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4000" dirty="0">
                <a:latin typeface="Times New Roman"/>
                <a:cs typeface="Times New Roman"/>
              </a:rPr>
              <a:t>Provide </a:t>
            </a:r>
            <a:r>
              <a:rPr sz="4000" b="1" i="1" dirty="0">
                <a:latin typeface="Times New Roman"/>
                <a:cs typeface="Times New Roman"/>
              </a:rPr>
              <a:t>online access </a:t>
            </a:r>
            <a:r>
              <a:rPr sz="4000" dirty="0">
                <a:latin typeface="Times New Roman"/>
                <a:cs typeface="Times New Roman"/>
              </a:rPr>
              <a:t>when the </a:t>
            </a:r>
            <a:r>
              <a:rPr sz="4000" spc="-5" dirty="0">
                <a:latin typeface="Times New Roman"/>
                <a:cs typeface="Times New Roman"/>
              </a:rPr>
              <a:t>main </a:t>
            </a:r>
            <a:r>
              <a:rPr sz="4000" dirty="0">
                <a:latin typeface="Times New Roman"/>
                <a:cs typeface="Times New Roman"/>
              </a:rPr>
              <a:t>system is</a:t>
            </a:r>
            <a:r>
              <a:rPr sz="4000" spc="-114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down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0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57200"/>
            <a:ext cx="69341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Backup</a:t>
            </a:r>
            <a:r>
              <a:rPr spc="-40" dirty="0"/>
              <a:t> </a:t>
            </a:r>
            <a:r>
              <a:rPr spc="-5" dirty="0"/>
              <a:t>Requirements</a:t>
            </a:r>
            <a:r>
              <a:rPr lang="en-US" spc="-5" dirty="0"/>
              <a:t> (cont.)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2567" y="1600200"/>
            <a:ext cx="8659177" cy="4598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48005" indent="-342900">
              <a:spcBef>
                <a:spcPts val="7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Not all data needs to be </a:t>
            </a:r>
            <a:r>
              <a:rPr sz="3600" b="1" i="1" dirty="0">
                <a:latin typeface="Times New Roman"/>
                <a:cs typeface="Times New Roman"/>
              </a:rPr>
              <a:t>online or available at all  </a:t>
            </a:r>
            <a:r>
              <a:rPr sz="3600" b="1" i="1" spc="-5" dirty="0">
                <a:latin typeface="Times New Roman"/>
                <a:cs typeface="Times New Roman"/>
              </a:rPr>
              <a:t>times</a:t>
            </a:r>
            <a:endParaRPr sz="3600" b="1" i="1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28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Backup </a:t>
            </a:r>
            <a:r>
              <a:rPr sz="3600" spc="-5" dirty="0">
                <a:latin typeface="Times New Roman"/>
                <a:cs typeface="Times New Roman"/>
              </a:rPr>
              <a:t>takes time </a:t>
            </a:r>
            <a:r>
              <a:rPr sz="3600" dirty="0">
                <a:latin typeface="Times New Roman"/>
                <a:cs typeface="Times New Roman"/>
              </a:rPr>
              <a:t>and need additional storage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space</a:t>
            </a:r>
          </a:p>
          <a:p>
            <a:pPr marL="756285" marR="735965" lvl="1" indent="-286385">
              <a:spcBef>
                <a:spcPts val="66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Require extra </a:t>
            </a:r>
            <a:r>
              <a:rPr sz="3600" spc="-5" dirty="0">
                <a:latin typeface="Times New Roman"/>
                <a:cs typeface="Times New Roman"/>
              </a:rPr>
              <a:t>effort </a:t>
            </a:r>
            <a:r>
              <a:rPr sz="3600" dirty="0">
                <a:latin typeface="Times New Roman"/>
                <a:cs typeface="Times New Roman"/>
              </a:rPr>
              <a:t>to keep backup </a:t>
            </a:r>
            <a:r>
              <a:rPr sz="3600" b="1" i="1" spc="-5" dirty="0">
                <a:latin typeface="Times New Roman"/>
                <a:cs typeface="Times New Roman"/>
              </a:rPr>
              <a:t>consistent</a:t>
            </a:r>
            <a:r>
              <a:rPr sz="3600" b="1" i="1" spc="-7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with normal data</a:t>
            </a:r>
            <a:r>
              <a:rPr sz="3600" b="1" i="1" spc="-9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storage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27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Backup should consider </a:t>
            </a:r>
            <a:r>
              <a:rPr sz="3600" b="1" i="1" dirty="0">
                <a:latin typeface="Times New Roman"/>
                <a:cs typeface="Times New Roman"/>
              </a:rPr>
              <a:t>data</a:t>
            </a:r>
            <a:r>
              <a:rPr lang="en-US" sz="3600" b="1" i="1" dirty="0">
                <a:latin typeface="Times New Roman"/>
                <a:cs typeface="Times New Roman"/>
              </a:rPr>
              <a:t>-</a:t>
            </a:r>
            <a:r>
              <a:rPr sz="3600" b="1" i="1" dirty="0">
                <a:latin typeface="Times New Roman"/>
                <a:cs typeface="Times New Roman"/>
              </a:rPr>
              <a:t>production rates</a:t>
            </a:r>
            <a:r>
              <a:rPr lang="en-US" sz="3600" b="1" i="1" dirty="0">
                <a:latin typeface="Times New Roman"/>
                <a:cs typeface="Times New Roman"/>
              </a:rPr>
              <a:t>,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data-loss </a:t>
            </a:r>
            <a:r>
              <a:rPr sz="3600" b="1" i="1" spc="-5" dirty="0">
                <a:latin typeface="Times New Roman"/>
                <a:cs typeface="Times New Roman"/>
              </a:rPr>
              <a:t>risk </a:t>
            </a:r>
            <a:r>
              <a:rPr sz="3600" dirty="0">
                <a:latin typeface="Times New Roman"/>
                <a:cs typeface="Times New Roman"/>
              </a:rPr>
              <a:t>and </a:t>
            </a:r>
            <a:r>
              <a:rPr sz="3600" b="1" i="1" dirty="0">
                <a:latin typeface="Times New Roman"/>
                <a:cs typeface="Times New Roman"/>
              </a:rPr>
              <a:t>cost</a:t>
            </a:r>
            <a:r>
              <a:rPr sz="3600" b="1" i="1" spc="-4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effectiveness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8600" y="609600"/>
            <a:ext cx="9448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0655">
              <a:lnSpc>
                <a:spcPct val="100000"/>
              </a:lnSpc>
            </a:pPr>
            <a:r>
              <a:rPr spc="-5" dirty="0"/>
              <a:t>Backup </a:t>
            </a:r>
            <a:r>
              <a:rPr lang="en-US" spc="-5" dirty="0"/>
              <a:t>Policies and Processes </a:t>
            </a:r>
            <a:r>
              <a:rPr sz="3200" dirty="0"/>
              <a:t>(</a:t>
            </a:r>
            <a:r>
              <a:rPr lang="en-US" sz="3200" dirty="0"/>
              <a:t>Co</a:t>
            </a:r>
            <a:r>
              <a:rPr sz="3200" dirty="0"/>
              <a:t>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371600"/>
            <a:ext cx="8724265" cy="512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9259"/>
              <a:buFont typeface="Wingdings"/>
              <a:buChar char=""/>
              <a:tabLst>
                <a:tab pos="355600" algn="l"/>
              </a:tabLst>
            </a:pPr>
            <a:r>
              <a:rPr sz="4400" dirty="0">
                <a:latin typeface="Times New Roman"/>
                <a:cs typeface="Times New Roman"/>
              </a:rPr>
              <a:t>Decide </a:t>
            </a:r>
            <a:r>
              <a:rPr sz="4400" b="1" i="1" u="sng" dirty="0">
                <a:latin typeface="Times New Roman"/>
                <a:cs typeface="Times New Roman"/>
              </a:rPr>
              <a:t>what and how often</a:t>
            </a:r>
            <a:r>
              <a:rPr sz="4400" dirty="0">
                <a:latin typeface="Times New Roman"/>
                <a:cs typeface="Times New Roman"/>
              </a:rPr>
              <a:t> to backup depends on</a:t>
            </a:r>
            <a:r>
              <a:rPr sz="4400" spc="-55" dirty="0">
                <a:latin typeface="Times New Roman"/>
                <a:cs typeface="Times New Roman"/>
              </a:rPr>
              <a:t> </a:t>
            </a:r>
            <a:r>
              <a:rPr sz="4400" b="1" i="1" dirty="0">
                <a:latin typeface="Times New Roman"/>
                <a:cs typeface="Times New Roman"/>
              </a:rPr>
              <a:t>risks:</a:t>
            </a:r>
          </a:p>
          <a:p>
            <a:pPr marL="756285" marR="5080" lvl="1" indent="-286385">
              <a:spcBef>
                <a:spcPts val="630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4000" b="1" i="1" spc="-5" dirty="0">
                <a:latin typeface="Times New Roman"/>
                <a:cs typeface="Times New Roman"/>
              </a:rPr>
              <a:t>Immediate loss </a:t>
            </a:r>
            <a:r>
              <a:rPr sz="4000" b="1" i="1" dirty="0">
                <a:latin typeface="Times New Roman"/>
                <a:cs typeface="Times New Roman"/>
              </a:rPr>
              <a:t>of services</a:t>
            </a:r>
            <a:r>
              <a:rPr sz="4000" dirty="0">
                <a:latin typeface="Times New Roman"/>
                <a:cs typeface="Times New Roman"/>
              </a:rPr>
              <a:t>: In case of power failure or </a:t>
            </a:r>
            <a:r>
              <a:rPr sz="4000" spc="-5" dirty="0">
                <a:latin typeface="Times New Roman"/>
                <a:cs typeface="Times New Roman"/>
              </a:rPr>
              <a:t>application </a:t>
            </a:r>
            <a:r>
              <a:rPr sz="4000" dirty="0">
                <a:latin typeface="Times New Roman"/>
                <a:cs typeface="Times New Roman"/>
              </a:rPr>
              <a:t>crash, any </a:t>
            </a:r>
            <a:r>
              <a:rPr sz="4000" spc="-5" dirty="0">
                <a:latin typeface="Times New Roman"/>
                <a:cs typeface="Times New Roman"/>
              </a:rPr>
              <a:t>data </a:t>
            </a:r>
            <a:r>
              <a:rPr sz="4000" dirty="0">
                <a:latin typeface="Times New Roman"/>
                <a:cs typeface="Times New Roman"/>
              </a:rPr>
              <a:t>that </a:t>
            </a:r>
            <a:r>
              <a:rPr sz="4000" spc="-5" dirty="0">
                <a:latin typeface="Times New Roman"/>
                <a:cs typeface="Times New Roman"/>
              </a:rPr>
              <a:t>has </a:t>
            </a:r>
            <a:r>
              <a:rPr sz="4000" dirty="0">
                <a:latin typeface="Times New Roman"/>
                <a:cs typeface="Times New Roman"/>
              </a:rPr>
              <a:t>not been </a:t>
            </a:r>
            <a:r>
              <a:rPr sz="4000" spc="-5" dirty="0">
                <a:latin typeface="Times New Roman"/>
                <a:cs typeface="Times New Roman"/>
              </a:rPr>
              <a:t>saved will </a:t>
            </a:r>
            <a:r>
              <a:rPr sz="4000" spc="-10" dirty="0">
                <a:latin typeface="Times New Roman"/>
                <a:cs typeface="Times New Roman"/>
              </a:rPr>
              <a:t>be </a:t>
            </a:r>
            <a:r>
              <a:rPr sz="4000" dirty="0">
                <a:latin typeface="Times New Roman"/>
                <a:cs typeface="Times New Roman"/>
              </a:rPr>
              <a:t>lost. If the data </a:t>
            </a:r>
            <a:r>
              <a:rPr sz="4000" spc="-5" dirty="0">
                <a:latin typeface="Times New Roman"/>
                <a:cs typeface="Times New Roman"/>
              </a:rPr>
              <a:t>is </a:t>
            </a:r>
            <a:r>
              <a:rPr sz="4000" dirty="0">
                <a:latin typeface="Times New Roman"/>
                <a:cs typeface="Times New Roman"/>
              </a:rPr>
              <a:t>critical, users </a:t>
            </a:r>
            <a:r>
              <a:rPr sz="4000" spc="-10" dirty="0">
                <a:latin typeface="Times New Roman"/>
                <a:cs typeface="Times New Roman"/>
              </a:rPr>
              <a:t>must </a:t>
            </a:r>
            <a:r>
              <a:rPr sz="4000" dirty="0">
                <a:latin typeface="Times New Roman"/>
                <a:cs typeface="Times New Roman"/>
              </a:rPr>
              <a:t>be aware of this risk and  </a:t>
            </a:r>
            <a:r>
              <a:rPr sz="4000" spc="-5" dirty="0">
                <a:latin typeface="Times New Roman"/>
                <a:cs typeface="Times New Roman"/>
              </a:rPr>
              <a:t>make </a:t>
            </a:r>
            <a:r>
              <a:rPr sz="4000" dirty="0">
                <a:latin typeface="Times New Roman"/>
                <a:cs typeface="Times New Roman"/>
              </a:rPr>
              <a:t>periodic “saves”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automatically.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800" y="609600"/>
            <a:ext cx="10363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0655">
              <a:lnSpc>
                <a:spcPct val="100000"/>
              </a:lnSpc>
            </a:pPr>
            <a:r>
              <a:rPr spc="-5" dirty="0"/>
              <a:t>Backup </a:t>
            </a:r>
            <a:r>
              <a:rPr lang="en-US" spc="-5" dirty="0"/>
              <a:t>Policies and Processes </a:t>
            </a:r>
            <a:r>
              <a:rPr sz="2400" dirty="0"/>
              <a:t>(</a:t>
            </a:r>
            <a:r>
              <a:rPr lang="en-US" sz="2400" dirty="0"/>
              <a:t>C</a:t>
            </a:r>
            <a:r>
              <a:rPr sz="2400" dirty="0"/>
              <a:t>ont.)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468016"/>
            <a:ext cx="8729344" cy="501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9259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Decide </a:t>
            </a:r>
            <a:r>
              <a:rPr sz="4000" b="1" i="1" dirty="0">
                <a:latin typeface="Times New Roman"/>
                <a:cs typeface="Times New Roman"/>
              </a:rPr>
              <a:t>what and how often</a:t>
            </a:r>
            <a:r>
              <a:rPr sz="4000" dirty="0">
                <a:latin typeface="Times New Roman"/>
                <a:cs typeface="Times New Roman"/>
              </a:rPr>
              <a:t> to backup depends on</a:t>
            </a:r>
            <a:r>
              <a:rPr sz="4000" spc="-55" dirty="0">
                <a:latin typeface="Times New Roman"/>
                <a:cs typeface="Times New Roman"/>
              </a:rPr>
              <a:t> </a:t>
            </a:r>
            <a:r>
              <a:rPr sz="4000" b="1" i="1" dirty="0">
                <a:latin typeface="Times New Roman"/>
                <a:cs typeface="Times New Roman"/>
              </a:rPr>
              <a:t>risks:</a:t>
            </a:r>
            <a:r>
              <a:rPr lang="en-US" sz="4000" b="1" i="1" dirty="0">
                <a:latin typeface="Times New Roman"/>
                <a:cs typeface="Times New Roman"/>
              </a:rPr>
              <a:t> (cont.)</a:t>
            </a:r>
            <a:endParaRPr sz="4000" b="1" i="1" dirty="0">
              <a:latin typeface="Times New Roman"/>
              <a:cs typeface="Times New Roman"/>
            </a:endParaRPr>
          </a:p>
          <a:p>
            <a:pPr marL="756285" marR="223520" lvl="1" indent="-286385">
              <a:spcBef>
                <a:spcPts val="580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Media losses</a:t>
            </a:r>
            <a:r>
              <a:rPr sz="3600" dirty="0">
                <a:latin typeface="Times New Roman"/>
                <a:cs typeface="Times New Roman"/>
              </a:rPr>
              <a:t>: storage </a:t>
            </a:r>
            <a:r>
              <a:rPr sz="3600" spc="-5" dirty="0">
                <a:latin typeface="Times New Roman"/>
                <a:cs typeface="Times New Roman"/>
              </a:rPr>
              <a:t>media has </a:t>
            </a:r>
            <a:r>
              <a:rPr sz="3600" dirty="0">
                <a:latin typeface="Times New Roman"/>
                <a:cs typeface="Times New Roman"/>
              </a:rPr>
              <a:t>physical </a:t>
            </a:r>
            <a:r>
              <a:rPr sz="3600" spc="-5" dirty="0">
                <a:latin typeface="Times New Roman"/>
                <a:cs typeface="Times New Roman"/>
              </a:rPr>
              <a:t>damage </a:t>
            </a:r>
            <a:r>
              <a:rPr sz="3600" dirty="0">
                <a:latin typeface="Times New Roman"/>
                <a:cs typeface="Times New Roman"/>
              </a:rPr>
              <a:t>and can</a:t>
            </a:r>
            <a:r>
              <a:rPr lang="en-US" sz="3600" spc="-125" dirty="0">
                <a:latin typeface="Times New Roman"/>
                <a:cs typeface="Times New Roman"/>
              </a:rPr>
              <a:t>not</a:t>
            </a:r>
            <a:r>
              <a:rPr sz="3600" dirty="0">
                <a:latin typeface="Times New Roman"/>
                <a:cs typeface="Times New Roman"/>
              </a:rPr>
              <a:t> be read. Need to</a:t>
            </a:r>
            <a:r>
              <a:rPr sz="3600" spc="-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decide</a:t>
            </a:r>
          </a:p>
          <a:p>
            <a:pPr marL="1155700" lvl="2" indent="-228600">
              <a:spcBef>
                <a:spcPts val="21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3200" spc="5" dirty="0">
                <a:latin typeface="Times New Roman"/>
                <a:cs typeface="Times New Roman"/>
              </a:rPr>
              <a:t>How </a:t>
            </a:r>
            <a:r>
              <a:rPr sz="3200" spc="-5" dirty="0">
                <a:latin typeface="Times New Roman"/>
                <a:cs typeface="Times New Roman"/>
              </a:rPr>
              <a:t>often </a:t>
            </a:r>
            <a:r>
              <a:rPr sz="3200" dirty="0">
                <a:latin typeface="Times New Roman"/>
                <a:cs typeface="Times New Roman"/>
              </a:rPr>
              <a:t>to do a </a:t>
            </a:r>
            <a:r>
              <a:rPr sz="3200" spc="-5" dirty="0">
                <a:latin typeface="Times New Roman"/>
                <a:cs typeface="Times New Roman"/>
              </a:rPr>
              <a:t>complete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backup?</a:t>
            </a:r>
          </a:p>
          <a:p>
            <a:pPr marL="1155700" lvl="2" indent="-228600">
              <a:spcBef>
                <a:spcPts val="24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3200" dirty="0">
                <a:latin typeface="Times New Roman"/>
                <a:cs typeface="Times New Roman"/>
              </a:rPr>
              <a:t>Will </a:t>
            </a:r>
            <a:r>
              <a:rPr sz="3200" spc="-5" dirty="0">
                <a:latin typeface="Times New Roman"/>
                <a:cs typeface="Times New Roman"/>
              </a:rPr>
              <a:t>incremental </a:t>
            </a:r>
            <a:r>
              <a:rPr sz="3200" dirty="0">
                <a:latin typeface="Times New Roman"/>
                <a:cs typeface="Times New Roman"/>
              </a:rPr>
              <a:t>backups be done between two </a:t>
            </a:r>
            <a:r>
              <a:rPr sz="3200" spc="-5" dirty="0">
                <a:latin typeface="Times New Roman"/>
                <a:cs typeface="Times New Roman"/>
              </a:rPr>
              <a:t>complete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backups?</a:t>
            </a:r>
          </a:p>
          <a:p>
            <a:pPr marL="1155700" lvl="2" indent="-228600">
              <a:spcBef>
                <a:spcPts val="24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3200" dirty="0">
                <a:latin typeface="Times New Roman"/>
                <a:cs typeface="Times New Roman"/>
              </a:rPr>
              <a:t>What </a:t>
            </a:r>
            <a:r>
              <a:rPr sz="3200" spc="-5" dirty="0">
                <a:latin typeface="Times New Roman"/>
                <a:cs typeface="Times New Roman"/>
              </a:rPr>
              <a:t>media </a:t>
            </a:r>
            <a:r>
              <a:rPr sz="3200" dirty="0">
                <a:latin typeface="Times New Roman"/>
                <a:cs typeface="Times New Roman"/>
              </a:rPr>
              <a:t>will be used for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backup?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2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800" y="609600"/>
            <a:ext cx="10363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0655">
              <a:lnSpc>
                <a:spcPct val="100000"/>
              </a:lnSpc>
            </a:pPr>
            <a:r>
              <a:rPr spc="-5" dirty="0"/>
              <a:t>Backup </a:t>
            </a:r>
            <a:r>
              <a:rPr lang="en-US" spc="-5" dirty="0"/>
              <a:t>Policies and Processes </a:t>
            </a:r>
            <a:r>
              <a:rPr sz="2400" dirty="0"/>
              <a:t>(</a:t>
            </a:r>
            <a:r>
              <a:rPr lang="en-US" sz="2400" dirty="0"/>
              <a:t>C</a:t>
            </a:r>
            <a:r>
              <a:rPr sz="2400" dirty="0"/>
              <a:t>ont.)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676400"/>
            <a:ext cx="8534400" cy="4078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9259"/>
              <a:buFont typeface="Wingdings"/>
              <a:buChar char=""/>
              <a:tabLst>
                <a:tab pos="355600" algn="l"/>
              </a:tabLst>
            </a:pPr>
            <a:r>
              <a:rPr sz="4800" dirty="0">
                <a:latin typeface="Times New Roman"/>
                <a:cs typeface="Times New Roman"/>
              </a:rPr>
              <a:t>Decide </a:t>
            </a:r>
            <a:r>
              <a:rPr sz="4800" b="1" i="1" dirty="0">
                <a:latin typeface="Times New Roman"/>
                <a:cs typeface="Times New Roman"/>
              </a:rPr>
              <a:t>what and how often</a:t>
            </a:r>
            <a:r>
              <a:rPr sz="4800" dirty="0">
                <a:latin typeface="Times New Roman"/>
                <a:cs typeface="Times New Roman"/>
              </a:rPr>
              <a:t> to backup depends on</a:t>
            </a:r>
            <a:r>
              <a:rPr sz="4800" spc="-55" dirty="0">
                <a:latin typeface="Times New Roman"/>
                <a:cs typeface="Times New Roman"/>
              </a:rPr>
              <a:t> </a:t>
            </a:r>
            <a:r>
              <a:rPr sz="4800" b="1" i="1" dirty="0">
                <a:latin typeface="Times New Roman"/>
                <a:cs typeface="Times New Roman"/>
              </a:rPr>
              <a:t>risks:</a:t>
            </a:r>
            <a:r>
              <a:rPr lang="en-US" sz="4800" b="1" i="1" dirty="0">
                <a:latin typeface="Times New Roman"/>
                <a:cs typeface="Times New Roman"/>
              </a:rPr>
              <a:t> (cont.)</a:t>
            </a:r>
            <a:endParaRPr sz="4800" b="1" i="1" dirty="0">
              <a:latin typeface="Times New Roman"/>
              <a:cs typeface="Times New Roman"/>
            </a:endParaRPr>
          </a:p>
          <a:p>
            <a:pPr marL="756285" marR="177800" lvl="1" indent="-286385">
              <a:spcBef>
                <a:spcPts val="600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4400" b="1" i="1" dirty="0">
                <a:latin typeface="Times New Roman"/>
                <a:cs typeface="Times New Roman"/>
              </a:rPr>
              <a:t>Archiving </a:t>
            </a:r>
            <a:r>
              <a:rPr lang="en-US" sz="4400" b="1" i="1" dirty="0">
                <a:latin typeface="Times New Roman"/>
                <a:cs typeface="Times New Roman"/>
              </a:rPr>
              <a:t>inactive </a:t>
            </a:r>
            <a:r>
              <a:rPr sz="4400" b="1" i="1" dirty="0">
                <a:latin typeface="Times New Roman"/>
                <a:cs typeface="Times New Roman"/>
              </a:rPr>
              <a:t>data</a:t>
            </a:r>
            <a:r>
              <a:rPr sz="4400" dirty="0">
                <a:latin typeface="Times New Roman"/>
                <a:cs typeface="Times New Roman"/>
              </a:rPr>
              <a:t>: </a:t>
            </a:r>
            <a:r>
              <a:rPr sz="4000" dirty="0">
                <a:latin typeface="Times New Roman"/>
                <a:cs typeface="Times New Roman"/>
              </a:rPr>
              <a:t>recent active data should be put</a:t>
            </a:r>
            <a:r>
              <a:rPr sz="4000" spc="-2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onto a hard disk, while old inactive data can be  archived to tape, CD or </a:t>
            </a:r>
            <a:r>
              <a:rPr sz="4000" spc="-5" dirty="0">
                <a:latin typeface="Times New Roman"/>
                <a:cs typeface="Times New Roman"/>
              </a:rPr>
              <a:t>DVD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3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1" y="304800"/>
            <a:ext cx="823277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885">
              <a:lnSpc>
                <a:spcPct val="100000"/>
              </a:lnSpc>
            </a:pPr>
            <a:r>
              <a:rPr sz="4400" spc="-5" dirty="0"/>
              <a:t>Plan for </a:t>
            </a:r>
            <a:r>
              <a:rPr sz="4400" dirty="0"/>
              <a:t>Recovery</a:t>
            </a:r>
            <a:r>
              <a:rPr sz="4400" spc="-45" dirty="0"/>
              <a:t> </a:t>
            </a:r>
            <a:r>
              <a:rPr sz="4400" dirty="0"/>
              <a:t>Acti</a:t>
            </a:r>
            <a:r>
              <a:rPr dirty="0"/>
              <a:t>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1" y="1600199"/>
            <a:ext cx="8653143" cy="4862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30504" indent="-342900">
              <a:spcAft>
                <a:spcPts val="1200"/>
              </a:spcAft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  <a:tab pos="5968365" algn="l"/>
              </a:tabLst>
            </a:pPr>
            <a:r>
              <a:rPr sz="4400" b="1" i="1" spc="-5" dirty="0">
                <a:latin typeface="Times New Roman"/>
                <a:cs typeface="Times New Roman"/>
              </a:rPr>
              <a:t>High-level management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must </a:t>
            </a:r>
            <a:r>
              <a:rPr sz="4400" spc="-5" dirty="0">
                <a:latin typeface="Times New Roman"/>
                <a:cs typeface="Times New Roman"/>
              </a:rPr>
              <a:t>decide what the organization should do after a disruptive event</a:t>
            </a:r>
            <a:r>
              <a:rPr lang="en-US" sz="4400" spc="27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happens.</a:t>
            </a:r>
            <a:r>
              <a:rPr lang="en-US" sz="4400" spc="-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Possible</a:t>
            </a:r>
            <a:r>
              <a:rPr sz="4400" spc="-2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choices:</a:t>
            </a:r>
            <a:endParaRPr sz="4400" dirty="0">
              <a:latin typeface="Times New Roman"/>
              <a:cs typeface="Times New Roman"/>
            </a:endParaRPr>
          </a:p>
          <a:p>
            <a:pPr marL="756285" marR="697865" lvl="1" indent="-286385">
              <a:spcBef>
                <a:spcPts val="1160"/>
              </a:spcBef>
              <a:spcAft>
                <a:spcPts val="1200"/>
              </a:spcAft>
              <a:buClr>
                <a:srgbClr val="FF33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4000" b="1" i="1" spc="-5" dirty="0">
                <a:latin typeface="Times New Roman"/>
                <a:cs typeface="Times New Roman"/>
              </a:rPr>
              <a:t>Do nothing: </a:t>
            </a:r>
            <a:r>
              <a:rPr sz="4000" spc="-5" dirty="0">
                <a:latin typeface="Times New Roman"/>
                <a:cs typeface="Times New Roman"/>
              </a:rPr>
              <a:t>loss is </a:t>
            </a:r>
            <a:r>
              <a:rPr sz="4000" dirty="0">
                <a:latin typeface="Times New Roman"/>
                <a:cs typeface="Times New Roman"/>
              </a:rPr>
              <a:t>tolerable; </a:t>
            </a:r>
            <a:r>
              <a:rPr sz="4000" spc="-5" dirty="0">
                <a:latin typeface="Times New Roman"/>
                <a:cs typeface="Times New Roman"/>
              </a:rPr>
              <a:t>rarely </a:t>
            </a:r>
            <a:r>
              <a:rPr sz="4000" dirty="0">
                <a:latin typeface="Times New Roman"/>
                <a:cs typeface="Times New Roman"/>
              </a:rPr>
              <a:t>happens </a:t>
            </a:r>
            <a:r>
              <a:rPr sz="4000" spc="-5" dirty="0">
                <a:latin typeface="Times New Roman"/>
                <a:cs typeface="Times New Roman"/>
              </a:rPr>
              <a:t>and cost more to  correct</a:t>
            </a:r>
            <a:r>
              <a:rPr sz="4000" spc="-5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it.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47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1" y="304800"/>
            <a:ext cx="823277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885">
              <a:lnSpc>
                <a:spcPct val="100000"/>
              </a:lnSpc>
            </a:pPr>
            <a:r>
              <a:rPr sz="4400" spc="-5" dirty="0"/>
              <a:t>Plan for </a:t>
            </a:r>
            <a:r>
              <a:rPr sz="4400" dirty="0"/>
              <a:t>Recovery</a:t>
            </a:r>
            <a:r>
              <a:rPr sz="4400" spc="-45" dirty="0"/>
              <a:t> </a:t>
            </a:r>
            <a:r>
              <a:rPr sz="4400" dirty="0"/>
              <a:t>Acti</a:t>
            </a:r>
            <a:r>
              <a:rPr dirty="0"/>
              <a:t>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1" y="1600199"/>
            <a:ext cx="8653143" cy="4506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marR="5080" lvl="1" indent="-286385">
              <a:lnSpc>
                <a:spcPct val="150000"/>
              </a:lnSpc>
              <a:spcBef>
                <a:spcPts val="1125"/>
              </a:spcBef>
              <a:spcAft>
                <a:spcPts val="1200"/>
              </a:spcAft>
              <a:buClr>
                <a:srgbClr val="FF33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4000" b="1" i="1" spc="-5" dirty="0">
                <a:latin typeface="Times New Roman"/>
                <a:cs typeface="Times New Roman"/>
              </a:rPr>
              <a:t>Seek for insurance compensation: </a:t>
            </a:r>
            <a:r>
              <a:rPr sz="4000" spc="-5" dirty="0">
                <a:latin typeface="Times New Roman"/>
                <a:cs typeface="Times New Roman"/>
              </a:rPr>
              <a:t>provides financial support in the  event </a:t>
            </a:r>
            <a:r>
              <a:rPr sz="4000" dirty="0">
                <a:latin typeface="Times New Roman"/>
                <a:cs typeface="Times New Roman"/>
              </a:rPr>
              <a:t>of loss, but does not provide </a:t>
            </a:r>
            <a:r>
              <a:rPr sz="4000" spc="-5" dirty="0">
                <a:latin typeface="Times New Roman"/>
                <a:cs typeface="Times New Roman"/>
              </a:rPr>
              <a:t>protection for the organization’s  reputation.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799" y="533399"/>
            <a:ext cx="10287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885">
              <a:lnSpc>
                <a:spcPct val="100000"/>
              </a:lnSpc>
            </a:pPr>
            <a:r>
              <a:rPr sz="4400" spc="-5" dirty="0"/>
              <a:t>Plan for </a:t>
            </a:r>
            <a:r>
              <a:rPr sz="4400" dirty="0"/>
              <a:t>Recovery</a:t>
            </a:r>
            <a:r>
              <a:rPr sz="4400" spc="-45" dirty="0"/>
              <a:t> </a:t>
            </a:r>
            <a:r>
              <a:rPr sz="4400" dirty="0"/>
              <a:t>Actions</a:t>
            </a:r>
            <a:r>
              <a:rPr lang="en-US" sz="4400" dirty="0"/>
              <a:t> </a:t>
            </a:r>
            <a:r>
              <a:rPr lang="en-US" sz="3600" dirty="0"/>
              <a:t>(Cont.)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62255" y="1614184"/>
            <a:ext cx="8619489" cy="4372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30504" indent="-342900"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  <a:tab pos="5968365" algn="l"/>
              </a:tabLst>
            </a:pPr>
            <a:r>
              <a:rPr sz="4000" b="1" i="1" spc="-5" dirty="0">
                <a:latin typeface="Times New Roman"/>
                <a:cs typeface="Times New Roman"/>
              </a:rPr>
              <a:t>High-level management</a:t>
            </a:r>
            <a:r>
              <a:rPr sz="4000" spc="-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must </a:t>
            </a:r>
            <a:r>
              <a:rPr sz="4000" spc="-5" dirty="0">
                <a:latin typeface="Times New Roman"/>
                <a:cs typeface="Times New Roman"/>
              </a:rPr>
              <a:t>decide what the organization  should do after a disruptive event</a:t>
            </a:r>
            <a:r>
              <a:rPr lang="en-US" sz="4000" spc="27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happens.</a:t>
            </a:r>
            <a:r>
              <a:rPr lang="en-US" sz="4000" spc="-5" dirty="0">
                <a:latin typeface="Times New Roman"/>
                <a:cs typeface="Times New Roman"/>
              </a:rPr>
              <a:t>  </a:t>
            </a:r>
            <a:r>
              <a:rPr sz="4000" spc="-5" dirty="0">
                <a:latin typeface="Times New Roman"/>
                <a:cs typeface="Times New Roman"/>
              </a:rPr>
              <a:t>Possible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choices:</a:t>
            </a:r>
            <a:r>
              <a:rPr lang="en-US" sz="4000" spc="-5" dirty="0">
                <a:latin typeface="Times New Roman"/>
                <a:cs typeface="Times New Roman"/>
              </a:rPr>
              <a:t> (cont.)</a:t>
            </a:r>
            <a:endParaRPr sz="4000" dirty="0">
              <a:latin typeface="Times New Roman"/>
              <a:cs typeface="Times New Roman"/>
            </a:endParaRPr>
          </a:p>
          <a:p>
            <a:pPr marL="756285" marR="547370" lvl="1" indent="-286385">
              <a:spcBef>
                <a:spcPts val="525"/>
              </a:spcBef>
              <a:buClr>
                <a:srgbClr val="FF33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4000" b="1" i="1" spc="-5" dirty="0">
                <a:latin typeface="Times New Roman"/>
                <a:cs typeface="Times New Roman"/>
              </a:rPr>
              <a:t>Loss mitigation: </a:t>
            </a:r>
            <a:r>
              <a:rPr sz="4000" spc="-5" dirty="0">
                <a:latin typeface="Times New Roman"/>
                <a:cs typeface="Times New Roman"/>
              </a:rPr>
              <a:t>isolate the damage and try to bring the system back </a:t>
            </a:r>
            <a:r>
              <a:rPr sz="4000" dirty="0">
                <a:latin typeface="Times New Roman"/>
                <a:cs typeface="Times New Roman"/>
              </a:rPr>
              <a:t>online </a:t>
            </a:r>
            <a:r>
              <a:rPr sz="4000" spc="-5" dirty="0">
                <a:latin typeface="Times New Roman"/>
                <a:cs typeface="Times New Roman"/>
              </a:rPr>
              <a:t>as soon as</a:t>
            </a:r>
            <a:r>
              <a:rPr sz="4000" spc="-5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possible.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7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2780">
              <a:lnSpc>
                <a:spcPct val="100000"/>
              </a:lnSpc>
            </a:pPr>
            <a:r>
              <a:rPr spc="-5" dirty="0"/>
              <a:t>Definitions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991" y="1432213"/>
            <a:ext cx="8409305" cy="4837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Contingency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planning</a:t>
            </a:r>
          </a:p>
          <a:p>
            <a:pPr marL="756285" marR="17145" lvl="1" indent="-286385">
              <a:lnSpc>
                <a:spcPct val="100000"/>
              </a:lnSpc>
              <a:spcBef>
                <a:spcPts val="68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Multifaceted approaches</a:t>
            </a:r>
            <a:r>
              <a:rPr sz="3200" spc="-5" dirty="0">
                <a:latin typeface="Times New Roman"/>
                <a:cs typeface="Times New Roman"/>
              </a:rPr>
              <a:t> to ensure </a:t>
            </a:r>
            <a:r>
              <a:rPr lang="en-US" sz="3200" spc="-5" dirty="0">
                <a:latin typeface="Times New Roman"/>
                <a:cs typeface="Times New Roman"/>
              </a:rPr>
              <a:t>that </a:t>
            </a:r>
            <a:r>
              <a:rPr sz="3200" b="1" i="1" spc="-5" dirty="0">
                <a:latin typeface="Times New Roman"/>
                <a:cs typeface="Times New Roman"/>
              </a:rPr>
              <a:t>critical system </a:t>
            </a:r>
            <a:r>
              <a:rPr sz="3200" b="1" i="1" spc="-10" dirty="0">
                <a:latin typeface="Times New Roman"/>
                <a:cs typeface="Times New Roman"/>
              </a:rPr>
              <a:t>and  </a:t>
            </a:r>
            <a:r>
              <a:rPr sz="3200" b="1" i="1" spc="-5" dirty="0">
                <a:latin typeface="Times New Roman"/>
                <a:cs typeface="Times New Roman"/>
              </a:rPr>
              <a:t>network assets </a:t>
            </a:r>
            <a:r>
              <a:rPr sz="3200" b="1" i="1" spc="-10" dirty="0">
                <a:latin typeface="Times New Roman"/>
                <a:cs typeface="Times New Roman"/>
              </a:rPr>
              <a:t>remain </a:t>
            </a:r>
            <a:r>
              <a:rPr sz="3200" b="1" i="1" spc="-5" dirty="0">
                <a:latin typeface="Times New Roman"/>
                <a:cs typeface="Times New Roman"/>
              </a:rPr>
              <a:t>functionally</a:t>
            </a:r>
            <a:r>
              <a:rPr sz="3200" b="1" i="1" spc="4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reliabl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Disaster recovery</a:t>
            </a:r>
            <a:r>
              <a:rPr lang="en-US" sz="3600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planning</a:t>
            </a: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200" b="1" i="1" spc="-5" dirty="0">
                <a:latin typeface="Times New Roman"/>
                <a:cs typeface="Times New Roman"/>
              </a:rPr>
              <a:t>St</a:t>
            </a:r>
            <a:r>
              <a:rPr sz="3200" b="1" i="1" spc="-5" dirty="0">
                <a:latin typeface="Times New Roman"/>
                <a:cs typeface="Times New Roman"/>
              </a:rPr>
              <a:t>eps </a:t>
            </a:r>
            <a:r>
              <a:rPr sz="3200" b="1" i="1" spc="-10" dirty="0">
                <a:latin typeface="Times New Roman"/>
                <a:cs typeface="Times New Roman"/>
              </a:rPr>
              <a:t>and </a:t>
            </a:r>
            <a:r>
              <a:rPr sz="3200" b="1" i="1" spc="-5" dirty="0">
                <a:latin typeface="Times New Roman"/>
                <a:cs typeface="Times New Roman"/>
              </a:rPr>
              <a:t>procedures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which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personnel in key </a:t>
            </a:r>
            <a:r>
              <a:rPr lang="en-US" sz="3200" spc="-5" dirty="0">
                <a:latin typeface="Times New Roman"/>
                <a:cs typeface="Times New Roman"/>
              </a:rPr>
              <a:t>position</a:t>
            </a:r>
            <a:r>
              <a:rPr sz="3200" spc="-5" dirty="0">
                <a:latin typeface="Times New Roman"/>
                <a:cs typeface="Times New Roman"/>
              </a:rPr>
              <a:t>s must follow to </a:t>
            </a:r>
            <a:r>
              <a:rPr sz="3200" b="1" i="1" spc="-5" dirty="0">
                <a:latin typeface="Times New Roman"/>
                <a:cs typeface="Times New Roman"/>
              </a:rPr>
              <a:t>recover  critical information systems in case of a disaster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causing</a:t>
            </a:r>
            <a:r>
              <a:rPr sz="3200" spc="-5" dirty="0">
                <a:latin typeface="Times New Roman"/>
                <a:cs typeface="Times New Roman"/>
              </a:rPr>
              <a:t> loss of </a:t>
            </a:r>
            <a:r>
              <a:rPr lang="en-US" sz="3200" spc="-5" dirty="0">
                <a:latin typeface="Times New Roman"/>
                <a:cs typeface="Times New Roman"/>
              </a:rPr>
              <a:t>services pf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lang="en-US" sz="3200" spc="-35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systems.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799" y="533399"/>
            <a:ext cx="10287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885">
              <a:lnSpc>
                <a:spcPct val="100000"/>
              </a:lnSpc>
            </a:pPr>
            <a:r>
              <a:rPr sz="4400" spc="-5" dirty="0"/>
              <a:t>Plan for </a:t>
            </a:r>
            <a:r>
              <a:rPr sz="4400" dirty="0"/>
              <a:t>Recovery</a:t>
            </a:r>
            <a:r>
              <a:rPr sz="4400" spc="-45" dirty="0"/>
              <a:t> </a:t>
            </a:r>
            <a:r>
              <a:rPr sz="4400" dirty="0"/>
              <a:t>Actions</a:t>
            </a:r>
            <a:r>
              <a:rPr lang="en-US" sz="4400" dirty="0"/>
              <a:t> </a:t>
            </a:r>
            <a:r>
              <a:rPr lang="en-US" sz="3600" dirty="0"/>
              <a:t>(Cont.)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600200"/>
            <a:ext cx="8458200" cy="413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marR="33020" lvl="1" indent="-286385">
              <a:spcBef>
                <a:spcPts val="525"/>
              </a:spcBef>
              <a:buClr>
                <a:srgbClr val="FF33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4400" b="1" i="1" spc="-5" dirty="0">
                <a:latin typeface="Times New Roman"/>
                <a:cs typeface="Times New Roman"/>
              </a:rPr>
              <a:t>Bring off-site system online for continuous</a:t>
            </a:r>
            <a:r>
              <a:rPr lang="en-US" sz="4400" b="1" i="1" spc="-5" dirty="0">
                <a:latin typeface="Times New Roman"/>
                <a:cs typeface="Times New Roman"/>
              </a:rPr>
              <a:t> </a:t>
            </a:r>
            <a:r>
              <a:rPr sz="4400" b="1" i="1" spc="-5" dirty="0">
                <a:latin typeface="Times New Roman"/>
                <a:cs typeface="Times New Roman"/>
              </a:rPr>
              <a:t>operation</a:t>
            </a:r>
            <a:r>
              <a:rPr sz="4400" spc="-5" dirty="0">
                <a:latin typeface="Times New Roman"/>
                <a:cs typeface="Times New Roman"/>
              </a:rPr>
              <a:t>.</a:t>
            </a:r>
            <a:endParaRPr sz="4400" dirty="0">
              <a:latin typeface="Times New Roman"/>
              <a:cs typeface="Times New Roman"/>
            </a:endParaRPr>
          </a:p>
          <a:p>
            <a:pPr marL="355600" marR="374015" indent="-342900">
              <a:spcBef>
                <a:spcPts val="58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400" spc="-5" dirty="0">
                <a:latin typeface="Times New Roman"/>
                <a:cs typeface="Times New Roman"/>
              </a:rPr>
              <a:t>Identify</a:t>
            </a:r>
            <a:r>
              <a:rPr lang="en-US" sz="4400" spc="-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all possible choices, including cost/benefit analysis</a:t>
            </a:r>
            <a:r>
              <a:rPr lang="en-US" sz="4400" spc="-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and</a:t>
            </a:r>
            <a:r>
              <a:rPr lang="en-US" sz="4400" spc="-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present recommendations to high-level management for approval.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513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1" y="457200"/>
            <a:ext cx="823277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6645">
              <a:lnSpc>
                <a:spcPct val="100000"/>
              </a:lnSpc>
            </a:pPr>
            <a:r>
              <a:rPr sz="4400" spc="-5" dirty="0"/>
              <a:t>Off-site</a:t>
            </a:r>
            <a:r>
              <a:rPr sz="4400" spc="-15" dirty="0"/>
              <a:t> </a:t>
            </a:r>
            <a:r>
              <a:rPr sz="4400" spc="-5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1" y="1464843"/>
            <a:ext cx="8653143" cy="466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9259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Choices </a:t>
            </a:r>
            <a:r>
              <a:rPr sz="3600" spc="-5" dirty="0">
                <a:latin typeface="Times New Roman"/>
                <a:cs typeface="Times New Roman"/>
              </a:rPr>
              <a:t>for off-site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processing:</a:t>
            </a:r>
          </a:p>
          <a:p>
            <a:pPr marL="756285" marR="240665" lvl="1" indent="-286385">
              <a:spcBef>
                <a:spcPts val="600"/>
              </a:spcBef>
              <a:spcAft>
                <a:spcPts val="600"/>
              </a:spcAft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Cold site</a:t>
            </a:r>
            <a:r>
              <a:rPr sz="3600" dirty="0">
                <a:latin typeface="Times New Roman"/>
                <a:cs typeface="Times New Roman"/>
              </a:rPr>
              <a:t>: an </a:t>
            </a:r>
            <a:r>
              <a:rPr sz="3600" spc="-5" dirty="0">
                <a:latin typeface="Times New Roman"/>
                <a:cs typeface="Times New Roman"/>
              </a:rPr>
              <a:t>empty </a:t>
            </a:r>
            <a:r>
              <a:rPr sz="3600" dirty="0">
                <a:latin typeface="Times New Roman"/>
                <a:cs typeface="Times New Roman"/>
              </a:rPr>
              <a:t>facility located </a:t>
            </a:r>
            <a:r>
              <a:rPr sz="3600" spc="-5" dirty="0">
                <a:latin typeface="Times New Roman"/>
                <a:cs typeface="Times New Roman"/>
              </a:rPr>
              <a:t>offsite </a:t>
            </a:r>
            <a:r>
              <a:rPr sz="3600" dirty="0">
                <a:latin typeface="Times New Roman"/>
                <a:cs typeface="Times New Roman"/>
              </a:rPr>
              <a:t>with necessary  infrastructure ready for installi</a:t>
            </a:r>
            <a:r>
              <a:rPr lang="en-US" sz="3600" dirty="0">
                <a:latin typeface="Times New Roman"/>
                <a:cs typeface="Times New Roman"/>
              </a:rPr>
              <a:t>ng </a:t>
            </a:r>
            <a:r>
              <a:rPr sz="3600" dirty="0">
                <a:latin typeface="Times New Roman"/>
                <a:cs typeface="Times New Roman"/>
              </a:rPr>
              <a:t>back-up system </a:t>
            </a:r>
            <a:r>
              <a:rPr lang="en-US" sz="3600" dirty="0">
                <a:latin typeface="Times New Roman"/>
                <a:cs typeface="Times New Roman"/>
              </a:rPr>
              <a:t>when needed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600"/>
              </a:spcBef>
              <a:spcAft>
                <a:spcPts val="600"/>
              </a:spcAft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Mutual </a:t>
            </a:r>
            <a:r>
              <a:rPr sz="3600" b="1" i="1" dirty="0">
                <a:latin typeface="Times New Roman"/>
                <a:cs typeface="Times New Roman"/>
              </a:rPr>
              <a:t>backup</a:t>
            </a:r>
            <a:r>
              <a:rPr sz="3600" dirty="0">
                <a:latin typeface="Times New Roman"/>
                <a:cs typeface="Times New Roman"/>
              </a:rPr>
              <a:t>: two organizations with </a:t>
            </a:r>
            <a:r>
              <a:rPr sz="3600" spc="-5" dirty="0">
                <a:latin typeface="Times New Roman"/>
                <a:cs typeface="Times New Roman"/>
              </a:rPr>
              <a:t>similar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system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configuration agree to serve as a backup site </a:t>
            </a:r>
            <a:r>
              <a:rPr sz="3600" spc="-5" dirty="0">
                <a:latin typeface="Times New Roman"/>
                <a:cs typeface="Times New Roman"/>
              </a:rPr>
              <a:t>for </a:t>
            </a:r>
            <a:r>
              <a:rPr sz="3600" dirty="0">
                <a:latin typeface="Times New Roman"/>
                <a:cs typeface="Times New Roman"/>
              </a:rPr>
              <a:t>each</a:t>
            </a:r>
            <a:r>
              <a:rPr sz="3600" spc="-1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other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54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1" y="457200"/>
            <a:ext cx="823277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6645">
              <a:lnSpc>
                <a:spcPct val="100000"/>
              </a:lnSpc>
            </a:pPr>
            <a:r>
              <a:rPr sz="4400" spc="-5" dirty="0"/>
              <a:t>Off-site</a:t>
            </a:r>
            <a:r>
              <a:rPr sz="4400" spc="-15" dirty="0"/>
              <a:t> </a:t>
            </a:r>
            <a:r>
              <a:rPr sz="4400" spc="-5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428" y="1600200"/>
            <a:ext cx="8653143" cy="466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9259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Choices </a:t>
            </a:r>
            <a:r>
              <a:rPr sz="3600" spc="-5" dirty="0">
                <a:latin typeface="Times New Roman"/>
                <a:cs typeface="Times New Roman"/>
              </a:rPr>
              <a:t>for off-site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processing:</a:t>
            </a:r>
            <a:r>
              <a:rPr lang="en-US" sz="3600" dirty="0">
                <a:latin typeface="Times New Roman"/>
                <a:cs typeface="Times New Roman"/>
              </a:rPr>
              <a:t> (cont.)</a:t>
            </a:r>
            <a:endParaRPr sz="3600" dirty="0">
              <a:latin typeface="Times New Roman"/>
              <a:cs typeface="Times New Roman"/>
            </a:endParaRPr>
          </a:p>
          <a:p>
            <a:pPr marL="756285" marR="69850" lvl="1" indent="-286385">
              <a:spcBef>
                <a:spcPts val="600"/>
              </a:spcBef>
              <a:spcAft>
                <a:spcPts val="600"/>
              </a:spcAft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Hot site</a:t>
            </a:r>
            <a:r>
              <a:rPr sz="3600" dirty="0">
                <a:latin typeface="Times New Roman"/>
                <a:cs typeface="Times New Roman"/>
              </a:rPr>
              <a:t>: a site with hardware, software and network</a:t>
            </a:r>
            <a:r>
              <a:rPr sz="3600" spc="-1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installed  and </a:t>
            </a:r>
            <a:r>
              <a:rPr sz="3600" spc="-5" dirty="0">
                <a:latin typeface="Times New Roman"/>
                <a:cs typeface="Times New Roman"/>
              </a:rPr>
              <a:t>compatible </a:t>
            </a:r>
            <a:r>
              <a:rPr sz="3600" dirty="0">
                <a:latin typeface="Times New Roman"/>
                <a:cs typeface="Times New Roman"/>
              </a:rPr>
              <a:t>to production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site</a:t>
            </a:r>
            <a:endParaRPr lang="en-US" sz="3600" dirty="0">
              <a:latin typeface="Times New Roman"/>
              <a:cs typeface="Times New Roman"/>
            </a:endParaRPr>
          </a:p>
          <a:p>
            <a:pPr marL="756285" marR="69850" lvl="1" indent="-286385">
              <a:spcBef>
                <a:spcPts val="600"/>
              </a:spcBef>
              <a:spcAft>
                <a:spcPts val="600"/>
              </a:spcAft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lang="en-US" sz="3600" b="1" i="1" dirty="0">
                <a:latin typeface="Times New Roman"/>
                <a:cs typeface="Times New Roman"/>
              </a:rPr>
              <a:t>Remote journaling</a:t>
            </a:r>
            <a:r>
              <a:rPr lang="en-US" sz="3600" dirty="0">
                <a:latin typeface="Times New Roman"/>
                <a:cs typeface="Times New Roman"/>
              </a:rPr>
              <a:t>: online </a:t>
            </a:r>
            <a:r>
              <a:rPr lang="en-US" sz="3600" spc="-5" dirty="0">
                <a:latin typeface="Times New Roman"/>
                <a:cs typeface="Times New Roman"/>
              </a:rPr>
              <a:t>transmission </a:t>
            </a:r>
            <a:r>
              <a:rPr lang="en-US" sz="3600" dirty="0">
                <a:latin typeface="Times New Roman"/>
                <a:cs typeface="Times New Roman"/>
              </a:rPr>
              <a:t>of </a:t>
            </a:r>
            <a:r>
              <a:rPr lang="en-US" sz="3600" spc="-5" dirty="0">
                <a:latin typeface="Times New Roman"/>
                <a:cs typeface="Times New Roman"/>
              </a:rPr>
              <a:t>transaction </a:t>
            </a:r>
            <a:r>
              <a:rPr lang="en-US" sz="3600" dirty="0">
                <a:latin typeface="Times New Roman"/>
                <a:cs typeface="Times New Roman"/>
              </a:rPr>
              <a:t>data</a:t>
            </a:r>
            <a:r>
              <a:rPr lang="en-US" sz="3600" spc="-9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to backup system periodically to </a:t>
            </a:r>
            <a:r>
              <a:rPr lang="en-US" sz="3600" spc="-5" dirty="0">
                <a:latin typeface="Times New Roman"/>
                <a:cs typeface="Times New Roman"/>
              </a:rPr>
              <a:t>minimize </a:t>
            </a:r>
            <a:r>
              <a:rPr lang="en-US" sz="3600" dirty="0">
                <a:latin typeface="Times New Roman"/>
                <a:cs typeface="Times New Roman"/>
              </a:rPr>
              <a:t>loss of data and  reduce recovery</a:t>
            </a:r>
            <a:r>
              <a:rPr lang="en-US" sz="3600" spc="-13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time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3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304800"/>
            <a:ext cx="83819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6645">
              <a:lnSpc>
                <a:spcPct val="100000"/>
              </a:lnSpc>
            </a:pPr>
            <a:r>
              <a:rPr spc="-5" dirty="0"/>
              <a:t>Off-site</a:t>
            </a:r>
            <a:r>
              <a:rPr spc="-15" dirty="0"/>
              <a:t> </a:t>
            </a:r>
            <a:r>
              <a:rPr spc="-5" dirty="0"/>
              <a:t>Processing</a:t>
            </a:r>
            <a:r>
              <a:rPr lang="en-US" spc="-5" dirty="0"/>
              <a:t> </a:t>
            </a:r>
            <a:r>
              <a:rPr lang="en-US" sz="3600" spc="-5" dirty="0"/>
              <a:t>(Cont.)</a:t>
            </a:r>
            <a:endParaRPr sz="36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371600"/>
            <a:ext cx="8381999" cy="512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9259"/>
              <a:buFont typeface="Wingdings"/>
              <a:buChar char=""/>
              <a:tabLst>
                <a:tab pos="355600" algn="l"/>
              </a:tabLst>
            </a:pPr>
            <a:r>
              <a:rPr sz="4400" dirty="0">
                <a:latin typeface="Times New Roman"/>
                <a:cs typeface="Times New Roman"/>
              </a:rPr>
              <a:t>Choices </a:t>
            </a:r>
            <a:r>
              <a:rPr sz="4400" spc="-5" dirty="0">
                <a:latin typeface="Times New Roman"/>
                <a:cs typeface="Times New Roman"/>
              </a:rPr>
              <a:t>for off-site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processing</a:t>
            </a:r>
            <a:r>
              <a:rPr lang="en-US" sz="4400" dirty="0">
                <a:latin typeface="Times New Roman"/>
                <a:cs typeface="Times New Roman"/>
              </a:rPr>
              <a:t> (cont.)</a:t>
            </a:r>
            <a:r>
              <a:rPr sz="4400" dirty="0">
                <a:latin typeface="Times New Roman"/>
                <a:cs typeface="Times New Roman"/>
              </a:rPr>
              <a:t>:</a:t>
            </a:r>
          </a:p>
          <a:p>
            <a:pPr marL="756285" marR="5080" lvl="1" indent="-286385">
              <a:spcBef>
                <a:spcPts val="575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4000" b="1" i="1" dirty="0">
                <a:latin typeface="Times New Roman"/>
                <a:cs typeface="Times New Roman"/>
              </a:rPr>
              <a:t>Mirrored site</a:t>
            </a:r>
            <a:r>
              <a:rPr sz="4000" dirty="0">
                <a:latin typeface="Times New Roman"/>
                <a:cs typeface="Times New Roman"/>
              </a:rPr>
              <a:t>: a site equips with a </a:t>
            </a:r>
            <a:r>
              <a:rPr sz="4000" spc="-5" dirty="0">
                <a:latin typeface="Times New Roman"/>
                <a:cs typeface="Times New Roman"/>
              </a:rPr>
              <a:t>system </a:t>
            </a:r>
            <a:r>
              <a:rPr sz="4000" dirty="0">
                <a:latin typeface="Times New Roman"/>
                <a:cs typeface="Times New Roman"/>
              </a:rPr>
              <a:t>identical to the  production system with </a:t>
            </a:r>
            <a:r>
              <a:rPr sz="4000" spc="-5" dirty="0">
                <a:latin typeface="Times New Roman"/>
                <a:cs typeface="Times New Roman"/>
              </a:rPr>
              <a:t>mirroring </a:t>
            </a:r>
            <a:r>
              <a:rPr sz="4000" dirty="0">
                <a:latin typeface="Times New Roman"/>
                <a:cs typeface="Times New Roman"/>
              </a:rPr>
              <a:t>facility. Data </a:t>
            </a:r>
            <a:r>
              <a:rPr sz="4000" spc="-5" dirty="0">
                <a:latin typeface="Times New Roman"/>
                <a:cs typeface="Times New Roman"/>
              </a:rPr>
              <a:t>is mirrored </a:t>
            </a:r>
            <a:r>
              <a:rPr sz="4000" dirty="0">
                <a:latin typeface="Times New Roman"/>
                <a:cs typeface="Times New Roman"/>
              </a:rPr>
              <a:t>to  backup system </a:t>
            </a:r>
            <a:r>
              <a:rPr sz="4000" spc="-5" dirty="0">
                <a:latin typeface="Times New Roman"/>
                <a:cs typeface="Times New Roman"/>
              </a:rPr>
              <a:t>immediately. </a:t>
            </a:r>
            <a:r>
              <a:rPr sz="4000" b="1" i="1" dirty="0">
                <a:latin typeface="Times New Roman"/>
                <a:cs typeface="Times New Roman"/>
              </a:rPr>
              <a:t>Recovery </a:t>
            </a:r>
            <a:r>
              <a:rPr sz="4000" b="1" i="1" spc="-5" dirty="0">
                <a:latin typeface="Times New Roman"/>
                <a:cs typeface="Times New Roman"/>
              </a:rPr>
              <a:t>is </a:t>
            </a:r>
            <a:r>
              <a:rPr sz="4000" b="1" i="1" dirty="0">
                <a:latin typeface="Times New Roman"/>
                <a:cs typeface="Times New Roman"/>
              </a:rPr>
              <a:t>transparent to</a:t>
            </a:r>
            <a:r>
              <a:rPr sz="4000" b="1" i="1" spc="-8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users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52936"/>
            <a:ext cx="716597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4400" spc="-5" dirty="0"/>
              <a:t>O</a:t>
            </a:r>
            <a:r>
              <a:rPr sz="4400" spc="-5" dirty="0"/>
              <a:t>ff-site Processing</a:t>
            </a:r>
            <a:r>
              <a:rPr sz="4400" spc="35" dirty="0"/>
              <a:t> </a:t>
            </a:r>
            <a:r>
              <a:rPr sz="3200" dirty="0"/>
              <a:t>(</a:t>
            </a:r>
            <a:r>
              <a:rPr lang="en-US" sz="3200" dirty="0"/>
              <a:t>C</a:t>
            </a:r>
            <a:r>
              <a:rPr sz="3200" dirty="0"/>
              <a:t>ont.)</a:t>
            </a:r>
          </a:p>
        </p:txBody>
      </p:sp>
      <p:sp>
        <p:nvSpPr>
          <p:cNvPr id="3" name="object 3"/>
          <p:cNvSpPr/>
          <p:nvPr/>
        </p:nvSpPr>
        <p:spPr>
          <a:xfrm>
            <a:off x="1744217" y="5594350"/>
            <a:ext cx="5494020" cy="127000"/>
          </a:xfrm>
          <a:custGeom>
            <a:avLst/>
            <a:gdLst/>
            <a:ahLst/>
            <a:cxnLst/>
            <a:rect l="l" t="t" r="r" b="b"/>
            <a:pathLst>
              <a:path w="5494020" h="127000">
                <a:moveTo>
                  <a:pt x="5367020" y="0"/>
                </a:moveTo>
                <a:lnTo>
                  <a:pt x="5367020" y="127000"/>
                </a:lnTo>
                <a:lnTo>
                  <a:pt x="5474208" y="73406"/>
                </a:lnTo>
                <a:lnTo>
                  <a:pt x="5379720" y="73406"/>
                </a:lnTo>
                <a:lnTo>
                  <a:pt x="5379720" y="53593"/>
                </a:lnTo>
                <a:lnTo>
                  <a:pt x="5474208" y="53593"/>
                </a:lnTo>
                <a:lnTo>
                  <a:pt x="5367020" y="0"/>
                </a:lnTo>
                <a:close/>
              </a:path>
              <a:path w="5494020" h="127000">
                <a:moveTo>
                  <a:pt x="5367020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5367020" y="73406"/>
                </a:lnTo>
                <a:lnTo>
                  <a:pt x="5367020" y="53593"/>
                </a:lnTo>
                <a:close/>
              </a:path>
              <a:path w="5494020" h="127000">
                <a:moveTo>
                  <a:pt x="5474208" y="53593"/>
                </a:moveTo>
                <a:lnTo>
                  <a:pt x="5379720" y="53593"/>
                </a:lnTo>
                <a:lnTo>
                  <a:pt x="5379720" y="73406"/>
                </a:lnTo>
                <a:lnTo>
                  <a:pt x="5474208" y="73406"/>
                </a:lnTo>
                <a:lnTo>
                  <a:pt x="5494020" y="63500"/>
                </a:lnTo>
                <a:lnTo>
                  <a:pt x="547420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0717" y="1962785"/>
            <a:ext cx="127000" cy="3752215"/>
          </a:xfrm>
          <a:custGeom>
            <a:avLst/>
            <a:gdLst/>
            <a:ahLst/>
            <a:cxnLst/>
            <a:rect l="l" t="t" r="r" b="b"/>
            <a:pathLst>
              <a:path w="127000" h="3752215">
                <a:moveTo>
                  <a:pt x="73406" y="114300"/>
                </a:moveTo>
                <a:lnTo>
                  <a:pt x="53593" y="114300"/>
                </a:lnTo>
                <a:lnTo>
                  <a:pt x="53593" y="3752088"/>
                </a:lnTo>
                <a:lnTo>
                  <a:pt x="73406" y="3752088"/>
                </a:lnTo>
                <a:lnTo>
                  <a:pt x="73406" y="114300"/>
                </a:lnTo>
                <a:close/>
              </a:path>
              <a:path w="127000" h="3752215">
                <a:moveTo>
                  <a:pt x="63500" y="0"/>
                </a:moveTo>
                <a:lnTo>
                  <a:pt x="0" y="127000"/>
                </a:lnTo>
                <a:lnTo>
                  <a:pt x="53593" y="127000"/>
                </a:lnTo>
                <a:lnTo>
                  <a:pt x="53593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3752215">
                <a:moveTo>
                  <a:pt x="120650" y="114300"/>
                </a:moveTo>
                <a:lnTo>
                  <a:pt x="73406" y="114300"/>
                </a:lnTo>
                <a:lnTo>
                  <a:pt x="73406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4767" y="2738627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19">
                <a:moveTo>
                  <a:pt x="41909" y="0"/>
                </a:move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3298" y="58209"/>
                </a:lnTo>
                <a:lnTo>
                  <a:pt x="12287" y="71532"/>
                </a:lnTo>
                <a:lnTo>
                  <a:pt x="25610" y="80521"/>
                </a:lnTo>
                <a:lnTo>
                  <a:pt x="41909" y="83820"/>
                </a:lnTo>
                <a:lnTo>
                  <a:pt x="58209" y="80521"/>
                </a:lnTo>
                <a:lnTo>
                  <a:pt x="71532" y="71532"/>
                </a:lnTo>
                <a:lnTo>
                  <a:pt x="80521" y="58209"/>
                </a:lnTo>
                <a:lnTo>
                  <a:pt x="83819" y="41910"/>
                </a:lnTo>
                <a:lnTo>
                  <a:pt x="80521" y="25610"/>
                </a:lnTo>
                <a:lnTo>
                  <a:pt x="71532" y="12287"/>
                </a:lnTo>
                <a:lnTo>
                  <a:pt x="58209" y="3298"/>
                </a:lnTo>
                <a:lnTo>
                  <a:pt x="41909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4767" y="2738627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19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09" y="0"/>
                </a:lnTo>
                <a:lnTo>
                  <a:pt x="58209" y="3298"/>
                </a:lnTo>
                <a:lnTo>
                  <a:pt x="71532" y="12287"/>
                </a:lnTo>
                <a:lnTo>
                  <a:pt x="80521" y="25610"/>
                </a:lnTo>
                <a:lnTo>
                  <a:pt x="83819" y="41910"/>
                </a:lnTo>
                <a:lnTo>
                  <a:pt x="80521" y="58209"/>
                </a:lnTo>
                <a:lnTo>
                  <a:pt x="71532" y="71532"/>
                </a:lnTo>
                <a:lnTo>
                  <a:pt x="58209" y="80521"/>
                </a:lnTo>
                <a:lnTo>
                  <a:pt x="41909" y="83820"/>
                </a:lnTo>
                <a:lnTo>
                  <a:pt x="25610" y="80521"/>
                </a:lnTo>
                <a:lnTo>
                  <a:pt x="12287" y="71532"/>
                </a:lnTo>
                <a:lnTo>
                  <a:pt x="3298" y="58209"/>
                </a:lnTo>
                <a:lnTo>
                  <a:pt x="0" y="4191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26079" y="3656076"/>
            <a:ext cx="85725" cy="82550"/>
          </a:xfrm>
          <a:custGeom>
            <a:avLst/>
            <a:gdLst/>
            <a:ahLst/>
            <a:cxnLst/>
            <a:rect l="l" t="t" r="r" b="b"/>
            <a:pathLst>
              <a:path w="85725" h="82550">
                <a:moveTo>
                  <a:pt x="42671" y="0"/>
                </a:moveTo>
                <a:lnTo>
                  <a:pt x="26038" y="3232"/>
                </a:lnTo>
                <a:lnTo>
                  <a:pt x="12477" y="12049"/>
                </a:lnTo>
                <a:lnTo>
                  <a:pt x="3345" y="25128"/>
                </a:lnTo>
                <a:lnTo>
                  <a:pt x="0" y="41148"/>
                </a:lnTo>
                <a:lnTo>
                  <a:pt x="3345" y="57167"/>
                </a:lnTo>
                <a:lnTo>
                  <a:pt x="12477" y="70246"/>
                </a:lnTo>
                <a:lnTo>
                  <a:pt x="26038" y="79063"/>
                </a:lnTo>
                <a:lnTo>
                  <a:pt x="42671" y="82296"/>
                </a:lnTo>
                <a:lnTo>
                  <a:pt x="59305" y="79063"/>
                </a:lnTo>
                <a:lnTo>
                  <a:pt x="72866" y="70246"/>
                </a:lnTo>
                <a:lnTo>
                  <a:pt x="81998" y="57167"/>
                </a:lnTo>
                <a:lnTo>
                  <a:pt x="85343" y="41148"/>
                </a:lnTo>
                <a:lnTo>
                  <a:pt x="81998" y="25128"/>
                </a:lnTo>
                <a:lnTo>
                  <a:pt x="72866" y="12049"/>
                </a:lnTo>
                <a:lnTo>
                  <a:pt x="59305" y="3232"/>
                </a:lnTo>
                <a:lnTo>
                  <a:pt x="42671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26079" y="3656076"/>
            <a:ext cx="85725" cy="82550"/>
          </a:xfrm>
          <a:custGeom>
            <a:avLst/>
            <a:gdLst/>
            <a:ahLst/>
            <a:cxnLst/>
            <a:rect l="l" t="t" r="r" b="b"/>
            <a:pathLst>
              <a:path w="85725" h="82550">
                <a:moveTo>
                  <a:pt x="0" y="41148"/>
                </a:moveTo>
                <a:lnTo>
                  <a:pt x="3345" y="25128"/>
                </a:lnTo>
                <a:lnTo>
                  <a:pt x="12477" y="12049"/>
                </a:lnTo>
                <a:lnTo>
                  <a:pt x="26038" y="3232"/>
                </a:lnTo>
                <a:lnTo>
                  <a:pt x="42671" y="0"/>
                </a:lnTo>
                <a:lnTo>
                  <a:pt x="59305" y="3232"/>
                </a:lnTo>
                <a:lnTo>
                  <a:pt x="72866" y="12049"/>
                </a:lnTo>
                <a:lnTo>
                  <a:pt x="81998" y="25128"/>
                </a:lnTo>
                <a:lnTo>
                  <a:pt x="85343" y="41148"/>
                </a:lnTo>
                <a:lnTo>
                  <a:pt x="81998" y="57167"/>
                </a:lnTo>
                <a:lnTo>
                  <a:pt x="72866" y="70246"/>
                </a:lnTo>
                <a:lnTo>
                  <a:pt x="59305" y="79063"/>
                </a:lnTo>
                <a:lnTo>
                  <a:pt x="42671" y="82296"/>
                </a:lnTo>
                <a:lnTo>
                  <a:pt x="26038" y="79063"/>
                </a:lnTo>
                <a:lnTo>
                  <a:pt x="12477" y="70246"/>
                </a:lnTo>
                <a:lnTo>
                  <a:pt x="3345" y="57167"/>
                </a:lnTo>
                <a:lnTo>
                  <a:pt x="0" y="411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86555" y="4155947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42672" y="0"/>
                </a:moveTo>
                <a:lnTo>
                  <a:pt x="26038" y="3298"/>
                </a:lnTo>
                <a:lnTo>
                  <a:pt x="12477" y="12287"/>
                </a:lnTo>
                <a:lnTo>
                  <a:pt x="3345" y="25610"/>
                </a:lnTo>
                <a:lnTo>
                  <a:pt x="0" y="41909"/>
                </a:lnTo>
                <a:lnTo>
                  <a:pt x="3345" y="58209"/>
                </a:lnTo>
                <a:lnTo>
                  <a:pt x="12477" y="71532"/>
                </a:lnTo>
                <a:lnTo>
                  <a:pt x="26038" y="80521"/>
                </a:lnTo>
                <a:lnTo>
                  <a:pt x="42672" y="83819"/>
                </a:lnTo>
                <a:lnTo>
                  <a:pt x="59305" y="80521"/>
                </a:lnTo>
                <a:lnTo>
                  <a:pt x="72866" y="71532"/>
                </a:lnTo>
                <a:lnTo>
                  <a:pt x="81998" y="58209"/>
                </a:lnTo>
                <a:lnTo>
                  <a:pt x="85344" y="41909"/>
                </a:lnTo>
                <a:lnTo>
                  <a:pt x="81998" y="25610"/>
                </a:lnTo>
                <a:lnTo>
                  <a:pt x="72866" y="12287"/>
                </a:lnTo>
                <a:lnTo>
                  <a:pt x="59305" y="3298"/>
                </a:lnTo>
                <a:lnTo>
                  <a:pt x="42672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6555" y="4155947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0" y="41909"/>
                </a:moveTo>
                <a:lnTo>
                  <a:pt x="3345" y="25610"/>
                </a:lnTo>
                <a:lnTo>
                  <a:pt x="12477" y="12287"/>
                </a:lnTo>
                <a:lnTo>
                  <a:pt x="26038" y="3298"/>
                </a:lnTo>
                <a:lnTo>
                  <a:pt x="42672" y="0"/>
                </a:lnTo>
                <a:lnTo>
                  <a:pt x="59305" y="3298"/>
                </a:lnTo>
                <a:lnTo>
                  <a:pt x="72866" y="12287"/>
                </a:lnTo>
                <a:lnTo>
                  <a:pt x="81998" y="25610"/>
                </a:lnTo>
                <a:lnTo>
                  <a:pt x="85344" y="41909"/>
                </a:lnTo>
                <a:lnTo>
                  <a:pt x="81998" y="58209"/>
                </a:lnTo>
                <a:lnTo>
                  <a:pt x="72866" y="71532"/>
                </a:lnTo>
                <a:lnTo>
                  <a:pt x="59305" y="80521"/>
                </a:lnTo>
                <a:lnTo>
                  <a:pt x="42672" y="83819"/>
                </a:lnTo>
                <a:lnTo>
                  <a:pt x="26038" y="80521"/>
                </a:lnTo>
                <a:lnTo>
                  <a:pt x="12477" y="71532"/>
                </a:lnTo>
                <a:lnTo>
                  <a:pt x="3345" y="58209"/>
                </a:lnTo>
                <a:lnTo>
                  <a:pt x="0" y="4190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1540" y="4489703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10" y="0"/>
                </a:moveTo>
                <a:lnTo>
                  <a:pt x="25610" y="3232"/>
                </a:lnTo>
                <a:lnTo>
                  <a:pt x="12287" y="12049"/>
                </a:lnTo>
                <a:lnTo>
                  <a:pt x="3298" y="25128"/>
                </a:lnTo>
                <a:lnTo>
                  <a:pt x="0" y="41148"/>
                </a:lnTo>
                <a:lnTo>
                  <a:pt x="3298" y="57167"/>
                </a:lnTo>
                <a:lnTo>
                  <a:pt x="12287" y="70246"/>
                </a:lnTo>
                <a:lnTo>
                  <a:pt x="25610" y="79063"/>
                </a:lnTo>
                <a:lnTo>
                  <a:pt x="41910" y="82296"/>
                </a:lnTo>
                <a:lnTo>
                  <a:pt x="58209" y="79063"/>
                </a:lnTo>
                <a:lnTo>
                  <a:pt x="71532" y="70246"/>
                </a:lnTo>
                <a:lnTo>
                  <a:pt x="80521" y="57167"/>
                </a:lnTo>
                <a:lnTo>
                  <a:pt x="83820" y="41148"/>
                </a:lnTo>
                <a:lnTo>
                  <a:pt x="80521" y="25128"/>
                </a:lnTo>
                <a:lnTo>
                  <a:pt x="71532" y="12049"/>
                </a:lnTo>
                <a:lnTo>
                  <a:pt x="58209" y="3232"/>
                </a:lnTo>
                <a:lnTo>
                  <a:pt x="41910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01540" y="4489703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41148"/>
                </a:moveTo>
                <a:lnTo>
                  <a:pt x="3298" y="25128"/>
                </a:lnTo>
                <a:lnTo>
                  <a:pt x="12287" y="12049"/>
                </a:lnTo>
                <a:lnTo>
                  <a:pt x="25610" y="3232"/>
                </a:lnTo>
                <a:lnTo>
                  <a:pt x="41910" y="0"/>
                </a:lnTo>
                <a:lnTo>
                  <a:pt x="58209" y="3232"/>
                </a:lnTo>
                <a:lnTo>
                  <a:pt x="71532" y="12049"/>
                </a:lnTo>
                <a:lnTo>
                  <a:pt x="80521" y="25128"/>
                </a:lnTo>
                <a:lnTo>
                  <a:pt x="83820" y="41148"/>
                </a:lnTo>
                <a:lnTo>
                  <a:pt x="80521" y="57167"/>
                </a:lnTo>
                <a:lnTo>
                  <a:pt x="71532" y="70246"/>
                </a:lnTo>
                <a:lnTo>
                  <a:pt x="58209" y="79063"/>
                </a:lnTo>
                <a:lnTo>
                  <a:pt x="41910" y="82296"/>
                </a:lnTo>
                <a:lnTo>
                  <a:pt x="25610" y="79063"/>
                </a:lnTo>
                <a:lnTo>
                  <a:pt x="12287" y="70246"/>
                </a:lnTo>
                <a:lnTo>
                  <a:pt x="3298" y="57167"/>
                </a:lnTo>
                <a:lnTo>
                  <a:pt x="0" y="411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53328" y="4739640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42672" y="0"/>
                </a:moveTo>
                <a:lnTo>
                  <a:pt x="26038" y="3298"/>
                </a:lnTo>
                <a:lnTo>
                  <a:pt x="12477" y="12287"/>
                </a:lnTo>
                <a:lnTo>
                  <a:pt x="3345" y="25610"/>
                </a:lnTo>
                <a:lnTo>
                  <a:pt x="0" y="41910"/>
                </a:lnTo>
                <a:lnTo>
                  <a:pt x="3345" y="58209"/>
                </a:lnTo>
                <a:lnTo>
                  <a:pt x="12477" y="71532"/>
                </a:lnTo>
                <a:lnTo>
                  <a:pt x="26038" y="80521"/>
                </a:lnTo>
                <a:lnTo>
                  <a:pt x="42672" y="83820"/>
                </a:lnTo>
                <a:lnTo>
                  <a:pt x="59305" y="80521"/>
                </a:lnTo>
                <a:lnTo>
                  <a:pt x="72866" y="71532"/>
                </a:lnTo>
                <a:lnTo>
                  <a:pt x="81998" y="58209"/>
                </a:lnTo>
                <a:lnTo>
                  <a:pt x="85344" y="41910"/>
                </a:lnTo>
                <a:lnTo>
                  <a:pt x="81998" y="25610"/>
                </a:lnTo>
                <a:lnTo>
                  <a:pt x="72866" y="12287"/>
                </a:lnTo>
                <a:lnTo>
                  <a:pt x="59305" y="3298"/>
                </a:lnTo>
                <a:lnTo>
                  <a:pt x="42672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53328" y="4739640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0" y="41910"/>
                </a:moveTo>
                <a:lnTo>
                  <a:pt x="3345" y="25610"/>
                </a:lnTo>
                <a:lnTo>
                  <a:pt x="12477" y="12287"/>
                </a:lnTo>
                <a:lnTo>
                  <a:pt x="26038" y="3298"/>
                </a:lnTo>
                <a:lnTo>
                  <a:pt x="42672" y="0"/>
                </a:lnTo>
                <a:lnTo>
                  <a:pt x="59305" y="3298"/>
                </a:lnTo>
                <a:lnTo>
                  <a:pt x="72866" y="12287"/>
                </a:lnTo>
                <a:lnTo>
                  <a:pt x="81998" y="25610"/>
                </a:lnTo>
                <a:lnTo>
                  <a:pt x="85344" y="41910"/>
                </a:lnTo>
                <a:lnTo>
                  <a:pt x="81998" y="58209"/>
                </a:lnTo>
                <a:lnTo>
                  <a:pt x="72866" y="71532"/>
                </a:lnTo>
                <a:lnTo>
                  <a:pt x="59305" y="80521"/>
                </a:lnTo>
                <a:lnTo>
                  <a:pt x="42672" y="83820"/>
                </a:lnTo>
                <a:lnTo>
                  <a:pt x="26038" y="80521"/>
                </a:lnTo>
                <a:lnTo>
                  <a:pt x="12477" y="71532"/>
                </a:lnTo>
                <a:lnTo>
                  <a:pt x="3345" y="58209"/>
                </a:lnTo>
                <a:lnTo>
                  <a:pt x="0" y="4191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0948" y="2154935"/>
            <a:ext cx="4395470" cy="2668905"/>
          </a:xfrm>
          <a:custGeom>
            <a:avLst/>
            <a:gdLst/>
            <a:ahLst/>
            <a:cxnLst/>
            <a:rect l="l" t="t" r="r" b="b"/>
            <a:pathLst>
              <a:path w="4395470" h="2668904">
                <a:moveTo>
                  <a:pt x="0" y="0"/>
                </a:moveTo>
                <a:lnTo>
                  <a:pt x="8063" y="51608"/>
                </a:lnTo>
                <a:lnTo>
                  <a:pt x="16180" y="103164"/>
                </a:lnTo>
                <a:lnTo>
                  <a:pt x="24405" y="154613"/>
                </a:lnTo>
                <a:lnTo>
                  <a:pt x="32794" y="205901"/>
                </a:lnTo>
                <a:lnTo>
                  <a:pt x="41400" y="256974"/>
                </a:lnTo>
                <a:lnTo>
                  <a:pt x="50280" y="307777"/>
                </a:lnTo>
                <a:lnTo>
                  <a:pt x="59487" y="358257"/>
                </a:lnTo>
                <a:lnTo>
                  <a:pt x="69078" y="408359"/>
                </a:lnTo>
                <a:lnTo>
                  <a:pt x="79106" y="458029"/>
                </a:lnTo>
                <a:lnTo>
                  <a:pt x="89628" y="507213"/>
                </a:lnTo>
                <a:lnTo>
                  <a:pt x="100697" y="555856"/>
                </a:lnTo>
                <a:lnTo>
                  <a:pt x="112370" y="603905"/>
                </a:lnTo>
                <a:lnTo>
                  <a:pt x="124700" y="651304"/>
                </a:lnTo>
                <a:lnTo>
                  <a:pt x="137743" y="698001"/>
                </a:lnTo>
                <a:lnTo>
                  <a:pt x="151553" y="743940"/>
                </a:lnTo>
                <a:lnTo>
                  <a:pt x="166187" y="789067"/>
                </a:lnTo>
                <a:lnTo>
                  <a:pt x="181698" y="833329"/>
                </a:lnTo>
                <a:lnTo>
                  <a:pt x="198142" y="876671"/>
                </a:lnTo>
                <a:lnTo>
                  <a:pt x="215573" y="919038"/>
                </a:lnTo>
                <a:lnTo>
                  <a:pt x="234047" y="960376"/>
                </a:lnTo>
                <a:lnTo>
                  <a:pt x="253619" y="1000633"/>
                </a:lnTo>
                <a:lnTo>
                  <a:pt x="277614" y="1046208"/>
                </a:lnTo>
                <a:lnTo>
                  <a:pt x="302654" y="1090324"/>
                </a:lnTo>
                <a:lnTo>
                  <a:pt x="328738" y="1133067"/>
                </a:lnTo>
                <a:lnTo>
                  <a:pt x="355866" y="1174522"/>
                </a:lnTo>
                <a:lnTo>
                  <a:pt x="384038" y="1214775"/>
                </a:lnTo>
                <a:lnTo>
                  <a:pt x="413253" y="1253913"/>
                </a:lnTo>
                <a:lnTo>
                  <a:pt x="443511" y="1292020"/>
                </a:lnTo>
                <a:lnTo>
                  <a:pt x="474813" y="1329183"/>
                </a:lnTo>
                <a:lnTo>
                  <a:pt x="507158" y="1365488"/>
                </a:lnTo>
                <a:lnTo>
                  <a:pt x="540546" y="1401020"/>
                </a:lnTo>
                <a:lnTo>
                  <a:pt x="574977" y="1435865"/>
                </a:lnTo>
                <a:lnTo>
                  <a:pt x="610451" y="1470109"/>
                </a:lnTo>
                <a:lnTo>
                  <a:pt x="646967" y="1503838"/>
                </a:lnTo>
                <a:lnTo>
                  <a:pt x="684526" y="1537139"/>
                </a:lnTo>
                <a:lnTo>
                  <a:pt x="723128" y="1570095"/>
                </a:lnTo>
                <a:lnTo>
                  <a:pt x="762771" y="1602794"/>
                </a:lnTo>
                <a:lnTo>
                  <a:pt x="803457" y="1635322"/>
                </a:lnTo>
                <a:lnTo>
                  <a:pt x="845184" y="1667764"/>
                </a:lnTo>
                <a:lnTo>
                  <a:pt x="881799" y="1695386"/>
                </a:lnTo>
                <a:lnTo>
                  <a:pt x="919178" y="1722629"/>
                </a:lnTo>
                <a:lnTo>
                  <a:pt x="957323" y="1749492"/>
                </a:lnTo>
                <a:lnTo>
                  <a:pt x="996234" y="1775975"/>
                </a:lnTo>
                <a:lnTo>
                  <a:pt x="1035911" y="1802079"/>
                </a:lnTo>
                <a:lnTo>
                  <a:pt x="1076353" y="1827802"/>
                </a:lnTo>
                <a:lnTo>
                  <a:pt x="1117562" y="1853146"/>
                </a:lnTo>
                <a:lnTo>
                  <a:pt x="1159536" y="1878110"/>
                </a:lnTo>
                <a:lnTo>
                  <a:pt x="1202277" y="1902695"/>
                </a:lnTo>
                <a:lnTo>
                  <a:pt x="1245784" y="1926900"/>
                </a:lnTo>
                <a:lnTo>
                  <a:pt x="1290057" y="1950727"/>
                </a:lnTo>
                <a:lnTo>
                  <a:pt x="1335096" y="1974173"/>
                </a:lnTo>
                <a:lnTo>
                  <a:pt x="1380902" y="1997241"/>
                </a:lnTo>
                <a:lnTo>
                  <a:pt x="1427475" y="2019930"/>
                </a:lnTo>
                <a:lnTo>
                  <a:pt x="1474814" y="2042239"/>
                </a:lnTo>
                <a:lnTo>
                  <a:pt x="1522920" y="2064170"/>
                </a:lnTo>
                <a:lnTo>
                  <a:pt x="1571792" y="2085722"/>
                </a:lnTo>
                <a:lnTo>
                  <a:pt x="1621431" y="2106895"/>
                </a:lnTo>
                <a:lnTo>
                  <a:pt x="1671838" y="2127690"/>
                </a:lnTo>
                <a:lnTo>
                  <a:pt x="1723011" y="2148106"/>
                </a:lnTo>
                <a:lnTo>
                  <a:pt x="1774952" y="2168144"/>
                </a:lnTo>
                <a:lnTo>
                  <a:pt x="1817644" y="2184065"/>
                </a:lnTo>
                <a:lnTo>
                  <a:pt x="1861169" y="2199740"/>
                </a:lnTo>
                <a:lnTo>
                  <a:pt x="1905483" y="2215166"/>
                </a:lnTo>
                <a:lnTo>
                  <a:pt x="1950543" y="2230344"/>
                </a:lnTo>
                <a:lnTo>
                  <a:pt x="1996305" y="2245275"/>
                </a:lnTo>
                <a:lnTo>
                  <a:pt x="2042726" y="2259959"/>
                </a:lnTo>
                <a:lnTo>
                  <a:pt x="2089763" y="2274394"/>
                </a:lnTo>
                <a:lnTo>
                  <a:pt x="2137373" y="2288583"/>
                </a:lnTo>
                <a:lnTo>
                  <a:pt x="2185511" y="2302524"/>
                </a:lnTo>
                <a:lnTo>
                  <a:pt x="2234135" y="2316218"/>
                </a:lnTo>
                <a:lnTo>
                  <a:pt x="2283201" y="2329665"/>
                </a:lnTo>
                <a:lnTo>
                  <a:pt x="2332667" y="2342865"/>
                </a:lnTo>
                <a:lnTo>
                  <a:pt x="2382488" y="2355818"/>
                </a:lnTo>
                <a:lnTo>
                  <a:pt x="2432621" y="2368524"/>
                </a:lnTo>
                <a:lnTo>
                  <a:pt x="2483023" y="2380983"/>
                </a:lnTo>
                <a:lnTo>
                  <a:pt x="2533651" y="2393196"/>
                </a:lnTo>
                <a:lnTo>
                  <a:pt x="2584460" y="2405162"/>
                </a:lnTo>
                <a:lnTo>
                  <a:pt x="2635409" y="2416881"/>
                </a:lnTo>
                <a:lnTo>
                  <a:pt x="2686453" y="2428354"/>
                </a:lnTo>
                <a:lnTo>
                  <a:pt x="2737549" y="2439581"/>
                </a:lnTo>
                <a:lnTo>
                  <a:pt x="2788654" y="2450561"/>
                </a:lnTo>
                <a:lnTo>
                  <a:pt x="2839724" y="2461295"/>
                </a:lnTo>
                <a:lnTo>
                  <a:pt x="2890717" y="2471784"/>
                </a:lnTo>
                <a:lnTo>
                  <a:pt x="2941588" y="2482026"/>
                </a:lnTo>
                <a:lnTo>
                  <a:pt x="2992294" y="2492022"/>
                </a:lnTo>
                <a:lnTo>
                  <a:pt x="3042792" y="2501772"/>
                </a:lnTo>
                <a:lnTo>
                  <a:pt x="3092327" y="2510915"/>
                </a:lnTo>
                <a:lnTo>
                  <a:pt x="3143729" y="2519830"/>
                </a:lnTo>
                <a:lnTo>
                  <a:pt x="3196780" y="2528518"/>
                </a:lnTo>
                <a:lnTo>
                  <a:pt x="3251260" y="2536977"/>
                </a:lnTo>
                <a:lnTo>
                  <a:pt x="3306951" y="2545208"/>
                </a:lnTo>
                <a:lnTo>
                  <a:pt x="3363633" y="2553211"/>
                </a:lnTo>
                <a:lnTo>
                  <a:pt x="3421087" y="2560986"/>
                </a:lnTo>
                <a:lnTo>
                  <a:pt x="3479096" y="2568533"/>
                </a:lnTo>
                <a:lnTo>
                  <a:pt x="3537439" y="2575851"/>
                </a:lnTo>
                <a:lnTo>
                  <a:pt x="3595897" y="2582942"/>
                </a:lnTo>
                <a:lnTo>
                  <a:pt x="3654253" y="2589804"/>
                </a:lnTo>
                <a:lnTo>
                  <a:pt x="3712286" y="2596437"/>
                </a:lnTo>
                <a:lnTo>
                  <a:pt x="3769777" y="2602843"/>
                </a:lnTo>
                <a:lnTo>
                  <a:pt x="3826509" y="2609020"/>
                </a:lnTo>
                <a:lnTo>
                  <a:pt x="3882262" y="2614969"/>
                </a:lnTo>
                <a:lnTo>
                  <a:pt x="3936816" y="2620689"/>
                </a:lnTo>
                <a:lnTo>
                  <a:pt x="3989953" y="2626181"/>
                </a:lnTo>
                <a:lnTo>
                  <a:pt x="4041455" y="2631444"/>
                </a:lnTo>
                <a:lnTo>
                  <a:pt x="4091101" y="2636479"/>
                </a:lnTo>
                <a:lnTo>
                  <a:pt x="4138673" y="2641285"/>
                </a:lnTo>
                <a:lnTo>
                  <a:pt x="4183953" y="2645862"/>
                </a:lnTo>
                <a:lnTo>
                  <a:pt x="4226720" y="2650211"/>
                </a:lnTo>
                <a:lnTo>
                  <a:pt x="4266757" y="2654331"/>
                </a:lnTo>
                <a:lnTo>
                  <a:pt x="4337762" y="2661885"/>
                </a:lnTo>
                <a:lnTo>
                  <a:pt x="4368292" y="2665319"/>
                </a:lnTo>
                <a:lnTo>
                  <a:pt x="4395216" y="2668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56375" y="5685129"/>
            <a:ext cx="114363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latin typeface="Times New Roman"/>
                <a:cs typeface="Times New Roman"/>
              </a:rPr>
              <a:t>Restore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time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5844" y="2099817"/>
            <a:ext cx="5822315" cy="2645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Cost</a:t>
            </a:r>
            <a:endParaRPr sz="1800" dirty="0">
              <a:latin typeface="Times New Roman"/>
              <a:cs typeface="Times New Roman"/>
            </a:endParaRPr>
          </a:p>
          <a:p>
            <a:pPr marL="1290955">
              <a:lnSpc>
                <a:spcPct val="100000"/>
              </a:lnSpc>
              <a:spcBef>
                <a:spcPts val="1245"/>
              </a:spcBef>
            </a:pPr>
            <a:r>
              <a:rPr sz="1800" spc="-25" dirty="0">
                <a:latin typeface="Times New Roman"/>
                <a:cs typeface="Times New Roman"/>
              </a:rPr>
              <a:t>Mirrored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Site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768475">
              <a:lnSpc>
                <a:spcPct val="100000"/>
              </a:lnSpc>
            </a:pPr>
            <a:r>
              <a:rPr sz="1800" spc="-35" dirty="0">
                <a:latin typeface="Times New Roman"/>
                <a:cs typeface="Times New Roman"/>
              </a:rPr>
              <a:t>Remote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Journaling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163195" algn="ctr">
              <a:lnSpc>
                <a:spcPct val="100000"/>
              </a:lnSpc>
            </a:pPr>
            <a:r>
              <a:rPr sz="1800" spc="35" dirty="0">
                <a:latin typeface="Times New Roman"/>
                <a:cs typeface="Times New Roman"/>
              </a:rPr>
              <a:t>Hot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Site</a:t>
            </a:r>
            <a:endParaRPr sz="1800" dirty="0">
              <a:latin typeface="Times New Roman"/>
              <a:cs typeface="Times New Roman"/>
            </a:endParaRPr>
          </a:p>
          <a:p>
            <a:pPr marL="3295650">
              <a:lnSpc>
                <a:spcPts val="2125"/>
              </a:lnSpc>
              <a:spcBef>
                <a:spcPts val="340"/>
              </a:spcBef>
            </a:pPr>
            <a:r>
              <a:rPr sz="1800" spc="-50" dirty="0">
                <a:latin typeface="Times New Roman"/>
                <a:cs typeface="Times New Roman"/>
              </a:rPr>
              <a:t>Mutual</a:t>
            </a:r>
            <a:r>
              <a:rPr sz="1800" spc="-55" dirty="0">
                <a:latin typeface="Times New Roman"/>
                <a:cs typeface="Times New Roman"/>
              </a:rPr>
              <a:t> Backup</a:t>
            </a:r>
            <a:endParaRPr sz="1800" dirty="0">
              <a:latin typeface="Times New Roman"/>
              <a:cs typeface="Times New Roman"/>
            </a:endParaRPr>
          </a:p>
          <a:p>
            <a:pPr marR="5080" algn="r">
              <a:lnSpc>
                <a:spcPts val="2125"/>
              </a:lnSpc>
            </a:pPr>
            <a:r>
              <a:rPr sz="1800" spc="-40" dirty="0">
                <a:latin typeface="Times New Roman"/>
                <a:cs typeface="Times New Roman"/>
              </a:rPr>
              <a:t>Cold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Site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1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457200"/>
            <a:ext cx="79248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Decision </a:t>
            </a:r>
            <a:r>
              <a:rPr sz="3600" spc="-5" dirty="0"/>
              <a:t>Factors</a:t>
            </a:r>
            <a:r>
              <a:rPr sz="3600" spc="-65" dirty="0"/>
              <a:t> </a:t>
            </a:r>
            <a:r>
              <a:rPr sz="3600" spc="-5" dirty="0"/>
              <a:t>for</a:t>
            </a:r>
            <a:r>
              <a:rPr lang="en-US" sz="3600" spc="-5" dirty="0"/>
              <a:t> Off-site Processing</a:t>
            </a:r>
            <a:endParaRPr sz="36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457200"/>
            <a:ext cx="8382634" cy="5770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89530">
              <a:lnSpc>
                <a:spcPct val="100000"/>
              </a:lnSpc>
            </a:pP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  </a:t>
            </a:r>
          </a:p>
          <a:p>
            <a:pPr marL="355600" indent="-342900">
              <a:lnSpc>
                <a:spcPct val="150000"/>
              </a:lnSpc>
              <a:spcBef>
                <a:spcPts val="25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Availabilit</a:t>
            </a:r>
            <a:r>
              <a:rPr lang="en-US" sz="4000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 of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facility</a:t>
            </a:r>
          </a:p>
          <a:p>
            <a:pPr marL="355600" indent="-342900">
              <a:lnSpc>
                <a:spcPct val="15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Ability to maintain </a:t>
            </a:r>
            <a:r>
              <a:rPr sz="4000" spc="5" dirty="0">
                <a:latin typeface="Times New Roman"/>
                <a:cs typeface="Times New Roman"/>
              </a:rPr>
              <a:t>redundant</a:t>
            </a:r>
            <a:r>
              <a:rPr sz="4000" spc="-150" dirty="0">
                <a:latin typeface="Times New Roman"/>
                <a:cs typeface="Times New Roman"/>
              </a:rPr>
              <a:t> </a:t>
            </a:r>
            <a:r>
              <a:rPr sz="4000" spc="5" dirty="0">
                <a:latin typeface="Times New Roman"/>
                <a:cs typeface="Times New Roman"/>
              </a:rPr>
              <a:t>equipment</a:t>
            </a: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Ability to maintain </a:t>
            </a:r>
            <a:r>
              <a:rPr sz="4000" spc="5" dirty="0">
                <a:latin typeface="Times New Roman"/>
                <a:cs typeface="Times New Roman"/>
              </a:rPr>
              <a:t>redundant </a:t>
            </a:r>
            <a:r>
              <a:rPr sz="4000" dirty="0">
                <a:latin typeface="Times New Roman"/>
                <a:cs typeface="Times New Roman"/>
              </a:rPr>
              <a:t>network</a:t>
            </a:r>
            <a:r>
              <a:rPr sz="4000" spc="-1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capacity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83421"/>
            <a:ext cx="70104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dirty="0"/>
              <a:t>Decision </a:t>
            </a:r>
            <a:r>
              <a:rPr spc="-5" dirty="0"/>
              <a:t>Factors</a:t>
            </a:r>
            <a:r>
              <a:rPr spc="-65" dirty="0"/>
              <a:t> </a:t>
            </a:r>
            <a:r>
              <a:rPr spc="-5" dirty="0"/>
              <a:t>for</a:t>
            </a:r>
            <a:r>
              <a:rPr lang="en-US" spc="-5" dirty="0"/>
              <a:t> off-site</a:t>
            </a:r>
            <a:br>
              <a:rPr lang="en-US" spc="-5" dirty="0"/>
            </a:b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Processing </a:t>
            </a:r>
            <a:r>
              <a:rPr lang="en-US" sz="28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(Cont.)</a:t>
            </a:r>
            <a:r>
              <a:rPr lang="en-US" spc="-5" dirty="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0054" y="1447800"/>
            <a:ext cx="8096287" cy="4711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Relationships with </a:t>
            </a:r>
            <a:r>
              <a:rPr sz="4000" spc="5" dirty="0">
                <a:latin typeface="Times New Roman"/>
                <a:cs typeface="Times New Roman"/>
              </a:rPr>
              <a:t>vendors </a:t>
            </a:r>
            <a:r>
              <a:rPr sz="4000" dirty="0">
                <a:latin typeface="Times New Roman"/>
                <a:cs typeface="Times New Roman"/>
              </a:rPr>
              <a:t>to provide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immediate  </a:t>
            </a:r>
            <a:r>
              <a:rPr sz="4000" spc="5" dirty="0">
                <a:latin typeface="Times New Roman"/>
                <a:cs typeface="Times New Roman"/>
              </a:rPr>
              <a:t>replacement </a:t>
            </a:r>
            <a:r>
              <a:rPr sz="4000" dirty="0">
                <a:latin typeface="Times New Roman"/>
                <a:cs typeface="Times New Roman"/>
              </a:rPr>
              <a:t>or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assistance</a:t>
            </a:r>
          </a:p>
          <a:p>
            <a:pPr marL="355600" indent="-342900">
              <a:lnSpc>
                <a:spcPct val="15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spc="5" dirty="0">
                <a:latin typeface="Times New Roman"/>
                <a:cs typeface="Times New Roman"/>
              </a:rPr>
              <a:t>Adequacy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funding</a:t>
            </a:r>
          </a:p>
          <a:p>
            <a:pPr marL="355600" indent="-342900">
              <a:lnSpc>
                <a:spcPct val="15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Availability of skilled</a:t>
            </a:r>
            <a:r>
              <a:rPr sz="4000" spc="-110" dirty="0">
                <a:latin typeface="Times New Roman"/>
                <a:cs typeface="Times New Roman"/>
              </a:rPr>
              <a:t> </a:t>
            </a:r>
            <a:r>
              <a:rPr sz="4000" spc="5" dirty="0">
                <a:latin typeface="Times New Roman"/>
                <a:cs typeface="Times New Roman"/>
              </a:rPr>
              <a:t>personnel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26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536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024" y="76200"/>
            <a:ext cx="704337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Guidelines for</a:t>
            </a:r>
            <a:r>
              <a:rPr spc="-35" dirty="0"/>
              <a:t> </a:t>
            </a:r>
            <a:r>
              <a:rPr dirty="0"/>
              <a:t>Determining</a:t>
            </a:r>
            <a:r>
              <a:rPr lang="en-US" dirty="0"/>
              <a:t> </a:t>
            </a:r>
            <a:r>
              <a:rPr lang="en-US"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Critical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and Essential</a:t>
            </a:r>
            <a:r>
              <a:rPr lang="en-US" sz="4000" b="1" i="1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Workload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0784" y="1750534"/>
            <a:ext cx="8275076" cy="3590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5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400" spc="5" dirty="0">
                <a:latin typeface="Times New Roman"/>
                <a:cs typeface="Times New Roman"/>
              </a:rPr>
              <a:t>Understand </a:t>
            </a:r>
            <a:r>
              <a:rPr sz="4400" dirty="0">
                <a:latin typeface="Times New Roman"/>
                <a:cs typeface="Times New Roman"/>
              </a:rPr>
              <a:t>system’s </a:t>
            </a:r>
            <a:r>
              <a:rPr sz="4400" b="1" i="1" dirty="0">
                <a:latin typeface="Times New Roman"/>
                <a:cs typeface="Times New Roman"/>
              </a:rPr>
              <a:t>mission</a:t>
            </a:r>
            <a:r>
              <a:rPr sz="4400" b="1" i="1" spc="-100" dirty="0">
                <a:latin typeface="Times New Roman"/>
                <a:cs typeface="Times New Roman"/>
              </a:rPr>
              <a:t> </a:t>
            </a:r>
            <a:r>
              <a:rPr sz="4400" b="1" i="1" dirty="0">
                <a:latin typeface="Times New Roman"/>
                <a:cs typeface="Times New Roman"/>
              </a:rPr>
              <a:t>goal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400" dirty="0">
                <a:latin typeface="Times New Roman"/>
                <a:cs typeface="Times New Roman"/>
              </a:rPr>
              <a:t>Identify </a:t>
            </a:r>
            <a:r>
              <a:rPr sz="4400" b="1" i="1" dirty="0">
                <a:latin typeface="Times New Roman"/>
                <a:cs typeface="Times New Roman"/>
              </a:rPr>
              <a:t>mission critical</a:t>
            </a:r>
            <a:r>
              <a:rPr sz="4400" b="1" i="1" spc="-55" dirty="0">
                <a:latin typeface="Times New Roman"/>
                <a:cs typeface="Times New Roman"/>
              </a:rPr>
              <a:t> </a:t>
            </a:r>
            <a:r>
              <a:rPr sz="4400" b="1" i="1" dirty="0">
                <a:latin typeface="Times New Roman"/>
                <a:cs typeface="Times New Roman"/>
              </a:rPr>
              <a:t>processes</a:t>
            </a:r>
          </a:p>
          <a:p>
            <a:pPr marL="355600" marR="381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400" dirty="0">
                <a:latin typeface="Times New Roman"/>
                <a:cs typeface="Times New Roman"/>
              </a:rPr>
              <a:t>Identify </a:t>
            </a:r>
            <a:r>
              <a:rPr sz="4400" b="1" i="1" spc="5" dirty="0">
                <a:latin typeface="Times New Roman"/>
                <a:cs typeface="Times New Roman"/>
              </a:rPr>
              <a:t>dependencies</a:t>
            </a:r>
            <a:r>
              <a:rPr sz="4400" spc="5" dirty="0">
                <a:latin typeface="Times New Roman"/>
                <a:cs typeface="Times New Roman"/>
              </a:rPr>
              <a:t> among</a:t>
            </a:r>
            <a:r>
              <a:rPr lang="en-US" sz="4400" spc="5" dirty="0">
                <a:latin typeface="Times New Roman"/>
                <a:cs typeface="Times New Roman"/>
              </a:rPr>
              <a:t> various</a:t>
            </a:r>
            <a:r>
              <a:rPr sz="4400" dirty="0">
                <a:latin typeface="Times New Roman"/>
                <a:cs typeface="Times New Roman"/>
              </a:rPr>
              <a:t>  departments/personnel in</a:t>
            </a:r>
            <a:r>
              <a:rPr sz="4400" spc="-15" dirty="0">
                <a:latin typeface="Times New Roman"/>
                <a:cs typeface="Times New Roman"/>
              </a:rPr>
              <a:t> </a:t>
            </a:r>
            <a:r>
              <a:rPr lang="en-US" sz="4400" spc="-15" dirty="0">
                <a:latin typeface="Times New Roman"/>
                <a:cs typeface="Times New Roman"/>
              </a:rPr>
              <a:t>the </a:t>
            </a:r>
            <a:r>
              <a:rPr sz="4400" dirty="0">
                <a:latin typeface="Times New Roman"/>
                <a:cs typeface="Times New Roman"/>
              </a:rPr>
              <a:t>organization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27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924" y="1847798"/>
            <a:ext cx="8144266" cy="3162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Understand </a:t>
            </a:r>
            <a:r>
              <a:rPr sz="4000" b="1" i="1" dirty="0">
                <a:latin typeface="Times New Roman"/>
                <a:cs typeface="Times New Roman"/>
              </a:rPr>
              <a:t>influence of external</a:t>
            </a:r>
            <a:r>
              <a:rPr sz="4000" b="1" i="1" spc="-50" dirty="0">
                <a:latin typeface="Times New Roman"/>
                <a:cs typeface="Times New Roman"/>
              </a:rPr>
              <a:t> </a:t>
            </a:r>
            <a:r>
              <a:rPr sz="4000" b="1" i="1" dirty="0">
                <a:latin typeface="Times New Roman"/>
                <a:cs typeface="Times New Roman"/>
              </a:rPr>
              <a:t>factors</a:t>
            </a: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Government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agencies</a:t>
            </a:r>
            <a:r>
              <a:rPr lang="en-US" sz="3600" spc="-5" dirty="0">
                <a:latin typeface="Times New Roman"/>
                <a:cs typeface="Times New Roman"/>
              </a:rPr>
              <a:t> and regulators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Competitors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Media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28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4AD274DE-AA2F-483B-8866-77506151A6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0024" y="76200"/>
            <a:ext cx="704337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Guidelines for</a:t>
            </a:r>
            <a:r>
              <a:rPr spc="-35" dirty="0"/>
              <a:t> </a:t>
            </a:r>
            <a:r>
              <a:rPr dirty="0"/>
              <a:t>Determining</a:t>
            </a:r>
            <a:r>
              <a:rPr lang="en-US" dirty="0"/>
              <a:t> </a:t>
            </a:r>
            <a:r>
              <a:rPr lang="en-US"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Critical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and Essential</a:t>
            </a:r>
            <a:r>
              <a:rPr lang="en-US" sz="4000" b="1" i="1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Workload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526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4294"/>
            <a:ext cx="74676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/>
              <a:t>Individual Responsibilities</a:t>
            </a:r>
            <a:r>
              <a:rPr spc="-95" dirty="0"/>
              <a:t> </a:t>
            </a:r>
            <a:r>
              <a:rPr spc="-5" dirty="0"/>
              <a:t>in</a:t>
            </a:r>
            <a:r>
              <a:rPr lang="en-US" spc="-5" dirty="0"/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Emergency</a:t>
            </a:r>
            <a:r>
              <a:rPr lang="en-US" sz="4000" b="1" i="1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Response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49580" y="1426900"/>
            <a:ext cx="8244840" cy="505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 marR="5080" indent="-342900">
              <a:buClr>
                <a:srgbClr val="3333CC"/>
              </a:buClr>
              <a:buSzPct val="60000"/>
              <a:buFont typeface="Wingdings"/>
              <a:buChar char=""/>
              <a:tabLst>
                <a:tab pos="365760" algn="l"/>
              </a:tabLst>
            </a:pPr>
            <a:r>
              <a:rPr sz="3200" b="1" i="1" u="sng" spc="-5" dirty="0">
                <a:latin typeface="Times New Roman"/>
                <a:cs typeface="Times New Roman"/>
              </a:rPr>
              <a:t>Emergency response planning </a:t>
            </a:r>
            <a:r>
              <a:rPr sz="3200" b="1" i="1" u="sng" spc="-10" dirty="0">
                <a:latin typeface="Times New Roman"/>
                <a:cs typeface="Times New Roman"/>
              </a:rPr>
              <a:t>coordinator</a:t>
            </a:r>
            <a:r>
              <a:rPr sz="3200" spc="-10" dirty="0"/>
              <a:t>: </a:t>
            </a:r>
            <a:r>
              <a:rPr sz="3200" spc="-5" dirty="0"/>
              <a:t>coordinates the  following</a:t>
            </a:r>
            <a:r>
              <a:rPr sz="3200" spc="10" dirty="0"/>
              <a:t> </a:t>
            </a:r>
            <a:r>
              <a:rPr sz="3200" spc="-5" dirty="0"/>
              <a:t>activities:</a:t>
            </a:r>
          </a:p>
          <a:p>
            <a:pPr marL="766445" lvl="1" indent="-286385">
              <a:spcBef>
                <a:spcPts val="30"/>
              </a:spcBef>
              <a:buClr>
                <a:srgbClr val="FF3300"/>
              </a:buClr>
              <a:buSzPct val="54545"/>
              <a:buFont typeface="Wingdings"/>
              <a:buChar char=""/>
              <a:tabLst>
                <a:tab pos="767080" algn="l"/>
              </a:tabLst>
            </a:pPr>
            <a:r>
              <a:rPr sz="2800" spc="-5" dirty="0">
                <a:latin typeface="Times New Roman"/>
                <a:cs typeface="Times New Roman"/>
              </a:rPr>
              <a:t>Establish contingency/disaster recovery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plans</a:t>
            </a:r>
            <a:endParaRPr sz="2800" dirty="0">
              <a:latin typeface="Times New Roman"/>
              <a:cs typeface="Times New Roman"/>
            </a:endParaRPr>
          </a:p>
          <a:p>
            <a:pPr marL="766445" lvl="1" indent="-286385">
              <a:buClr>
                <a:srgbClr val="FF3300"/>
              </a:buClr>
              <a:buSzPct val="54545"/>
              <a:buFont typeface="Wingdings"/>
              <a:buChar char=""/>
              <a:tabLst>
                <a:tab pos="767080" algn="l"/>
              </a:tabLst>
            </a:pPr>
            <a:r>
              <a:rPr sz="2800" spc="-5" dirty="0">
                <a:latin typeface="Times New Roman"/>
                <a:cs typeface="Times New Roman"/>
              </a:rPr>
              <a:t>Maintain/modify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plans</a:t>
            </a:r>
            <a:endParaRPr sz="2800" dirty="0">
              <a:latin typeface="Times New Roman"/>
              <a:cs typeface="Times New Roman"/>
            </a:endParaRPr>
          </a:p>
          <a:p>
            <a:pPr marL="766445" lvl="1" indent="-286385">
              <a:buClr>
                <a:srgbClr val="FF3300"/>
              </a:buClr>
              <a:buSzPct val="54545"/>
              <a:buFont typeface="Wingdings"/>
              <a:buChar char=""/>
              <a:tabLst>
                <a:tab pos="767080" algn="l"/>
              </a:tabLst>
            </a:pPr>
            <a:r>
              <a:rPr sz="2800" spc="-5" dirty="0">
                <a:latin typeface="Times New Roman"/>
                <a:cs typeface="Times New Roman"/>
              </a:rPr>
              <a:t>Audit 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plans</a:t>
            </a:r>
            <a:endParaRPr sz="2800" dirty="0">
              <a:latin typeface="Times New Roman"/>
              <a:cs typeface="Times New Roman"/>
            </a:endParaRPr>
          </a:p>
          <a:p>
            <a:pPr marL="365760" indent="-342900">
              <a:buClr>
                <a:srgbClr val="3333CC"/>
              </a:buClr>
              <a:buSzPct val="60000"/>
              <a:buFont typeface="Wingdings"/>
              <a:buChar char=""/>
              <a:tabLst>
                <a:tab pos="365760" algn="l"/>
              </a:tabLst>
            </a:pPr>
            <a:r>
              <a:rPr sz="3200" b="1" i="1" u="sng" spc="-5" dirty="0">
                <a:latin typeface="Times New Roman"/>
                <a:cs typeface="Times New Roman"/>
              </a:rPr>
              <a:t>High-level manager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spc="-5" dirty="0"/>
              <a:t>(department </a:t>
            </a:r>
            <a:r>
              <a:rPr sz="3200" spc="-10" dirty="0"/>
              <a:t>manager, </a:t>
            </a:r>
            <a:r>
              <a:rPr sz="3200" spc="-5" dirty="0"/>
              <a:t>VP,</a:t>
            </a:r>
            <a:r>
              <a:rPr sz="3200" spc="215" dirty="0"/>
              <a:t> </a:t>
            </a:r>
            <a:r>
              <a:rPr sz="3200" spc="-5" dirty="0"/>
              <a:t>etc.)</a:t>
            </a:r>
          </a:p>
          <a:p>
            <a:pPr marL="766445" lvl="1" indent="-286385">
              <a:spcBef>
                <a:spcPts val="10"/>
              </a:spcBef>
              <a:buClr>
                <a:srgbClr val="FF3300"/>
              </a:buClr>
              <a:buSzPct val="54545"/>
              <a:buFont typeface="Wingdings"/>
              <a:buChar char=""/>
              <a:tabLst>
                <a:tab pos="767080" algn="l"/>
              </a:tabLst>
            </a:pPr>
            <a:r>
              <a:rPr sz="2800" spc="-5" dirty="0">
                <a:latin typeface="Times New Roman"/>
                <a:cs typeface="Times New Roman"/>
              </a:rPr>
              <a:t>Understand process and mission goal of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organization</a:t>
            </a:r>
            <a:endParaRPr sz="2800" dirty="0">
              <a:latin typeface="Times New Roman"/>
              <a:cs typeface="Times New Roman"/>
            </a:endParaRPr>
          </a:p>
          <a:p>
            <a:pPr marL="766445" marR="756920" lvl="1" indent="-286385">
              <a:spcBef>
                <a:spcPts val="509"/>
              </a:spcBef>
              <a:buClr>
                <a:srgbClr val="FF3300"/>
              </a:buClr>
              <a:buSzPct val="54545"/>
              <a:buFont typeface="Wingdings"/>
              <a:buChar char=""/>
              <a:tabLst>
                <a:tab pos="767080" algn="l"/>
              </a:tabLst>
            </a:pPr>
            <a:r>
              <a:rPr sz="2800" spc="-5" dirty="0">
                <a:latin typeface="Times New Roman"/>
                <a:cs typeface="Times New Roman"/>
              </a:rPr>
              <a:t>Monitor contingency/disaster recovery plans and keep plans  updated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29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3545" y="546861"/>
            <a:ext cx="651637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Why We Need Such</a:t>
            </a:r>
            <a:r>
              <a:rPr dirty="0"/>
              <a:t> </a:t>
            </a:r>
            <a:r>
              <a:rPr spc="-5" dirty="0"/>
              <a:t>Planning?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200" y="1374768"/>
            <a:ext cx="8618219" cy="4797432"/>
          </a:xfrm>
          <a:prstGeom prst="rect">
            <a:avLst/>
          </a:prstGeom>
        </p:spPr>
        <p:txBody>
          <a:bodyPr vert="horz" wrap="square" lIns="0" tIns="76707" rIns="0" bIns="0" rtlCol="0">
            <a:spAutoFit/>
          </a:bodyPr>
          <a:lstStyle/>
          <a:p>
            <a:pPr marL="36576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65760" algn="l"/>
              </a:tabLst>
            </a:pPr>
            <a:r>
              <a:rPr sz="4400" dirty="0"/>
              <a:t>What </a:t>
            </a:r>
            <a:r>
              <a:rPr sz="4400" spc="5" dirty="0"/>
              <a:t>can </a:t>
            </a:r>
            <a:r>
              <a:rPr sz="4400" dirty="0"/>
              <a:t>we</a:t>
            </a:r>
            <a:r>
              <a:rPr sz="4400" spc="-90" dirty="0"/>
              <a:t> </a:t>
            </a:r>
            <a:r>
              <a:rPr sz="4400" dirty="0"/>
              <a:t>do?</a:t>
            </a:r>
          </a:p>
          <a:p>
            <a:pPr marL="36576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65760" algn="l"/>
              </a:tabLst>
            </a:pPr>
            <a:r>
              <a:rPr lang="en-US" sz="4400" dirty="0"/>
              <a:t>No </a:t>
            </a:r>
            <a:r>
              <a:rPr lang="en-US" sz="4400" spc="5" dirty="0"/>
              <a:t>100% </a:t>
            </a:r>
            <a:r>
              <a:rPr lang="en-US" sz="4400" dirty="0"/>
              <a:t>secure</a:t>
            </a:r>
            <a:r>
              <a:rPr lang="en-US" sz="4400" spc="-95" dirty="0"/>
              <a:t> </a:t>
            </a:r>
            <a:r>
              <a:rPr lang="en-US" sz="4400" dirty="0"/>
              <a:t>systems.</a:t>
            </a:r>
          </a:p>
          <a:p>
            <a:pPr marL="766445" lvl="1" indent="-286385">
              <a:lnSpc>
                <a:spcPct val="100000"/>
              </a:lnSpc>
              <a:spcBef>
                <a:spcPts val="67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67080" algn="l"/>
              </a:tabLst>
            </a:pPr>
            <a:r>
              <a:rPr sz="4000" spc="-5" dirty="0">
                <a:latin typeface="Times New Roman"/>
                <a:cs typeface="Times New Roman"/>
              </a:rPr>
              <a:t>Plan </a:t>
            </a:r>
            <a:r>
              <a:rPr sz="4000" dirty="0">
                <a:latin typeface="Times New Roman"/>
                <a:cs typeface="Times New Roman"/>
              </a:rPr>
              <a:t>for </a:t>
            </a:r>
            <a:r>
              <a:rPr sz="4000" spc="-5" dirty="0">
                <a:latin typeface="Times New Roman"/>
                <a:cs typeface="Times New Roman"/>
              </a:rPr>
              <a:t>the worst if bad </a:t>
            </a:r>
            <a:r>
              <a:rPr sz="4000" dirty="0">
                <a:latin typeface="Times New Roman"/>
                <a:cs typeface="Times New Roman"/>
              </a:rPr>
              <a:t>things </a:t>
            </a:r>
            <a:r>
              <a:rPr sz="4000" spc="-5" dirty="0">
                <a:latin typeface="Times New Roman"/>
                <a:cs typeface="Times New Roman"/>
              </a:rPr>
              <a:t>happen</a:t>
            </a:r>
            <a:endParaRPr sz="4000" dirty="0">
              <a:latin typeface="Times New Roman"/>
              <a:cs typeface="Times New Roman"/>
            </a:endParaRPr>
          </a:p>
          <a:p>
            <a:pPr marL="1165860" lvl="2" indent="-2286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66495" algn="l"/>
              </a:tabLst>
            </a:pPr>
            <a:r>
              <a:rPr sz="4000" spc="-5" dirty="0">
                <a:latin typeface="Times New Roman"/>
                <a:cs typeface="Times New Roman"/>
              </a:rPr>
              <a:t>How to continue to </a:t>
            </a:r>
            <a:r>
              <a:rPr sz="4000" dirty="0">
                <a:latin typeface="Times New Roman"/>
                <a:cs typeface="Times New Roman"/>
              </a:rPr>
              <a:t>provide </a:t>
            </a:r>
            <a:r>
              <a:rPr sz="4000" spc="-5" dirty="0">
                <a:latin typeface="Times New Roman"/>
                <a:cs typeface="Times New Roman"/>
              </a:rPr>
              <a:t>service in </a:t>
            </a:r>
            <a:r>
              <a:rPr sz="4000" spc="-10" dirty="0">
                <a:latin typeface="Times New Roman"/>
                <a:cs typeface="Times New Roman"/>
              </a:rPr>
              <a:t>case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any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spc="-5" dirty="0"/>
              <a:t>incident, including</a:t>
            </a:r>
            <a:r>
              <a:rPr sz="4000" spc="-20" dirty="0"/>
              <a:t> </a:t>
            </a:r>
            <a:r>
              <a:rPr sz="4000" spc="-5" dirty="0"/>
              <a:t>disaster?</a:t>
            </a:r>
            <a:endParaRPr sz="4000" dirty="0"/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49579" y="1556257"/>
            <a:ext cx="8244840" cy="44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 indent="-342900">
              <a:spcBef>
                <a:spcPts val="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65760" algn="l"/>
              </a:tabLst>
            </a:pPr>
            <a:r>
              <a:rPr lang="en-US" sz="4000" b="1" i="1" u="sng" spc="-5" dirty="0">
                <a:latin typeface="Times New Roman"/>
                <a:cs typeface="Times New Roman"/>
              </a:rPr>
              <a:t>A</a:t>
            </a:r>
            <a:r>
              <a:rPr sz="4000" b="1" i="1" u="sng" spc="-5" dirty="0">
                <a:latin typeface="Times New Roman"/>
                <a:cs typeface="Times New Roman"/>
              </a:rPr>
              <a:t>ll other</a:t>
            </a:r>
            <a:r>
              <a:rPr sz="4000" b="1" i="1" u="sng" dirty="0">
                <a:latin typeface="Times New Roman"/>
                <a:cs typeface="Times New Roman"/>
              </a:rPr>
              <a:t> </a:t>
            </a:r>
            <a:r>
              <a:rPr sz="4000" b="1" i="1" u="sng" spc="-5" dirty="0">
                <a:latin typeface="Times New Roman"/>
                <a:cs typeface="Times New Roman"/>
              </a:rPr>
              <a:t>employees</a:t>
            </a:r>
          </a:p>
          <a:p>
            <a:pPr marL="766445" lvl="1" indent="-286385">
              <a:spcBef>
                <a:spcPts val="15"/>
              </a:spcBef>
              <a:buClr>
                <a:srgbClr val="FF3300"/>
              </a:buClr>
              <a:buSzPct val="54545"/>
              <a:buFont typeface="Wingdings"/>
              <a:buChar char=""/>
              <a:tabLst>
                <a:tab pos="76708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Who? </a:t>
            </a:r>
          </a:p>
          <a:p>
            <a:pPr marL="766445" lvl="1" indent="-286385">
              <a:spcBef>
                <a:spcPts val="15"/>
              </a:spcBef>
              <a:buClr>
                <a:srgbClr val="FF3300"/>
              </a:buClr>
              <a:buSzPct val="54545"/>
              <a:buFont typeface="Wingdings"/>
              <a:buChar char=""/>
              <a:tabLst>
                <a:tab pos="767080" algn="l"/>
              </a:tabLst>
            </a:pPr>
            <a:r>
              <a:rPr sz="3600" spc="-5" dirty="0">
                <a:latin typeface="Times New Roman"/>
                <a:cs typeface="Times New Roman"/>
              </a:rPr>
              <a:t>Know </a:t>
            </a:r>
            <a:r>
              <a:rPr sz="3600" b="1" i="1" spc="-5" dirty="0">
                <a:latin typeface="Times New Roman"/>
                <a:cs typeface="Times New Roman"/>
              </a:rPr>
              <a:t>contingency/disaster recovery</a:t>
            </a:r>
            <a:r>
              <a:rPr sz="3600" b="1" i="1" spc="2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plans</a:t>
            </a:r>
            <a:endParaRPr sz="3600" b="1" i="1" dirty="0">
              <a:latin typeface="Times New Roman"/>
              <a:cs typeface="Times New Roman"/>
            </a:endParaRPr>
          </a:p>
          <a:p>
            <a:pPr marL="766445" lvl="1" indent="-286385">
              <a:buClr>
                <a:srgbClr val="FF3300"/>
              </a:buClr>
              <a:buSzPct val="54545"/>
              <a:buFont typeface="Wingdings"/>
              <a:buChar char=""/>
              <a:tabLst>
                <a:tab pos="767080" algn="l"/>
              </a:tabLst>
            </a:pPr>
            <a:r>
              <a:rPr sz="3600" spc="-5" dirty="0">
                <a:latin typeface="Times New Roman"/>
                <a:cs typeface="Times New Roman"/>
              </a:rPr>
              <a:t>Understand </a:t>
            </a:r>
            <a:r>
              <a:rPr sz="3600" b="1" i="1" spc="-5" dirty="0">
                <a:latin typeface="Times New Roman"/>
                <a:cs typeface="Times New Roman"/>
              </a:rPr>
              <a:t>own responsibilities and expectations </a:t>
            </a:r>
            <a:endParaRPr lang="en-US" sz="3600" b="1" i="1" spc="-5" dirty="0">
              <a:latin typeface="Times New Roman"/>
              <a:cs typeface="Times New Roman"/>
            </a:endParaRPr>
          </a:p>
          <a:p>
            <a:pPr marL="766445" lvl="1" indent="-286385">
              <a:buClr>
                <a:srgbClr val="FF3300"/>
              </a:buClr>
              <a:buSzPct val="54545"/>
              <a:buFont typeface="Wingdings"/>
              <a:buChar char=""/>
              <a:tabLst>
                <a:tab pos="767080" algn="l"/>
              </a:tabLst>
            </a:pPr>
            <a:r>
              <a:rPr sz="3600" spc="-5" dirty="0">
                <a:latin typeface="Times New Roman"/>
                <a:cs typeface="Times New Roman"/>
              </a:rPr>
              <a:t>Know </a:t>
            </a:r>
            <a:r>
              <a:rPr sz="3600" b="1" i="1" spc="-5" dirty="0">
                <a:latin typeface="Times New Roman"/>
                <a:cs typeface="Times New Roman"/>
              </a:rPr>
              <a:t>whom to contact</a:t>
            </a:r>
            <a:r>
              <a:rPr sz="3600" spc="-5" dirty="0">
                <a:latin typeface="Times New Roman"/>
                <a:cs typeface="Times New Roman"/>
              </a:rPr>
              <a:t> if something </a:t>
            </a:r>
            <a:r>
              <a:rPr sz="3600" dirty="0">
                <a:latin typeface="Times New Roman"/>
                <a:cs typeface="Times New Roman"/>
              </a:rPr>
              <a:t>not </a:t>
            </a:r>
            <a:r>
              <a:rPr sz="3600" spc="-5" dirty="0">
                <a:latin typeface="Times New Roman"/>
                <a:cs typeface="Times New Roman"/>
              </a:rPr>
              <a:t>covered in plan</a:t>
            </a:r>
            <a:r>
              <a:rPr sz="3600" spc="8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happens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8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4E13F434-B3E4-46D4-AF02-1945F0EE11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0" y="64294"/>
            <a:ext cx="74676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/>
              <a:t>Individual Responsibilities</a:t>
            </a:r>
            <a:r>
              <a:rPr spc="-95" dirty="0"/>
              <a:t> </a:t>
            </a:r>
            <a:r>
              <a:rPr spc="-5" dirty="0"/>
              <a:t>in</a:t>
            </a:r>
            <a:r>
              <a:rPr lang="en-US" spc="-5" dirty="0"/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Emergency</a:t>
            </a:r>
            <a:r>
              <a:rPr lang="en-US" sz="4000" b="1" i="1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Response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48190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025" y="470661"/>
            <a:ext cx="7388859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Emergency Destructive</a:t>
            </a:r>
            <a:r>
              <a:rPr spc="15" dirty="0"/>
              <a:t> </a:t>
            </a:r>
            <a:r>
              <a:rPr spc="-5" dirty="0"/>
              <a:t>Procedures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752600"/>
            <a:ext cx="8053705" cy="42524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Under </a:t>
            </a:r>
            <a:r>
              <a:rPr sz="3600" spc="-5" dirty="0">
                <a:latin typeface="Times New Roman"/>
                <a:cs typeface="Times New Roman"/>
              </a:rPr>
              <a:t>certain situations, </a:t>
            </a:r>
            <a:r>
              <a:rPr sz="3600" dirty="0">
                <a:latin typeface="Times New Roman"/>
                <a:cs typeface="Times New Roman"/>
              </a:rPr>
              <a:t>an emergency response may focus on </a:t>
            </a:r>
            <a:r>
              <a:rPr sz="3600" b="1" i="1" dirty="0">
                <a:latin typeface="Times New Roman"/>
                <a:cs typeface="Times New Roman"/>
              </a:rPr>
              <a:t>destroying data </a:t>
            </a:r>
            <a:r>
              <a:rPr sz="3600" dirty="0">
                <a:latin typeface="Times New Roman"/>
                <a:cs typeface="Times New Roman"/>
              </a:rPr>
              <a:t>rather than restoring  data</a:t>
            </a:r>
          </a:p>
          <a:p>
            <a:pPr marL="756285" lvl="1" indent="-286385">
              <a:spcBef>
                <a:spcPts val="32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Physical </a:t>
            </a:r>
            <a:r>
              <a:rPr sz="3200" spc="-5" dirty="0">
                <a:latin typeface="Times New Roman"/>
                <a:cs typeface="Times New Roman"/>
              </a:rPr>
              <a:t>protection </a:t>
            </a:r>
            <a:r>
              <a:rPr sz="3200" dirty="0">
                <a:latin typeface="Times New Roman"/>
                <a:cs typeface="Times New Roman"/>
              </a:rPr>
              <a:t>of system is no longer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available</a:t>
            </a:r>
          </a:p>
          <a:p>
            <a:pPr marL="756285" marR="861060" lvl="1" indent="-286385">
              <a:spcBef>
                <a:spcPts val="66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Critical assets </a:t>
            </a:r>
            <a:r>
              <a:rPr sz="3200" dirty="0">
                <a:latin typeface="Times New Roman"/>
                <a:cs typeface="Times New Roman"/>
              </a:rPr>
              <a:t>(product design documents, </a:t>
            </a:r>
            <a:r>
              <a:rPr sz="3200" spc="-5" dirty="0">
                <a:latin typeface="Times New Roman"/>
                <a:cs typeface="Times New Roman"/>
              </a:rPr>
              <a:t>list </a:t>
            </a:r>
            <a:r>
              <a:rPr sz="3200" dirty="0">
                <a:latin typeface="Times New Roman"/>
                <a:cs typeface="Times New Roman"/>
              </a:rPr>
              <a:t>of  </a:t>
            </a:r>
            <a:r>
              <a:rPr sz="3200" spc="-5" dirty="0">
                <a:latin typeface="Times New Roman"/>
                <a:cs typeface="Times New Roman"/>
              </a:rPr>
              <a:t>sensitive customers </a:t>
            </a:r>
            <a:r>
              <a:rPr sz="3200" dirty="0">
                <a:latin typeface="Times New Roman"/>
                <a:cs typeface="Times New Roman"/>
              </a:rPr>
              <a:t>or suppliers,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etc.)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025" y="470661"/>
            <a:ext cx="7388859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Emergency Destructive</a:t>
            </a:r>
            <a:r>
              <a:rPr spc="15" dirty="0"/>
              <a:t> </a:t>
            </a:r>
            <a:r>
              <a:rPr spc="-5" dirty="0"/>
              <a:t>Procedures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56258"/>
            <a:ext cx="8053705" cy="472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3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000" spc="-5" dirty="0">
                <a:latin typeface="Times New Roman"/>
                <a:cs typeface="Times New Roman"/>
              </a:rPr>
              <a:t>An </a:t>
            </a:r>
            <a:r>
              <a:rPr sz="4000" dirty="0">
                <a:latin typeface="Times New Roman"/>
                <a:cs typeface="Times New Roman"/>
              </a:rPr>
              <a:t>emergency </a:t>
            </a:r>
            <a:r>
              <a:rPr sz="4000" spc="-5" dirty="0">
                <a:latin typeface="Times New Roman"/>
                <a:cs typeface="Times New Roman"/>
              </a:rPr>
              <a:t>destructive </a:t>
            </a:r>
            <a:r>
              <a:rPr sz="4000" dirty="0">
                <a:latin typeface="Times New Roman"/>
                <a:cs typeface="Times New Roman"/>
              </a:rPr>
              <a:t>plan should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contain</a:t>
            </a:r>
          </a:p>
          <a:p>
            <a:pPr marL="756285" lvl="1" indent="-286385">
              <a:spcBef>
                <a:spcPts val="32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Prioritized items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 </a:t>
            </a:r>
            <a:r>
              <a:rPr sz="3600" spc="-5" dirty="0">
                <a:latin typeface="Times New Roman"/>
                <a:cs typeface="Times New Roman"/>
              </a:rPr>
              <a:t>may </a:t>
            </a:r>
            <a:r>
              <a:rPr sz="3600" dirty="0">
                <a:latin typeface="Times New Roman"/>
                <a:cs typeface="Times New Roman"/>
              </a:rPr>
              <a:t>need to be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destroyed</a:t>
            </a:r>
          </a:p>
          <a:p>
            <a:pPr marL="756285" marR="273050" lvl="1" indent="-286385">
              <a:spcBef>
                <a:spcPts val="66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Backup procedure</a:t>
            </a:r>
            <a:r>
              <a:rPr sz="3600" dirty="0">
                <a:latin typeface="Times New Roman"/>
                <a:cs typeface="Times New Roman"/>
              </a:rPr>
              <a:t> for </a:t>
            </a:r>
            <a:r>
              <a:rPr sz="3600" spc="-5" dirty="0">
                <a:latin typeface="Times New Roman"/>
                <a:cs typeface="Times New Roman"/>
              </a:rPr>
              <a:t>critical </a:t>
            </a:r>
            <a:r>
              <a:rPr sz="3600" dirty="0">
                <a:latin typeface="Times New Roman"/>
                <a:cs typeface="Times New Roman"/>
              </a:rPr>
              <a:t>data at a </a:t>
            </a:r>
            <a:r>
              <a:rPr sz="3600" spc="-5" dirty="0">
                <a:latin typeface="Times New Roman"/>
                <a:cs typeface="Times New Roman"/>
              </a:rPr>
              <a:t>secure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off-site  location</a:t>
            </a:r>
          </a:p>
          <a:p>
            <a:pPr marL="756285" lvl="1" indent="-286385">
              <a:spcBef>
                <a:spcPts val="27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Specify </a:t>
            </a:r>
            <a:r>
              <a:rPr sz="3600" b="1" i="1" dirty="0">
                <a:latin typeface="Times New Roman"/>
                <a:cs typeface="Times New Roman"/>
              </a:rPr>
              <a:t>who has authority</a:t>
            </a:r>
            <a:r>
              <a:rPr sz="3600" dirty="0">
                <a:latin typeface="Times New Roman"/>
                <a:cs typeface="Times New Roman"/>
              </a:rPr>
              <a:t> to invoke destructive</a:t>
            </a:r>
            <a:r>
              <a:rPr sz="3600" spc="-1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plan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32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057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6660" y="76200"/>
            <a:ext cx="71653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Testing</a:t>
            </a:r>
            <a:r>
              <a:rPr spc="-25" dirty="0"/>
              <a:t> </a:t>
            </a:r>
            <a:r>
              <a:rPr spc="-5" dirty="0"/>
              <a:t>Contingency</a:t>
            </a:r>
            <a:r>
              <a:rPr lang="en-US" spc="-5" dirty="0"/>
              <a:t> </a:t>
            </a:r>
            <a:r>
              <a:rPr spc="-5" dirty="0"/>
              <a:t>/</a:t>
            </a:r>
            <a:r>
              <a:rPr lang="en-US" spc="-5" dirty="0"/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Disaster Recovery</a:t>
            </a:r>
            <a:r>
              <a:rPr lang="en-US" sz="4000" b="1" i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Plan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35292" y="1600200"/>
            <a:ext cx="8321675" cy="4242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5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Testing is a</a:t>
            </a:r>
            <a:r>
              <a:rPr lang="en-US" sz="3600" dirty="0">
                <a:latin typeface="Times New Roman"/>
                <a:cs typeface="Times New Roman"/>
              </a:rPr>
              <a:t>n </a:t>
            </a:r>
            <a:r>
              <a:rPr sz="3600" dirty="0">
                <a:latin typeface="Times New Roman"/>
                <a:cs typeface="Times New Roman"/>
              </a:rPr>
              <a:t>essential step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</a:p>
          <a:p>
            <a:pPr marL="3556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planning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process:</a:t>
            </a: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A plan </a:t>
            </a:r>
            <a:r>
              <a:rPr sz="3200" spc="-10" dirty="0">
                <a:latin typeface="Times New Roman"/>
                <a:cs typeface="Times New Roman"/>
              </a:rPr>
              <a:t>may </a:t>
            </a:r>
            <a:r>
              <a:rPr sz="3200" spc="-5" dirty="0">
                <a:latin typeface="Times New Roman"/>
                <a:cs typeface="Times New Roman"/>
              </a:rPr>
              <a:t>look great on paper, </a:t>
            </a:r>
            <a:r>
              <a:rPr sz="3200" dirty="0">
                <a:latin typeface="Times New Roman"/>
                <a:cs typeface="Times New Roman"/>
              </a:rPr>
              <a:t>but </a:t>
            </a:r>
            <a:r>
              <a:rPr sz="3200" spc="-5" dirty="0">
                <a:latin typeface="Times New Roman"/>
                <a:cs typeface="Times New Roman"/>
              </a:rPr>
              <a:t>until it is carried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out, </a:t>
            </a:r>
            <a:r>
              <a:rPr sz="3200" spc="-5" dirty="0">
                <a:latin typeface="Times New Roman"/>
                <a:cs typeface="Times New Roman"/>
              </a:rPr>
              <a:t>no </a:t>
            </a:r>
            <a:r>
              <a:rPr sz="3200" dirty="0">
                <a:latin typeface="Times New Roman"/>
                <a:cs typeface="Times New Roman"/>
              </a:rPr>
              <a:t>one knows how </a:t>
            </a:r>
            <a:r>
              <a:rPr sz="3200" spc="-5" dirty="0">
                <a:latin typeface="Times New Roman"/>
                <a:cs typeface="Times New Roman"/>
              </a:rPr>
              <a:t>it will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perform</a:t>
            </a:r>
          </a:p>
          <a:p>
            <a:pPr marL="756285" marR="416559" lvl="1" indent="-286385">
              <a:lnSpc>
                <a:spcPct val="100000"/>
              </a:lnSpc>
              <a:spcBef>
                <a:spcPts val="67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Testing </a:t>
            </a:r>
            <a:r>
              <a:rPr sz="3200" dirty="0">
                <a:latin typeface="Times New Roman"/>
                <a:cs typeface="Times New Roman"/>
              </a:rPr>
              <a:t>not </a:t>
            </a:r>
            <a:r>
              <a:rPr sz="3200" spc="-5" dirty="0">
                <a:latin typeface="Times New Roman"/>
                <a:cs typeface="Times New Roman"/>
              </a:rPr>
              <a:t>only shows </a:t>
            </a:r>
            <a:r>
              <a:rPr sz="3200" b="1" i="1" dirty="0">
                <a:latin typeface="Times New Roman"/>
                <a:cs typeface="Times New Roman"/>
              </a:rPr>
              <a:t>the </a:t>
            </a:r>
            <a:r>
              <a:rPr sz="3200" b="1" i="1" spc="-5" dirty="0">
                <a:latin typeface="Times New Roman"/>
                <a:cs typeface="Times New Roman"/>
              </a:rPr>
              <a:t>plan is viable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dirty="0">
                <a:latin typeface="Times New Roman"/>
                <a:cs typeface="Times New Roman"/>
              </a:rPr>
              <a:t>but </a:t>
            </a:r>
            <a:r>
              <a:rPr sz="3200" spc="-5" dirty="0">
                <a:latin typeface="Times New Roman"/>
                <a:cs typeface="Times New Roman"/>
              </a:rPr>
              <a:t>also  prepares </a:t>
            </a:r>
            <a:r>
              <a:rPr sz="3200" b="1" i="1" spc="-5" dirty="0">
                <a:latin typeface="Times New Roman"/>
                <a:cs typeface="Times New Roman"/>
              </a:rPr>
              <a:t>personnel </a:t>
            </a:r>
            <a:r>
              <a:rPr sz="3200" b="1" i="1" dirty="0">
                <a:latin typeface="Times New Roman"/>
                <a:cs typeface="Times New Roman"/>
              </a:rPr>
              <a:t>involved </a:t>
            </a:r>
            <a:r>
              <a:rPr sz="3200" b="1" i="1" spc="-5" dirty="0">
                <a:latin typeface="Times New Roman"/>
                <a:cs typeface="Times New Roman"/>
              </a:rPr>
              <a:t>by practicing their  responsibilities </a:t>
            </a:r>
            <a:r>
              <a:rPr sz="3200" b="1" i="1" spc="-10" dirty="0">
                <a:latin typeface="Times New Roman"/>
                <a:cs typeface="Times New Roman"/>
              </a:rPr>
              <a:t>and </a:t>
            </a:r>
            <a:r>
              <a:rPr sz="3200" b="1" i="1" spc="-5" dirty="0">
                <a:latin typeface="Times New Roman"/>
                <a:cs typeface="Times New Roman"/>
              </a:rPr>
              <a:t>removing </a:t>
            </a:r>
            <a:r>
              <a:rPr sz="3200" b="1" i="1" dirty="0">
                <a:latin typeface="Times New Roman"/>
                <a:cs typeface="Times New Roman"/>
              </a:rPr>
              <a:t>possible</a:t>
            </a:r>
            <a:r>
              <a:rPr sz="3200" b="1" i="1" spc="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uncertainty</a:t>
            </a:r>
            <a:endParaRPr sz="3200" b="1" i="1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33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1626" y="1600200"/>
            <a:ext cx="8653144" cy="4673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5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Five methods of testing such a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5" dirty="0">
                <a:latin typeface="Times New Roman"/>
                <a:cs typeface="Times New Roman"/>
              </a:rPr>
              <a:t>plan</a:t>
            </a:r>
            <a:endParaRPr sz="4000" dirty="0">
              <a:latin typeface="Times New Roman"/>
              <a:cs typeface="Times New Roman"/>
            </a:endParaRPr>
          </a:p>
          <a:p>
            <a:pPr marL="756285" marR="175895" lvl="1" indent="-286385">
              <a:lnSpc>
                <a:spcPct val="100000"/>
              </a:lnSpc>
              <a:spcBef>
                <a:spcPts val="68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Walk-through</a:t>
            </a:r>
            <a:r>
              <a:rPr sz="3600" spc="-5" dirty="0">
                <a:latin typeface="Times New Roman"/>
                <a:cs typeface="Times New Roman"/>
              </a:rPr>
              <a:t>: </a:t>
            </a:r>
            <a:r>
              <a:rPr sz="3600" spc="-10" dirty="0">
                <a:latin typeface="Times New Roman"/>
                <a:cs typeface="Times New Roman"/>
              </a:rPr>
              <a:t>members </a:t>
            </a:r>
            <a:r>
              <a:rPr sz="3600" spc="-5" dirty="0">
                <a:latin typeface="Times New Roman"/>
                <a:cs typeface="Times New Roman"/>
              </a:rPr>
              <a:t>of key units </a:t>
            </a:r>
            <a:r>
              <a:rPr sz="3600" spc="-10" dirty="0">
                <a:latin typeface="Times New Roman"/>
                <a:cs typeface="Times New Roman"/>
              </a:rPr>
              <a:t>meet </a:t>
            </a:r>
            <a:r>
              <a:rPr sz="3600" spc="-5" dirty="0">
                <a:latin typeface="Times New Roman"/>
                <a:cs typeface="Times New Roman"/>
              </a:rPr>
              <a:t>to trace their steps </a:t>
            </a:r>
            <a:r>
              <a:rPr sz="3600" dirty="0">
                <a:latin typeface="Times New Roman"/>
                <a:cs typeface="Times New Roman"/>
              </a:rPr>
              <a:t>through the </a:t>
            </a:r>
            <a:r>
              <a:rPr sz="3600" spc="-5" dirty="0">
                <a:latin typeface="Times New Roman"/>
                <a:cs typeface="Times New Roman"/>
              </a:rPr>
              <a:t>plan, looking </a:t>
            </a:r>
            <a:r>
              <a:rPr sz="3600" dirty="0">
                <a:latin typeface="Times New Roman"/>
                <a:cs typeface="Times New Roman"/>
              </a:rPr>
              <a:t>for </a:t>
            </a:r>
            <a:r>
              <a:rPr sz="3600" spc="-5" dirty="0">
                <a:latin typeface="Times New Roman"/>
                <a:cs typeface="Times New Roman"/>
              </a:rPr>
              <a:t>omissions and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inaccuracies</a:t>
            </a:r>
            <a:endParaRPr sz="3600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600" b="1" dirty="0">
                <a:latin typeface="Times New Roman"/>
                <a:cs typeface="Times New Roman"/>
              </a:rPr>
              <a:t>Simulation</a:t>
            </a:r>
            <a:r>
              <a:rPr sz="3600" dirty="0">
                <a:latin typeface="Times New Roman"/>
                <a:cs typeface="Times New Roman"/>
              </a:rPr>
              <a:t>: during </a:t>
            </a:r>
            <a:r>
              <a:rPr sz="3600" spc="-5" dirty="0">
                <a:latin typeface="Times New Roman"/>
                <a:cs typeface="Times New Roman"/>
              </a:rPr>
              <a:t>a practice session, critical personnel </a:t>
            </a:r>
            <a:r>
              <a:rPr sz="3600" spc="-10" dirty="0">
                <a:latin typeface="Times New Roman"/>
                <a:cs typeface="Times New Roman"/>
              </a:rPr>
              <a:t>meet </a:t>
            </a:r>
            <a:r>
              <a:rPr sz="3600" spc="-5" dirty="0">
                <a:latin typeface="Times New Roman"/>
                <a:cs typeface="Times New Roman"/>
              </a:rPr>
              <a:t>to perform dry </a:t>
            </a:r>
            <a:r>
              <a:rPr sz="3600" dirty="0">
                <a:latin typeface="Times New Roman"/>
                <a:cs typeface="Times New Roman"/>
              </a:rPr>
              <a:t>run of the </a:t>
            </a:r>
            <a:r>
              <a:rPr sz="3600" spc="-5" dirty="0">
                <a:latin typeface="Times New Roman"/>
                <a:cs typeface="Times New Roman"/>
              </a:rPr>
              <a:t>emergency, mimicking the response to </a:t>
            </a:r>
            <a:r>
              <a:rPr sz="3600" dirty="0">
                <a:latin typeface="Times New Roman"/>
                <a:cs typeface="Times New Roman"/>
              </a:rPr>
              <a:t>true </a:t>
            </a:r>
            <a:r>
              <a:rPr sz="3600" spc="-5" dirty="0">
                <a:latin typeface="Times New Roman"/>
                <a:cs typeface="Times New Roman"/>
              </a:rPr>
              <a:t>emergency as closely  as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possible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34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66CE2C9-ABF6-4CB5-9EA6-525A941635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660" y="76200"/>
            <a:ext cx="71653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Testing</a:t>
            </a:r>
            <a:r>
              <a:rPr spc="-25" dirty="0"/>
              <a:t> </a:t>
            </a:r>
            <a:r>
              <a:rPr spc="-5" dirty="0"/>
              <a:t>Contingency</a:t>
            </a:r>
            <a:r>
              <a:rPr lang="en-US" spc="-5" dirty="0"/>
              <a:t> </a:t>
            </a:r>
            <a:r>
              <a:rPr spc="-5" dirty="0"/>
              <a:t>/</a:t>
            </a:r>
            <a:r>
              <a:rPr lang="en-US" spc="-5" dirty="0"/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Disaster Recovery</a:t>
            </a:r>
            <a:r>
              <a:rPr lang="en-US" sz="4000" b="1" i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Plan</a:t>
            </a:r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5609" y="1449239"/>
            <a:ext cx="8327391" cy="5103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182880" indent="-286385">
              <a:lnSpc>
                <a:spcPct val="100000"/>
              </a:lnSpc>
              <a:spcBef>
                <a:spcPts val="255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299720" algn="l"/>
                <a:tab pos="3404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Checklist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members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key units “check off”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tasks on list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which </a:t>
            </a:r>
            <a:r>
              <a:rPr lang="en-US" sz="3200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hey</a:t>
            </a:r>
            <a:r>
              <a:rPr lang="en-US" sz="3200" spc="6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responsible.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Report </a:t>
            </a:r>
            <a:r>
              <a:rPr sz="3200" spc="-10" dirty="0">
                <a:latin typeface="Times New Roman"/>
                <a:cs typeface="Times New Roman"/>
              </a:rPr>
              <a:t>accuracy </a:t>
            </a:r>
            <a:r>
              <a:rPr sz="3200" spc="-5" dirty="0">
                <a:latin typeface="Times New Roman"/>
                <a:cs typeface="Times New Roman"/>
              </a:rPr>
              <a:t>of 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</a:t>
            </a:r>
            <a:endParaRPr sz="3200" dirty="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29972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Parallel </a:t>
            </a:r>
            <a:r>
              <a:rPr sz="3200" b="1" dirty="0">
                <a:latin typeface="Times New Roman"/>
                <a:cs typeface="Times New Roman"/>
              </a:rPr>
              <a:t>testing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b="1" i="1" spc="-5" dirty="0">
                <a:latin typeface="Times New Roman"/>
                <a:cs typeface="Times New Roman"/>
              </a:rPr>
              <a:t>backup processing</a:t>
            </a:r>
            <a:r>
              <a:rPr sz="3200" spc="-5" dirty="0">
                <a:latin typeface="Times New Roman"/>
                <a:cs typeface="Times New Roman"/>
              </a:rPr>
              <a:t> occurs in parallel with </a:t>
            </a:r>
            <a:r>
              <a:rPr sz="3200" b="1" i="1" spc="-5" dirty="0">
                <a:latin typeface="Times New Roman"/>
                <a:cs typeface="Times New Roman"/>
              </a:rPr>
              <a:t>production services that never </a:t>
            </a:r>
            <a:r>
              <a:rPr sz="3200" b="1" i="1" dirty="0">
                <a:latin typeface="Times New Roman"/>
                <a:cs typeface="Times New Roman"/>
              </a:rPr>
              <a:t>stop</a:t>
            </a:r>
            <a:r>
              <a:rPr sz="3200" dirty="0">
                <a:latin typeface="Times New Roman"/>
                <a:cs typeface="Times New Roman"/>
              </a:rPr>
              <a:t>. </a:t>
            </a:r>
            <a:r>
              <a:rPr sz="3200" b="1" i="1" spc="-5" dirty="0">
                <a:latin typeface="Times New Roman"/>
                <a:cs typeface="Times New Roman"/>
              </a:rPr>
              <a:t>If testing fails, normal production will </a:t>
            </a:r>
            <a:r>
              <a:rPr sz="3200" b="1" i="1" dirty="0">
                <a:latin typeface="Times New Roman"/>
                <a:cs typeface="Times New Roman"/>
              </a:rPr>
              <a:t>not </a:t>
            </a:r>
            <a:r>
              <a:rPr lang="en-US" sz="3200" b="1" i="1" spc="-5" dirty="0">
                <a:latin typeface="Times New Roman"/>
                <a:cs typeface="Times New Roman"/>
              </a:rPr>
              <a:t>stop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99085" marR="21590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29972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Full</a:t>
            </a:r>
            <a:r>
              <a:rPr lang="en-US" sz="3200" b="1" spc="-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interruption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b="1" i="1" dirty="0">
                <a:latin typeface="Times New Roman"/>
                <a:cs typeface="Times New Roman"/>
              </a:rPr>
              <a:t>production </a:t>
            </a:r>
            <a:r>
              <a:rPr sz="3200" b="1" i="1" spc="-5" dirty="0">
                <a:latin typeface="Times New Roman"/>
                <a:cs typeface="Times New Roman"/>
              </a:rPr>
              <a:t>systems are </a:t>
            </a:r>
            <a:r>
              <a:rPr sz="3200" b="1" i="1" dirty="0">
                <a:latin typeface="Times New Roman"/>
                <a:cs typeface="Times New Roman"/>
              </a:rPr>
              <a:t>stopped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 </a:t>
            </a:r>
            <a:r>
              <a:rPr lang="en-US" sz="3200" spc="-5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f a disaster had occurred to see how backup services perform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35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4F65E460-0EFA-4BB6-9825-F8F45DB2D1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660" y="76200"/>
            <a:ext cx="71653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Testing</a:t>
            </a:r>
            <a:r>
              <a:rPr spc="-25" dirty="0"/>
              <a:t> </a:t>
            </a:r>
            <a:r>
              <a:rPr spc="-5" dirty="0"/>
              <a:t>Contingency</a:t>
            </a:r>
            <a:r>
              <a:rPr lang="en-US" spc="-5" dirty="0"/>
              <a:t> </a:t>
            </a:r>
            <a:r>
              <a:rPr spc="-5" dirty="0"/>
              <a:t>/</a:t>
            </a:r>
            <a:r>
              <a:rPr lang="en-US" spc="-5" dirty="0"/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Disaster Recovery</a:t>
            </a:r>
            <a:r>
              <a:rPr lang="en-US" sz="4000" b="1" i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Plan</a:t>
            </a:r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8020">
              <a:lnSpc>
                <a:spcPct val="100000"/>
              </a:lnSpc>
            </a:pPr>
            <a:r>
              <a:rPr spc="-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749" y="1600200"/>
            <a:ext cx="7877809" cy="4816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Mark Stamp, </a:t>
            </a:r>
            <a:r>
              <a:rPr lang="en-US" sz="2800" i="1" dirty="0">
                <a:latin typeface="Times New Roman"/>
                <a:cs typeface="Times New Roman"/>
              </a:rPr>
              <a:t>Information </a:t>
            </a:r>
            <a:r>
              <a:rPr lang="en-US" sz="2800" i="1" spc="-5" dirty="0">
                <a:latin typeface="Times New Roman"/>
                <a:cs typeface="Times New Roman"/>
              </a:rPr>
              <a:t>Security: Principles</a:t>
            </a:r>
            <a:r>
              <a:rPr lang="en-US" sz="2800" i="1" spc="10" dirty="0">
                <a:latin typeface="Times New Roman"/>
                <a:cs typeface="Times New Roman"/>
              </a:rPr>
              <a:t> </a:t>
            </a:r>
            <a:r>
              <a:rPr lang="en-US" sz="2800" i="1" dirty="0">
                <a:latin typeface="Times New Roman"/>
                <a:cs typeface="Times New Roman"/>
              </a:rPr>
              <a:t>and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/>
            <a:r>
              <a:rPr lang="en-US" sz="2800" i="1" spc="-5" dirty="0">
                <a:latin typeface="Times New Roman"/>
                <a:cs typeface="Times New Roman"/>
              </a:rPr>
              <a:t>Practice</a:t>
            </a:r>
            <a:r>
              <a:rPr lang="en-US" sz="2800" spc="-5" dirty="0">
                <a:latin typeface="Times New Roman"/>
                <a:cs typeface="Times New Roman"/>
              </a:rPr>
              <a:t>, </a:t>
            </a:r>
            <a:r>
              <a:rPr lang="en-US" sz="2800" spc="5" dirty="0">
                <a:latin typeface="Times New Roman"/>
                <a:cs typeface="Times New Roman"/>
              </a:rPr>
              <a:t>3</a:t>
            </a:r>
            <a:r>
              <a:rPr lang="en-US" sz="2775" spc="7" baseline="25525" dirty="0">
                <a:latin typeface="Times New Roman"/>
                <a:cs typeface="Times New Roman"/>
              </a:rPr>
              <a:t>rd </a:t>
            </a:r>
            <a:r>
              <a:rPr lang="en-US" sz="2800" dirty="0">
                <a:latin typeface="Times New Roman"/>
                <a:cs typeface="Times New Roman"/>
              </a:rPr>
              <a:t>Edition,</a:t>
            </a:r>
            <a:r>
              <a:rPr lang="en-US" sz="2800" spc="15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2021</a:t>
            </a:r>
          </a:p>
          <a:p>
            <a:pPr marL="355600" marR="1032510" indent="-342900">
              <a:buClr>
                <a:srgbClr val="3333CC"/>
              </a:buClr>
              <a:buSzPct val="58333"/>
              <a:buFont typeface="Wingdings"/>
              <a:buChar char=""/>
              <a:tabLst>
                <a:tab pos="35623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Mark Stamp, </a:t>
            </a:r>
            <a:r>
              <a:rPr lang="en-US" sz="2800" i="1" dirty="0">
                <a:latin typeface="Times New Roman"/>
                <a:cs typeface="Times New Roman"/>
              </a:rPr>
              <a:t>Information </a:t>
            </a:r>
            <a:r>
              <a:rPr lang="en-US" sz="2800" i="1" spc="-5" dirty="0">
                <a:latin typeface="Times New Roman"/>
                <a:cs typeface="Times New Roman"/>
              </a:rPr>
              <a:t>Security: Principles </a:t>
            </a:r>
            <a:r>
              <a:rPr lang="en-US" sz="2800" i="1" dirty="0">
                <a:latin typeface="Times New Roman"/>
                <a:cs typeface="Times New Roman"/>
              </a:rPr>
              <a:t>and </a:t>
            </a:r>
            <a:r>
              <a:rPr lang="en-US" sz="2800" i="1" spc="-5" dirty="0">
                <a:latin typeface="Times New Roman"/>
                <a:cs typeface="Times New Roman"/>
              </a:rPr>
              <a:t>Practice</a:t>
            </a:r>
            <a:r>
              <a:rPr lang="en-US" sz="2800" b="1" spc="-5" dirty="0">
                <a:latin typeface="Times New Roman"/>
                <a:cs typeface="Times New Roman"/>
              </a:rPr>
              <a:t>, </a:t>
            </a:r>
            <a:r>
              <a:rPr lang="en-US" sz="2800" spc="-5" dirty="0">
                <a:latin typeface="Times New Roman"/>
                <a:cs typeface="Times New Roman"/>
              </a:rPr>
              <a:t>Wiley, September 2021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spc="-5" dirty="0">
                <a:latin typeface="Times New Roman"/>
                <a:cs typeface="Times New Roman"/>
              </a:rPr>
              <a:t>448 pages, </a:t>
            </a:r>
            <a:r>
              <a:rPr lang="en-US" sz="2800" dirty="0">
                <a:latin typeface="Times New Roman"/>
                <a:cs typeface="Times New Roman"/>
              </a:rPr>
              <a:t>ISBN-10  0470626399</a:t>
            </a:r>
          </a:p>
          <a:p>
            <a:pPr marL="355600" marR="1032510" indent="-342900">
              <a:buClr>
                <a:srgbClr val="3333CC"/>
              </a:buClr>
              <a:buSzPct val="58333"/>
              <a:buFont typeface="Wingdings"/>
              <a:buChar char=""/>
              <a:tabLst>
                <a:tab pos="3562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Michael E. </a:t>
            </a:r>
            <a:r>
              <a:rPr lang="en-US" sz="2800" spc="-5" dirty="0">
                <a:latin typeface="Times New Roman"/>
                <a:cs typeface="Times New Roman"/>
              </a:rPr>
              <a:t>Whitman, </a:t>
            </a:r>
            <a:r>
              <a:rPr lang="en-US" sz="2800" dirty="0">
                <a:latin typeface="Times New Roman"/>
                <a:cs typeface="Times New Roman"/>
              </a:rPr>
              <a:t>Herbert </a:t>
            </a:r>
            <a:r>
              <a:rPr lang="en-US" sz="2800" spc="-5" dirty="0">
                <a:latin typeface="Times New Roman"/>
                <a:cs typeface="Times New Roman"/>
              </a:rPr>
              <a:t>J. </a:t>
            </a:r>
            <a:r>
              <a:rPr lang="en-US" sz="2800" dirty="0" err="1">
                <a:latin typeface="Times New Roman"/>
                <a:cs typeface="Times New Roman"/>
              </a:rPr>
              <a:t>Mattord</a:t>
            </a:r>
            <a:r>
              <a:rPr lang="en-US" sz="2800" dirty="0">
                <a:latin typeface="Times New Roman"/>
                <a:cs typeface="Times New Roman"/>
              </a:rPr>
              <a:t> , </a:t>
            </a:r>
            <a:r>
              <a:rPr lang="en-US" sz="2800" i="1" dirty="0">
                <a:latin typeface="Times New Roman"/>
                <a:cs typeface="Times New Roman"/>
              </a:rPr>
              <a:t>Principles</a:t>
            </a:r>
            <a:r>
              <a:rPr lang="en-US" sz="2800" i="1" spc="-125" dirty="0">
                <a:latin typeface="Times New Roman"/>
                <a:cs typeface="Times New Roman"/>
              </a:rPr>
              <a:t> </a:t>
            </a:r>
            <a:r>
              <a:rPr lang="en-US" sz="2800" i="1" dirty="0">
                <a:latin typeface="Times New Roman"/>
                <a:cs typeface="Times New Roman"/>
              </a:rPr>
              <a:t>of Information Security, Thomson </a:t>
            </a:r>
            <a:r>
              <a:rPr lang="en-US" sz="2800" dirty="0">
                <a:latin typeface="Times New Roman"/>
                <a:cs typeface="Times New Roman"/>
              </a:rPr>
              <a:t>Course Technology,</a:t>
            </a:r>
            <a:r>
              <a:rPr lang="en-US" sz="2800" spc="-145" dirty="0">
                <a:latin typeface="Times New Roman"/>
                <a:cs typeface="Times New Roman"/>
              </a:rPr>
              <a:t>  6</a:t>
            </a:r>
            <a:r>
              <a:rPr lang="en-US" sz="2800" spc="-145" baseline="30000" dirty="0">
                <a:latin typeface="Times New Roman"/>
                <a:cs typeface="Times New Roman"/>
              </a:rPr>
              <a:t>th</a:t>
            </a:r>
            <a:r>
              <a:rPr lang="en-US" sz="2800" spc="-145" dirty="0">
                <a:latin typeface="Times New Roman"/>
                <a:cs typeface="Times New Roman"/>
              </a:rPr>
              <a:t> edition, </a:t>
            </a:r>
            <a:r>
              <a:rPr lang="en-US" sz="2800" dirty="0">
                <a:latin typeface="Times New Roman"/>
                <a:cs typeface="Times New Roman"/>
              </a:rPr>
              <a:t>2018.</a:t>
            </a:r>
          </a:p>
          <a:p>
            <a:pPr marL="355600" marR="5080" indent="-342900">
              <a:spcBef>
                <a:spcPts val="6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Michael E. Whitman, Herbert J. Mattord , </a:t>
            </a:r>
            <a:r>
              <a:rPr sz="2800" i="1" spc="-5" dirty="0">
                <a:latin typeface="Times New Roman"/>
                <a:cs typeface="Times New Roman"/>
              </a:rPr>
              <a:t>Principles  </a:t>
            </a:r>
            <a:r>
              <a:rPr sz="2800" i="1" dirty="0">
                <a:latin typeface="Times New Roman"/>
                <a:cs typeface="Times New Roman"/>
              </a:rPr>
              <a:t>of Information </a:t>
            </a:r>
            <a:r>
              <a:rPr sz="2800" i="1" spc="-5" dirty="0">
                <a:latin typeface="Times New Roman"/>
                <a:cs typeface="Times New Roman"/>
              </a:rPr>
              <a:t>Security, </a:t>
            </a:r>
            <a:r>
              <a:rPr sz="2800" spc="-5" dirty="0">
                <a:latin typeface="Times New Roman"/>
                <a:cs typeface="Times New Roman"/>
              </a:rPr>
              <a:t>Course Technology,</a:t>
            </a:r>
            <a:r>
              <a:rPr lang="en-US" sz="2800" spc="-5" dirty="0">
                <a:latin typeface="Times New Roman"/>
                <a:cs typeface="Times New Roman"/>
              </a:rPr>
              <a:t> 4</a:t>
            </a:r>
            <a:r>
              <a:rPr lang="en-US" sz="2800" spc="-5" baseline="30000" dirty="0">
                <a:latin typeface="Times New Roman"/>
                <a:cs typeface="Times New Roman"/>
              </a:rPr>
              <a:t>th</a:t>
            </a:r>
            <a:r>
              <a:rPr lang="en-US" sz="2800" spc="-5" dirty="0">
                <a:latin typeface="Times New Roman"/>
                <a:cs typeface="Times New Roman"/>
              </a:rPr>
              <a:t> Edition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201</a:t>
            </a:r>
            <a:r>
              <a:rPr lang="en-US" sz="2800" spc="-5" dirty="0">
                <a:latin typeface="Times New Roman"/>
                <a:cs typeface="Times New Roman"/>
              </a:rPr>
              <a:t>2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4565">
              <a:lnSpc>
                <a:spcPct val="100000"/>
              </a:lnSpc>
            </a:pPr>
            <a:r>
              <a:rPr spc="-5" dirty="0"/>
              <a:t>When We Need Planning?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98432" y="2074783"/>
            <a:ext cx="8367395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9090"/>
              <a:buFont typeface="Wingdings"/>
              <a:buChar char=""/>
              <a:tabLst>
                <a:tab pos="355600" algn="l"/>
              </a:tabLst>
            </a:pPr>
            <a:r>
              <a:rPr sz="4800" dirty="0">
                <a:latin typeface="Times New Roman"/>
                <a:cs typeface="Times New Roman"/>
              </a:rPr>
              <a:t>Contingency </a:t>
            </a:r>
            <a:r>
              <a:rPr lang="en-US" sz="4800" dirty="0">
                <a:latin typeface="Times New Roman"/>
                <a:cs typeface="Times New Roman"/>
              </a:rPr>
              <a:t>and </a:t>
            </a:r>
            <a:r>
              <a:rPr sz="4800" spc="-5" dirty="0">
                <a:latin typeface="Times New Roman"/>
                <a:cs typeface="Times New Roman"/>
              </a:rPr>
              <a:t>disaster recovery plan</a:t>
            </a:r>
            <a:r>
              <a:rPr lang="en-US" sz="4800" spc="-5" dirty="0">
                <a:latin typeface="Times New Roman"/>
                <a:cs typeface="Times New Roman"/>
              </a:rPr>
              <a:t>ning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should be </a:t>
            </a:r>
            <a:r>
              <a:rPr lang="en-US" sz="4800" dirty="0">
                <a:latin typeface="Times New Roman"/>
                <a:cs typeface="Times New Roman"/>
              </a:rPr>
              <a:t>completed </a:t>
            </a:r>
            <a:r>
              <a:rPr sz="4800" dirty="0">
                <a:latin typeface="Times New Roman"/>
                <a:cs typeface="Times New Roman"/>
              </a:rPr>
              <a:t>for invocation </a:t>
            </a:r>
            <a:r>
              <a:rPr sz="4800" spc="-5" dirty="0">
                <a:latin typeface="Times New Roman"/>
                <a:cs typeface="Times New Roman"/>
              </a:rPr>
              <a:t>whenever a </a:t>
            </a:r>
            <a:r>
              <a:rPr sz="4800" dirty="0">
                <a:latin typeface="Times New Roman"/>
                <a:cs typeface="Times New Roman"/>
              </a:rPr>
              <a:t>disruption </a:t>
            </a:r>
            <a:r>
              <a:rPr sz="4800" spc="-5" dirty="0">
                <a:latin typeface="Times New Roman"/>
                <a:cs typeface="Times New Roman"/>
              </a:rPr>
              <a:t>to </a:t>
            </a:r>
            <a:r>
              <a:rPr sz="4800" dirty="0">
                <a:latin typeface="Times New Roman"/>
                <a:cs typeface="Times New Roman"/>
              </a:rPr>
              <a:t>the system </a:t>
            </a:r>
            <a:r>
              <a:rPr sz="4800" spc="-5" dirty="0">
                <a:latin typeface="Times New Roman"/>
                <a:cs typeface="Times New Roman"/>
              </a:rPr>
              <a:t>occurs</a:t>
            </a:r>
            <a:r>
              <a:rPr lang="en-US" sz="4800" b="1" i="1" spc="-5" dirty="0">
                <a:latin typeface="Times New Roman"/>
                <a:cs typeface="Times New Roman"/>
              </a:rPr>
              <a:t> [when?]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4565">
              <a:lnSpc>
                <a:spcPct val="100000"/>
              </a:lnSpc>
            </a:pPr>
            <a:r>
              <a:rPr spc="-5" dirty="0"/>
              <a:t>When We Need Planning?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479748"/>
            <a:ext cx="8367395" cy="5006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9090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Possible causes for a disruption</a:t>
            </a:r>
            <a:r>
              <a:rPr lang="en-US" sz="3600" dirty="0">
                <a:latin typeface="Times New Roman"/>
                <a:cs typeface="Times New Roman"/>
              </a:rPr>
              <a:t>: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Equipment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failure</a:t>
            </a: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Power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outage</a:t>
            </a: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Telecommunication </a:t>
            </a:r>
            <a:r>
              <a:rPr sz="3200" dirty="0">
                <a:latin typeface="Times New Roman"/>
                <a:cs typeface="Times New Roman"/>
              </a:rPr>
              <a:t>network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shutdown</a:t>
            </a: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Software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corruption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Various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attacks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Human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error</a:t>
            </a:r>
            <a:r>
              <a:rPr lang="en-US" sz="3200" dirty="0">
                <a:latin typeface="Times New Roman"/>
                <a:cs typeface="Times New Roman"/>
              </a:rPr>
              <a:t>s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Strike</a:t>
            </a: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Natural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disasters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4745">
              <a:lnSpc>
                <a:spcPct val="100000"/>
              </a:lnSpc>
            </a:pPr>
            <a:r>
              <a:rPr spc="-5" dirty="0"/>
              <a:t>Plan</a:t>
            </a:r>
            <a:r>
              <a:rPr spc="-60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24000"/>
            <a:ext cx="8489950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000" b="1" i="1" dirty="0">
                <a:latin typeface="Times New Roman"/>
                <a:cs typeface="Times New Roman"/>
              </a:rPr>
              <a:t>Measures of </a:t>
            </a:r>
            <a:r>
              <a:rPr sz="4000" b="1" i="1" u="sng" spc="-5" dirty="0">
                <a:latin typeface="Times New Roman"/>
                <a:cs typeface="Times New Roman"/>
              </a:rPr>
              <a:t>disruptive </a:t>
            </a:r>
            <a:r>
              <a:rPr sz="4000" b="1" i="1" u="sng" dirty="0">
                <a:latin typeface="Times New Roman"/>
                <a:cs typeface="Times New Roman"/>
              </a:rPr>
              <a:t>events</a:t>
            </a: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000" b="1" i="1" u="sng" dirty="0">
                <a:latin typeface="Times New Roman"/>
                <a:cs typeface="Times New Roman"/>
              </a:rPr>
              <a:t>Response</a:t>
            </a:r>
            <a:r>
              <a:rPr sz="4000" b="1" i="1" dirty="0">
                <a:latin typeface="Times New Roman"/>
                <a:cs typeface="Times New Roman"/>
              </a:rPr>
              <a:t> procedures </a:t>
            </a:r>
            <a:r>
              <a:rPr sz="4000" dirty="0">
                <a:latin typeface="Times New Roman"/>
                <a:cs typeface="Times New Roman"/>
              </a:rPr>
              <a:t>and </a:t>
            </a:r>
            <a:r>
              <a:rPr sz="4000" b="1" i="1" spc="-5" dirty="0">
                <a:latin typeface="Times New Roman"/>
                <a:cs typeface="Times New Roman"/>
              </a:rPr>
              <a:t>continuity </a:t>
            </a:r>
            <a:r>
              <a:rPr sz="4000" b="1" i="1" dirty="0">
                <a:latin typeface="Times New Roman"/>
                <a:cs typeface="Times New Roman"/>
              </a:rPr>
              <a:t>of</a:t>
            </a:r>
            <a:r>
              <a:rPr sz="4000" b="1" i="1" spc="20" dirty="0">
                <a:latin typeface="Times New Roman"/>
                <a:cs typeface="Times New Roman"/>
              </a:rPr>
              <a:t> </a:t>
            </a:r>
            <a:r>
              <a:rPr sz="4000" b="1" i="1" dirty="0">
                <a:latin typeface="Times New Roman"/>
                <a:cs typeface="Times New Roman"/>
              </a:rPr>
              <a:t>operations</a:t>
            </a: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000" b="1" i="1" u="sng" dirty="0">
                <a:latin typeface="Times New Roman"/>
                <a:cs typeface="Times New Roman"/>
              </a:rPr>
              <a:t>Backup</a:t>
            </a:r>
            <a:r>
              <a:rPr sz="4000" b="1" i="1" spc="-90" dirty="0">
                <a:latin typeface="Times New Roman"/>
                <a:cs typeface="Times New Roman"/>
              </a:rPr>
              <a:t> </a:t>
            </a:r>
            <a:r>
              <a:rPr lang="en-US" sz="4000" b="1" i="1" spc="-90" dirty="0">
                <a:latin typeface="Times New Roman"/>
                <a:cs typeface="Times New Roman"/>
              </a:rPr>
              <a:t>policies and processes, including off-site processing</a:t>
            </a:r>
            <a:endParaRPr sz="4000" b="1" i="1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000" b="1" i="1" dirty="0">
                <a:latin typeface="Times New Roman"/>
                <a:cs typeface="Times New Roman"/>
              </a:rPr>
              <a:t>Plan for </a:t>
            </a:r>
            <a:r>
              <a:rPr sz="4000" b="1" i="1" u="sng" dirty="0">
                <a:latin typeface="Times New Roman"/>
                <a:cs typeface="Times New Roman"/>
              </a:rPr>
              <a:t>recovery </a:t>
            </a:r>
            <a:r>
              <a:rPr sz="4000" b="1" i="1" u="sng" spc="-5" dirty="0">
                <a:latin typeface="Times New Roman"/>
                <a:cs typeface="Times New Roman"/>
              </a:rPr>
              <a:t>actions</a:t>
            </a:r>
            <a:r>
              <a:rPr sz="4000" b="1" i="1" spc="-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after a </a:t>
            </a:r>
            <a:r>
              <a:rPr sz="4000" spc="-5" dirty="0">
                <a:latin typeface="Times New Roman"/>
                <a:cs typeface="Times New Roman"/>
              </a:rPr>
              <a:t>disruptive</a:t>
            </a:r>
            <a:r>
              <a:rPr sz="4000" spc="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event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1999" y="457201"/>
            <a:ext cx="8458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4745" algn="l">
              <a:lnSpc>
                <a:spcPct val="100000"/>
              </a:lnSpc>
            </a:pPr>
            <a:r>
              <a:rPr sz="4400" spc="-5" dirty="0"/>
              <a:t>Plan</a:t>
            </a:r>
            <a:r>
              <a:rPr sz="4400" spc="-60" dirty="0"/>
              <a:t> </a:t>
            </a:r>
            <a:r>
              <a:rPr sz="4400" spc="-5" dirty="0"/>
              <a:t>Components</a:t>
            </a:r>
            <a:r>
              <a:rPr lang="en-US" sz="4400" spc="-5" dirty="0"/>
              <a:t> (cont.)</a:t>
            </a:r>
            <a:endParaRPr sz="44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524000"/>
            <a:ext cx="8610599" cy="4242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400" spc="-5" dirty="0">
                <a:latin typeface="Times New Roman"/>
                <a:cs typeface="Times New Roman"/>
              </a:rPr>
              <a:t>Guidelines </a:t>
            </a:r>
            <a:r>
              <a:rPr sz="4400" dirty="0">
                <a:latin typeface="Times New Roman"/>
                <a:cs typeface="Times New Roman"/>
              </a:rPr>
              <a:t>for </a:t>
            </a:r>
            <a:r>
              <a:rPr sz="4400" b="1" i="1" spc="-5" dirty="0">
                <a:latin typeface="Times New Roman"/>
                <a:cs typeface="Times New Roman"/>
              </a:rPr>
              <a:t>determining critical </a:t>
            </a:r>
            <a:r>
              <a:rPr lang="en-US" sz="4400" b="1" i="1" dirty="0">
                <a:latin typeface="Times New Roman"/>
                <a:cs typeface="Times New Roman"/>
              </a:rPr>
              <a:t> </a:t>
            </a:r>
            <a:r>
              <a:rPr sz="4400" b="1" i="1" u="sng" dirty="0">
                <a:latin typeface="Times New Roman"/>
                <a:cs typeface="Times New Roman"/>
              </a:rPr>
              <a:t>workload</a:t>
            </a:r>
          </a:p>
          <a:p>
            <a:pPr marL="355600" marR="5080" indent="-342900">
              <a:spcBef>
                <a:spcPts val="7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400" b="1" i="1" dirty="0">
                <a:latin typeface="Times New Roman"/>
                <a:cs typeface="Times New Roman"/>
              </a:rPr>
              <a:t>Individual employees’</a:t>
            </a:r>
            <a:r>
              <a:rPr lang="en-US" sz="4400" b="1" i="1" dirty="0">
                <a:latin typeface="Times New Roman"/>
                <a:cs typeface="Times New Roman"/>
              </a:rPr>
              <a:t> </a:t>
            </a:r>
            <a:r>
              <a:rPr sz="4400" b="1" i="1" u="sng" spc="-5" dirty="0">
                <a:latin typeface="Times New Roman"/>
                <a:cs typeface="Times New Roman"/>
              </a:rPr>
              <a:t>responsibilities</a:t>
            </a:r>
            <a:r>
              <a:rPr lang="en-US" sz="4400" b="1" i="1" u="sng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in response to  emergency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situations</a:t>
            </a:r>
            <a:endParaRPr sz="44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400" b="1" i="1" u="sng" dirty="0">
                <a:latin typeface="Times New Roman"/>
                <a:cs typeface="Times New Roman"/>
              </a:rPr>
              <a:t>Emergency </a:t>
            </a:r>
            <a:r>
              <a:rPr sz="4400" b="1" i="1" u="sng" spc="-5" dirty="0">
                <a:latin typeface="Times New Roman"/>
                <a:cs typeface="Times New Roman"/>
              </a:rPr>
              <a:t>destructive</a:t>
            </a:r>
            <a:r>
              <a:rPr sz="4400" b="1" i="1" u="sng" spc="40" dirty="0">
                <a:latin typeface="Times New Roman"/>
                <a:cs typeface="Times New Roman"/>
              </a:rPr>
              <a:t> </a:t>
            </a:r>
            <a:r>
              <a:rPr sz="4400" b="1" i="1" u="sng" dirty="0">
                <a:latin typeface="Times New Roman"/>
                <a:cs typeface="Times New Roman"/>
              </a:rPr>
              <a:t>procedures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62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0">
              <a:lnSpc>
                <a:spcPct val="100000"/>
              </a:lnSpc>
            </a:pPr>
            <a:r>
              <a:rPr spc="-5" dirty="0"/>
              <a:t>Measures of </a:t>
            </a:r>
            <a:r>
              <a:rPr dirty="0"/>
              <a:t>Disruptive</a:t>
            </a:r>
            <a:r>
              <a:rPr spc="-15" dirty="0"/>
              <a:t> </a:t>
            </a:r>
            <a:r>
              <a:rPr spc="-5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456" y="1708015"/>
            <a:ext cx="8454144" cy="4180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b="1" i="1" dirty="0">
                <a:latin typeface="Times New Roman"/>
                <a:cs typeface="Times New Roman"/>
              </a:rPr>
              <a:t>Identify and evaluate possible </a:t>
            </a:r>
            <a:r>
              <a:rPr sz="4000" b="1" i="1" u="sng" dirty="0">
                <a:latin typeface="Times New Roman"/>
                <a:cs typeface="Times New Roman"/>
              </a:rPr>
              <a:t>disruptive</a:t>
            </a:r>
            <a:r>
              <a:rPr sz="4000" b="1" i="1" u="sng" spc="-55" dirty="0">
                <a:latin typeface="Times New Roman"/>
                <a:cs typeface="Times New Roman"/>
              </a:rPr>
              <a:t> </a:t>
            </a:r>
            <a:r>
              <a:rPr sz="4000" b="1" i="1" u="sng" dirty="0">
                <a:latin typeface="Times New Roman"/>
                <a:cs typeface="Times New Roman"/>
              </a:rPr>
              <a:t>events</a:t>
            </a:r>
            <a:r>
              <a:rPr sz="4000" dirty="0">
                <a:latin typeface="Times New Roman"/>
                <a:cs typeface="Times New Roman"/>
              </a:rPr>
              <a:t>:</a:t>
            </a:r>
          </a:p>
          <a:p>
            <a:pPr marL="756285" marR="307975" lvl="1" indent="-286385">
              <a:lnSpc>
                <a:spcPct val="100000"/>
              </a:lnSpc>
              <a:spcBef>
                <a:spcPts val="68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Identify </a:t>
            </a:r>
            <a:r>
              <a:rPr sz="3600" b="1" i="1" spc="-5" dirty="0">
                <a:latin typeface="Times New Roman"/>
                <a:cs typeface="Times New Roman"/>
              </a:rPr>
              <a:t>most critical processes and requirements </a:t>
            </a:r>
            <a:r>
              <a:rPr sz="3600" dirty="0">
                <a:latin typeface="Times New Roman"/>
                <a:cs typeface="Times New Roman"/>
              </a:rPr>
              <a:t>for </a:t>
            </a:r>
            <a:r>
              <a:rPr sz="3600" spc="-5" dirty="0">
                <a:latin typeface="Times New Roman"/>
                <a:cs typeface="Times New Roman"/>
              </a:rPr>
              <a:t>continuing to operate in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event of </a:t>
            </a:r>
            <a:r>
              <a:rPr sz="3600" spc="-10" dirty="0">
                <a:latin typeface="Times New Roman"/>
                <a:cs typeface="Times New Roman"/>
              </a:rPr>
              <a:t>an </a:t>
            </a:r>
            <a:r>
              <a:rPr sz="3600" spc="-5" dirty="0">
                <a:latin typeface="Times New Roman"/>
                <a:cs typeface="Times New Roman"/>
              </a:rPr>
              <a:t>emergency</a:t>
            </a:r>
            <a:endParaRPr sz="3600" dirty="0">
              <a:latin typeface="Times New Roman"/>
              <a:cs typeface="Times New Roman"/>
            </a:endParaRPr>
          </a:p>
          <a:p>
            <a:pPr marL="756285" marR="198755" lvl="1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Identify </a:t>
            </a:r>
            <a:r>
              <a:rPr sz="3600" b="1" i="1" u="sng" spc="-5" dirty="0">
                <a:latin typeface="Times New Roman"/>
                <a:cs typeface="Times New Roman"/>
              </a:rPr>
              <a:t>resources </a:t>
            </a:r>
            <a:r>
              <a:rPr sz="3600" u="sng" spc="-5" dirty="0">
                <a:latin typeface="Times New Roman"/>
                <a:cs typeface="Times New Roman"/>
              </a:rPr>
              <a:t>required</a:t>
            </a:r>
            <a:r>
              <a:rPr sz="3600" spc="-5" dirty="0">
                <a:latin typeface="Times New Roman"/>
                <a:cs typeface="Times New Roman"/>
              </a:rPr>
              <a:t> to </a:t>
            </a:r>
            <a:r>
              <a:rPr sz="3600" dirty="0">
                <a:latin typeface="Times New Roman"/>
                <a:cs typeface="Times New Roman"/>
              </a:rPr>
              <a:t>support </a:t>
            </a:r>
            <a:r>
              <a:rPr sz="3600" spc="-5" dirty="0">
                <a:latin typeface="Times New Roman"/>
                <a:cs typeface="Times New Roman"/>
              </a:rPr>
              <a:t>most critical processes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09601"/>
            <a:ext cx="10058400" cy="629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0" algn="l">
              <a:lnSpc>
                <a:spcPct val="100000"/>
              </a:lnSpc>
            </a:pPr>
            <a:r>
              <a:rPr spc="-5" dirty="0"/>
              <a:t>Measures of </a:t>
            </a:r>
            <a:r>
              <a:rPr dirty="0"/>
              <a:t>Disruptive</a:t>
            </a:r>
            <a:r>
              <a:rPr spc="-15" dirty="0"/>
              <a:t> </a:t>
            </a:r>
            <a:r>
              <a:rPr spc="-5" dirty="0"/>
              <a:t>Events</a:t>
            </a:r>
            <a:r>
              <a:rPr lang="en-US" spc="-5" dirty="0"/>
              <a:t> (cont.)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1" y="1524000"/>
            <a:ext cx="8172450" cy="4180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b="1" i="1" dirty="0">
                <a:latin typeface="Times New Roman"/>
                <a:cs typeface="Times New Roman"/>
              </a:rPr>
              <a:t>Identify and evaluate possible disruptive</a:t>
            </a:r>
            <a:r>
              <a:rPr sz="4000" b="1" i="1" spc="-55" dirty="0">
                <a:latin typeface="Times New Roman"/>
                <a:cs typeface="Times New Roman"/>
              </a:rPr>
              <a:t> </a:t>
            </a:r>
            <a:r>
              <a:rPr sz="4000" b="1" i="1" dirty="0">
                <a:latin typeface="Times New Roman"/>
                <a:cs typeface="Times New Roman"/>
              </a:rPr>
              <a:t>events</a:t>
            </a:r>
            <a:r>
              <a:rPr sz="4000" dirty="0">
                <a:latin typeface="Times New Roman"/>
                <a:cs typeface="Times New Roman"/>
              </a:rPr>
              <a:t>:</a:t>
            </a:r>
            <a:r>
              <a:rPr lang="en-US" sz="4000" dirty="0">
                <a:latin typeface="Times New Roman"/>
                <a:cs typeface="Times New Roman"/>
              </a:rPr>
              <a:t> (cont.)</a:t>
            </a:r>
            <a:endParaRPr sz="4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Define </a:t>
            </a:r>
            <a:r>
              <a:rPr sz="3600" b="1" i="1" u="sng" dirty="0">
                <a:latin typeface="Times New Roman"/>
                <a:cs typeface="Times New Roman"/>
              </a:rPr>
              <a:t>disasters</a:t>
            </a:r>
            <a:r>
              <a:rPr sz="3600" b="1" i="1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 </a:t>
            </a:r>
            <a:r>
              <a:rPr sz="3600" b="1" i="1" spc="-5" dirty="0">
                <a:latin typeface="Times New Roman"/>
                <a:cs typeface="Times New Roman"/>
              </a:rPr>
              <a:t>analyze </a:t>
            </a:r>
            <a:r>
              <a:rPr sz="3600" b="1" i="1" dirty="0">
                <a:latin typeface="Times New Roman"/>
                <a:cs typeface="Times New Roman"/>
              </a:rPr>
              <a:t>possible </a:t>
            </a:r>
            <a:r>
              <a:rPr sz="3600" b="1" i="1" u="sng" dirty="0">
                <a:latin typeface="Times New Roman"/>
                <a:cs typeface="Times New Roman"/>
              </a:rPr>
              <a:t>damage</a:t>
            </a:r>
            <a:r>
              <a:rPr lang="en-US" sz="3600" b="1" i="1" u="sng" spc="-80" dirty="0">
                <a:latin typeface="Times New Roman"/>
                <a:cs typeface="Times New Roman"/>
              </a:rPr>
              <a:t>s</a:t>
            </a:r>
            <a:r>
              <a:rPr lang="en-US" sz="3600" b="1" i="1" spc="-8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most critical processes and their required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resources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Define </a:t>
            </a:r>
            <a:r>
              <a:rPr sz="3600" b="1" i="1" spc="-5" dirty="0">
                <a:latin typeface="Times New Roman"/>
                <a:cs typeface="Times New Roman"/>
              </a:rPr>
              <a:t>steps of </a:t>
            </a:r>
            <a:r>
              <a:rPr sz="3600" b="1" i="1" u="sng" spc="-5" dirty="0">
                <a:latin typeface="Times New Roman"/>
                <a:cs typeface="Times New Roman"/>
              </a:rPr>
              <a:t>escalation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 declaring a</a:t>
            </a:r>
            <a:r>
              <a:rPr sz="3600" spc="5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disaster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7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1714</Words>
  <Application>Microsoft Office PowerPoint</Application>
  <PresentationFormat>On-screen Show (4:3)</PresentationFormat>
  <Paragraphs>275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Tahoma</vt:lpstr>
      <vt:lpstr>Times New Roman</vt:lpstr>
      <vt:lpstr>Wingdings</vt:lpstr>
      <vt:lpstr>Office Theme</vt:lpstr>
      <vt:lpstr>1_Office Theme</vt:lpstr>
      <vt:lpstr>CSE 543 Information Assurance and Security</vt:lpstr>
      <vt:lpstr>Definitions</vt:lpstr>
      <vt:lpstr>Why We Need Such Planning?</vt:lpstr>
      <vt:lpstr>When We Need Planning?</vt:lpstr>
      <vt:lpstr>When We Need Planning?</vt:lpstr>
      <vt:lpstr>Plan Components</vt:lpstr>
      <vt:lpstr>Plan Components (cont.)</vt:lpstr>
      <vt:lpstr>Measures of Disruptive Events</vt:lpstr>
      <vt:lpstr>Measures of Disruptive Events (cont.)</vt:lpstr>
      <vt:lpstr>Response Procedures and Continuity of Operations</vt:lpstr>
      <vt:lpstr>Response Procedures and Continuity of Operations (Cont.)</vt:lpstr>
      <vt:lpstr>Backup Policies and Processes</vt:lpstr>
      <vt:lpstr>Backup Requirements (cont.)</vt:lpstr>
      <vt:lpstr>Backup Policies and Processes (Cont.)</vt:lpstr>
      <vt:lpstr>Backup Policies and Processes (Cont.)</vt:lpstr>
      <vt:lpstr>Backup Policies and Processes (Cont.)</vt:lpstr>
      <vt:lpstr>Plan for Recovery Actions</vt:lpstr>
      <vt:lpstr>Plan for Recovery Actions</vt:lpstr>
      <vt:lpstr>Plan for Recovery Actions (Cont.)</vt:lpstr>
      <vt:lpstr>Plan for Recovery Actions (Cont.)</vt:lpstr>
      <vt:lpstr>Off-site Processing</vt:lpstr>
      <vt:lpstr>Off-site Processing</vt:lpstr>
      <vt:lpstr>Off-site Processing (Cont.)</vt:lpstr>
      <vt:lpstr>Off-site Processing (Cont.)</vt:lpstr>
      <vt:lpstr>Decision Factors for Off-site Processing</vt:lpstr>
      <vt:lpstr>Decision Factors for off-site Processing (Cont.) </vt:lpstr>
      <vt:lpstr>Guidelines for Determining Critical and Essential Workload</vt:lpstr>
      <vt:lpstr>Guidelines for Determining Critical and Essential Workload</vt:lpstr>
      <vt:lpstr>Individual Responsibilities in Emergency Response</vt:lpstr>
      <vt:lpstr>Individual Responsibilities in Emergency Response</vt:lpstr>
      <vt:lpstr>Emergency Destructive Procedures</vt:lpstr>
      <vt:lpstr>Emergency Destructive Procedures</vt:lpstr>
      <vt:lpstr>Testing Contingency / Disaster Recovery Plan</vt:lpstr>
      <vt:lpstr>Testing Contingency / Disaster Recovery Plan</vt:lpstr>
      <vt:lpstr>Testing Contingency / Disaster Recovery 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</dc:title>
  <dc:creator>huan</dc:creator>
  <cp:lastModifiedBy>Rama Sai Anudeep Itha (Student)</cp:lastModifiedBy>
  <cp:revision>101</cp:revision>
  <dcterms:created xsi:type="dcterms:W3CDTF">2016-01-07T22:41:20Z</dcterms:created>
  <dcterms:modified xsi:type="dcterms:W3CDTF">2022-03-31T23:24:40Z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2016-01-07T00:00:00Z</vt:filetime>
  </property>
</Properties>
</file>