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88" r:id="rId3"/>
    <p:sldId id="289" r:id="rId4"/>
    <p:sldId id="290" r:id="rId5"/>
    <p:sldId id="292" r:id="rId6"/>
    <p:sldId id="291" r:id="rId7"/>
    <p:sldId id="302" r:id="rId8"/>
    <p:sldId id="293" r:id="rId9"/>
    <p:sldId id="257" r:id="rId10"/>
    <p:sldId id="258" r:id="rId11"/>
    <p:sldId id="301" r:id="rId12"/>
    <p:sldId id="259" r:id="rId13"/>
    <p:sldId id="294" r:id="rId14"/>
    <p:sldId id="261" r:id="rId15"/>
    <p:sldId id="262" r:id="rId16"/>
    <p:sldId id="263" r:id="rId17"/>
    <p:sldId id="264" r:id="rId18"/>
    <p:sldId id="265" r:id="rId19"/>
    <p:sldId id="266" r:id="rId20"/>
    <p:sldId id="297" r:id="rId21"/>
    <p:sldId id="268" r:id="rId22"/>
    <p:sldId id="269" r:id="rId23"/>
    <p:sldId id="303" r:id="rId24"/>
    <p:sldId id="278" r:id="rId25"/>
    <p:sldId id="279" r:id="rId26"/>
    <p:sldId id="298" r:id="rId27"/>
    <p:sldId id="281" r:id="rId28"/>
    <p:sldId id="299" r:id="rId29"/>
    <p:sldId id="282" r:id="rId30"/>
    <p:sldId id="283" r:id="rId31"/>
    <p:sldId id="284" r:id="rId32"/>
    <p:sldId id="285" r:id="rId33"/>
    <p:sldId id="300" r:id="rId34"/>
    <p:sldId id="286" r:id="rId35"/>
    <p:sldId id="277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040" autoAdjust="0"/>
  </p:normalViewPr>
  <p:slideViewPr>
    <p:cSldViewPr>
      <p:cViewPr varScale="1">
        <p:scale>
          <a:sx n="51" d="100"/>
          <a:sy n="51" d="100"/>
        </p:scale>
        <p:origin x="918" y="45"/>
      </p:cViewPr>
      <p:guideLst>
        <p:guide orient="horz" pos="288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915F0-F3DE-4A23-BCFC-5740D3BF3B9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7AABD-73CD-484F-8ED4-4D81A34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8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7AABD-73CD-484F-8ED4-4D81A34AC2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AABD-73CD-484F-8ED4-4D81A34AC2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7AABD-73CD-484F-8ED4-4D81A34AC2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437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225" y="1001712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928750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2912" y="12621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5516" y="470661"/>
            <a:ext cx="6712966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6554" y="1633346"/>
            <a:ext cx="8390890" cy="449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6541" y="6459759"/>
            <a:ext cx="62420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759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d.whs.mil/Portals/54/Documents/DD/issuances/dodi/858001p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33415" y="1552955"/>
            <a:ext cx="71475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4300" y="2101595"/>
            <a:ext cx="714755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6532" y="2634995"/>
            <a:ext cx="790956" cy="1121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8420" y="3227832"/>
            <a:ext cx="868679" cy="1231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6532" y="3915155"/>
            <a:ext cx="790956" cy="1121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95400" y="1676400"/>
            <a:ext cx="692023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3600" dirty="0">
                <a:solidFill>
                  <a:srgbClr val="333399"/>
                </a:solidFill>
              </a:rPr>
              <a:t>CSE</a:t>
            </a:r>
            <a:r>
              <a:rPr sz="3600" spc="-95" dirty="0">
                <a:solidFill>
                  <a:srgbClr val="333399"/>
                </a:solidFill>
              </a:rPr>
              <a:t> </a:t>
            </a:r>
            <a:r>
              <a:rPr lang="en-US" sz="3600" dirty="0">
                <a:solidFill>
                  <a:srgbClr val="333399"/>
                </a:solidFill>
              </a:rPr>
              <a:t>543</a:t>
            </a:r>
            <a:endParaRPr sz="3600" dirty="0"/>
          </a:p>
          <a:p>
            <a:pPr algn="ctr">
              <a:lnSpc>
                <a:spcPct val="100000"/>
              </a:lnSpc>
            </a:pPr>
            <a:r>
              <a:rPr sz="3600" spc="-5" dirty="0">
                <a:solidFill>
                  <a:srgbClr val="333399"/>
                </a:solidFill>
              </a:rPr>
              <a:t>Information </a:t>
            </a:r>
            <a:r>
              <a:rPr sz="3600" dirty="0">
                <a:solidFill>
                  <a:srgbClr val="333399"/>
                </a:solidFill>
              </a:rPr>
              <a:t>Assurance</a:t>
            </a:r>
            <a:r>
              <a:rPr lang="en-US" sz="3600" dirty="0">
                <a:solidFill>
                  <a:srgbClr val="333399"/>
                </a:solidFill>
              </a:rPr>
              <a:t> and Security</a:t>
            </a:r>
            <a:r>
              <a:rPr sz="3600" dirty="0">
                <a:solidFill>
                  <a:srgbClr val="333399"/>
                </a:solidFill>
              </a:rPr>
              <a:t> 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000" y="3113531"/>
            <a:ext cx="6019800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400" b="1" i="1" dirty="0">
                <a:solidFill>
                  <a:srgbClr val="333399"/>
                </a:solidFill>
                <a:latin typeface="Times New Roman"/>
                <a:cs typeface="Times New Roman"/>
              </a:rPr>
              <a:t>Security</a:t>
            </a:r>
            <a:r>
              <a:rPr sz="5400" b="1" i="1" spc="-9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5400" b="1" i="1" dirty="0">
                <a:solidFill>
                  <a:srgbClr val="333399"/>
                </a:solidFill>
                <a:latin typeface="Times New Roman"/>
                <a:cs typeface="Times New Roman"/>
              </a:rPr>
              <a:t>Principles</a:t>
            </a:r>
            <a:endParaRPr sz="5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US" sz="4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Professor Stephen S.</a:t>
            </a:r>
            <a:r>
              <a:rPr sz="3600" b="1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Yau</a:t>
            </a:r>
            <a:endParaRPr lang="en-US" sz="3600" b="1" i="1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US" sz="3600" b="1" i="1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b="1" i="1" dirty="0">
                <a:solidFill>
                  <a:srgbClr val="333399"/>
                </a:solidFill>
                <a:latin typeface="Times New Roman"/>
                <a:cs typeface="Times New Roman"/>
              </a:rPr>
              <a:t>Spring, 2022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lang="en-US"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z="4400" spc="-5" dirty="0"/>
              <a:t>Security Principles</a:t>
            </a:r>
            <a:r>
              <a:rPr sz="4400" spc="15" dirty="0"/>
              <a:t> </a:t>
            </a:r>
            <a:r>
              <a:rPr sz="36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1" y="2209800"/>
            <a:ext cx="8411328" cy="2582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75"/>
              </a:lnSpc>
              <a:spcAft>
                <a:spcPts val="600"/>
              </a:spcAft>
            </a:pPr>
            <a:r>
              <a:rPr lang="en-US" sz="4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2. A</a:t>
            </a:r>
            <a:r>
              <a:rPr sz="4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ccess</a:t>
            </a:r>
            <a:r>
              <a:rPr sz="4800" b="1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endParaRPr sz="4800" dirty="0">
              <a:latin typeface="Times New Roman"/>
              <a:cs typeface="Times New Roman"/>
            </a:endParaRPr>
          </a:p>
          <a:p>
            <a:pPr marL="751840" lvl="1" indent="-281940">
              <a:spcAft>
                <a:spcPts val="60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294640" algn="l"/>
              </a:tabLst>
            </a:pPr>
            <a:r>
              <a:rPr sz="4400" b="1" i="1" spc="-5" dirty="0">
                <a:latin typeface="Times New Roman"/>
                <a:cs typeface="Times New Roman"/>
              </a:rPr>
              <a:t>Prevent </a:t>
            </a:r>
            <a:r>
              <a:rPr lang="en-US" sz="4400" b="1" i="1" dirty="0">
                <a:latin typeface="Times New Roman"/>
                <a:cs typeface="Times New Roman"/>
              </a:rPr>
              <a:t>reading</a:t>
            </a:r>
            <a:r>
              <a:rPr sz="4400" b="1" i="1" dirty="0">
                <a:latin typeface="Times New Roman"/>
                <a:cs typeface="Times New Roman"/>
              </a:rPr>
              <a:t> </a:t>
            </a:r>
            <a:r>
              <a:rPr sz="4400" b="1" i="1" spc="-5" dirty="0">
                <a:latin typeface="Times New Roman"/>
                <a:cs typeface="Times New Roman"/>
              </a:rPr>
              <a:t>modification </a:t>
            </a:r>
            <a:r>
              <a:rPr sz="4400" b="1" i="1" dirty="0">
                <a:latin typeface="Times New Roman"/>
                <a:cs typeface="Times New Roman"/>
              </a:rPr>
              <a:t>disclosure</a:t>
            </a:r>
            <a:r>
              <a:rPr lang="en-US" sz="4400" b="1" i="1" dirty="0">
                <a:latin typeface="Times New Roman"/>
                <a:cs typeface="Times New Roman"/>
              </a:rPr>
              <a:t> or use</a:t>
            </a:r>
            <a:r>
              <a:rPr sz="4400" b="1" i="1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of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lang="en-US" sz="4400" b="1" i="1" spc="-5" dirty="0">
                <a:latin typeface="Times New Roman"/>
                <a:cs typeface="Times New Roman"/>
              </a:rPr>
              <a:t>unauthorized</a:t>
            </a:r>
            <a:r>
              <a:rPr lang="en-US" sz="4400" b="1" i="1" dirty="0">
                <a:latin typeface="Times New Roman"/>
                <a:cs typeface="Times New Roman"/>
              </a:rPr>
              <a:t> </a:t>
            </a:r>
            <a:r>
              <a:rPr sz="4400" b="1" i="1" spc="-5" dirty="0">
                <a:latin typeface="Times New Roman"/>
                <a:cs typeface="Times New Roman"/>
              </a:rPr>
              <a:t>information</a:t>
            </a:r>
            <a:endParaRPr sz="4400" b="1" i="1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z="4400" spc="-5" dirty="0"/>
              <a:t>Security Principles</a:t>
            </a:r>
            <a:r>
              <a:rPr sz="4400" spc="15" dirty="0"/>
              <a:t> </a:t>
            </a:r>
            <a:r>
              <a:rPr sz="36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8610599" cy="4759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Aft>
                <a:spcPts val="600"/>
              </a:spcAft>
            </a:pPr>
            <a:r>
              <a:rPr lang="en-US" sz="4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2. Access Control</a:t>
            </a:r>
            <a:r>
              <a:rPr lang="en-US" sz="4400" b="1" i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4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(cont.)</a:t>
            </a:r>
            <a:endParaRPr lang="en-US" sz="4400" spc="-5" dirty="0">
              <a:latin typeface="Times New Roman"/>
              <a:cs typeface="Times New Roman"/>
            </a:endParaRPr>
          </a:p>
          <a:p>
            <a:pPr marL="640080" lvl="1" indent="-182880">
              <a:spcAft>
                <a:spcPts val="600"/>
              </a:spcAft>
              <a:buClr>
                <a:srgbClr val="FF0000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3600" spc="-5" dirty="0">
                <a:latin typeface="Times New Roman"/>
                <a:cs typeface="Times New Roman"/>
              </a:rPr>
              <a:t>  </a:t>
            </a:r>
            <a:r>
              <a:rPr lang="en-US" sz="4000" b="1" spc="-5" dirty="0">
                <a:latin typeface="Times New Roman"/>
                <a:cs typeface="Times New Roman"/>
              </a:rPr>
              <a:t>Access control principles</a:t>
            </a:r>
            <a:r>
              <a:rPr lang="en-US" sz="4000" b="1" spc="-20" dirty="0">
                <a:latin typeface="Times New Roman"/>
                <a:cs typeface="Times New Roman"/>
              </a:rPr>
              <a:t>:</a:t>
            </a:r>
            <a:endParaRPr lang="en-US" sz="4000" b="1" dirty="0">
              <a:latin typeface="Times New Roman"/>
              <a:cs typeface="Times New Roman"/>
            </a:endParaRPr>
          </a:p>
          <a:p>
            <a:pPr marL="1421765" lvl="2" indent="-514350">
              <a:spcAft>
                <a:spcPts val="600"/>
              </a:spcAft>
              <a:buSzPct val="92307"/>
              <a:buFont typeface="+mj-lt"/>
              <a:buAutoNum type="alphaLcParenR"/>
              <a:tabLst>
                <a:tab pos="781050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Separation of</a:t>
            </a:r>
            <a:r>
              <a:rPr sz="4000" b="1" i="1" u="sng" spc="-90" dirty="0">
                <a:latin typeface="Times New Roman"/>
                <a:cs typeface="Times New Roman"/>
              </a:rPr>
              <a:t> </a:t>
            </a:r>
            <a:r>
              <a:rPr sz="4000" b="1" i="1" u="sng" dirty="0">
                <a:latin typeface="Times New Roman"/>
                <a:cs typeface="Times New Roman"/>
              </a:rPr>
              <a:t>functions</a:t>
            </a:r>
            <a:r>
              <a:rPr sz="4000" i="1" dirty="0">
                <a:latin typeface="Times New Roman"/>
                <a:cs typeface="Times New Roman"/>
              </a:rPr>
              <a:t>:</a:t>
            </a:r>
            <a:endParaRPr sz="4000" dirty="0">
              <a:latin typeface="Times New Roman"/>
              <a:cs typeface="Times New Roman"/>
            </a:endParaRPr>
          </a:p>
          <a:p>
            <a:pPr marL="1497330" marR="356235" lvl="3" indent="-283845">
              <a:spcBef>
                <a:spcPts val="195"/>
              </a:spcBef>
              <a:spcAft>
                <a:spcPts val="600"/>
              </a:spcAft>
              <a:buClr>
                <a:srgbClr val="001F5F"/>
              </a:buClr>
              <a:buSzPct val="50000"/>
              <a:buFont typeface="Wingdings"/>
              <a:buChar char=""/>
              <a:tabLst>
                <a:tab pos="1040130" algn="l"/>
              </a:tabLst>
            </a:pPr>
            <a:r>
              <a:rPr sz="4000" dirty="0">
                <a:latin typeface="Times New Roman"/>
                <a:cs typeface="Times New Roman"/>
              </a:rPr>
              <a:t>No one </a:t>
            </a:r>
            <a:r>
              <a:rPr sz="4000" spc="5" dirty="0">
                <a:latin typeface="Times New Roman"/>
                <a:cs typeface="Times New Roman"/>
              </a:rPr>
              <a:t>owns </a:t>
            </a:r>
            <a:r>
              <a:rPr sz="4000" spc="-5" dirty="0">
                <a:latin typeface="Times New Roman"/>
                <a:cs typeface="Times New Roman"/>
              </a:rPr>
              <a:t>all </a:t>
            </a:r>
            <a:r>
              <a:rPr sz="4000" dirty="0">
                <a:latin typeface="Times New Roman"/>
                <a:cs typeface="Times New Roman"/>
              </a:rPr>
              <a:t>the processes, controls </a:t>
            </a:r>
            <a:r>
              <a:rPr sz="4000" spc="-5" dirty="0">
                <a:latin typeface="Times New Roman"/>
                <a:cs typeface="Times New Roman"/>
              </a:rPr>
              <a:t>all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security features, </a:t>
            </a:r>
            <a:r>
              <a:rPr sz="4000" dirty="0">
                <a:latin typeface="Times New Roman"/>
                <a:cs typeface="Times New Roman"/>
              </a:rPr>
              <a:t>or </a:t>
            </a:r>
            <a:r>
              <a:rPr sz="4000" spc="-5" dirty="0">
                <a:latin typeface="Times New Roman"/>
                <a:cs typeface="Times New Roman"/>
              </a:rPr>
              <a:t>possesses </a:t>
            </a:r>
            <a:r>
              <a:rPr sz="4000" b="1" i="1" u="sng" spc="-5" dirty="0">
                <a:latin typeface="Times New Roman"/>
                <a:cs typeface="Times New Roman"/>
              </a:rPr>
              <a:t>unrestricted access </a:t>
            </a:r>
            <a:r>
              <a:rPr sz="4000" b="1" i="1" u="sng" dirty="0">
                <a:latin typeface="Times New Roman"/>
                <a:cs typeface="Times New Roman"/>
              </a:rPr>
              <a:t>to </a:t>
            </a:r>
            <a:r>
              <a:rPr sz="4000" b="1" i="1" u="sng" spc="-5" dirty="0">
                <a:latin typeface="Times New Roman"/>
                <a:cs typeface="Times New Roman"/>
              </a:rPr>
              <a:t>all  informatio</a:t>
            </a:r>
            <a:r>
              <a:rPr lang="en-US" sz="4000" b="1" i="1" u="sng" spc="-5" dirty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212710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z="4400" spc="-5" dirty="0"/>
              <a:t>Security Principles</a:t>
            </a:r>
            <a:r>
              <a:rPr sz="4400" spc="15" dirty="0"/>
              <a:t> </a:t>
            </a:r>
            <a:r>
              <a:rPr sz="36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9751" y="1524000"/>
            <a:ext cx="8024495" cy="5655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tabLst>
                <a:tab pos="419734" algn="l"/>
              </a:tabLst>
            </a:pPr>
            <a:r>
              <a:rPr lang="en-US" sz="4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2. </a:t>
            </a:r>
            <a:r>
              <a:rPr sz="4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Access Control</a:t>
            </a:r>
            <a:r>
              <a:rPr sz="4000" b="1" i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(cont.)</a:t>
            </a:r>
            <a:endParaRPr lang="en-US" sz="4000" b="1" i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041400" lvl="1" indent="-5715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115000"/>
              <a:buFont typeface="Wingdings" panose="05000000000000000000" pitchFamily="2" charset="2"/>
              <a:buChar char="§"/>
              <a:tabLst>
                <a:tab pos="419734" algn="l"/>
              </a:tabLst>
            </a:pPr>
            <a:r>
              <a:rPr lang="en-US" sz="4000" b="1" spc="-5" dirty="0">
                <a:latin typeface="Times New Roman"/>
                <a:cs typeface="Times New Roman"/>
              </a:rPr>
              <a:t>Access control principles </a:t>
            </a:r>
            <a:r>
              <a:rPr lang="en-US" sz="4000" spc="-5" dirty="0">
                <a:latin typeface="Times New Roman"/>
                <a:cs typeface="Times New Roman"/>
              </a:rPr>
              <a:t>(cont.)</a:t>
            </a:r>
            <a:r>
              <a:rPr lang="en-US" sz="4000" spc="-20" dirty="0">
                <a:latin typeface="Times New Roman"/>
                <a:cs typeface="Times New Roman"/>
              </a:rPr>
              <a:t>:</a:t>
            </a:r>
            <a:endParaRPr lang="en-US" sz="4000" b="1" i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964565" lvl="1" indent="-51435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92307"/>
              <a:buFont typeface="+mj-lt"/>
              <a:buAutoNum type="alphaLcParenR" startAt="2"/>
              <a:tabLst>
                <a:tab pos="781050" algn="l"/>
              </a:tabLst>
            </a:pPr>
            <a:r>
              <a:rPr lang="en-US" sz="3600" b="1" i="1" u="sng" dirty="0">
                <a:latin typeface="Times New Roman"/>
                <a:cs typeface="Times New Roman"/>
              </a:rPr>
              <a:t>Independence of control and subjects</a:t>
            </a:r>
          </a:p>
          <a:p>
            <a:pPr marL="964565" lvl="1" indent="-514350">
              <a:lnSpc>
                <a:spcPts val="2815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92307"/>
              <a:buFont typeface="+mj-lt"/>
              <a:buAutoNum type="alphaLcParenR" startAt="2"/>
              <a:tabLst>
                <a:tab pos="78105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Least</a:t>
            </a:r>
            <a:r>
              <a:rPr lang="en-US" sz="3600" b="1" i="1" u="sng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privilege</a:t>
            </a:r>
          </a:p>
          <a:p>
            <a:pPr marL="964565" lvl="1" indent="-514350">
              <a:lnSpc>
                <a:spcPts val="2815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92307"/>
              <a:buFont typeface="+mj-lt"/>
              <a:buAutoNum type="alphaLcParenR" startAt="2"/>
              <a:tabLst>
                <a:tab pos="781050" algn="l"/>
              </a:tabLst>
            </a:pPr>
            <a:r>
              <a:rPr lang="en-US" sz="3600" b="1" i="1" u="sng" dirty="0">
                <a:latin typeface="Times New Roman"/>
                <a:cs typeface="Times New Roman"/>
              </a:rPr>
              <a:t>C</a:t>
            </a:r>
            <a:r>
              <a:rPr sz="3600" b="1" i="1" u="sng" dirty="0">
                <a:latin typeface="Times New Roman"/>
                <a:cs typeface="Times New Roman"/>
              </a:rPr>
              <a:t>ontrol</a:t>
            </a:r>
          </a:p>
          <a:p>
            <a:pPr marL="1606550" lvl="3" indent="-571500">
              <a:spcBef>
                <a:spcPts val="1200"/>
              </a:spcBef>
              <a:spcAft>
                <a:spcPts val="1200"/>
              </a:spcAft>
              <a:buClr>
                <a:srgbClr val="001F5F"/>
              </a:buClr>
              <a:buSzPct val="100000"/>
              <a:buFont typeface="Wingdings" pitchFamily="2" charset="2"/>
              <a:buChar char="§"/>
              <a:tabLst>
                <a:tab pos="863600" algn="l"/>
              </a:tabLst>
            </a:pPr>
            <a:r>
              <a:rPr sz="3600" spc="-5" dirty="0">
                <a:latin typeface="Times New Roman"/>
                <a:cs typeface="Times New Roman"/>
              </a:rPr>
              <a:t>All </a:t>
            </a:r>
            <a:r>
              <a:rPr sz="3600" dirty="0">
                <a:latin typeface="Times New Roman"/>
                <a:cs typeface="Times New Roman"/>
              </a:rPr>
              <a:t>access to the system </a:t>
            </a:r>
            <a:r>
              <a:rPr sz="3600" spc="-10" dirty="0">
                <a:latin typeface="Times New Roman"/>
                <a:cs typeface="Times New Roman"/>
              </a:rPr>
              <a:t>must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regulate</a:t>
            </a:r>
            <a:r>
              <a:rPr lang="en-US" sz="3600" dirty="0">
                <a:latin typeface="Times New Roman"/>
                <a:cs typeface="Times New Roman"/>
              </a:rPr>
              <a:t>d</a:t>
            </a:r>
          </a:p>
          <a:p>
            <a:pPr marL="581025" lvl="2">
              <a:lnSpc>
                <a:spcPts val="2870"/>
              </a:lnSpc>
              <a:spcBef>
                <a:spcPts val="15"/>
              </a:spcBef>
              <a:buClr>
                <a:srgbClr val="001F5F"/>
              </a:buClr>
              <a:buSzPct val="50000"/>
              <a:tabLst>
                <a:tab pos="863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z="4400" spc="-5" dirty="0"/>
              <a:t>Security Principles</a:t>
            </a:r>
            <a:r>
              <a:rPr sz="4400" spc="15" dirty="0"/>
              <a:t> </a:t>
            </a:r>
            <a:r>
              <a:rPr sz="36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600200"/>
            <a:ext cx="8635526" cy="4390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1025" lvl="2">
              <a:lnSpc>
                <a:spcPts val="2870"/>
              </a:lnSpc>
              <a:spcBef>
                <a:spcPts val="15"/>
              </a:spcBef>
              <a:buClr>
                <a:srgbClr val="001F5F"/>
              </a:buClr>
              <a:buSzPct val="50000"/>
              <a:tabLst>
                <a:tab pos="863600" algn="l"/>
              </a:tabLst>
            </a:pPr>
            <a:endParaRPr sz="4800" dirty="0">
              <a:latin typeface="Times New Roman"/>
              <a:cs typeface="Times New Roman"/>
            </a:endParaRPr>
          </a:p>
          <a:p>
            <a:pPr marL="828040" indent="-571500">
              <a:lnSpc>
                <a:spcPts val="3350"/>
              </a:lnSpc>
              <a:buClr>
                <a:srgbClr val="FF0000"/>
              </a:buClr>
              <a:buSzPct val="115000"/>
              <a:buFont typeface="Wingdings" panose="05000000000000000000" pitchFamily="2" charset="2"/>
              <a:buChar char="§"/>
              <a:tabLst>
                <a:tab pos="642620" algn="l"/>
              </a:tabLst>
            </a:pPr>
            <a:r>
              <a:rPr lang="en-US" sz="6000" b="1" spc="-5" dirty="0">
                <a:latin typeface="Times New Roman"/>
                <a:cs typeface="Times New Roman"/>
              </a:rPr>
              <a:t>Access control types</a:t>
            </a:r>
          </a:p>
          <a:p>
            <a:pPr marL="999490" indent="-742950">
              <a:lnSpc>
                <a:spcPct val="150000"/>
              </a:lnSpc>
              <a:buAutoNum type="alphaLcParenR"/>
              <a:tabLst>
                <a:tab pos="642620" algn="l"/>
              </a:tabLst>
            </a:pPr>
            <a:r>
              <a:rPr lang="en-US" sz="4000" i="1" dirty="0">
                <a:latin typeface="Times New Roman"/>
                <a:cs typeface="Times New Roman"/>
              </a:rPr>
              <a:t>Discretionary Access Control (DAC)</a:t>
            </a:r>
          </a:p>
          <a:p>
            <a:pPr marL="999490" indent="-742950">
              <a:lnSpc>
                <a:spcPct val="150000"/>
              </a:lnSpc>
              <a:buFontTx/>
              <a:buAutoNum type="alphaLcParenR"/>
              <a:tabLst>
                <a:tab pos="642620" algn="l"/>
              </a:tabLst>
            </a:pPr>
            <a:r>
              <a:rPr lang="en-US" sz="4000" i="1" spc="-5" dirty="0">
                <a:latin typeface="Times New Roman"/>
                <a:cs typeface="Times New Roman"/>
              </a:rPr>
              <a:t>Mandatory Access Control </a:t>
            </a:r>
            <a:r>
              <a:rPr lang="en-US" sz="4000" i="1" dirty="0">
                <a:latin typeface="Times New Roman"/>
                <a:cs typeface="Times New Roman"/>
              </a:rPr>
              <a:t>(MAC)</a:t>
            </a:r>
          </a:p>
          <a:p>
            <a:pPr marL="999490" indent="-742950">
              <a:lnSpc>
                <a:spcPct val="150000"/>
              </a:lnSpc>
              <a:buFontTx/>
              <a:buAutoNum type="alphaLcParenR"/>
              <a:tabLst>
                <a:tab pos="642620" algn="l"/>
              </a:tabLst>
            </a:pPr>
            <a:r>
              <a:rPr lang="en-US" sz="4000" i="1" dirty="0">
                <a:latin typeface="Times New Roman"/>
                <a:cs typeface="Times New Roman"/>
              </a:rPr>
              <a:t>Role-Based </a:t>
            </a:r>
            <a:r>
              <a:rPr lang="en-US" sz="4000" i="1" spc="-5" dirty="0">
                <a:latin typeface="Times New Roman"/>
                <a:cs typeface="Times New Roman"/>
              </a:rPr>
              <a:t>Access </a:t>
            </a:r>
            <a:r>
              <a:rPr lang="en-US" sz="4000" i="1" dirty="0">
                <a:latin typeface="Times New Roman"/>
                <a:cs typeface="Times New Roman"/>
              </a:rPr>
              <a:t>Control</a:t>
            </a:r>
            <a:r>
              <a:rPr lang="en-US" sz="4000" i="1" spc="-70" dirty="0">
                <a:latin typeface="Times New Roman"/>
                <a:cs typeface="Times New Roman"/>
              </a:rPr>
              <a:t> </a:t>
            </a:r>
            <a:r>
              <a:rPr lang="en-US" sz="4000" i="1" spc="-5" dirty="0">
                <a:latin typeface="Times New Roman"/>
                <a:cs typeface="Times New Roman"/>
              </a:rPr>
              <a:t>(RBAC)</a:t>
            </a:r>
          </a:p>
          <a:p>
            <a:pPr marL="999490" indent="-742950">
              <a:lnSpc>
                <a:spcPct val="150000"/>
              </a:lnSpc>
              <a:buFontTx/>
              <a:buAutoNum type="alphaLcParenR"/>
              <a:tabLst>
                <a:tab pos="642620" algn="l"/>
              </a:tabLst>
            </a:pPr>
            <a:r>
              <a:rPr lang="en-US" sz="4000" i="1" spc="-5" dirty="0">
                <a:latin typeface="Times New Roman"/>
                <a:cs typeface="Times New Roman"/>
              </a:rPr>
              <a:t>Situation-Aware Control (SAC)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139183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ct val="100000"/>
              </a:lnSpc>
            </a:pPr>
            <a:r>
              <a:rPr sz="4800" spc="-5" dirty="0"/>
              <a:t>Security Principles</a:t>
            </a:r>
            <a:r>
              <a:rPr sz="4800" spc="15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7756" y="1676400"/>
            <a:ext cx="8802495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00000"/>
              </a:buClr>
              <a:tabLst>
                <a:tab pos="368300" algn="l"/>
              </a:tabLst>
            </a:pPr>
            <a:r>
              <a:rPr lang="en-US"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3. C</a:t>
            </a: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onfidentiality</a:t>
            </a:r>
            <a:endParaRPr sz="3600" dirty="0">
              <a:latin typeface="Times New Roman"/>
              <a:cs typeface="Times New Roman"/>
            </a:endParaRPr>
          </a:p>
          <a:p>
            <a:pPr marL="1184910" lvl="2" indent="-281940">
              <a:spcBef>
                <a:spcPts val="20"/>
              </a:spcBef>
              <a:buClr>
                <a:schemeClr val="tx1"/>
              </a:buClr>
              <a:buSzPct val="54166"/>
              <a:buFont typeface="Wingdings"/>
              <a:buChar char=""/>
              <a:tabLst>
                <a:tab pos="72771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Protect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information </a:t>
            </a:r>
            <a:r>
              <a:rPr sz="3200" dirty="0">
                <a:latin typeface="Times New Roman"/>
                <a:cs typeface="Times New Roman"/>
              </a:rPr>
              <a:t>from </a:t>
            </a:r>
            <a:r>
              <a:rPr sz="3200" b="1" i="1" dirty="0">
                <a:latin typeface="Times New Roman"/>
                <a:cs typeface="Times New Roman"/>
              </a:rPr>
              <a:t>unauthorized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disclosure</a:t>
            </a:r>
            <a:r>
              <a:rPr lang="en-US" sz="3200" b="1" i="1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 persons, processes, or devices</a:t>
            </a:r>
            <a:endParaRPr sz="3200" dirty="0">
              <a:latin typeface="Times New Roman"/>
              <a:cs typeface="Times New Roman"/>
            </a:endParaRPr>
          </a:p>
          <a:p>
            <a:pPr marL="1184910" lvl="2" indent="-281940">
              <a:buClr>
                <a:schemeClr val="tx1"/>
              </a:buClr>
              <a:buSzPct val="54166"/>
              <a:buFont typeface="Wingdings"/>
              <a:buChar char=""/>
              <a:tabLst>
                <a:tab pos="72771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Confidentiality </a:t>
            </a:r>
            <a:r>
              <a:rPr sz="3200" b="1" i="1" dirty="0">
                <a:latin typeface="Times New Roman"/>
                <a:cs typeface="Times New Roman"/>
              </a:rPr>
              <a:t>principles</a:t>
            </a:r>
            <a:r>
              <a:rPr sz="3200" b="1" i="1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include</a:t>
            </a:r>
            <a:r>
              <a:rPr sz="3200" i="1" dirty="0">
                <a:latin typeface="Times New Roman"/>
                <a:cs typeface="Times New Roman"/>
              </a:rPr>
              <a:t>:</a:t>
            </a:r>
          </a:p>
          <a:p>
            <a:pPr marL="1765935" lvl="4" indent="-329565">
              <a:buAutoNum type="arabicParenR"/>
              <a:tabLst>
                <a:tab pos="852169" algn="l"/>
              </a:tabLst>
            </a:pPr>
            <a:r>
              <a:rPr sz="3200" b="1" i="1" dirty="0">
                <a:latin typeface="Times New Roman"/>
                <a:cs typeface="Times New Roman"/>
              </a:rPr>
              <a:t>Need to</a:t>
            </a:r>
            <a:r>
              <a:rPr sz="3200" b="1" i="1" spc="-11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know</a:t>
            </a:r>
            <a:r>
              <a:rPr lang="en-US" sz="3200" b="1" i="1" dirty="0">
                <a:latin typeface="Times New Roman"/>
                <a:cs typeface="Times New Roman"/>
              </a:rPr>
              <a:t>: </a:t>
            </a:r>
            <a:r>
              <a:rPr lang="en-US" sz="320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ossess combination of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clearance,  privilege of access,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need-to-know before being  authorized access</a:t>
            </a:r>
            <a:endParaRPr lang="en-US" sz="3200" dirty="0">
              <a:latin typeface="Times New Roman"/>
              <a:cs typeface="Times New Roman"/>
            </a:endParaRPr>
          </a:p>
          <a:p>
            <a:pPr marL="1055370" marR="698500" lvl="4">
              <a:buClr>
                <a:srgbClr val="001F5F"/>
              </a:buClr>
              <a:buSzPct val="50000"/>
              <a:tabLst>
                <a:tab pos="880110" algn="l"/>
              </a:tabLst>
            </a:pPr>
            <a:r>
              <a:rPr lang="en-US" sz="3200" b="1" i="1" dirty="0">
                <a:latin typeface="Times New Roman"/>
                <a:cs typeface="Times New Roman"/>
              </a:rPr>
              <a:t>    2) </a:t>
            </a:r>
            <a:r>
              <a:rPr sz="3200" b="1" i="1" dirty="0">
                <a:latin typeface="Times New Roman"/>
                <a:cs typeface="Times New Roman"/>
              </a:rPr>
              <a:t>Data</a:t>
            </a:r>
            <a:r>
              <a:rPr sz="3200" b="1" i="1" spc="-9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separation</a:t>
            </a:r>
            <a:r>
              <a:rPr lang="en-US" sz="3200" b="1" i="1" dirty="0">
                <a:latin typeface="Times New Roman"/>
                <a:cs typeface="Times New Roman"/>
              </a:rPr>
              <a:t> </a:t>
            </a:r>
          </a:p>
          <a:p>
            <a:pPr marL="1055370" marR="698500" lvl="4">
              <a:buClr>
                <a:srgbClr val="001F5F"/>
              </a:buClr>
              <a:buSzPct val="50000"/>
              <a:tabLst>
                <a:tab pos="880110" algn="l"/>
              </a:tabLst>
            </a:pPr>
            <a:r>
              <a:rPr lang="en-US" sz="3200" b="1" i="1" spc="-5" dirty="0">
                <a:latin typeface="Times New Roman"/>
                <a:cs typeface="Times New Roman"/>
              </a:rPr>
              <a:t>    3) </a:t>
            </a:r>
            <a:r>
              <a:rPr sz="3200" b="1" i="1" spc="-5" dirty="0">
                <a:latin typeface="Times New Roman"/>
                <a:cs typeface="Times New Roman"/>
              </a:rPr>
              <a:t>Compartmentalization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pc="-5" dirty="0"/>
              <a:t>Security Principles</a:t>
            </a:r>
            <a:r>
              <a:rPr spc="1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8790" y="1615289"/>
            <a:ext cx="7684770" cy="2009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  <a:buClr>
                <a:srgbClr val="000000"/>
              </a:buClr>
              <a:buSzPct val="86666"/>
              <a:tabLst>
                <a:tab pos="343535" algn="l"/>
              </a:tabLst>
            </a:pPr>
            <a:r>
              <a:rPr lang="en-US" sz="3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3. </a:t>
            </a:r>
            <a:r>
              <a:rPr sz="3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Confidentiality</a:t>
            </a:r>
            <a:r>
              <a:rPr sz="3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(cont.)</a:t>
            </a:r>
            <a:endParaRPr sz="3000" dirty="0">
              <a:latin typeface="Times New Roman"/>
              <a:cs typeface="Times New Roman"/>
            </a:endParaRPr>
          </a:p>
          <a:p>
            <a:pPr marL="896619" lvl="1" indent="-356870">
              <a:lnSpc>
                <a:spcPts val="3045"/>
              </a:lnSpc>
              <a:buSzPct val="92857"/>
              <a:buAutoNum type="arabicParenR" startAt="4"/>
              <a:tabLst>
                <a:tab pos="89725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Classification</a:t>
            </a:r>
            <a:endParaRPr sz="2800" dirty="0">
              <a:latin typeface="Times New Roman"/>
              <a:cs typeface="Times New Roman"/>
            </a:endParaRPr>
          </a:p>
          <a:p>
            <a:pPr marL="1301750" marR="5080" lvl="2" indent="-281940" algn="just">
              <a:lnSpc>
                <a:spcPct val="90000"/>
              </a:lnSpc>
              <a:spcBef>
                <a:spcPts val="160"/>
              </a:spcBef>
              <a:buClr>
                <a:srgbClr val="001F5F"/>
              </a:buClr>
              <a:buSzPct val="50000"/>
              <a:buFont typeface="Wingdings"/>
              <a:buChar char=""/>
              <a:tabLst>
                <a:tab pos="1302385" algn="l"/>
              </a:tabLst>
            </a:pPr>
            <a:r>
              <a:rPr sz="2800" dirty="0">
                <a:latin typeface="Times New Roman"/>
                <a:cs typeface="Times New Roman"/>
              </a:rPr>
              <a:t>Assign </a:t>
            </a:r>
            <a:r>
              <a:rPr sz="2800" spc="-5" dirty="0">
                <a:latin typeface="Times New Roman"/>
                <a:cs typeface="Times New Roman"/>
              </a:rPr>
              <a:t>labels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identify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appropriate </a:t>
            </a:r>
            <a:r>
              <a:rPr sz="2800" spc="-5" dirty="0">
                <a:latin typeface="Times New Roman"/>
                <a:cs typeface="Times New Roman"/>
              </a:rPr>
              <a:t>level </a:t>
            </a:r>
            <a:r>
              <a:rPr sz="2800" dirty="0">
                <a:latin typeface="Times New Roman"/>
                <a:cs typeface="Times New Roman"/>
              </a:rPr>
              <a:t>of protection, handling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 control of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114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3769208"/>
            <a:ext cx="4950460" cy="232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75665">
              <a:lnSpc>
                <a:spcPct val="90000"/>
              </a:lnSpc>
            </a:pPr>
            <a:r>
              <a:rPr sz="2800" b="1" i="1" u="heavy" spc="-5" dirty="0">
                <a:solidFill>
                  <a:srgbClr val="0000FF"/>
                </a:solidFill>
                <a:latin typeface="Times New Roman"/>
                <a:cs typeface="Times New Roman"/>
              </a:rPr>
              <a:t>Corporation</a:t>
            </a:r>
            <a:r>
              <a:rPr sz="2400" b="1" i="1" u="heavy" spc="-5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endParaRPr lang="en-US" sz="2400" b="1" i="1" u="heavy" spc="-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69900" marR="875665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Public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469900" marR="875665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Internal Use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Only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469900" marR="875665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Confidential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875665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Confidential</a:t>
            </a:r>
            <a:r>
              <a:rPr lang="en-US" sz="2800" spc="-5" dirty="0">
                <a:latin typeface="Times New Roman"/>
                <a:cs typeface="Times New Roman"/>
              </a:rPr>
              <a:t>-</a:t>
            </a:r>
            <a:r>
              <a:rPr sz="2800" spc="-5" dirty="0">
                <a:latin typeface="Times New Roman"/>
                <a:cs typeface="Times New Roman"/>
              </a:rPr>
              <a:t>Restricted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875665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Registered-Confidential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6009" y="3766518"/>
            <a:ext cx="3124200" cy="232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2800" b="1" i="1" u="heavy" spc="-5" dirty="0">
                <a:solidFill>
                  <a:srgbClr val="0000FF"/>
                </a:solidFill>
                <a:latin typeface="Times New Roman"/>
                <a:cs typeface="Times New Roman"/>
              </a:rPr>
              <a:t>US Government</a:t>
            </a:r>
            <a:endParaRPr lang="en-US" sz="2800" b="1" i="1" u="heavy" spc="-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Unclassified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Official Use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Only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Confidential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Secret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Top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Secret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z="4400" spc="-5" dirty="0"/>
              <a:t>Security Principles</a:t>
            </a:r>
            <a:r>
              <a:rPr sz="4400" spc="15" dirty="0"/>
              <a:t> </a:t>
            </a:r>
            <a:r>
              <a:rPr sz="36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1174" y="1609108"/>
            <a:ext cx="8455660" cy="422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3. C</a:t>
            </a: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onfidentiality</a:t>
            </a:r>
            <a:r>
              <a:rPr sz="3600" b="1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00FF"/>
                </a:solidFill>
                <a:latin typeface="Times New Roman"/>
                <a:cs typeface="Times New Roman"/>
              </a:rPr>
              <a:t>(cont.)</a:t>
            </a:r>
            <a:endParaRPr sz="3600" dirty="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15"/>
              </a:spcBef>
            </a:pPr>
            <a:r>
              <a:rPr sz="3200" b="1" i="1" dirty="0">
                <a:latin typeface="Times New Roman"/>
                <a:cs typeface="Times New Roman"/>
              </a:rPr>
              <a:t>5)</a:t>
            </a:r>
            <a:r>
              <a:rPr sz="3200" b="1" i="1" spc="-7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Encryption</a:t>
            </a:r>
            <a:endParaRPr sz="3200" dirty="0">
              <a:latin typeface="Times New Roman"/>
              <a:cs typeface="Times New Roman"/>
            </a:endParaRPr>
          </a:p>
          <a:p>
            <a:pPr marL="1146810" marR="5080" indent="-64643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46810" algn="l"/>
              </a:tabLst>
            </a:pPr>
            <a:r>
              <a:rPr sz="2800" dirty="0">
                <a:latin typeface="Times New Roman"/>
                <a:cs typeface="Times New Roman"/>
              </a:rPr>
              <a:t>A reversible process of transforming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plain  text into enciphered text using an  encryption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lnSpc>
                <a:spcPts val="2895"/>
              </a:lnSpc>
            </a:pPr>
            <a:endParaRPr lang="en-US" sz="3200" dirty="0">
              <a:latin typeface="Times New Roman"/>
              <a:cs typeface="Times New Roman"/>
            </a:endParaRPr>
          </a:p>
          <a:p>
            <a:pPr marL="12700">
              <a:lnSpc>
                <a:spcPts val="2895"/>
              </a:lnSpc>
            </a:pPr>
            <a:r>
              <a:rPr lang="en-US" sz="3600" b="1" i="1" dirty="0">
                <a:solidFill>
                  <a:srgbClr val="0000FF"/>
                </a:solidFill>
                <a:latin typeface="Times New Roman"/>
                <a:cs typeface="Times New Roman"/>
              </a:rPr>
              <a:t>4. Integrity</a:t>
            </a:r>
            <a:r>
              <a:rPr lang="en-US" sz="3600" b="1" i="1" dirty="0">
                <a:latin typeface="Times New Roman"/>
                <a:cs typeface="Times New Roman"/>
              </a:rPr>
              <a:t>:</a:t>
            </a:r>
          </a:p>
          <a:p>
            <a:pPr marL="927100" marR="1269365" indent="-571500">
              <a:lnSpc>
                <a:spcPts val="286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/>
                <a:cs typeface="Times New Roman"/>
              </a:rPr>
              <a:t>Protection against </a:t>
            </a:r>
            <a:r>
              <a:rPr lang="en-US" sz="3200" b="1" i="1" dirty="0">
                <a:latin typeface="Times New Roman"/>
                <a:cs typeface="Times New Roman"/>
              </a:rPr>
              <a:t>unauthorized modification or destruction </a:t>
            </a:r>
            <a:r>
              <a:rPr lang="en-US" sz="3200" dirty="0">
                <a:latin typeface="Times New Roman"/>
                <a:cs typeface="Times New Roman"/>
              </a:rPr>
              <a:t>of information</a:t>
            </a: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ct val="100000"/>
              </a:lnSpc>
            </a:pPr>
            <a:r>
              <a:rPr sz="4400" spc="-5" dirty="0"/>
              <a:t>Security Principles</a:t>
            </a:r>
            <a:r>
              <a:rPr sz="4400" spc="15" dirty="0"/>
              <a:t> </a:t>
            </a:r>
            <a:r>
              <a:rPr sz="36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630232"/>
            <a:ext cx="8490291" cy="4829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  <a:buClr>
                <a:srgbClr val="000000"/>
              </a:buClr>
              <a:tabLst>
                <a:tab pos="368300" algn="l"/>
              </a:tabLst>
            </a:pPr>
            <a:r>
              <a:rPr lang="en-US"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5. A</a:t>
            </a: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sset</a:t>
            </a:r>
            <a:r>
              <a:rPr sz="3600" b="1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Availability</a:t>
            </a:r>
            <a:endParaRPr sz="36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675640" marR="1370330" lvl="1" indent="-281940">
              <a:spcBef>
                <a:spcPts val="190"/>
              </a:spcBef>
              <a:buClr>
                <a:schemeClr val="tx1"/>
              </a:buClr>
              <a:buSzPct val="54166"/>
              <a:buFont typeface="Wingdings"/>
              <a:buChar char=""/>
              <a:tabLst>
                <a:tab pos="67627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Possible mechanisms</a:t>
            </a:r>
            <a:endParaRPr sz="3600" dirty="0">
              <a:latin typeface="Times New Roman"/>
              <a:cs typeface="Times New Roman"/>
            </a:endParaRPr>
          </a:p>
          <a:p>
            <a:pPr marL="1132840" lvl="2" indent="-281940">
              <a:buClr>
                <a:schemeClr val="tx1"/>
              </a:buClr>
              <a:buSzPct val="54166"/>
              <a:buFont typeface="Wingdings"/>
              <a:buChar char=""/>
              <a:tabLst>
                <a:tab pos="676275" algn="l"/>
              </a:tabLst>
            </a:pPr>
            <a:r>
              <a:rPr sz="3600" dirty="0">
                <a:latin typeface="Times New Roman"/>
                <a:cs typeface="Times New Roman"/>
              </a:rPr>
              <a:t>Closing </a:t>
            </a:r>
            <a:r>
              <a:rPr sz="3600" spc="-5" dirty="0">
                <a:latin typeface="Times New Roman"/>
                <a:cs typeface="Times New Roman"/>
              </a:rPr>
              <a:t>known </a:t>
            </a:r>
            <a:r>
              <a:rPr sz="3600" dirty="0">
                <a:latin typeface="Times New Roman"/>
                <a:cs typeface="Times New Roman"/>
              </a:rPr>
              <a:t>security holes in OS and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</a:t>
            </a:r>
          </a:p>
          <a:p>
            <a:pPr marL="1132840" lvl="2" indent="-281940">
              <a:buClr>
                <a:schemeClr val="tx1"/>
              </a:buClr>
              <a:buSzPct val="54166"/>
              <a:buFont typeface="Wingdings"/>
              <a:buChar char=""/>
              <a:tabLst>
                <a:tab pos="676275" algn="l"/>
              </a:tabLst>
            </a:pPr>
            <a:r>
              <a:rPr sz="3600" dirty="0">
                <a:latin typeface="Times New Roman"/>
                <a:cs typeface="Times New Roman"/>
              </a:rPr>
              <a:t>Backup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procedures</a:t>
            </a:r>
          </a:p>
          <a:p>
            <a:pPr marL="1132840" lvl="2" indent="-281940">
              <a:buClr>
                <a:schemeClr val="tx1"/>
              </a:buClr>
              <a:buSzPct val="54166"/>
              <a:buFont typeface="Wingdings"/>
              <a:buChar char=""/>
              <a:tabLst>
                <a:tab pos="676275" algn="l"/>
              </a:tabLst>
            </a:pPr>
            <a:r>
              <a:rPr sz="3600" dirty="0">
                <a:latin typeface="Times New Roman"/>
                <a:cs typeface="Times New Roman"/>
              </a:rPr>
              <a:t>Data recovery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procedures</a:t>
            </a:r>
          </a:p>
          <a:p>
            <a:pPr marL="1132840" lvl="2" indent="-281940">
              <a:buClr>
                <a:schemeClr val="tx1"/>
              </a:buClr>
              <a:buSzPct val="54166"/>
              <a:buFont typeface="Wingdings"/>
              <a:buChar char=""/>
              <a:tabLst>
                <a:tab pos="676275" algn="l"/>
              </a:tabLst>
            </a:pPr>
            <a:r>
              <a:rPr sz="3600" dirty="0">
                <a:latin typeface="Times New Roman"/>
                <a:cs typeface="Times New Roman"/>
              </a:rPr>
              <a:t>Preventive </a:t>
            </a:r>
            <a:r>
              <a:rPr sz="3600" spc="-5" dirty="0">
                <a:latin typeface="Times New Roman"/>
                <a:cs typeface="Times New Roman"/>
              </a:rPr>
              <a:t>maintenance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plan</a:t>
            </a:r>
          </a:p>
          <a:p>
            <a:pPr marL="1132840" lvl="2" indent="-281940">
              <a:buClr>
                <a:schemeClr val="tx1"/>
              </a:buClr>
              <a:buSzPct val="54166"/>
              <a:buFont typeface="Wingdings"/>
              <a:buChar char=""/>
              <a:tabLst>
                <a:tab pos="676275" algn="l"/>
              </a:tabLst>
            </a:pPr>
            <a:r>
              <a:rPr sz="3600" dirty="0">
                <a:latin typeface="Times New Roman"/>
                <a:cs typeface="Times New Roman"/>
              </a:rPr>
              <a:t>Continuity of operations</a:t>
            </a:r>
            <a:r>
              <a:rPr sz="3600" spc="-1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plan</a:t>
            </a:r>
          </a:p>
          <a:p>
            <a:pPr marL="1132840" lvl="2" indent="-281940">
              <a:buClr>
                <a:schemeClr val="tx1"/>
              </a:buClr>
              <a:buSzPct val="54166"/>
              <a:buFont typeface="Wingdings"/>
              <a:buChar char=""/>
              <a:tabLst>
                <a:tab pos="676275" algn="l"/>
              </a:tabLst>
            </a:pPr>
            <a:r>
              <a:rPr sz="3600" spc="-5" dirty="0">
                <a:latin typeface="Times New Roman"/>
                <a:cs typeface="Times New Roman"/>
              </a:rPr>
              <a:t>Emergency </a:t>
            </a:r>
            <a:r>
              <a:rPr sz="3600" dirty="0">
                <a:latin typeface="Times New Roman"/>
                <a:cs typeface="Times New Roman"/>
              </a:rPr>
              <a:t>action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plan</a:t>
            </a: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ct val="100000"/>
              </a:lnSpc>
            </a:pPr>
            <a:r>
              <a:rPr sz="4400" spc="-5" dirty="0"/>
              <a:t>Security Principles</a:t>
            </a:r>
            <a:r>
              <a:rPr sz="4400" spc="15" dirty="0"/>
              <a:t> </a:t>
            </a:r>
            <a:r>
              <a:rPr sz="36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4508" y="1752600"/>
            <a:ext cx="8428991" cy="4026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6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6666"/>
              <a:tabLst>
                <a:tab pos="420370" algn="l"/>
              </a:tabLst>
            </a:pPr>
            <a:r>
              <a:rPr lang="en-US" sz="4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6. C</a:t>
            </a:r>
            <a:r>
              <a:rPr sz="4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ost</a:t>
            </a:r>
            <a:r>
              <a:rPr sz="4000" b="1" i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Effectiveness</a:t>
            </a:r>
            <a:endParaRPr lang="en-US" sz="4000" spc="-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66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6666"/>
              <a:tabLst>
                <a:tab pos="420370" algn="l"/>
              </a:tabLst>
            </a:pPr>
            <a:r>
              <a:rPr lang="en-US" sz="4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7. </a:t>
            </a:r>
            <a:r>
              <a:rPr sz="4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Risk</a:t>
            </a:r>
            <a:r>
              <a:rPr sz="4000" b="1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Management</a:t>
            </a:r>
            <a:endParaRPr sz="40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697230" marR="359410" lvl="1" indent="-28384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53571"/>
              <a:buFont typeface="Wingdings"/>
              <a:buChar char=""/>
              <a:tabLst>
                <a:tab pos="697865" algn="l"/>
              </a:tabLst>
            </a:pPr>
            <a:r>
              <a:rPr sz="4000" spc="-5" dirty="0">
                <a:latin typeface="Times New Roman"/>
                <a:cs typeface="Times New Roman"/>
              </a:rPr>
              <a:t>Risk is an expected loss of accountability, </a:t>
            </a:r>
            <a:r>
              <a:rPr sz="4000" spc="-10" dirty="0">
                <a:latin typeface="Times New Roman"/>
                <a:cs typeface="Times New Roman"/>
              </a:rPr>
              <a:t>access </a:t>
            </a:r>
            <a:r>
              <a:rPr sz="4000" dirty="0">
                <a:latin typeface="Times New Roman"/>
                <a:cs typeface="Times New Roman"/>
              </a:rPr>
              <a:t>control, </a:t>
            </a:r>
            <a:r>
              <a:rPr sz="4000" spc="-5" dirty="0">
                <a:latin typeface="Times New Roman"/>
                <a:cs typeface="Times New Roman"/>
              </a:rPr>
              <a:t>confidentiality, </a:t>
            </a:r>
            <a:r>
              <a:rPr sz="4000" dirty="0">
                <a:latin typeface="Times New Roman"/>
                <a:cs typeface="Times New Roman"/>
              </a:rPr>
              <a:t>integrity, </a:t>
            </a:r>
            <a:r>
              <a:rPr sz="4000" spc="-5" dirty="0">
                <a:latin typeface="Times New Roman"/>
                <a:cs typeface="Times New Roman"/>
              </a:rPr>
              <a:t>or availability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w</a:t>
            </a:r>
            <a:r>
              <a:rPr lang="en-US" sz="4000" spc="-5" dirty="0">
                <a:latin typeface="Times New Roman"/>
                <a:cs typeface="Times New Roman"/>
              </a:rPr>
              <a:t>h</a:t>
            </a:r>
            <a:r>
              <a:rPr sz="4000" spc="-5" dirty="0">
                <a:latin typeface="Times New Roman"/>
                <a:cs typeface="Times New Roman"/>
              </a:rPr>
              <a:t>ich </a:t>
            </a:r>
            <a:r>
              <a:rPr sz="4000" spc="-10" dirty="0">
                <a:latin typeface="Times New Roman"/>
                <a:cs typeface="Times New Roman"/>
              </a:rPr>
              <a:t>may </a:t>
            </a:r>
            <a:r>
              <a:rPr sz="4000" spc="-5" dirty="0">
                <a:latin typeface="Times New Roman"/>
                <a:cs typeface="Times New Roman"/>
              </a:rPr>
              <a:t>cause an attack or incident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z="4400" spc="-5" dirty="0"/>
              <a:t>Security Principles</a:t>
            </a:r>
            <a:r>
              <a:rPr sz="4400" spc="15" dirty="0"/>
              <a:t> </a:t>
            </a:r>
            <a:r>
              <a:rPr sz="36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924800" cy="4483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6">
              <a:lnSpc>
                <a:spcPct val="100000"/>
              </a:lnSpc>
              <a:buClr>
                <a:srgbClr val="000000"/>
              </a:buClr>
              <a:tabLst>
                <a:tab pos="440055" algn="l"/>
              </a:tabLst>
            </a:pPr>
            <a:r>
              <a:rPr lang="en-US" sz="3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8. C</a:t>
            </a:r>
            <a:r>
              <a:rPr sz="3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omprehensive and Integrated</a:t>
            </a:r>
            <a:r>
              <a:rPr sz="3800" b="1" i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Approach</a:t>
            </a:r>
            <a:endParaRPr sz="3800" dirty="0">
              <a:latin typeface="Times New Roman"/>
              <a:cs typeface="Times New Roman"/>
            </a:endParaRPr>
          </a:p>
          <a:p>
            <a:pPr marL="695325" marR="194310" lvl="1" indent="-28194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SzPct val="53571"/>
              <a:buFont typeface="Wingdings"/>
              <a:buChar char=""/>
              <a:tabLst>
                <a:tab pos="695960" algn="l"/>
              </a:tabLst>
            </a:pPr>
            <a:r>
              <a:rPr sz="3800" spc="-5" dirty="0">
                <a:latin typeface="Times New Roman"/>
                <a:cs typeface="Times New Roman"/>
              </a:rPr>
              <a:t>Measures, practices </a:t>
            </a:r>
            <a:r>
              <a:rPr sz="3800" spc="-10" dirty="0">
                <a:latin typeface="Times New Roman"/>
                <a:cs typeface="Times New Roman"/>
              </a:rPr>
              <a:t>and </a:t>
            </a:r>
            <a:r>
              <a:rPr sz="3800" spc="-5" dirty="0">
                <a:latin typeface="Times New Roman"/>
                <a:cs typeface="Times New Roman"/>
              </a:rPr>
              <a:t>procedures should address </a:t>
            </a:r>
            <a:r>
              <a:rPr sz="3800" b="1" i="1" spc="-5" dirty="0">
                <a:latin typeface="Times New Roman"/>
                <a:cs typeface="Times New Roman"/>
              </a:rPr>
              <a:t>all relevant security  </a:t>
            </a:r>
            <a:r>
              <a:rPr sz="3800" b="1" i="1" dirty="0">
                <a:latin typeface="Times New Roman"/>
                <a:cs typeface="Times New Roman"/>
              </a:rPr>
              <a:t>considerations </a:t>
            </a:r>
            <a:r>
              <a:rPr sz="3800" b="1" i="1" spc="-5" dirty="0">
                <a:latin typeface="Times New Roman"/>
                <a:cs typeface="Times New Roman"/>
              </a:rPr>
              <a:t>and</a:t>
            </a:r>
            <a:r>
              <a:rPr sz="3800" b="1" i="1" spc="-125" dirty="0">
                <a:latin typeface="Times New Roman"/>
                <a:cs typeface="Times New Roman"/>
              </a:rPr>
              <a:t> </a:t>
            </a:r>
            <a:r>
              <a:rPr sz="3800" b="1" i="1" spc="-5" dirty="0">
                <a:latin typeface="Times New Roman"/>
                <a:cs typeface="Times New Roman"/>
              </a:rPr>
              <a:t>security interdependencies</a:t>
            </a:r>
            <a:r>
              <a:rPr sz="3800" spc="-5" dirty="0">
                <a:latin typeface="Times New Roman"/>
                <a:cs typeface="Times New Roman"/>
              </a:rPr>
              <a:t>.</a:t>
            </a: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  <a:buClr>
                <a:srgbClr val="000000"/>
              </a:buClr>
              <a:tabLst>
                <a:tab pos="622935" algn="l"/>
              </a:tabLst>
            </a:pPr>
            <a:endParaRPr lang="en-US" sz="3800" b="1" i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  <a:buClr>
                <a:srgbClr val="000000"/>
              </a:buClr>
              <a:tabLst>
                <a:tab pos="622935" algn="l"/>
              </a:tabLst>
            </a:pPr>
            <a:r>
              <a:rPr lang="en-US" sz="3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9. </a:t>
            </a:r>
            <a:r>
              <a:rPr sz="3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Life-cycle Management</a:t>
            </a:r>
            <a:endParaRPr lang="en-US" sz="3800" b="1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09600"/>
            <a:ext cx="8077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Information </a:t>
            </a:r>
            <a:r>
              <a:rPr sz="4400" spc="-5" dirty="0"/>
              <a:t>Forms </a:t>
            </a:r>
            <a:r>
              <a:rPr sz="4400" dirty="0"/>
              <a:t>and</a:t>
            </a:r>
            <a:r>
              <a:rPr sz="4400" spc="-55" dirty="0"/>
              <a:t> </a:t>
            </a:r>
            <a:r>
              <a:rPr sz="4400" spc="-5" dirty="0"/>
              <a:t>States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6554" y="1633346"/>
            <a:ext cx="8390890" cy="4480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661035" algn="l"/>
              </a:tabLst>
            </a:pPr>
            <a:r>
              <a:rPr sz="3600" b="1" i="1" spc="-35" dirty="0">
                <a:latin typeface="Times New Roman"/>
                <a:cs typeface="Times New Roman"/>
              </a:rPr>
              <a:t>Information</a:t>
            </a:r>
            <a:r>
              <a:rPr sz="3600" b="1" i="1" spc="-10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Forms</a:t>
            </a:r>
            <a:endParaRPr sz="3600" i="1" dirty="0">
              <a:latin typeface="Times New Roman"/>
              <a:cs typeface="Times New Roman"/>
            </a:endParaRPr>
          </a:p>
          <a:p>
            <a:pPr marL="1231900" lvl="1" indent="-457200"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1232535" algn="l"/>
              </a:tabLst>
            </a:pPr>
            <a:r>
              <a:rPr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Hard</a:t>
            </a:r>
            <a:r>
              <a:rPr sz="3200" spc="-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chemeClr val="tx1"/>
                </a:solidFill>
                <a:latin typeface="Times New Roman"/>
                <a:cs typeface="Times New Roman"/>
              </a:rPr>
              <a:t>copy</a:t>
            </a:r>
            <a:endParaRPr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31900" lvl="1" indent="-457200">
              <a:lnSpc>
                <a:spcPct val="100000"/>
              </a:lnSpc>
              <a:buClr>
                <a:srgbClr val="3333CC"/>
              </a:buClr>
              <a:buSzPct val="53571"/>
              <a:buFont typeface="Wingdings"/>
              <a:buChar char=""/>
              <a:tabLst>
                <a:tab pos="1232535" algn="l"/>
              </a:tabLst>
            </a:pPr>
            <a:r>
              <a:rPr sz="3200" spc="-60" dirty="0">
                <a:solidFill>
                  <a:schemeClr val="tx1"/>
                </a:solidFill>
                <a:latin typeface="Times New Roman"/>
                <a:cs typeface="Times New Roman"/>
              </a:rPr>
              <a:t>Softcopy</a:t>
            </a:r>
            <a:endParaRPr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31900" lvl="1" indent="-457200">
              <a:lnSpc>
                <a:spcPct val="100000"/>
              </a:lnSpc>
              <a:buClr>
                <a:srgbClr val="3333CC"/>
              </a:buClr>
              <a:buSzPct val="53571"/>
              <a:buFont typeface="Wingdings"/>
              <a:buChar char=""/>
              <a:tabLst>
                <a:tab pos="1232535" algn="l"/>
              </a:tabLst>
            </a:pPr>
            <a:r>
              <a:rPr sz="3200" spc="-45" dirty="0">
                <a:solidFill>
                  <a:schemeClr val="tx1"/>
                </a:solidFill>
                <a:latin typeface="Times New Roman"/>
                <a:cs typeface="Times New Roman"/>
              </a:rPr>
              <a:t>Records </a:t>
            </a:r>
            <a:r>
              <a:rPr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sz="3200" spc="-45" dirty="0">
                <a:solidFill>
                  <a:schemeClr val="tx1"/>
                </a:solidFill>
                <a:latin typeface="Times New Roman"/>
                <a:cs typeface="Times New Roman"/>
              </a:rPr>
              <a:t>formal </a:t>
            </a:r>
            <a:r>
              <a:rPr sz="3200" spc="-30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sz="3200" spc="-55" dirty="0">
                <a:solidFill>
                  <a:schemeClr val="tx1"/>
                </a:solidFill>
                <a:latin typeface="Times New Roman"/>
                <a:cs typeface="Times New Roman"/>
              </a:rPr>
              <a:t>informal</a:t>
            </a:r>
            <a:r>
              <a:rPr sz="32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chemeClr val="tx1"/>
                </a:solidFill>
                <a:latin typeface="Times New Roman"/>
                <a:cs typeface="Times New Roman"/>
              </a:rPr>
              <a:t>meetings</a:t>
            </a:r>
            <a:endParaRPr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31900" lvl="1" indent="-457200">
              <a:lnSpc>
                <a:spcPct val="100000"/>
              </a:lnSpc>
              <a:buClr>
                <a:srgbClr val="3333CC"/>
              </a:buClr>
              <a:buSzPct val="53571"/>
              <a:buFont typeface="Wingdings"/>
              <a:buChar char=""/>
              <a:tabLst>
                <a:tab pos="1232535" algn="l"/>
              </a:tabLst>
            </a:pPr>
            <a:r>
              <a:rPr sz="3200" spc="-35" dirty="0">
                <a:solidFill>
                  <a:schemeClr val="tx1"/>
                </a:solidFill>
                <a:latin typeface="Times New Roman"/>
                <a:cs typeface="Times New Roman"/>
              </a:rPr>
              <a:t>Telephone</a:t>
            </a:r>
            <a:r>
              <a:rPr sz="32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chemeClr val="tx1"/>
                </a:solidFill>
                <a:latin typeface="Times New Roman"/>
                <a:cs typeface="Times New Roman"/>
              </a:rPr>
              <a:t>conversations</a:t>
            </a:r>
            <a:endParaRPr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31900" lvl="1" indent="-457200">
              <a:lnSpc>
                <a:spcPct val="100000"/>
              </a:lnSpc>
              <a:buClr>
                <a:srgbClr val="3333CC"/>
              </a:buClr>
              <a:buSzPct val="53571"/>
              <a:buFont typeface="Wingdings"/>
              <a:buChar char=""/>
              <a:tabLst>
                <a:tab pos="1232535" algn="l"/>
              </a:tabLst>
            </a:pPr>
            <a:r>
              <a:rPr sz="3200" spc="-70" dirty="0">
                <a:solidFill>
                  <a:schemeClr val="tx1"/>
                </a:solidFill>
                <a:latin typeface="Times New Roman"/>
                <a:cs typeface="Times New Roman"/>
              </a:rPr>
              <a:t>Video</a:t>
            </a:r>
            <a:r>
              <a:rPr sz="3200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chemeClr val="tx1"/>
                </a:solidFill>
                <a:latin typeface="Times New Roman"/>
                <a:cs typeface="Times New Roman"/>
              </a:rPr>
              <a:t>teleconferences</a:t>
            </a:r>
            <a:endParaRPr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74700">
              <a:lnSpc>
                <a:spcPts val="3340"/>
              </a:lnSpc>
              <a:tabLst>
                <a:tab pos="1149350" algn="l"/>
              </a:tabLst>
            </a:pPr>
            <a:r>
              <a:rPr sz="1600" spc="25" dirty="0">
                <a:latin typeface="Wingdings"/>
                <a:cs typeface="Wingdings"/>
              </a:rPr>
              <a:t></a:t>
            </a:r>
            <a:r>
              <a:rPr sz="1600" spc="25" dirty="0"/>
              <a:t>	</a:t>
            </a:r>
            <a:r>
              <a:rPr spc="360" dirty="0">
                <a:latin typeface="Malgun Gothic"/>
                <a:cs typeface="Malgun Gothic"/>
              </a:rPr>
              <a:t>……..</a:t>
            </a:r>
            <a:endParaRPr dirty="0">
              <a:latin typeface="Malgun Gothic"/>
              <a:cs typeface="Malgun Gothic"/>
            </a:endParaRPr>
          </a:p>
          <a:p>
            <a:pPr marL="660400" indent="-342900">
              <a:lnSpc>
                <a:spcPts val="382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661035" algn="l"/>
              </a:tabLst>
            </a:pPr>
            <a:r>
              <a:rPr sz="3600" b="1" i="1" spc="-35" dirty="0">
                <a:latin typeface="Times New Roman"/>
                <a:cs typeface="Times New Roman"/>
              </a:rPr>
              <a:t>Information</a:t>
            </a:r>
            <a:r>
              <a:rPr sz="3600" b="1" i="1" spc="-100" dirty="0">
                <a:latin typeface="Times New Roman"/>
                <a:cs typeface="Times New Roman"/>
              </a:rPr>
              <a:t> </a:t>
            </a:r>
            <a:r>
              <a:rPr sz="3600" b="1" i="1" spc="-35" dirty="0">
                <a:latin typeface="Times New Roman"/>
                <a:cs typeface="Times New Roman"/>
              </a:rPr>
              <a:t>States</a:t>
            </a:r>
            <a:endParaRPr sz="3600" i="1" dirty="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</a:pPr>
            <a:r>
              <a:rPr sz="3600" spc="-40" dirty="0">
                <a:latin typeface="Times New Roman"/>
                <a:cs typeface="Times New Roman"/>
              </a:rPr>
              <a:t>Transmitted, </a:t>
            </a:r>
            <a:r>
              <a:rPr sz="3600" spc="-50" dirty="0">
                <a:latin typeface="Times New Roman"/>
                <a:cs typeface="Times New Roman"/>
              </a:rPr>
              <a:t>processed,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lang="en-US" sz="3600" spc="35" dirty="0">
                <a:latin typeface="Times New Roman"/>
                <a:cs typeface="Times New Roman"/>
              </a:rPr>
              <a:t>and </a:t>
            </a:r>
            <a:r>
              <a:rPr sz="3600" spc="-15" dirty="0">
                <a:latin typeface="Times New Roman"/>
                <a:cs typeface="Times New Roman"/>
              </a:rPr>
              <a:t>stored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9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53804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z="4400" spc="-5" dirty="0"/>
              <a:t>Security Principles</a:t>
            </a:r>
            <a:r>
              <a:rPr sz="4400" spc="15" dirty="0"/>
              <a:t> </a:t>
            </a:r>
            <a:r>
              <a:rPr sz="360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5386" y="1586630"/>
            <a:ext cx="8539638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00000"/>
              </a:buClr>
              <a:tabLst>
                <a:tab pos="523875" algn="l"/>
              </a:tabLst>
            </a:pPr>
            <a:r>
              <a:rPr lang="en-US" sz="3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10. Training and</a:t>
            </a:r>
            <a:r>
              <a:rPr lang="en-US" sz="3800" b="1" i="1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3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Awareness</a:t>
            </a:r>
            <a:endParaRPr lang="en-US" sz="3800" dirty="0">
              <a:latin typeface="Times New Roman"/>
              <a:cs typeface="Times New Roman"/>
            </a:endParaRPr>
          </a:p>
          <a:p>
            <a:pPr marL="675640" marR="430530" lvl="1" indent="-28194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SzPct val="53571"/>
              <a:buFont typeface="Wingdings"/>
              <a:buChar char=""/>
              <a:tabLst>
                <a:tab pos="676275" algn="l"/>
              </a:tabLst>
            </a:pPr>
            <a:r>
              <a:rPr lang="en-US" sz="3800" spc="-5" dirty="0">
                <a:latin typeface="Times New Roman"/>
                <a:cs typeface="Times New Roman"/>
              </a:rPr>
              <a:t>Everyone in organization should understand </a:t>
            </a:r>
            <a:r>
              <a:rPr lang="en-US" sz="3800" dirty="0">
                <a:latin typeface="Times New Roman"/>
                <a:cs typeface="Times New Roman"/>
              </a:rPr>
              <a:t>his/her </a:t>
            </a:r>
            <a:r>
              <a:rPr lang="en-US" sz="3800" b="1" i="1" spc="-5" dirty="0">
                <a:latin typeface="Times New Roman"/>
                <a:cs typeface="Times New Roman"/>
              </a:rPr>
              <a:t>security</a:t>
            </a:r>
            <a:r>
              <a:rPr lang="en-US" sz="3800" b="1" i="1" spc="10" dirty="0">
                <a:latin typeface="Times New Roman"/>
                <a:cs typeface="Times New Roman"/>
              </a:rPr>
              <a:t> </a:t>
            </a:r>
            <a:r>
              <a:rPr lang="en-US" sz="3800" b="1" i="1" spc="-5" dirty="0">
                <a:latin typeface="Times New Roman"/>
                <a:cs typeface="Times New Roman"/>
              </a:rPr>
              <a:t>responsibility</a:t>
            </a:r>
            <a:endParaRPr lang="en-US" sz="3800" dirty="0">
              <a:latin typeface="Times New Roman"/>
              <a:cs typeface="Times New Roman"/>
            </a:endParaRPr>
          </a:p>
          <a:p>
            <a:pPr marL="12700">
              <a:lnSpc>
                <a:spcPts val="3840"/>
              </a:lnSpc>
              <a:buClr>
                <a:srgbClr val="000000"/>
              </a:buClr>
              <a:tabLst>
                <a:tab pos="622935" algn="l"/>
              </a:tabLst>
            </a:pPr>
            <a:r>
              <a:rPr lang="en-US" sz="3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11. Continuous Reassessment</a:t>
            </a:r>
          </a:p>
          <a:p>
            <a:pPr marL="12700">
              <a:lnSpc>
                <a:spcPts val="3840"/>
              </a:lnSpc>
              <a:buClr>
                <a:srgbClr val="000000"/>
              </a:buClr>
              <a:tabLst>
                <a:tab pos="622935" algn="l"/>
              </a:tabLst>
            </a:pPr>
            <a:r>
              <a:rPr lang="en-US" sz="3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12. Respect of Ethical and Democratic Rights</a:t>
            </a:r>
          </a:p>
          <a:p>
            <a:pPr marL="12700">
              <a:lnSpc>
                <a:spcPct val="100000"/>
              </a:lnSpc>
              <a:buClr>
                <a:srgbClr val="000000"/>
              </a:buClr>
              <a:tabLst>
                <a:tab pos="622935" algn="l"/>
              </a:tabLst>
            </a:pPr>
            <a:r>
              <a:rPr lang="en-US" sz="3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13. Legal Issues</a:t>
            </a: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298088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524000"/>
            <a:ext cx="8542020" cy="4183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indent="-371475">
              <a:lnSpc>
                <a:spcPct val="100000"/>
              </a:lnSpc>
              <a:buClr>
                <a:schemeClr val="tx1"/>
              </a:buClr>
              <a:buFont typeface="Times New Roman"/>
              <a:buChar char="•"/>
              <a:tabLst>
                <a:tab pos="384810" algn="l"/>
              </a:tabLst>
            </a:pP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Choke</a:t>
            </a:r>
            <a:r>
              <a:rPr sz="3600" b="1" i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endParaRPr sz="3600" dirty="0">
              <a:latin typeface="Times New Roman"/>
              <a:cs typeface="Times New Roman"/>
            </a:endParaRPr>
          </a:p>
          <a:p>
            <a:pPr marL="469900" marR="268605"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829944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Funneling activities through </a:t>
            </a:r>
            <a:r>
              <a:rPr sz="3600" b="1" i="1" dirty="0">
                <a:latin typeface="Times New Roman"/>
                <a:cs typeface="Times New Roman"/>
              </a:rPr>
              <a:t>a </a:t>
            </a:r>
            <a:r>
              <a:rPr sz="3600" b="1" i="1" spc="-5" dirty="0">
                <a:latin typeface="Times New Roman"/>
                <a:cs typeface="Times New Roman"/>
              </a:rPr>
              <a:t>narrow channel </a:t>
            </a:r>
            <a:r>
              <a:rPr sz="3600" spc="-5" dirty="0">
                <a:latin typeface="Times New Roman"/>
                <a:cs typeface="Times New Roman"/>
              </a:rPr>
              <a:t>improves  </a:t>
            </a:r>
            <a:r>
              <a:rPr sz="3600" dirty="0">
                <a:latin typeface="Times New Roman"/>
                <a:cs typeface="Times New Roman"/>
              </a:rPr>
              <a:t>ability to control and </a:t>
            </a:r>
            <a:r>
              <a:rPr sz="3600" spc="-5" dirty="0">
                <a:latin typeface="Times New Roman"/>
                <a:cs typeface="Times New Roman"/>
              </a:rPr>
              <a:t>monitor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activities</a:t>
            </a:r>
            <a:endParaRPr sz="3600" dirty="0">
              <a:latin typeface="Times New Roman"/>
              <a:cs typeface="Times New Roman"/>
            </a:endParaRPr>
          </a:p>
          <a:p>
            <a:pPr marL="372110" indent="-359410">
              <a:lnSpc>
                <a:spcPts val="3345"/>
              </a:lnSpc>
              <a:buClr>
                <a:schemeClr val="tx1"/>
              </a:buClr>
              <a:buSzPct val="85714"/>
              <a:buFont typeface="Times New Roman"/>
              <a:buChar char="•"/>
              <a:tabLst>
                <a:tab pos="372745" algn="l"/>
              </a:tabLst>
            </a:pP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Consistency</a:t>
            </a:r>
            <a:endParaRPr sz="3600" dirty="0">
              <a:latin typeface="Times New Roman"/>
              <a:cs typeface="Times New Roman"/>
            </a:endParaRPr>
          </a:p>
          <a:p>
            <a:pPr marL="372110" indent="-359410">
              <a:lnSpc>
                <a:spcPts val="3354"/>
              </a:lnSpc>
              <a:buClr>
                <a:schemeClr val="tx1"/>
              </a:buClr>
              <a:buSzPct val="85714"/>
              <a:buFont typeface="Times New Roman"/>
              <a:buChar char="•"/>
              <a:tabLst>
                <a:tab pos="372745" algn="l"/>
              </a:tabLst>
            </a:pP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Defense </a:t>
            </a:r>
            <a:r>
              <a:rPr sz="3600" b="1" i="1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3600" b="1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depth</a:t>
            </a:r>
            <a:endParaRPr sz="3600" dirty="0">
              <a:latin typeface="Times New Roman"/>
              <a:cs typeface="Times New Roman"/>
            </a:endParaRPr>
          </a:p>
          <a:p>
            <a:pPr marL="469900" marR="775335" lvl="1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829944" algn="l"/>
              </a:tabLst>
            </a:pPr>
            <a:r>
              <a:rPr sz="3600" dirty="0">
                <a:latin typeface="Times New Roman"/>
                <a:cs typeface="Times New Roman"/>
              </a:rPr>
              <a:t>Multiple, overlapping layers of control provides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better  protection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>
              <a:lnSpc>
                <a:spcPct val="100000"/>
              </a:lnSpc>
            </a:pPr>
            <a:r>
              <a:rPr lang="en-US" sz="4400" spc="-85" dirty="0"/>
              <a:t>Additional </a:t>
            </a:r>
            <a:r>
              <a:rPr sz="4400" dirty="0"/>
              <a:t>Definitions</a:t>
            </a: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752600"/>
            <a:ext cx="8298687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buClr>
                <a:schemeClr val="tx1"/>
              </a:buClr>
              <a:buFont typeface="Times New Roman"/>
              <a:buChar char="•"/>
              <a:tabLst>
                <a:tab pos="296545" algn="l"/>
              </a:tabLst>
            </a:pPr>
            <a:r>
              <a:rPr sz="4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Deny </a:t>
            </a:r>
            <a:r>
              <a:rPr sz="4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upon</a:t>
            </a:r>
            <a:r>
              <a:rPr sz="4000" b="1" i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failure</a:t>
            </a:r>
            <a:endParaRPr sz="4000" dirty="0">
              <a:latin typeface="Times New Roman"/>
              <a:cs typeface="Times New Roman"/>
            </a:endParaRPr>
          </a:p>
          <a:p>
            <a:pPr marL="697230" lvl="1" indent="-281940">
              <a:spcBef>
                <a:spcPts val="15"/>
              </a:spcBef>
              <a:buFont typeface="Times New Roman"/>
              <a:buChar char="•"/>
              <a:tabLst>
                <a:tab pos="697865" algn="l"/>
              </a:tabLst>
            </a:pPr>
            <a:r>
              <a:rPr sz="4000" spc="-5" dirty="0">
                <a:latin typeface="Times New Roman"/>
                <a:cs typeface="Times New Roman"/>
              </a:rPr>
              <a:t>Failed control default to denial of </a:t>
            </a:r>
            <a:r>
              <a:rPr sz="4000" spc="-10" dirty="0">
                <a:latin typeface="Times New Roman"/>
                <a:cs typeface="Times New Roman"/>
              </a:rPr>
              <a:t>access </a:t>
            </a:r>
            <a:r>
              <a:rPr sz="4000" spc="-5" dirty="0">
                <a:latin typeface="Times New Roman"/>
                <a:cs typeface="Times New Roman"/>
              </a:rPr>
              <a:t>or</a:t>
            </a:r>
            <a:r>
              <a:rPr sz="4000" spc="229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service</a:t>
            </a:r>
            <a:endParaRPr sz="4000" dirty="0">
              <a:latin typeface="Times New Roman"/>
              <a:cs typeface="Times New Roman"/>
            </a:endParaRPr>
          </a:p>
          <a:p>
            <a:pPr marL="295910" indent="-283210">
              <a:buClr>
                <a:schemeClr val="tx1"/>
              </a:buClr>
              <a:buFont typeface="Times New Roman"/>
              <a:buChar char="•"/>
              <a:tabLst>
                <a:tab pos="296545" algn="l"/>
              </a:tabLst>
            </a:pPr>
            <a:r>
              <a:rPr sz="4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Diversity of</a:t>
            </a:r>
            <a:r>
              <a:rPr sz="4000" b="1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defense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1411" y="329845"/>
            <a:ext cx="71551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Other Security</a:t>
            </a:r>
            <a:r>
              <a:rPr sz="4400" spc="10" dirty="0"/>
              <a:t> </a:t>
            </a:r>
            <a:r>
              <a:rPr sz="4400" spc="-5" dirty="0"/>
              <a:t>Principles</a:t>
            </a: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656" y="1772948"/>
            <a:ext cx="8298687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buClr>
                <a:schemeClr val="tx1"/>
              </a:buClr>
              <a:buFont typeface="Times New Roman"/>
              <a:buChar char="•"/>
              <a:tabLst>
                <a:tab pos="296545" algn="l"/>
              </a:tabLst>
            </a:pPr>
            <a:r>
              <a:rPr lang="en-US"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Interdependency</a:t>
            </a:r>
            <a:endParaRPr lang="en-US" sz="3600" dirty="0">
              <a:latin typeface="Times New Roman"/>
              <a:cs typeface="Times New Roman"/>
            </a:endParaRPr>
          </a:p>
          <a:p>
            <a:pPr marL="697230" lvl="1" indent="-281940">
              <a:spcBef>
                <a:spcPts val="10"/>
              </a:spcBef>
              <a:buFont typeface="Times New Roman"/>
              <a:buChar char="•"/>
              <a:tabLst>
                <a:tab pos="697865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Security depends on other services to achieve</a:t>
            </a:r>
            <a:r>
              <a:rPr lang="en-US" sz="3600" spc="17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IA</a:t>
            </a:r>
            <a:endParaRPr lang="en-US" sz="3600" dirty="0">
              <a:latin typeface="Times New Roman"/>
              <a:cs typeface="Times New Roman"/>
            </a:endParaRPr>
          </a:p>
          <a:p>
            <a:pPr marL="295910" indent="-283210">
              <a:buClr>
                <a:schemeClr val="tx1"/>
              </a:buClr>
              <a:buFont typeface="Times New Roman"/>
              <a:buChar char="•"/>
              <a:tabLst>
                <a:tab pos="296545" algn="l"/>
              </a:tabLst>
            </a:pPr>
            <a:r>
              <a:rPr lang="en-US"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Override</a:t>
            </a:r>
            <a:endParaRPr lang="en-US" sz="3600" dirty="0">
              <a:latin typeface="Times New Roman"/>
              <a:cs typeface="Times New Roman"/>
            </a:endParaRPr>
          </a:p>
          <a:p>
            <a:pPr marL="697230" lvl="1" indent="-281940">
              <a:spcBef>
                <a:spcPts val="10"/>
              </a:spcBef>
              <a:buFont typeface="Times New Roman"/>
              <a:buChar char="•"/>
              <a:tabLst>
                <a:tab pos="697865" algn="l"/>
              </a:tabLst>
            </a:pPr>
            <a:r>
              <a:rPr lang="en-US" sz="3600" spc="-10" dirty="0">
                <a:latin typeface="Times New Roman"/>
                <a:cs typeface="Times New Roman"/>
              </a:rPr>
              <a:t>Permit </a:t>
            </a:r>
            <a:r>
              <a:rPr lang="en-US" sz="3600" spc="-5" dirty="0">
                <a:latin typeface="Times New Roman"/>
                <a:cs typeface="Times New Roman"/>
              </a:rPr>
              <a:t>proper authorities to stop operation of control</a:t>
            </a:r>
            <a:r>
              <a:rPr lang="en-US" sz="3600" spc="29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only</a:t>
            </a:r>
            <a:endParaRPr lang="en-US" sz="3600" dirty="0">
              <a:latin typeface="Times New Roman"/>
              <a:cs typeface="Times New Roman"/>
            </a:endParaRPr>
          </a:p>
          <a:p>
            <a:pPr marL="697230"/>
            <a:r>
              <a:rPr lang="en-US" sz="3600" spc="-5" dirty="0">
                <a:latin typeface="Times New Roman"/>
                <a:cs typeface="Times New Roman"/>
              </a:rPr>
              <a:t>in special</a:t>
            </a:r>
            <a:r>
              <a:rPr lang="en-US" sz="3600" spc="-1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circumstances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1411" y="329845"/>
            <a:ext cx="71551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Other Security</a:t>
            </a:r>
            <a:r>
              <a:rPr sz="4400" spc="10" dirty="0"/>
              <a:t> </a:t>
            </a:r>
            <a:r>
              <a:rPr sz="4400" spc="-5" dirty="0"/>
              <a:t>Principles</a:t>
            </a: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39222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734" y="-21803"/>
            <a:ext cx="70104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DoD Definition</a:t>
            </a:r>
            <a:r>
              <a:rPr sz="4400" spc="-30" dirty="0"/>
              <a:t> </a:t>
            </a:r>
            <a:r>
              <a:rPr sz="4400" spc="-5" dirty="0"/>
              <a:t>of</a:t>
            </a:r>
            <a:br>
              <a:rPr lang="en-US" sz="4400" spc="-5" dirty="0"/>
            </a:br>
            <a:r>
              <a:rPr lang="en-US" sz="4400" spc="-5" dirty="0"/>
              <a:t>Information</a:t>
            </a:r>
            <a:r>
              <a:rPr lang="en-US" sz="4400" spc="-15" dirty="0"/>
              <a:t> </a:t>
            </a:r>
            <a:r>
              <a:rPr lang="en-US" sz="4400" spc="-5" dirty="0"/>
              <a:t>Assurance</a:t>
            </a:r>
            <a:endParaRPr sz="4400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32" y="655305"/>
            <a:ext cx="8077136" cy="4839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1260"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78105" marR="5080" indent="-6604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Information Assurance </a:t>
            </a:r>
            <a:r>
              <a:rPr sz="4000" spc="-5" dirty="0">
                <a:latin typeface="Times New Roman"/>
                <a:cs typeface="Times New Roman"/>
              </a:rPr>
              <a:t>(IA) is </a:t>
            </a:r>
            <a:r>
              <a:rPr sz="4000" dirty="0">
                <a:latin typeface="Times New Roman"/>
                <a:cs typeface="Times New Roman"/>
              </a:rPr>
              <a:t>information  operations </a:t>
            </a:r>
            <a:r>
              <a:rPr sz="4000" spc="-5" dirty="0">
                <a:latin typeface="Times New Roman"/>
                <a:cs typeface="Times New Roman"/>
              </a:rPr>
              <a:t>(IO) </a:t>
            </a:r>
            <a:r>
              <a:rPr sz="4000" dirty="0">
                <a:latin typeface="Times New Roman"/>
                <a:cs typeface="Times New Roman"/>
              </a:rPr>
              <a:t>that </a:t>
            </a:r>
            <a:r>
              <a:rPr sz="4000" spc="-5" dirty="0">
                <a:latin typeface="Times New Roman"/>
                <a:cs typeface="Times New Roman"/>
              </a:rPr>
              <a:t>protect </a:t>
            </a:r>
            <a:r>
              <a:rPr sz="4000" dirty="0">
                <a:latin typeface="Times New Roman"/>
                <a:cs typeface="Times New Roman"/>
              </a:rPr>
              <a:t>and defend  </a:t>
            </a:r>
            <a:r>
              <a:rPr sz="4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information and information systems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by  </a:t>
            </a:r>
            <a:r>
              <a:rPr sz="4000" dirty="0">
                <a:latin typeface="Times New Roman"/>
                <a:cs typeface="Times New Roman"/>
              </a:rPr>
              <a:t>ensuring their </a:t>
            </a:r>
            <a:r>
              <a:rPr sz="4000" b="1" i="1" u="sng" dirty="0">
                <a:solidFill>
                  <a:srgbClr val="0000FF"/>
                </a:solidFill>
                <a:latin typeface="Times New Roman"/>
                <a:cs typeface="Times New Roman"/>
              </a:rPr>
              <a:t>availability</a:t>
            </a:r>
            <a:r>
              <a:rPr sz="4000" i="1" u="sng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sz="4000" b="1" i="1" u="sng" dirty="0">
                <a:solidFill>
                  <a:srgbClr val="0000FF"/>
                </a:solidFill>
                <a:latin typeface="Times New Roman"/>
                <a:cs typeface="Times New Roman"/>
              </a:rPr>
              <a:t>integrity</a:t>
            </a:r>
            <a:r>
              <a:rPr sz="4000" i="1" u="sng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lang="en-US" sz="4000" i="1" u="sng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00" b="1" i="1" u="sng" spc="-5" dirty="0">
                <a:solidFill>
                  <a:srgbClr val="0000FF"/>
                </a:solidFill>
                <a:latin typeface="Times New Roman"/>
                <a:cs typeface="Times New Roman"/>
              </a:rPr>
              <a:t>authentication</a:t>
            </a:r>
            <a:r>
              <a:rPr sz="4000" i="1" u="sng" spc="-5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sz="4000" b="1" i="1" u="sng" dirty="0">
                <a:solidFill>
                  <a:srgbClr val="0000FF"/>
                </a:solidFill>
                <a:latin typeface="Times New Roman"/>
                <a:cs typeface="Times New Roman"/>
              </a:rPr>
              <a:t>confidentiality </a:t>
            </a:r>
            <a:r>
              <a:rPr sz="4000" i="1" u="sng" dirty="0">
                <a:solidFill>
                  <a:srgbClr val="0000FF"/>
                </a:solidFill>
                <a:latin typeface="Times New Roman"/>
                <a:cs typeface="Times New Roman"/>
              </a:rPr>
              <a:t>and  </a:t>
            </a:r>
            <a:r>
              <a:rPr sz="4000" b="1" i="1" u="sng" spc="-5" dirty="0">
                <a:solidFill>
                  <a:srgbClr val="0000FF"/>
                </a:solidFill>
                <a:latin typeface="Times New Roman"/>
                <a:cs typeface="Times New Roman"/>
              </a:rPr>
              <a:t>nonrepudiation</a:t>
            </a:r>
            <a:r>
              <a:rPr sz="4000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9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303456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33400"/>
            <a:ext cx="588645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Information</a:t>
            </a:r>
            <a:r>
              <a:rPr spc="-100" dirty="0"/>
              <a:t> </a:t>
            </a:r>
            <a:r>
              <a:rPr dirty="0"/>
              <a:t>Characteristics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6375" y="1905000"/>
            <a:ext cx="8383777" cy="4094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95"/>
              </a:lnSpc>
            </a:pPr>
            <a:r>
              <a:rPr sz="4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Authentication</a:t>
            </a:r>
            <a:r>
              <a:rPr lang="en-US" sz="4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4400" dirty="0">
              <a:latin typeface="Times New Roman"/>
              <a:cs typeface="Times New Roman"/>
            </a:endParaRPr>
          </a:p>
          <a:p>
            <a:pPr marL="355600" marR="5080">
              <a:lnSpc>
                <a:spcPct val="90500"/>
              </a:lnSpc>
              <a:spcBef>
                <a:spcPts val="229"/>
              </a:spcBef>
            </a:pPr>
            <a:r>
              <a:rPr sz="4400" dirty="0">
                <a:latin typeface="Times New Roman"/>
                <a:cs typeface="Times New Roman"/>
              </a:rPr>
              <a:t>Security </a:t>
            </a:r>
            <a:r>
              <a:rPr sz="4400" spc="-5" dirty="0">
                <a:latin typeface="Times New Roman"/>
                <a:cs typeface="Times New Roman"/>
              </a:rPr>
              <a:t>measure </a:t>
            </a:r>
            <a:r>
              <a:rPr sz="4400" dirty="0">
                <a:latin typeface="Times New Roman"/>
                <a:cs typeface="Times New Roman"/>
              </a:rPr>
              <a:t>designed to </a:t>
            </a:r>
            <a:r>
              <a:rPr sz="4400" spc="-5" dirty="0">
                <a:latin typeface="Times New Roman"/>
                <a:cs typeface="Times New Roman"/>
              </a:rPr>
              <a:t>establish </a:t>
            </a:r>
            <a:r>
              <a:rPr sz="4400" dirty="0">
                <a:latin typeface="Times New Roman"/>
                <a:cs typeface="Times New Roman"/>
              </a:rPr>
              <a:t>validity of  </a:t>
            </a:r>
            <a:r>
              <a:rPr sz="4400" spc="-5" dirty="0">
                <a:latin typeface="Times New Roman"/>
                <a:cs typeface="Times New Roman"/>
              </a:rPr>
              <a:t>transmission, message, </a:t>
            </a:r>
            <a:r>
              <a:rPr sz="4400" dirty="0">
                <a:latin typeface="Times New Roman"/>
                <a:cs typeface="Times New Roman"/>
              </a:rPr>
              <a:t>or originator, or </a:t>
            </a:r>
            <a:r>
              <a:rPr sz="4400" spc="-5" dirty="0">
                <a:latin typeface="Times New Roman"/>
                <a:cs typeface="Times New Roman"/>
              </a:rPr>
              <a:t>means </a:t>
            </a:r>
            <a:r>
              <a:rPr sz="4400" dirty="0">
                <a:latin typeface="Times New Roman"/>
                <a:cs typeface="Times New Roman"/>
              </a:rPr>
              <a:t>of  verifying an individual’s authorization to </a:t>
            </a:r>
            <a:r>
              <a:rPr sz="4400" spc="-5" dirty="0">
                <a:latin typeface="Times New Roman"/>
                <a:cs typeface="Times New Roman"/>
              </a:rPr>
              <a:t>receive</a:t>
            </a:r>
            <a:r>
              <a:rPr sz="4400" spc="-9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specific  </a:t>
            </a:r>
            <a:r>
              <a:rPr sz="4400" dirty="0">
                <a:latin typeface="Times New Roman"/>
                <a:cs typeface="Times New Roman"/>
              </a:rPr>
              <a:t>categories of</a:t>
            </a:r>
            <a:r>
              <a:rPr sz="4400" spc="-1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information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3787305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33400"/>
            <a:ext cx="588645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Information</a:t>
            </a:r>
            <a:r>
              <a:rPr spc="-100" dirty="0"/>
              <a:t> </a:t>
            </a:r>
            <a:r>
              <a:rPr dirty="0"/>
              <a:t>Characteristics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71600"/>
            <a:ext cx="8081645" cy="4094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>
              <a:lnSpc>
                <a:spcPct val="90500"/>
              </a:lnSpc>
              <a:spcBef>
                <a:spcPts val="229"/>
              </a:spcBef>
            </a:pPr>
            <a:endParaRPr lang="en-US" sz="4400" dirty="0">
              <a:latin typeface="Times New Roman"/>
              <a:cs typeface="Times New Roman"/>
            </a:endParaRPr>
          </a:p>
          <a:p>
            <a:pPr marL="12700">
              <a:lnSpc>
                <a:spcPts val="2895"/>
              </a:lnSpc>
            </a:pPr>
            <a:r>
              <a:rPr lang="en-US" sz="4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Nonrepudiation:</a:t>
            </a:r>
            <a:endParaRPr lang="en-US" sz="4400" dirty="0">
              <a:latin typeface="Times New Roman"/>
              <a:cs typeface="Times New Roman"/>
            </a:endParaRPr>
          </a:p>
          <a:p>
            <a:pPr marL="355600" marR="5080">
              <a:lnSpc>
                <a:spcPct val="90800"/>
              </a:lnSpc>
              <a:spcBef>
                <a:spcPts val="220"/>
              </a:spcBef>
            </a:pPr>
            <a:r>
              <a:rPr lang="en-US" sz="4400" dirty="0">
                <a:latin typeface="Times New Roman"/>
                <a:cs typeface="Times New Roman"/>
              </a:rPr>
              <a:t>Assurance that sender of data is provided with proof of  delivery to recipient, and recipient is provided with</a:t>
            </a:r>
            <a:r>
              <a:rPr lang="en-US" sz="4400" spc="-145" dirty="0">
                <a:latin typeface="Times New Roman"/>
                <a:cs typeface="Times New Roman"/>
              </a:rPr>
              <a:t> </a:t>
            </a:r>
            <a:r>
              <a:rPr lang="en-US" sz="4400" dirty="0">
                <a:latin typeface="Times New Roman"/>
                <a:cs typeface="Times New Roman"/>
              </a:rPr>
              <a:t>proof  of </a:t>
            </a:r>
            <a:r>
              <a:rPr lang="en-US" sz="4400" spc="-5" dirty="0">
                <a:latin typeface="Times New Roman"/>
                <a:cs typeface="Times New Roman"/>
              </a:rPr>
              <a:t>sender’s</a:t>
            </a:r>
            <a:r>
              <a:rPr lang="en-US" sz="4400" spc="-100" dirty="0">
                <a:latin typeface="Times New Roman"/>
                <a:cs typeface="Times New Roman"/>
              </a:rPr>
              <a:t> </a:t>
            </a:r>
            <a:r>
              <a:rPr lang="en-US" sz="4400" dirty="0">
                <a:latin typeface="Times New Roman"/>
                <a:cs typeface="Times New Roman"/>
              </a:rPr>
              <a:t>identification.</a:t>
            </a: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090134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04684" cy="620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265">
              <a:lnSpc>
                <a:spcPct val="100000"/>
              </a:lnSpc>
            </a:pPr>
            <a:r>
              <a:rPr dirty="0"/>
              <a:t>Information Characteristics</a:t>
            </a:r>
            <a:r>
              <a:rPr spc="-65" dirty="0"/>
              <a:t> </a:t>
            </a:r>
            <a:r>
              <a:rPr sz="3200" dirty="0"/>
              <a:t>(cont.)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0443" y="1690143"/>
            <a:ext cx="8557121" cy="4209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Secrecy</a:t>
            </a:r>
            <a:r>
              <a:rPr lang="en-US" sz="4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4800" dirty="0">
              <a:latin typeface="Times New Roman"/>
              <a:cs typeface="Times New Roman"/>
            </a:endParaRPr>
          </a:p>
          <a:p>
            <a:pPr marL="355600" marR="5080">
              <a:lnSpc>
                <a:spcPct val="101299"/>
              </a:lnSpc>
              <a:spcBef>
                <a:spcPts val="355"/>
              </a:spcBef>
            </a:pPr>
            <a:r>
              <a:rPr sz="4400" spc="-5" dirty="0">
                <a:latin typeface="Times New Roman"/>
                <a:cs typeface="Times New Roman"/>
              </a:rPr>
              <a:t>Refers to </a:t>
            </a:r>
            <a:r>
              <a:rPr sz="4400" dirty="0">
                <a:latin typeface="Times New Roman"/>
                <a:cs typeface="Times New Roman"/>
              </a:rPr>
              <a:t>the </a:t>
            </a:r>
            <a:r>
              <a:rPr sz="4400" spc="-5" dirty="0">
                <a:latin typeface="Times New Roman"/>
                <a:cs typeface="Times New Roman"/>
              </a:rPr>
              <a:t>effect </a:t>
            </a:r>
            <a:r>
              <a:rPr sz="4400" dirty="0">
                <a:latin typeface="Times New Roman"/>
                <a:cs typeface="Times New Roman"/>
              </a:rPr>
              <a:t>of </a:t>
            </a:r>
            <a:r>
              <a:rPr sz="4400" spc="-10" dirty="0">
                <a:latin typeface="Times New Roman"/>
                <a:cs typeface="Times New Roman"/>
              </a:rPr>
              <a:t>mechanisms </a:t>
            </a:r>
            <a:r>
              <a:rPr sz="4400" spc="-5" dirty="0">
                <a:latin typeface="Times New Roman"/>
                <a:cs typeface="Times New Roman"/>
              </a:rPr>
              <a:t>used to limit </a:t>
            </a:r>
            <a:r>
              <a:rPr lang="en-US" sz="4400" spc="-5" dirty="0">
                <a:latin typeface="Times New Roman"/>
                <a:cs typeface="Times New Roman"/>
              </a:rPr>
              <a:t>the</a:t>
            </a:r>
            <a:r>
              <a:rPr sz="4400" spc="-5" dirty="0">
                <a:latin typeface="Times New Roman"/>
                <a:cs typeface="Times New Roman"/>
              </a:rPr>
              <a:t> principals who </a:t>
            </a:r>
            <a:r>
              <a:rPr sz="4400" spc="-10" dirty="0">
                <a:latin typeface="Times New Roman"/>
                <a:cs typeface="Times New Roman"/>
              </a:rPr>
              <a:t>can access </a:t>
            </a:r>
            <a:r>
              <a:rPr sz="4400" spc="-5" dirty="0">
                <a:latin typeface="Times New Roman"/>
                <a:cs typeface="Times New Roman"/>
              </a:rPr>
              <a:t>information,  such as cryptography or computer </a:t>
            </a:r>
            <a:r>
              <a:rPr sz="4400" spc="-10" dirty="0">
                <a:latin typeface="Times New Roman"/>
                <a:cs typeface="Times New Roman"/>
              </a:rPr>
              <a:t>access</a:t>
            </a:r>
            <a:r>
              <a:rPr sz="4400" spc="4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contr</a:t>
            </a:r>
            <a:r>
              <a:rPr lang="en-US" sz="4400" spc="-5" dirty="0">
                <a:latin typeface="Times New Roman"/>
                <a:cs typeface="Times New Roman"/>
              </a:rPr>
              <a:t>ol</a:t>
            </a: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2766266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04684" cy="620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265">
              <a:lnSpc>
                <a:spcPct val="100000"/>
              </a:lnSpc>
            </a:pPr>
            <a:r>
              <a:rPr dirty="0"/>
              <a:t>Information Characteristics</a:t>
            </a:r>
            <a:r>
              <a:rPr spc="-65" dirty="0"/>
              <a:t> </a:t>
            </a:r>
            <a:r>
              <a:rPr sz="3200" dirty="0"/>
              <a:t>(cont.)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0691" y="1934120"/>
            <a:ext cx="8173594" cy="4275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lang="en-US" sz="4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Privacy:</a:t>
            </a:r>
            <a:endParaRPr lang="en-US" sz="4800" dirty="0">
              <a:latin typeface="Times New Roman"/>
              <a:cs typeface="Times New Roman"/>
            </a:endParaRPr>
          </a:p>
          <a:p>
            <a:pPr marL="355600" marR="60325">
              <a:lnSpc>
                <a:spcPct val="90000"/>
              </a:lnSpc>
              <a:spcBef>
                <a:spcPts val="160"/>
              </a:spcBef>
              <a:tabLst>
                <a:tab pos="4705985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Ability and/or right to protect </a:t>
            </a:r>
            <a:r>
              <a:rPr lang="en-US" sz="4000" spc="-5" dirty="0">
                <a:latin typeface="Times New Roman"/>
                <a:cs typeface="Times New Roman"/>
              </a:rPr>
              <a:t>certain </a:t>
            </a:r>
            <a:r>
              <a:rPr lang="en-US" sz="4000" b="1" i="1" dirty="0">
                <a:latin typeface="Times New Roman"/>
                <a:cs typeface="Times New Roman"/>
              </a:rPr>
              <a:t>personal data</a:t>
            </a:r>
            <a:r>
              <a:rPr lang="en-US" sz="4000" dirty="0">
                <a:latin typeface="Times New Roman"/>
                <a:cs typeface="Times New Roman"/>
              </a:rPr>
              <a:t>;  extends ability and/or right to prevent invasion of </a:t>
            </a:r>
            <a:r>
              <a:rPr lang="en-US" sz="4000" b="1" i="1" dirty="0">
                <a:latin typeface="Times New Roman"/>
                <a:cs typeface="Times New Roman"/>
              </a:rPr>
              <a:t>personal information</a:t>
            </a:r>
            <a:r>
              <a:rPr lang="en-US" sz="4000" b="1" i="1" spc="225" dirty="0">
                <a:latin typeface="Times New Roman"/>
                <a:cs typeface="Times New Roman"/>
              </a:rPr>
              <a:t> </a:t>
            </a:r>
            <a:r>
              <a:rPr lang="en-US" sz="4000" b="1" i="1" dirty="0">
                <a:latin typeface="Times New Roman"/>
                <a:cs typeface="Times New Roman"/>
              </a:rPr>
              <a:t>or</a:t>
            </a:r>
            <a:r>
              <a:rPr lang="en-US" sz="4000" b="1" i="1" spc="459" dirty="0"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latin typeface="Times New Roman"/>
                <a:cs typeface="Times New Roman"/>
              </a:rPr>
              <a:t>space</a:t>
            </a:r>
            <a:r>
              <a:rPr lang="en-US" sz="4000" spc="-5" dirty="0">
                <a:latin typeface="Times New Roman"/>
                <a:cs typeface="Times New Roman"/>
              </a:rPr>
              <a:t>. </a:t>
            </a:r>
            <a:r>
              <a:rPr lang="en-US" sz="4000" dirty="0">
                <a:latin typeface="Times New Roman"/>
                <a:cs typeface="Times New Roman"/>
              </a:rPr>
              <a:t>Extends to</a:t>
            </a:r>
            <a:r>
              <a:rPr lang="en-US" sz="4000" spc="-50" dirty="0"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latin typeface="Times New Roman"/>
                <a:cs typeface="Times New Roman"/>
              </a:rPr>
              <a:t>families</a:t>
            </a:r>
            <a:r>
              <a:rPr lang="en-US" sz="4000" spc="-5" dirty="0">
                <a:latin typeface="Times New Roman"/>
                <a:cs typeface="Times New Roman"/>
              </a:rPr>
              <a:t>,</a:t>
            </a:r>
            <a:r>
              <a:rPr lang="en-US" sz="4000" spc="-1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but </a:t>
            </a:r>
            <a:r>
              <a:rPr lang="en-US" sz="4000" spc="5" dirty="0">
                <a:latin typeface="Times New Roman"/>
                <a:cs typeface="Times New Roman"/>
              </a:rPr>
              <a:t>not </a:t>
            </a:r>
            <a:r>
              <a:rPr lang="en-US" sz="4000" dirty="0">
                <a:latin typeface="Times New Roman"/>
                <a:cs typeface="Times New Roman"/>
              </a:rPr>
              <a:t>to </a:t>
            </a:r>
            <a:r>
              <a:rPr lang="en-US" sz="4000" spc="-5" dirty="0">
                <a:latin typeface="Times New Roman"/>
                <a:cs typeface="Times New Roman"/>
              </a:rPr>
              <a:t>legal </a:t>
            </a:r>
            <a:r>
              <a:rPr lang="en-US" sz="4000" dirty="0">
                <a:latin typeface="Times New Roman"/>
                <a:cs typeface="Times New Roman"/>
              </a:rPr>
              <a:t>persons, such as corporations and organizations.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2526021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734" y="457200"/>
            <a:ext cx="55238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Information</a:t>
            </a:r>
            <a:r>
              <a:rPr sz="4400" spc="-90" dirty="0"/>
              <a:t> </a:t>
            </a:r>
            <a:r>
              <a:rPr sz="4400" dirty="0"/>
              <a:t>System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6902" y="1684048"/>
            <a:ext cx="7620000" cy="4249753"/>
          </a:xfrm>
          <a:prstGeom prst="rect">
            <a:avLst/>
          </a:prstGeom>
        </p:spPr>
        <p:txBody>
          <a:bodyPr vert="horz" wrap="square" lIns="0" tIns="170053" rIns="0" bIns="0" rtlCol="0">
            <a:spAutoFit/>
          </a:bodyPr>
          <a:lstStyle/>
          <a:p>
            <a:pPr marL="584200" indent="-342900">
              <a:lnSpc>
                <a:spcPts val="4105"/>
              </a:lnSpc>
              <a:buClr>
                <a:schemeClr val="tx1"/>
              </a:buClr>
              <a:buSzPct val="59722"/>
              <a:buFont typeface="Wingdings"/>
              <a:buChar char=""/>
              <a:tabLst>
                <a:tab pos="584835" algn="l"/>
              </a:tabLst>
            </a:pPr>
            <a:r>
              <a:rPr sz="4400" spc="-5" dirty="0"/>
              <a:t>Information </a:t>
            </a:r>
            <a:r>
              <a:rPr sz="4400" dirty="0"/>
              <a:t>system consists</a:t>
            </a:r>
            <a:r>
              <a:rPr lang="en-US" sz="4400" dirty="0"/>
              <a:t> of</a:t>
            </a:r>
          </a:p>
          <a:p>
            <a:pPr marL="584200" indent="-342900">
              <a:lnSpc>
                <a:spcPts val="4105"/>
              </a:lnSpc>
              <a:buClr>
                <a:srgbClr val="3333CC"/>
              </a:buClr>
              <a:buSzPct val="59722"/>
              <a:buFont typeface="Wingdings"/>
              <a:buChar char=""/>
              <a:tabLst>
                <a:tab pos="584835" algn="l"/>
              </a:tabLst>
            </a:pPr>
            <a:endParaRPr sz="4400" dirty="0"/>
          </a:p>
          <a:p>
            <a:pPr marL="1099185" lvl="1" indent="-400685">
              <a:lnSpc>
                <a:spcPts val="3890"/>
              </a:lnSpc>
              <a:buClr>
                <a:schemeClr val="tx1"/>
              </a:buClr>
              <a:buSzPct val="54166"/>
              <a:buFont typeface="Wingdings"/>
              <a:buChar char=""/>
              <a:tabLst>
                <a:tab pos="1099820" algn="l"/>
              </a:tabLst>
            </a:pPr>
            <a:r>
              <a:rPr sz="4000" dirty="0">
                <a:latin typeface="Times New Roman"/>
                <a:cs typeface="Times New Roman"/>
              </a:rPr>
              <a:t>Computer </a:t>
            </a:r>
            <a:r>
              <a:rPr sz="4000" spc="-5" dirty="0">
                <a:latin typeface="Times New Roman"/>
                <a:cs typeface="Times New Roman"/>
              </a:rPr>
              <a:t>systems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networks</a:t>
            </a:r>
            <a:endParaRPr lang="en-US" sz="4000" dirty="0">
              <a:latin typeface="Times New Roman"/>
              <a:cs typeface="Times New Roman"/>
            </a:endParaRPr>
          </a:p>
          <a:p>
            <a:pPr marL="698500" lvl="1">
              <a:lnSpc>
                <a:spcPts val="3890"/>
              </a:lnSpc>
              <a:buClr>
                <a:schemeClr val="tx1"/>
              </a:buClr>
              <a:buSzPct val="54166"/>
              <a:tabLst>
                <a:tab pos="1099820" algn="l"/>
              </a:tabLst>
            </a:pPr>
            <a:endParaRPr lang="en-US" sz="4000" dirty="0">
              <a:latin typeface="Times New Roman"/>
              <a:cs typeface="Times New Roman"/>
            </a:endParaRPr>
          </a:p>
          <a:p>
            <a:pPr marL="1099185" lvl="1" indent="-400685">
              <a:lnSpc>
                <a:spcPts val="3890"/>
              </a:lnSpc>
              <a:buClr>
                <a:schemeClr val="tx1"/>
              </a:buClr>
              <a:buSzPct val="54166"/>
              <a:buFont typeface="Wingdings"/>
              <a:buChar char=""/>
              <a:tabLst>
                <a:tab pos="1099820" algn="l"/>
              </a:tabLst>
            </a:pPr>
            <a:r>
              <a:rPr sz="4000" spc="-5" dirty="0">
                <a:latin typeface="Times New Roman"/>
                <a:cs typeface="Times New Roman"/>
              </a:rPr>
              <a:t>Information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698500" lvl="1">
              <a:lnSpc>
                <a:spcPts val="3890"/>
              </a:lnSpc>
              <a:buClr>
                <a:schemeClr val="tx1"/>
              </a:buClr>
              <a:buSzPct val="54166"/>
              <a:tabLst>
                <a:tab pos="1099820" algn="l"/>
              </a:tabLst>
            </a:pPr>
            <a:endParaRPr lang="en-US" sz="4000" spc="-5" dirty="0">
              <a:latin typeface="Times New Roman"/>
              <a:cs typeface="Times New Roman"/>
            </a:endParaRPr>
          </a:p>
          <a:p>
            <a:pPr marL="1099185" lvl="1" indent="-400685">
              <a:lnSpc>
                <a:spcPts val="4105"/>
              </a:lnSpc>
              <a:buClr>
                <a:schemeClr val="tx1"/>
              </a:buClr>
              <a:buSzPct val="54166"/>
              <a:buFont typeface="Wingdings"/>
              <a:buChar char=""/>
              <a:tabLst>
                <a:tab pos="1099820" algn="l"/>
              </a:tabLst>
            </a:pPr>
            <a:r>
              <a:rPr sz="4000" dirty="0">
                <a:latin typeface="Times New Roman"/>
                <a:cs typeface="Times New Roman"/>
              </a:rPr>
              <a:t>Operating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environments</a:t>
            </a:r>
          </a:p>
        </p:txBody>
      </p:sp>
      <p:sp>
        <p:nvSpPr>
          <p:cNvPr id="8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7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4670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7391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Threats and</a:t>
            </a:r>
            <a:r>
              <a:rPr sz="4400" spc="15" dirty="0"/>
              <a:t> </a:t>
            </a:r>
            <a:r>
              <a:rPr sz="4400" spc="-5" dirty="0"/>
              <a:t>Vulnerabilities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556130"/>
            <a:ext cx="7753984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8823"/>
              <a:buFont typeface="Wingdings"/>
              <a:buChar char=""/>
              <a:tabLst>
                <a:tab pos="356235" algn="l"/>
              </a:tabLst>
            </a:pPr>
            <a:r>
              <a:rPr sz="4400" spc="-5" dirty="0">
                <a:latin typeface="Times New Roman"/>
                <a:cs typeface="Times New Roman"/>
              </a:rPr>
              <a:t>A </a:t>
            </a:r>
            <a:r>
              <a:rPr sz="4400" b="1" i="1" dirty="0">
                <a:latin typeface="Times New Roman"/>
                <a:cs typeface="Times New Roman"/>
              </a:rPr>
              <a:t>threat</a:t>
            </a:r>
            <a:r>
              <a:rPr sz="4400" i="1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 a </a:t>
            </a:r>
            <a:r>
              <a:rPr sz="4400" b="1" i="1" dirty="0">
                <a:latin typeface="Times New Roman"/>
                <a:cs typeface="Times New Roman"/>
              </a:rPr>
              <a:t>potential occurrence </a:t>
            </a:r>
            <a:r>
              <a:rPr sz="4400" dirty="0">
                <a:latin typeface="Times New Roman"/>
                <a:cs typeface="Times New Roman"/>
              </a:rPr>
              <a:t>that can have </a:t>
            </a:r>
            <a:r>
              <a:rPr sz="4400" spc="-5" dirty="0">
                <a:latin typeface="Times New Roman"/>
                <a:cs typeface="Times New Roman"/>
              </a:rPr>
              <a:t>an </a:t>
            </a:r>
            <a:r>
              <a:rPr sz="4400" dirty="0">
                <a:latin typeface="Times New Roman"/>
                <a:cs typeface="Times New Roman"/>
              </a:rPr>
              <a:t>undesirable effect </a:t>
            </a:r>
            <a:r>
              <a:rPr sz="4400" spc="-5" dirty="0">
                <a:latin typeface="Times New Roman"/>
                <a:cs typeface="Times New Roman"/>
              </a:rPr>
              <a:t>on the system  </a:t>
            </a:r>
            <a:r>
              <a:rPr sz="4400" dirty="0">
                <a:latin typeface="Times New Roman"/>
                <a:cs typeface="Times New Roman"/>
              </a:rPr>
              <a:t>assets </a:t>
            </a:r>
            <a:r>
              <a:rPr sz="4400" spc="-5" dirty="0">
                <a:latin typeface="Times New Roman"/>
                <a:cs typeface="Times New Roman"/>
              </a:rPr>
              <a:t>or</a:t>
            </a:r>
            <a:r>
              <a:rPr sz="4400" spc="-7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resources</a:t>
            </a: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294"/>
              <a:buFont typeface="Wingdings"/>
              <a:buChar char=""/>
              <a:tabLst>
                <a:tab pos="356235" algn="l"/>
              </a:tabLst>
            </a:pPr>
            <a:r>
              <a:rPr sz="4400" spc="-5" dirty="0">
                <a:latin typeface="Times New Roman"/>
                <a:cs typeface="Times New Roman"/>
              </a:rPr>
              <a:t>A </a:t>
            </a:r>
            <a:r>
              <a:rPr sz="4400" b="1" i="1" dirty="0">
                <a:latin typeface="Times New Roman"/>
                <a:cs typeface="Times New Roman"/>
              </a:rPr>
              <a:t>vulnerability</a:t>
            </a:r>
            <a:r>
              <a:rPr sz="4400" i="1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 a </a:t>
            </a:r>
            <a:r>
              <a:rPr sz="4400" b="1" i="1" spc="-5" dirty="0">
                <a:latin typeface="Times New Roman"/>
                <a:cs typeface="Times New Roman"/>
              </a:rPr>
              <a:t>weakness </a:t>
            </a:r>
            <a:r>
              <a:rPr sz="4400" dirty="0">
                <a:latin typeface="Times New Roman"/>
                <a:cs typeface="Times New Roman"/>
              </a:rPr>
              <a:t>that </a:t>
            </a:r>
            <a:r>
              <a:rPr sz="4400" spc="-5" dirty="0">
                <a:latin typeface="Times New Roman"/>
                <a:cs typeface="Times New Roman"/>
              </a:rPr>
              <a:t>makes a </a:t>
            </a:r>
            <a:r>
              <a:rPr sz="4400" dirty="0">
                <a:latin typeface="Times New Roman"/>
                <a:cs typeface="Times New Roman"/>
              </a:rPr>
              <a:t>threat </a:t>
            </a:r>
            <a:r>
              <a:rPr sz="4400" spc="-5" dirty="0">
                <a:latin typeface="Times New Roman"/>
                <a:cs typeface="Times New Roman"/>
              </a:rPr>
              <a:t>to possibly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occur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9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335765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426" y="470660"/>
            <a:ext cx="28399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INFOSEC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1367" y="1490695"/>
            <a:ext cx="8227060" cy="4583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chemeClr val="tx1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INFOSEC</a:t>
            </a:r>
            <a:r>
              <a:rPr sz="3600" dirty="0">
                <a:latin typeface="Times New Roman"/>
                <a:cs typeface="Times New Roman"/>
              </a:rPr>
              <a:t>: Information Systems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Security</a:t>
            </a:r>
          </a:p>
          <a:p>
            <a:pPr marL="756285" marR="5080" lvl="1" indent="-286385">
              <a:lnSpc>
                <a:spcPct val="100000"/>
              </a:lnSpc>
              <a:spcBef>
                <a:spcPts val="715"/>
              </a:spcBef>
              <a:buClr>
                <a:schemeClr val="tx1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Protection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information systems </a:t>
            </a:r>
            <a:r>
              <a:rPr sz="3200" dirty="0">
                <a:latin typeface="Times New Roman"/>
                <a:cs typeface="Times New Roman"/>
              </a:rPr>
              <a:t>against  </a:t>
            </a:r>
            <a:r>
              <a:rPr sz="3200" b="1" i="1" spc="-5" dirty="0">
                <a:latin typeface="Times New Roman"/>
                <a:cs typeface="Times New Roman"/>
              </a:rPr>
              <a:t>unauthorized </a:t>
            </a:r>
            <a:r>
              <a:rPr sz="3200" b="1" i="1" dirty="0">
                <a:latin typeface="Times New Roman"/>
                <a:cs typeface="Times New Roman"/>
              </a:rPr>
              <a:t>access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, or </a:t>
            </a:r>
            <a:r>
              <a:rPr sz="3200" b="1" i="1" spc="-5" dirty="0">
                <a:latin typeface="Times New Roman"/>
                <a:cs typeface="Times New Roman"/>
              </a:rPr>
              <a:t>modification </a:t>
            </a:r>
            <a:r>
              <a:rPr sz="3200" b="1" i="1" dirty="0">
                <a:latin typeface="Times New Roman"/>
                <a:cs typeface="Times New Roman"/>
              </a:rPr>
              <a:t>of,  </a:t>
            </a:r>
            <a:r>
              <a:rPr sz="3200" b="1" i="1" spc="-5" dirty="0">
                <a:latin typeface="Times New Roman"/>
                <a:cs typeface="Times New Roman"/>
              </a:rPr>
              <a:t>information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whether in </a:t>
            </a:r>
            <a:r>
              <a:rPr sz="3200" spc="-5" dirty="0">
                <a:latin typeface="Times New Roman"/>
                <a:cs typeface="Times New Roman"/>
              </a:rPr>
              <a:t>storage, processing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5" dirty="0">
                <a:latin typeface="Times New Roman"/>
                <a:cs typeface="Times New Roman"/>
              </a:rPr>
              <a:t>transit,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against </a:t>
            </a:r>
            <a:r>
              <a:rPr sz="3200" b="1" i="1" spc="-5" dirty="0">
                <a:latin typeface="Times New Roman"/>
                <a:cs typeface="Times New Roman"/>
              </a:rPr>
              <a:t>denial </a:t>
            </a:r>
            <a:r>
              <a:rPr sz="3200" b="1" i="1" dirty="0">
                <a:latin typeface="Times New Roman"/>
                <a:cs typeface="Times New Roman"/>
              </a:rPr>
              <a:t>of </a:t>
            </a:r>
            <a:r>
              <a:rPr sz="3200" b="1" i="1" spc="-5" dirty="0">
                <a:latin typeface="Times New Roman"/>
                <a:cs typeface="Times New Roman"/>
              </a:rPr>
              <a:t>service </a:t>
            </a:r>
            <a:r>
              <a:rPr sz="3200" b="1" i="1" dirty="0">
                <a:latin typeface="Times New Roman"/>
                <a:cs typeface="Times New Roman"/>
              </a:rPr>
              <a:t>to  </a:t>
            </a:r>
            <a:r>
              <a:rPr sz="3200" b="1" i="1" spc="-5" dirty="0">
                <a:latin typeface="Times New Roman"/>
                <a:cs typeface="Times New Roman"/>
              </a:rPr>
              <a:t>authorized users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b="1" i="1" spc="-5" dirty="0">
                <a:latin typeface="Times New Roman"/>
                <a:cs typeface="Times New Roman"/>
              </a:rPr>
              <a:t>provision </a:t>
            </a:r>
            <a:r>
              <a:rPr sz="3200" b="1" i="1" dirty="0">
                <a:latin typeface="Times New Roman"/>
                <a:cs typeface="Times New Roman"/>
              </a:rPr>
              <a:t>of </a:t>
            </a:r>
            <a:r>
              <a:rPr sz="3200" b="1" i="1" spc="-5" dirty="0">
                <a:latin typeface="Times New Roman"/>
                <a:cs typeface="Times New Roman"/>
              </a:rPr>
              <a:t>service </a:t>
            </a:r>
            <a:r>
              <a:rPr sz="3200" b="1" i="1" dirty="0">
                <a:latin typeface="Times New Roman"/>
                <a:cs typeface="Times New Roman"/>
              </a:rPr>
              <a:t>to  </a:t>
            </a:r>
            <a:r>
              <a:rPr sz="3200" b="1" i="1" spc="-5" dirty="0">
                <a:latin typeface="Times New Roman"/>
                <a:cs typeface="Times New Roman"/>
              </a:rPr>
              <a:t>unauthorized users</a:t>
            </a:r>
            <a:r>
              <a:rPr sz="3200" spc="-5" dirty="0">
                <a:latin typeface="Times New Roman"/>
                <a:cs typeface="Times New Roman"/>
              </a:rPr>
              <a:t>, including those </a:t>
            </a:r>
            <a:r>
              <a:rPr sz="3200" dirty="0">
                <a:latin typeface="Times New Roman"/>
                <a:cs typeface="Times New Roman"/>
              </a:rPr>
              <a:t>measures </a:t>
            </a:r>
            <a:r>
              <a:rPr sz="3200" spc="-5" dirty="0">
                <a:latin typeface="Times New Roman"/>
                <a:cs typeface="Times New Roman"/>
              </a:rPr>
              <a:t>necessary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detect, document,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counter such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threats.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2308186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424688"/>
            <a:ext cx="4724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OPSEC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8790" y="1676400"/>
            <a:ext cx="7654925" cy="409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chemeClr val="tx1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4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OPSEC</a:t>
            </a:r>
            <a:r>
              <a:rPr sz="4400" b="1" dirty="0">
                <a:latin typeface="Times New Roman"/>
                <a:cs typeface="Times New Roman"/>
              </a:rPr>
              <a:t>: Operations</a:t>
            </a:r>
            <a:r>
              <a:rPr sz="4400" b="1" spc="-1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Security</a:t>
            </a:r>
            <a:endParaRPr sz="44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45"/>
              </a:spcBef>
              <a:buClr>
                <a:schemeClr val="tx1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A </a:t>
            </a:r>
            <a:r>
              <a:rPr sz="3600" i="1" spc="-5" dirty="0">
                <a:latin typeface="Times New Roman"/>
                <a:cs typeface="Times New Roman"/>
              </a:rPr>
              <a:t>process </a:t>
            </a:r>
            <a:r>
              <a:rPr sz="3600" dirty="0">
                <a:latin typeface="Times New Roman"/>
                <a:cs typeface="Times New Roman"/>
              </a:rPr>
              <a:t>that </a:t>
            </a:r>
            <a:r>
              <a:rPr sz="3600" spc="-5" dirty="0">
                <a:latin typeface="Times New Roman"/>
                <a:cs typeface="Times New Roman"/>
              </a:rPr>
              <a:t>determines </a:t>
            </a:r>
            <a:r>
              <a:rPr sz="3600" b="1" i="1" dirty="0">
                <a:solidFill>
                  <a:srgbClr val="0000FF"/>
                </a:solidFill>
                <a:latin typeface="Times New Roman"/>
                <a:cs typeface="Times New Roman"/>
              </a:rPr>
              <a:t>what </a:t>
            </a: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information </a:t>
            </a:r>
            <a:r>
              <a:rPr sz="3600" spc="-5" dirty="0">
                <a:latin typeface="Times New Roman"/>
                <a:cs typeface="Times New Roman"/>
              </a:rPr>
              <a:t>adversaries </a:t>
            </a:r>
            <a:r>
              <a:rPr sz="3600" dirty="0">
                <a:latin typeface="Times New Roman"/>
                <a:cs typeface="Times New Roman"/>
              </a:rPr>
              <a:t>can obtain or </a:t>
            </a:r>
            <a:r>
              <a:rPr sz="3600" spc="-5" dirty="0">
                <a:latin typeface="Times New Roman"/>
                <a:cs typeface="Times New Roman"/>
              </a:rPr>
              <a:t>piece together </a:t>
            </a:r>
            <a:r>
              <a:rPr sz="3600" dirty="0">
                <a:latin typeface="Times New Roman"/>
                <a:cs typeface="Times New Roman"/>
              </a:rPr>
              <a:t>from </a:t>
            </a:r>
            <a:r>
              <a:rPr sz="3600" spc="-5" dirty="0">
                <a:latin typeface="Times New Roman"/>
                <a:cs typeface="Times New Roman"/>
              </a:rPr>
              <a:t>observation </a:t>
            </a:r>
            <a:r>
              <a:rPr sz="3600" dirty="0">
                <a:latin typeface="Times New Roman"/>
                <a:cs typeface="Times New Roman"/>
              </a:rPr>
              <a:t>and to </a:t>
            </a:r>
            <a:r>
              <a:rPr sz="3600" spc="-5" dirty="0">
                <a:latin typeface="Times New Roman"/>
                <a:cs typeface="Times New Roman"/>
              </a:rPr>
              <a:t>provide </a:t>
            </a:r>
            <a:r>
              <a:rPr sz="3600" b="1" i="1" dirty="0">
                <a:solidFill>
                  <a:srgbClr val="0000FF"/>
                </a:solidFill>
                <a:latin typeface="Times New Roman"/>
                <a:cs typeface="Times New Roman"/>
              </a:rPr>
              <a:t>measures </a:t>
            </a:r>
            <a:r>
              <a:rPr sz="3600" dirty="0">
                <a:latin typeface="Times New Roman"/>
                <a:cs typeface="Times New Roman"/>
              </a:rPr>
              <a:t>for  </a:t>
            </a: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reducing </a:t>
            </a:r>
            <a:r>
              <a:rPr sz="3600" b="1" i="1" dirty="0">
                <a:solidFill>
                  <a:srgbClr val="0000FF"/>
                </a:solidFill>
                <a:latin typeface="Times New Roman"/>
                <a:cs typeface="Times New Roman"/>
              </a:rPr>
              <a:t>such </a:t>
            </a:r>
            <a:r>
              <a:rPr sz="3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vulnerabilities </a:t>
            </a:r>
            <a:r>
              <a:rPr sz="3600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acceptable levels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112681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536" y="609601"/>
            <a:ext cx="603726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Other </a:t>
            </a:r>
            <a:r>
              <a:rPr sz="4400" dirty="0"/>
              <a:t>Important</a:t>
            </a:r>
            <a:r>
              <a:rPr sz="4400" spc="-30" dirty="0"/>
              <a:t> </a:t>
            </a:r>
            <a:r>
              <a:rPr sz="4400" spc="-5" dirty="0"/>
              <a:t>Terms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1" y="1361120"/>
            <a:ext cx="8534399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chemeClr val="tx1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4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Rainbow</a:t>
            </a:r>
            <a:r>
              <a:rPr lang="en-US" sz="4000" b="1" i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Series</a:t>
            </a:r>
            <a:endParaRPr lang="en-US" sz="40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756285" marR="202565" lvl="1" indent="-286385">
              <a:buClr>
                <a:schemeClr val="tx1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A </a:t>
            </a:r>
            <a:r>
              <a:rPr lang="en-US" sz="3600" dirty="0">
                <a:latin typeface="Times New Roman"/>
                <a:cs typeface="Times New Roman"/>
              </a:rPr>
              <a:t>series of </a:t>
            </a:r>
            <a:r>
              <a:rPr lang="en-US" sz="3600" spc="-5" dirty="0">
                <a:latin typeface="Times New Roman"/>
                <a:cs typeface="Times New Roman"/>
              </a:rPr>
              <a:t>computer </a:t>
            </a:r>
            <a:r>
              <a:rPr lang="en-US" sz="3600" dirty="0">
                <a:latin typeface="Times New Roman"/>
                <a:cs typeface="Times New Roman"/>
              </a:rPr>
              <a:t>security standards published by</a:t>
            </a:r>
            <a:r>
              <a:rPr lang="en-US" sz="3600" spc="-12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US  government </a:t>
            </a:r>
            <a:r>
              <a:rPr lang="en-US" sz="3600" dirty="0">
                <a:latin typeface="Times New Roman"/>
                <a:cs typeface="Times New Roman"/>
              </a:rPr>
              <a:t>in 1980s and 1990s describing a </a:t>
            </a:r>
            <a:r>
              <a:rPr lang="en-US" sz="3600" spc="-5" dirty="0">
                <a:latin typeface="Times New Roman"/>
                <a:cs typeface="Times New Roman"/>
              </a:rPr>
              <a:t>process </a:t>
            </a:r>
            <a:r>
              <a:rPr lang="en-US" sz="3600" dirty="0">
                <a:latin typeface="Times New Roman"/>
                <a:cs typeface="Times New Roman"/>
              </a:rPr>
              <a:t>of  evaluation </a:t>
            </a:r>
            <a:r>
              <a:rPr lang="en-US" sz="3600" spc="-5" dirty="0">
                <a:latin typeface="Times New Roman"/>
                <a:cs typeface="Times New Roman"/>
              </a:rPr>
              <a:t>for </a:t>
            </a:r>
            <a:r>
              <a:rPr lang="en-US" sz="3600" b="1" i="1" u="sng" dirty="0">
                <a:latin typeface="Times New Roman"/>
                <a:cs typeface="Times New Roman"/>
              </a:rPr>
              <a:t>trusted</a:t>
            </a:r>
            <a:r>
              <a:rPr lang="en-US" sz="3600" b="1" i="1" u="sng" spc="-105" dirty="0">
                <a:latin typeface="Times New Roman"/>
                <a:cs typeface="Times New Roman"/>
              </a:rPr>
              <a:t> </a:t>
            </a:r>
            <a:r>
              <a:rPr lang="en-US" sz="3600" b="1" i="1" u="sng" dirty="0">
                <a:latin typeface="Times New Roman"/>
                <a:cs typeface="Times New Roman"/>
              </a:rPr>
              <a:t>systems</a:t>
            </a:r>
            <a:r>
              <a:rPr lang="en-US" sz="3600" dirty="0">
                <a:latin typeface="Times New Roman"/>
                <a:cs typeface="Times New Roman"/>
              </a:rPr>
              <a:t>.</a:t>
            </a:r>
          </a:p>
          <a:p>
            <a:pPr marL="756285" marR="202565" lvl="1" indent="-286385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Originally published by DoD Computer Security Center,  and then by National Computer Security Center. Total  35 books.</a:t>
            </a: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3845303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536" y="609601"/>
            <a:ext cx="603726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Other </a:t>
            </a:r>
            <a:r>
              <a:rPr sz="4400" dirty="0"/>
              <a:t>Important</a:t>
            </a:r>
            <a:r>
              <a:rPr sz="4400" spc="-30" dirty="0"/>
              <a:t> </a:t>
            </a:r>
            <a:r>
              <a:rPr sz="4400" spc="-5" dirty="0"/>
              <a:t>Terms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9161" y="1485134"/>
            <a:ext cx="8345677" cy="3887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2230" lvl="1">
              <a:lnSpc>
                <a:spcPts val="2590"/>
              </a:lnSpc>
              <a:spcBef>
                <a:spcPts val="580"/>
              </a:spcBef>
              <a:buClr>
                <a:srgbClr val="3333CC"/>
              </a:buClr>
              <a:buSzPct val="54166"/>
              <a:tabLst>
                <a:tab pos="75692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90000"/>
              </a:lnSpc>
              <a:spcBef>
                <a:spcPts val="540"/>
              </a:spcBef>
              <a:buClr>
                <a:schemeClr val="tx1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Nicknames based on the colors of their covers. </a:t>
            </a:r>
            <a:r>
              <a:rPr lang="en-US" sz="3600" spc="-5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xample</a:t>
            </a:r>
            <a:r>
              <a:rPr lang="en-US" sz="3600" spc="-5" dirty="0">
                <a:latin typeface="Times New Roman"/>
                <a:cs typeface="Times New Roman"/>
              </a:rPr>
              <a:t>: T</a:t>
            </a:r>
            <a:r>
              <a:rPr sz="3600" spc="-5" dirty="0">
                <a:latin typeface="Times New Roman"/>
                <a:cs typeface="Times New Roman"/>
              </a:rPr>
              <a:t>he first book of the series and the most well-known book is The DoD Trusted Computer System  Evaluation Criteria (DoD 5200.28-STD) in 1983, which is  often referred to 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"The Orange</a:t>
            </a:r>
            <a:r>
              <a:rPr sz="3600" b="1" i="1" spc="-5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Book"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299188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734" y="533400"/>
            <a:ext cx="797047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Other </a:t>
            </a:r>
            <a:r>
              <a:rPr sz="4400" dirty="0"/>
              <a:t>Important </a:t>
            </a:r>
            <a:r>
              <a:rPr sz="4400" spc="-5" dirty="0"/>
              <a:t>Terms</a:t>
            </a:r>
            <a:r>
              <a:rPr sz="4400" spc="-10" dirty="0"/>
              <a:t> </a:t>
            </a:r>
            <a:r>
              <a:rPr sz="3600" dirty="0"/>
              <a:t>(Cont.)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524000"/>
            <a:ext cx="9144000" cy="4578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chemeClr val="tx1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Indicators:</a:t>
            </a:r>
            <a:endParaRPr sz="40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75"/>
              </a:spcBef>
              <a:buClr>
                <a:schemeClr val="tx1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Profile </a:t>
            </a:r>
            <a:r>
              <a:rPr sz="4000" spc="-5" dirty="0">
                <a:latin typeface="Times New Roman"/>
                <a:cs typeface="Times New Roman"/>
              </a:rPr>
              <a:t>indicator – normal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activities</a:t>
            </a:r>
            <a:endParaRPr sz="4000" dirty="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70"/>
              </a:spcBef>
              <a:buClr>
                <a:schemeClr val="tx1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Deviation</a:t>
            </a:r>
            <a:r>
              <a:rPr sz="4000" spc="-5" dirty="0">
                <a:latin typeface="Times New Roman"/>
                <a:cs typeface="Times New Roman"/>
              </a:rPr>
              <a:t> indicator – different from</a:t>
            </a:r>
            <a:r>
              <a:rPr sz="4000" spc="3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normal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activities</a:t>
            </a:r>
            <a:endParaRPr sz="4000" dirty="0">
              <a:latin typeface="Times New Roman"/>
              <a:cs typeface="Times New Roman"/>
            </a:endParaRPr>
          </a:p>
          <a:p>
            <a:pPr marL="1155700" marR="615950" lvl="1" indent="-228600">
              <a:lnSpc>
                <a:spcPct val="100000"/>
              </a:lnSpc>
              <a:spcBef>
                <a:spcPts val="670"/>
              </a:spcBef>
              <a:buClr>
                <a:schemeClr val="tx1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Tip-off </a:t>
            </a:r>
            <a:r>
              <a:rPr sz="4000" spc="-5" dirty="0">
                <a:latin typeface="Times New Roman"/>
                <a:cs typeface="Times New Roman"/>
              </a:rPr>
              <a:t>indicator – drawing attention to information that otherwise might pass unnotices.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3987625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502" y="623061"/>
            <a:ext cx="23380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References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681718"/>
            <a:ext cx="8348345" cy="5724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sz="3200" dirty="0">
                <a:latin typeface="Times New Roman"/>
                <a:cs typeface="Times New Roman"/>
              </a:rPr>
              <a:t>M. E. Whitman and H. J. Mattord , </a:t>
            </a:r>
            <a:r>
              <a:rPr sz="3200" i="1" dirty="0">
                <a:latin typeface="Times New Roman"/>
                <a:cs typeface="Times New Roman"/>
              </a:rPr>
              <a:t>Principles</a:t>
            </a:r>
            <a:r>
              <a:rPr sz="3200" i="1" spc="-9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of  Information Security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lang="en-US" sz="3200" dirty="0">
                <a:latin typeface="Times New Roman"/>
                <a:cs typeface="Times New Roman"/>
              </a:rPr>
              <a:t>7</a:t>
            </a:r>
            <a:r>
              <a:rPr sz="3200" dirty="0">
                <a:latin typeface="Times New Roman"/>
                <a:cs typeface="Times New Roman"/>
              </a:rPr>
              <a:t>th edition, Thomson  Course Technology, </a:t>
            </a:r>
            <a:r>
              <a:rPr lang="en-US" sz="3200" dirty="0">
                <a:latin typeface="Times New Roman"/>
                <a:cs typeface="Times New Roman"/>
              </a:rPr>
              <a:t>June 27, </a:t>
            </a:r>
            <a:r>
              <a:rPr sz="3200" dirty="0">
                <a:latin typeface="Times New Roman"/>
                <a:cs typeface="Times New Roman"/>
              </a:rPr>
              <a:t>20</a:t>
            </a:r>
            <a:r>
              <a:rPr lang="en-US" sz="3200" dirty="0">
                <a:latin typeface="Times New Roman"/>
                <a:cs typeface="Times New Roman"/>
              </a:rPr>
              <a:t>21. </a:t>
            </a:r>
            <a:r>
              <a:rPr lang="en-US" sz="3200" i="0" dirty="0">
                <a:solidFill>
                  <a:srgbClr val="0F1111"/>
                </a:solidFill>
                <a:effectLst/>
                <a:latin typeface="Amazon Ember"/>
              </a:rPr>
              <a:t>ISBN-10: 035750643X, ISBN-13 ‏ : ‎ 978-0357506431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770"/>
              </a:spcBef>
              <a:buClr>
                <a:schemeClr val="tx1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"DoD Instruction</a:t>
            </a:r>
            <a:r>
              <a:rPr lang="en-US" sz="3200" dirty="0">
                <a:latin typeface="Times New Roman"/>
                <a:cs typeface="Times New Roman"/>
              </a:rPr>
              <a:t> 8580.1</a:t>
            </a:r>
            <a:r>
              <a:rPr sz="3200" dirty="0">
                <a:latin typeface="Times New Roman"/>
                <a:cs typeface="Times New Roman"/>
              </a:rPr>
              <a:t>, Information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Assurance  (IA) Implementation, </a:t>
            </a:r>
            <a:r>
              <a:rPr lang="en-US" sz="3200" dirty="0">
                <a:latin typeface="Times New Roman"/>
                <a:cs typeface="Times New Roman"/>
              </a:rPr>
              <a:t>9</a:t>
            </a:r>
            <a:r>
              <a:rPr sz="3200" dirty="0">
                <a:latin typeface="Times New Roman"/>
                <a:cs typeface="Times New Roman"/>
              </a:rPr>
              <a:t>/</a:t>
            </a:r>
            <a:r>
              <a:rPr lang="en-US" sz="3200" dirty="0">
                <a:latin typeface="Times New Roman"/>
                <a:cs typeface="Times New Roman"/>
              </a:rPr>
              <a:t>7</a:t>
            </a:r>
            <a:r>
              <a:rPr sz="3200" dirty="0">
                <a:latin typeface="Times New Roman"/>
                <a:cs typeface="Times New Roman"/>
              </a:rPr>
              <a:t>/200</a:t>
            </a:r>
            <a:r>
              <a:rPr lang="en-US" sz="3200" dirty="0">
                <a:latin typeface="Times New Roman"/>
                <a:cs typeface="Times New Roman"/>
              </a:rPr>
              <a:t>4</a:t>
            </a:r>
            <a:r>
              <a:rPr sz="3200" dirty="0">
                <a:latin typeface="Times New Roman"/>
                <a:cs typeface="Times New Roman"/>
              </a:rPr>
              <a:t>". Department of  Defense.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u="sng" dirty="0">
                <a:hlinkClick r:id="rId2"/>
              </a:rPr>
              <a:t>http://www.esd.whs.mil/Portals/54/Documents/DD/issuances/dodi/858001p.pdf</a:t>
            </a:r>
            <a:endParaRPr lang="en-US" sz="3200" dirty="0"/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tabLst>
                <a:tab pos="355600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57200"/>
            <a:ext cx="71627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Four </a:t>
            </a:r>
            <a:r>
              <a:rPr sz="4400" dirty="0"/>
              <a:t>Categories </a:t>
            </a:r>
            <a:r>
              <a:rPr sz="4400" spc="-5" dirty="0"/>
              <a:t>of</a:t>
            </a:r>
            <a:r>
              <a:rPr sz="4400" spc="-20" dirty="0"/>
              <a:t> </a:t>
            </a:r>
            <a:r>
              <a:rPr sz="4400" spc="-5" dirty="0"/>
              <a:t>Threats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399" y="1482090"/>
            <a:ext cx="8348217" cy="508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9615"/>
              <a:buFont typeface="Wingdings"/>
              <a:buChar char=""/>
              <a:tabLst>
                <a:tab pos="356235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Disclosure</a:t>
            </a:r>
            <a:r>
              <a:rPr sz="3600" b="1" spc="-5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Unauthorized </a:t>
            </a:r>
            <a:r>
              <a:rPr sz="3600" spc="-5" dirty="0">
                <a:latin typeface="Times New Roman"/>
                <a:cs typeface="Times New Roman"/>
              </a:rPr>
              <a:t>access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information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Snooping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9615"/>
              <a:buFont typeface="Wingdings"/>
              <a:buChar char=""/>
              <a:tabLst>
                <a:tab pos="356235" algn="l"/>
              </a:tabLst>
            </a:pPr>
            <a:r>
              <a:rPr sz="3600" b="1" i="1" dirty="0">
                <a:latin typeface="Times New Roman"/>
                <a:cs typeface="Times New Roman"/>
              </a:rPr>
              <a:t>Deception</a:t>
            </a:r>
            <a:r>
              <a:rPr sz="3600" b="1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Acceptance of </a:t>
            </a:r>
            <a:r>
              <a:rPr sz="3600" spc="-5" dirty="0">
                <a:latin typeface="Times New Roman"/>
                <a:cs typeface="Times New Roman"/>
              </a:rPr>
              <a:t>false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</a:t>
            </a:r>
          </a:p>
          <a:p>
            <a:pPr marL="756285" lvl="1" indent="-286385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Alteration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Spoofing</a:t>
            </a:r>
          </a:p>
          <a:p>
            <a:pPr marL="756285" lvl="1" indent="-286385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Denial of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receipt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6235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9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283001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2889"/>
            <a:ext cx="8001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Four </a:t>
            </a:r>
            <a:r>
              <a:rPr sz="4400" dirty="0"/>
              <a:t>Categories </a:t>
            </a:r>
            <a:r>
              <a:rPr sz="4400" spc="-5" dirty="0"/>
              <a:t>of</a:t>
            </a:r>
            <a:r>
              <a:rPr sz="4400" spc="-20" dirty="0"/>
              <a:t> </a:t>
            </a:r>
            <a:r>
              <a:rPr sz="4400" spc="-5" dirty="0"/>
              <a:t>Threats</a:t>
            </a:r>
            <a:r>
              <a:rPr lang="en-US" sz="4400" spc="-5" dirty="0"/>
              <a:t> (cont.)</a:t>
            </a:r>
            <a:endParaRPr sz="4400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82090"/>
            <a:ext cx="8531860" cy="440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Aft>
                <a:spcPts val="600"/>
              </a:spcAft>
              <a:buClr>
                <a:srgbClr val="3333CC"/>
              </a:buClr>
              <a:buSzPct val="59615"/>
              <a:buFont typeface="Wingdings"/>
              <a:buChar char=""/>
              <a:tabLst>
                <a:tab pos="356235" algn="l"/>
              </a:tabLst>
            </a:pPr>
            <a:r>
              <a:rPr sz="3200" b="1" i="1" dirty="0">
                <a:latin typeface="Times New Roman"/>
                <a:cs typeface="Times New Roman"/>
              </a:rPr>
              <a:t>Disruption</a:t>
            </a:r>
            <a:r>
              <a:rPr sz="3200" b="1" dirty="0">
                <a:latin typeface="Times New Roman"/>
                <a:cs typeface="Times New Roman"/>
              </a:rPr>
              <a:t>: </a:t>
            </a:r>
            <a:r>
              <a:rPr sz="3200" dirty="0">
                <a:latin typeface="Times New Roman"/>
                <a:cs typeface="Times New Roman"/>
              </a:rPr>
              <a:t>Interruption or prevention of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correct</a:t>
            </a:r>
          </a:p>
          <a:p>
            <a:pPr marL="355600">
              <a:spcAft>
                <a:spcPts val="600"/>
              </a:spcAft>
            </a:pPr>
            <a:r>
              <a:rPr sz="3200" dirty="0">
                <a:latin typeface="Times New Roman"/>
                <a:cs typeface="Times New Roman"/>
              </a:rPr>
              <a:t>operations</a:t>
            </a:r>
          </a:p>
          <a:p>
            <a:pPr marL="355600" indent="-342900">
              <a:spcAft>
                <a:spcPts val="600"/>
              </a:spcAft>
              <a:buClr>
                <a:srgbClr val="3333CC"/>
              </a:buClr>
              <a:buSzPct val="59615"/>
              <a:buFont typeface="Wingdings"/>
              <a:buChar char=""/>
              <a:tabLst>
                <a:tab pos="356235" algn="l"/>
              </a:tabLst>
            </a:pPr>
            <a:r>
              <a:rPr sz="3200" b="1" i="1" dirty="0">
                <a:latin typeface="Times New Roman"/>
                <a:cs typeface="Times New Roman"/>
              </a:rPr>
              <a:t>Usurpation</a:t>
            </a:r>
            <a:r>
              <a:rPr sz="3200" dirty="0">
                <a:latin typeface="Times New Roman"/>
                <a:cs typeface="Times New Roman"/>
              </a:rPr>
              <a:t>: Unauthorized control of part of a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spcAft>
                <a:spcPts val="600"/>
              </a:spcAft>
              <a:buClr>
                <a:srgbClr val="3333CC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Alteration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spcAft>
                <a:spcPts val="600"/>
              </a:spcAft>
              <a:buClr>
                <a:srgbClr val="3333CC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Spoofing</a:t>
            </a:r>
          </a:p>
          <a:p>
            <a:pPr marL="756285" lvl="1" indent="-286385">
              <a:spcAft>
                <a:spcPts val="600"/>
              </a:spcAft>
              <a:buClr>
                <a:srgbClr val="3333CC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Delay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spcAft>
                <a:spcPts val="600"/>
              </a:spcAft>
              <a:buClr>
                <a:srgbClr val="3333CC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Denial of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9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261291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7086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Necessary</a:t>
            </a:r>
            <a:r>
              <a:rPr sz="4400" spc="-50" dirty="0"/>
              <a:t> </a:t>
            </a:r>
            <a:r>
              <a:rPr sz="4400" dirty="0"/>
              <a:t>Protection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24000"/>
            <a:ext cx="853186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3333CC"/>
              </a:buClr>
              <a:buSzPct val="54166"/>
              <a:buFont typeface="Wingdings"/>
              <a:buChar char=""/>
              <a:tabLst>
                <a:tab pos="299720" algn="l"/>
              </a:tabLst>
            </a:pPr>
            <a:r>
              <a:rPr sz="4400" dirty="0">
                <a:latin typeface="Times New Roman"/>
                <a:cs typeface="Times New Roman"/>
              </a:rPr>
              <a:t>Protect </a:t>
            </a:r>
            <a:r>
              <a:rPr sz="4400" b="1" i="1" dirty="0">
                <a:latin typeface="Times New Roman"/>
                <a:cs typeface="Times New Roman"/>
              </a:rPr>
              <a:t>working </a:t>
            </a:r>
            <a:r>
              <a:rPr sz="4400" b="1" i="1" spc="-5" dirty="0">
                <a:latin typeface="Times New Roman"/>
                <a:cs typeface="Times New Roman"/>
              </a:rPr>
              <a:t>areas </a:t>
            </a:r>
            <a:r>
              <a:rPr sz="4400" dirty="0">
                <a:latin typeface="Times New Roman"/>
                <a:cs typeface="Times New Roman"/>
              </a:rPr>
              <a:t>from outside intrusion or</a:t>
            </a:r>
            <a:r>
              <a:rPr sz="4400" spc="-1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theft</a:t>
            </a:r>
            <a:r>
              <a:rPr lang="en-US" sz="4400" dirty="0"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3333CC"/>
              </a:buClr>
              <a:buSzPct val="54166"/>
              <a:buFont typeface="Wingdings"/>
              <a:buChar char=""/>
              <a:tabLst>
                <a:tab pos="299720" algn="l"/>
              </a:tabLst>
            </a:pPr>
            <a:r>
              <a:rPr sz="4400" b="1" i="1" dirty="0">
                <a:latin typeface="Times New Roman"/>
                <a:cs typeface="Times New Roman"/>
              </a:rPr>
              <a:t>Ke</a:t>
            </a:r>
            <a:r>
              <a:rPr lang="en-US" sz="4400" b="1" i="1" dirty="0">
                <a:latin typeface="Times New Roman"/>
                <a:cs typeface="Times New Roman"/>
              </a:rPr>
              <a:t>ep</a:t>
            </a:r>
            <a:r>
              <a:rPr sz="4400" b="1" i="1" dirty="0">
                <a:latin typeface="Times New Roman"/>
                <a:cs typeface="Times New Roman"/>
              </a:rPr>
              <a:t> equipment </a:t>
            </a:r>
            <a:r>
              <a:rPr sz="4400" dirty="0">
                <a:latin typeface="Times New Roman"/>
                <a:cs typeface="Times New Roman"/>
              </a:rPr>
              <a:t>in </a:t>
            </a:r>
            <a:r>
              <a:rPr sz="4400" b="1" i="1" dirty="0">
                <a:latin typeface="Times New Roman"/>
                <a:cs typeface="Times New Roman"/>
              </a:rPr>
              <a:t>secure </a:t>
            </a:r>
            <a:r>
              <a:rPr lang="en-US" sz="4400" b="1" i="1" spc="-5" dirty="0">
                <a:latin typeface="Times New Roman"/>
                <a:cs typeface="Times New Roman"/>
              </a:rPr>
              <a:t>environment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and </a:t>
            </a:r>
            <a:r>
              <a:rPr lang="en-US" sz="4400" dirty="0">
                <a:latin typeface="Times New Roman"/>
                <a:cs typeface="Times New Roman"/>
              </a:rPr>
              <a:t>ensure </a:t>
            </a:r>
            <a:r>
              <a:rPr sz="4400" dirty="0">
                <a:latin typeface="Times New Roman"/>
                <a:cs typeface="Times New Roman"/>
              </a:rPr>
              <a:t>it</a:t>
            </a:r>
            <a:r>
              <a:rPr sz="4400" spc="-105" dirty="0">
                <a:latin typeface="Times New Roman"/>
                <a:cs typeface="Times New Roman"/>
              </a:rPr>
              <a:t> </a:t>
            </a:r>
            <a:r>
              <a:rPr sz="4400" b="1" i="1" spc="-5" dirty="0">
                <a:latin typeface="Times New Roman"/>
                <a:cs typeface="Times New Roman"/>
              </a:rPr>
              <a:t>works</a:t>
            </a:r>
            <a:r>
              <a:rPr lang="en-US" sz="4400" b="1" i="1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properly</a:t>
            </a:r>
            <a:r>
              <a:rPr lang="en-US" sz="4400" b="1" i="1" dirty="0">
                <a:latin typeface="Times New Roman"/>
                <a:cs typeface="Times New Roman"/>
              </a:rPr>
              <a:t>.</a:t>
            </a:r>
            <a:endParaRPr sz="4400" b="1" i="1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3333CC"/>
              </a:buClr>
              <a:buSzPct val="54166"/>
              <a:buFont typeface="Wingdings"/>
              <a:buChar char=""/>
              <a:tabLst>
                <a:tab pos="299720" algn="l"/>
              </a:tabLst>
            </a:pPr>
            <a:r>
              <a:rPr sz="4400" dirty="0">
                <a:latin typeface="Times New Roman"/>
                <a:cs typeface="Times New Roman"/>
              </a:rPr>
              <a:t>Review </a:t>
            </a:r>
            <a:r>
              <a:rPr lang="en-US" sz="4400" b="1" i="1" dirty="0">
                <a:latin typeface="Times New Roman"/>
                <a:cs typeface="Times New Roman"/>
              </a:rPr>
              <a:t>software</a:t>
            </a:r>
            <a:r>
              <a:rPr sz="4400" b="1" i="1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carefully to detect potential </a:t>
            </a:r>
            <a:r>
              <a:rPr sz="4400" b="1" i="1" spc="-5" dirty="0">
                <a:latin typeface="Times New Roman"/>
                <a:cs typeface="Times New Roman"/>
              </a:rPr>
              <a:t>malicious</a:t>
            </a:r>
            <a:r>
              <a:rPr sz="4400" b="1" i="1" spc="-170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logic</a:t>
            </a:r>
            <a:r>
              <a:rPr lang="en-US" sz="4400" b="1" i="1" dirty="0">
                <a:latin typeface="Times New Roman"/>
                <a:cs typeface="Times New Roman"/>
              </a:rPr>
              <a:t>.</a:t>
            </a:r>
            <a:endParaRPr sz="4400" b="1" i="1" dirty="0">
              <a:latin typeface="Times New Roman"/>
              <a:cs typeface="Times New Roman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9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237604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7086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Necessary</a:t>
            </a:r>
            <a:r>
              <a:rPr sz="4400" spc="-50" dirty="0"/>
              <a:t> </a:t>
            </a:r>
            <a:r>
              <a:rPr sz="4400" dirty="0"/>
              <a:t>Protection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476375"/>
            <a:ext cx="8531860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47625" indent="-286385">
              <a:lnSpc>
                <a:spcPct val="100000"/>
              </a:lnSpc>
              <a:buClr>
                <a:srgbClr val="3333CC"/>
              </a:buClr>
              <a:buSzPct val="54166"/>
              <a:buFont typeface="Wingdings"/>
              <a:buChar char=""/>
              <a:tabLst>
                <a:tab pos="299720" algn="l"/>
              </a:tabLst>
            </a:pPr>
            <a:r>
              <a:rPr sz="4000" dirty="0">
                <a:latin typeface="Times New Roman"/>
                <a:cs typeface="Times New Roman"/>
              </a:rPr>
              <a:t>Keep </a:t>
            </a:r>
            <a:r>
              <a:rPr sz="4000" b="1" i="1" dirty="0">
                <a:latin typeface="Times New Roman"/>
                <a:cs typeface="Times New Roman"/>
              </a:rPr>
              <a:t>track</a:t>
            </a:r>
            <a:r>
              <a:rPr sz="4000" dirty="0">
                <a:latin typeface="Times New Roman"/>
                <a:cs typeface="Times New Roman"/>
              </a:rPr>
              <a:t> of all </a:t>
            </a:r>
            <a:r>
              <a:rPr sz="4000" b="1" i="1" dirty="0">
                <a:latin typeface="Times New Roman"/>
                <a:cs typeface="Times New Roman"/>
              </a:rPr>
              <a:t>sensitive files, documents, conference</a:t>
            </a:r>
            <a:r>
              <a:rPr lang="en-US" sz="4000" b="1" i="1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records, experiment results</a:t>
            </a:r>
            <a:r>
              <a:rPr sz="4000" dirty="0">
                <a:latin typeface="Times New Roman"/>
                <a:cs typeface="Times New Roman"/>
              </a:rPr>
              <a:t>, on printed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papers</a:t>
            </a:r>
            <a:r>
              <a:rPr lang="en-US" sz="4000" dirty="0">
                <a:latin typeface="Times New Roman"/>
                <a:cs typeface="Times New Roman"/>
              </a:rPr>
              <a:t> or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any types of </a:t>
            </a:r>
            <a:r>
              <a:rPr sz="4000" dirty="0">
                <a:latin typeface="Times New Roman"/>
                <a:cs typeface="Times New Roman"/>
              </a:rPr>
              <a:t>storage </a:t>
            </a:r>
            <a:r>
              <a:rPr sz="4000" spc="-5" dirty="0">
                <a:latin typeface="Times New Roman"/>
                <a:cs typeface="Times New Roman"/>
              </a:rPr>
              <a:t>media.</a:t>
            </a:r>
            <a:endParaRPr sz="40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4000" b="1" i="1" dirty="0">
                <a:latin typeface="Times New Roman"/>
                <a:cs typeface="Times New Roman"/>
              </a:rPr>
              <a:t>Protect</a:t>
            </a:r>
            <a:r>
              <a:rPr sz="4000" dirty="0">
                <a:latin typeface="Times New Roman"/>
                <a:cs typeface="Times New Roman"/>
              </a:rPr>
              <a:t> them from </a:t>
            </a:r>
            <a:r>
              <a:rPr sz="4000" b="1" i="1" dirty="0">
                <a:latin typeface="Times New Roman"/>
                <a:cs typeface="Times New Roman"/>
              </a:rPr>
              <a:t>unauthorized</a:t>
            </a:r>
            <a:r>
              <a:rPr sz="4000" b="1" i="1" spc="-170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access.</a:t>
            </a:r>
          </a:p>
          <a:p>
            <a:pPr marL="698500" lvl="1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4000" b="1" i="1" dirty="0">
                <a:latin typeface="Times New Roman"/>
                <a:cs typeface="Times New Roman"/>
              </a:rPr>
              <a:t>Backup</a:t>
            </a:r>
            <a:r>
              <a:rPr sz="4000" dirty="0">
                <a:latin typeface="Times New Roman"/>
                <a:cs typeface="Times New Roman"/>
              </a:rPr>
              <a:t> this </a:t>
            </a:r>
            <a:r>
              <a:rPr sz="4000" spc="-5" dirty="0">
                <a:latin typeface="Times New Roman"/>
                <a:cs typeface="Times New Roman"/>
              </a:rPr>
              <a:t>information </a:t>
            </a:r>
            <a:r>
              <a:rPr sz="4000" dirty="0">
                <a:latin typeface="Times New Roman"/>
                <a:cs typeface="Times New Roman"/>
              </a:rPr>
              <a:t>periodically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9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98991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7086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5" dirty="0"/>
              <a:t>Possible</a:t>
            </a:r>
            <a:r>
              <a:rPr sz="4400" spc="-50" dirty="0"/>
              <a:t> </a:t>
            </a:r>
            <a:r>
              <a:rPr sz="4400" dirty="0"/>
              <a:t>Protection</a:t>
            </a:r>
            <a:r>
              <a:rPr lang="en-US" sz="4400" dirty="0"/>
              <a:t> (cont.)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47800"/>
            <a:ext cx="8162655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3333CC"/>
              </a:buClr>
              <a:buSzPct val="54166"/>
              <a:buFont typeface="Wingdings"/>
              <a:buChar char=""/>
              <a:tabLst>
                <a:tab pos="29972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Encrypt sensitive information </a:t>
            </a:r>
            <a:r>
              <a:rPr sz="4000" dirty="0">
                <a:latin typeface="Times New Roman"/>
                <a:cs typeface="Times New Roman"/>
              </a:rPr>
              <a:t>during storage or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transmission</a:t>
            </a:r>
            <a:endParaRPr sz="4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3333CC"/>
              </a:buClr>
              <a:buSzPct val="54166"/>
              <a:buFont typeface="Wingdings"/>
              <a:buChar char=""/>
              <a:tabLst>
                <a:tab pos="299720" algn="l"/>
              </a:tabLst>
            </a:pPr>
            <a:r>
              <a:rPr sz="4000" spc="-5" dirty="0">
                <a:latin typeface="Times New Roman"/>
                <a:cs typeface="Times New Roman"/>
              </a:rPr>
              <a:t>Obfuscate </a:t>
            </a:r>
            <a:r>
              <a:rPr sz="4000" b="1" i="1" dirty="0">
                <a:latin typeface="Times New Roman"/>
                <a:cs typeface="Times New Roman"/>
              </a:rPr>
              <a:t>sensitive data </a:t>
            </a:r>
            <a:r>
              <a:rPr sz="4000" dirty="0">
                <a:latin typeface="Times New Roman"/>
                <a:cs typeface="Times New Roman"/>
              </a:rPr>
              <a:t>during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processing</a:t>
            </a:r>
          </a:p>
          <a:p>
            <a:pPr marL="299085" indent="-286385">
              <a:lnSpc>
                <a:spcPct val="100000"/>
              </a:lnSpc>
              <a:buClr>
                <a:srgbClr val="3333CC"/>
              </a:buClr>
              <a:buSzPct val="54166"/>
              <a:buFont typeface="Wingdings"/>
              <a:buChar char=""/>
              <a:tabLst>
                <a:tab pos="299720" algn="l"/>
              </a:tabLst>
            </a:pPr>
            <a:r>
              <a:rPr sz="4000" dirty="0">
                <a:latin typeface="Times New Roman"/>
                <a:cs typeface="Times New Roman"/>
              </a:rPr>
              <a:t>Choose good </a:t>
            </a:r>
            <a:r>
              <a:rPr sz="4000" b="1" i="1" spc="-5" dirty="0">
                <a:latin typeface="Times New Roman"/>
                <a:cs typeface="Times New Roman"/>
              </a:rPr>
              <a:t>passwords </a:t>
            </a:r>
            <a:r>
              <a:rPr sz="4000" dirty="0">
                <a:latin typeface="Times New Roman"/>
                <a:cs typeface="Times New Roman"/>
              </a:rPr>
              <a:t>and change them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periodically</a:t>
            </a:r>
          </a:p>
          <a:p>
            <a:pPr marL="299085" indent="-286385">
              <a:lnSpc>
                <a:spcPct val="100000"/>
              </a:lnSpc>
              <a:buClr>
                <a:srgbClr val="3333CC"/>
              </a:buClr>
              <a:buSzPct val="54166"/>
              <a:buFont typeface="Wingdings"/>
              <a:buChar char=""/>
              <a:tabLst>
                <a:tab pos="299720" algn="l"/>
              </a:tabLst>
            </a:pPr>
            <a:r>
              <a:rPr sz="4000" dirty="0">
                <a:latin typeface="Times New Roman"/>
                <a:cs typeface="Times New Roman"/>
              </a:rPr>
              <a:t>Report </a:t>
            </a:r>
            <a:r>
              <a:rPr sz="4000" b="1" i="1" dirty="0">
                <a:latin typeface="Times New Roman"/>
                <a:cs typeface="Times New Roman"/>
              </a:rPr>
              <a:t>abnormal action</a:t>
            </a:r>
            <a:r>
              <a:rPr sz="4000" dirty="0">
                <a:latin typeface="Times New Roman"/>
                <a:cs typeface="Times New Roman"/>
              </a:rPr>
              <a:t>s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immediately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59759"/>
            <a:ext cx="72199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9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  <p:extLst>
      <p:ext uri="{BB962C8B-B14F-4D97-AF65-F5344CB8AC3E}">
        <p14:creationId xmlns:p14="http://schemas.microsoft.com/office/powerpoint/2010/main" val="390601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516" y="470661"/>
            <a:ext cx="67129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4400" spc="-5" dirty="0"/>
              <a:t>Security</a:t>
            </a:r>
            <a:r>
              <a:rPr sz="4400" spc="-15" dirty="0"/>
              <a:t> </a:t>
            </a:r>
            <a:r>
              <a:rPr sz="4400" spc="-5" dirty="0"/>
              <a:t>Principles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S. S. Yau</a:t>
            </a:r>
            <a:endParaRPr spc="-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55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0215" y="1752600"/>
            <a:ext cx="8428355" cy="4475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15"/>
              </a:lnSpc>
              <a:buClr>
                <a:srgbClr val="000000"/>
              </a:buClr>
              <a:tabLst>
                <a:tab pos="343535" algn="l"/>
              </a:tabLst>
            </a:pPr>
            <a:r>
              <a:rPr lang="en-US" sz="3200" b="1" i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32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Auditability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Accountability</a:t>
            </a:r>
            <a:endParaRPr sz="3200" dirty="0">
              <a:latin typeface="Times New Roman"/>
              <a:cs typeface="Times New Roman"/>
            </a:endParaRPr>
          </a:p>
          <a:p>
            <a:pPr marL="603885" marR="380365" lvl="1" indent="-283845">
              <a:lnSpc>
                <a:spcPts val="3360"/>
              </a:lnSpc>
              <a:spcBef>
                <a:spcPts val="1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604520" algn="l"/>
              </a:tabLst>
            </a:pPr>
            <a:r>
              <a:rPr sz="3000" b="1" i="1" spc="-5" dirty="0">
                <a:latin typeface="Times New Roman"/>
                <a:cs typeface="Times New Roman"/>
              </a:rPr>
              <a:t>Auditability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ability to </a:t>
            </a:r>
            <a:r>
              <a:rPr sz="3000" b="1" i="1" u="sng" spc="-5" dirty="0">
                <a:latin typeface="Times New Roman"/>
                <a:cs typeface="Times New Roman"/>
              </a:rPr>
              <a:t>verify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activit</a:t>
            </a:r>
            <a:r>
              <a:rPr lang="en-US" sz="3000" spc="-5" dirty="0">
                <a:latin typeface="Times New Roman"/>
                <a:cs typeface="Times New Roman"/>
              </a:rPr>
              <a:t>ies</a:t>
            </a:r>
            <a:r>
              <a:rPr sz="3000" spc="-5" dirty="0">
                <a:latin typeface="Times New Roman"/>
                <a:cs typeface="Times New Roman"/>
              </a:rPr>
              <a:t> of a </a:t>
            </a:r>
            <a:r>
              <a:rPr sz="3000" b="1" i="1" spc="-5" dirty="0">
                <a:latin typeface="Times New Roman"/>
                <a:cs typeface="Times New Roman"/>
              </a:rPr>
              <a:t>control</a:t>
            </a:r>
            <a:endParaRPr sz="3000" b="1" i="1" dirty="0">
              <a:latin typeface="Times New Roman"/>
              <a:cs typeface="Times New Roman"/>
            </a:endParaRPr>
          </a:p>
          <a:p>
            <a:pPr marL="603885" lvl="1" indent="-283845">
              <a:lnSpc>
                <a:spcPts val="325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604520" algn="l"/>
              </a:tabLst>
            </a:pPr>
            <a:r>
              <a:rPr sz="3000" b="1" i="1" spc="-5" dirty="0">
                <a:latin typeface="Times New Roman"/>
                <a:cs typeface="Times New Roman"/>
              </a:rPr>
              <a:t>Accountability </a:t>
            </a:r>
            <a:r>
              <a:rPr sz="3000" spc="-5" dirty="0">
                <a:latin typeface="Times New Roman"/>
                <a:cs typeface="Times New Roman"/>
              </a:rPr>
              <a:t>is to </a:t>
            </a:r>
            <a:r>
              <a:rPr sz="3000" dirty="0">
                <a:latin typeface="Times New Roman"/>
                <a:cs typeface="Times New Roman"/>
              </a:rPr>
              <a:t>hold </a:t>
            </a:r>
            <a:r>
              <a:rPr sz="3000" b="1" i="1" u="sng" dirty="0">
                <a:latin typeface="Times New Roman"/>
                <a:cs typeface="Times New Roman"/>
              </a:rPr>
              <a:t>individuals</a:t>
            </a:r>
            <a:r>
              <a:rPr sz="3000" i="1" u="sng" spc="-65" dirty="0">
                <a:latin typeface="Times New Roman"/>
                <a:cs typeface="Times New Roman"/>
              </a:rPr>
              <a:t> </a:t>
            </a:r>
            <a:r>
              <a:rPr sz="3000" b="1" i="1" u="sng" spc="-5" dirty="0">
                <a:latin typeface="Times New Roman"/>
                <a:cs typeface="Times New Roman"/>
              </a:rPr>
              <a:t>answerable,</a:t>
            </a:r>
            <a:endParaRPr sz="3000" i="1" u="sng" dirty="0">
              <a:latin typeface="Times New Roman"/>
              <a:cs typeface="Times New Roman"/>
            </a:endParaRPr>
          </a:p>
          <a:p>
            <a:pPr marL="603885">
              <a:lnSpc>
                <a:spcPct val="100000"/>
              </a:lnSpc>
            </a:pPr>
            <a:r>
              <a:rPr sz="3000" b="1" i="1" u="sng" spc="-5" dirty="0">
                <a:latin typeface="Times New Roman"/>
                <a:cs typeface="Times New Roman"/>
              </a:rPr>
              <a:t>responsible or liable </a:t>
            </a:r>
            <a:r>
              <a:rPr sz="3000" i="1" u="sng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5" dirty="0">
                <a:latin typeface="Times New Roman"/>
                <a:cs typeface="Times New Roman"/>
              </a:rPr>
              <a:t>specific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activities</a:t>
            </a:r>
            <a:endParaRPr sz="3000" dirty="0">
              <a:latin typeface="Times New Roman"/>
              <a:cs typeface="Times New Roman"/>
            </a:endParaRPr>
          </a:p>
          <a:p>
            <a:pPr marL="603885" lvl="1" indent="-28384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604520" algn="l"/>
              </a:tabLst>
            </a:pPr>
            <a:r>
              <a:rPr sz="3000" b="1" i="1" spc="-5" dirty="0">
                <a:latin typeface="Times New Roman"/>
                <a:cs typeface="Times New Roman"/>
              </a:rPr>
              <a:t>Security control</a:t>
            </a:r>
            <a:r>
              <a:rPr sz="3000" spc="-5" dirty="0">
                <a:latin typeface="Times New Roman"/>
                <a:cs typeface="Times New Roman"/>
              </a:rPr>
              <a:t> must produce </a:t>
            </a:r>
            <a:r>
              <a:rPr sz="3000" b="1" i="1" u="sng" spc="-5" dirty="0">
                <a:latin typeface="Times New Roman"/>
                <a:cs typeface="Times New Roman"/>
              </a:rPr>
              <a:t>reliable,</a:t>
            </a:r>
            <a:r>
              <a:rPr sz="3000" b="1" i="1" u="sng" spc="75" dirty="0">
                <a:latin typeface="Times New Roman"/>
                <a:cs typeface="Times New Roman"/>
              </a:rPr>
              <a:t> </a:t>
            </a:r>
            <a:r>
              <a:rPr sz="3000" b="1" i="1" u="sng" spc="-5" dirty="0">
                <a:latin typeface="Times New Roman"/>
                <a:cs typeface="Times New Roman"/>
              </a:rPr>
              <a:t>indisputable</a:t>
            </a:r>
            <a:r>
              <a:rPr lang="en-US" sz="3000" i="1" u="sng" dirty="0">
                <a:latin typeface="Times New Roman"/>
                <a:cs typeface="Times New Roman"/>
              </a:rPr>
              <a:t> </a:t>
            </a:r>
            <a:r>
              <a:rPr sz="3000" b="1" i="1" u="sng" spc="-5" dirty="0">
                <a:latin typeface="Times New Roman"/>
                <a:cs typeface="Times New Roman"/>
              </a:rPr>
              <a:t>evidence</a:t>
            </a:r>
            <a:endParaRPr sz="3000" i="1" u="sng" dirty="0">
              <a:latin typeface="Times New Roman"/>
              <a:cs typeface="Times New Roman"/>
            </a:endParaRPr>
          </a:p>
          <a:p>
            <a:pPr marL="984885" marR="354965" lvl="2" indent="-283210">
              <a:lnSpc>
                <a:spcPct val="100000"/>
              </a:lnSpc>
              <a:buClr>
                <a:srgbClr val="001F5F"/>
              </a:buClr>
              <a:buSzPct val="53571"/>
              <a:buFont typeface="Wingdings"/>
              <a:buChar char=""/>
              <a:tabLst>
                <a:tab pos="985519" algn="l"/>
              </a:tabLst>
            </a:pPr>
            <a:r>
              <a:rPr sz="3000" spc="-5" dirty="0">
                <a:latin typeface="Times New Roman"/>
                <a:cs typeface="Times New Roman"/>
              </a:rPr>
              <a:t>Evidence </a:t>
            </a:r>
            <a:r>
              <a:rPr sz="3000" spc="-10" dirty="0">
                <a:latin typeface="Times New Roman"/>
                <a:cs typeface="Times New Roman"/>
              </a:rPr>
              <a:t>can </a:t>
            </a:r>
            <a:r>
              <a:rPr sz="3000" spc="-5" dirty="0">
                <a:latin typeface="Times New Roman"/>
                <a:cs typeface="Times New Roman"/>
              </a:rPr>
              <a:t>take forms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b="1" spc="-5" dirty="0">
                <a:latin typeface="Times New Roman"/>
                <a:cs typeface="Times New Roman"/>
              </a:rPr>
              <a:t>audit </a:t>
            </a:r>
            <a:r>
              <a:rPr sz="3000" b="1" dirty="0">
                <a:latin typeface="Times New Roman"/>
                <a:cs typeface="Times New Roman"/>
              </a:rPr>
              <a:t>trails</a:t>
            </a:r>
            <a:r>
              <a:rPr sz="3000" dirty="0">
                <a:latin typeface="Times New Roman"/>
                <a:cs typeface="Times New Roman"/>
              </a:rPr>
              <a:t>, </a:t>
            </a:r>
            <a:r>
              <a:rPr sz="3000" b="1" spc="-5" dirty="0">
                <a:latin typeface="Times New Roman"/>
                <a:cs typeface="Times New Roman"/>
              </a:rPr>
              <a:t>system </a:t>
            </a:r>
            <a:r>
              <a:rPr sz="3000" b="1" dirty="0">
                <a:latin typeface="Times New Roman"/>
                <a:cs typeface="Times New Roman"/>
              </a:rPr>
              <a:t>logs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alarms</a:t>
            </a:r>
            <a:r>
              <a:rPr sz="3000" dirty="0">
                <a:latin typeface="Times New Roman"/>
                <a:cs typeface="Times New Roman"/>
              </a:rPr>
              <a:t>, </a:t>
            </a:r>
            <a:r>
              <a:rPr sz="3000" spc="-5" dirty="0">
                <a:latin typeface="Times New Roman"/>
                <a:cs typeface="Times New Roman"/>
              </a:rPr>
              <a:t>other overt or covert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notifications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>
            <a:spLocks/>
          </p:cNvSpPr>
          <p:nvPr/>
        </p:nvSpPr>
        <p:spPr>
          <a:xfrm>
            <a:off x="4114800" y="6483541"/>
            <a:ext cx="6242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45"/>
              </a:lnSpc>
            </a:pPr>
            <a:r>
              <a:rPr lang="en-US" dirty="0"/>
              <a:t>C</a:t>
            </a:r>
            <a:r>
              <a:rPr lang="en-US" spc="-10" dirty="0"/>
              <a:t>S</a:t>
            </a:r>
            <a:r>
              <a:rPr lang="en-US" dirty="0"/>
              <a:t>E543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7057</TotalTime>
  <Words>1525</Words>
  <Application>Microsoft Office PowerPoint</Application>
  <PresentationFormat>On-screen Show (4:3)</PresentationFormat>
  <Paragraphs>300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Amazon Ember</vt:lpstr>
      <vt:lpstr>Malgun Gothic</vt:lpstr>
      <vt:lpstr>Arial</vt:lpstr>
      <vt:lpstr>Calibri</vt:lpstr>
      <vt:lpstr>Tahoma</vt:lpstr>
      <vt:lpstr>Times New Roman</vt:lpstr>
      <vt:lpstr>Wingdings</vt:lpstr>
      <vt:lpstr>Office Theme</vt:lpstr>
      <vt:lpstr>CSE 543 Information Assurance and Security </vt:lpstr>
      <vt:lpstr>Information Forms and States</vt:lpstr>
      <vt:lpstr>Threats and Vulnerabilities</vt:lpstr>
      <vt:lpstr>Four Categories of Threats</vt:lpstr>
      <vt:lpstr>Four Categories of Threats (cont.)</vt:lpstr>
      <vt:lpstr>Necessary Protection</vt:lpstr>
      <vt:lpstr>Necessary Protection</vt:lpstr>
      <vt:lpstr>Possible Protection (cont.)</vt:lpstr>
      <vt:lpstr>Security Principles</vt:lpstr>
      <vt:lpstr>Security Principles (cont.)</vt:lpstr>
      <vt:lpstr>Security Principles (cont.)</vt:lpstr>
      <vt:lpstr>Security Principles (cont.)</vt:lpstr>
      <vt:lpstr>Security Principles (cont.)</vt:lpstr>
      <vt:lpstr>Security Principles (cont.)</vt:lpstr>
      <vt:lpstr>Security Principles (cont.)</vt:lpstr>
      <vt:lpstr>Security Principles (cont.)</vt:lpstr>
      <vt:lpstr>Security Principles (cont.)</vt:lpstr>
      <vt:lpstr>Security Principles (cont.)</vt:lpstr>
      <vt:lpstr>Security Principles (cont.)</vt:lpstr>
      <vt:lpstr>Security Principles (cont.)</vt:lpstr>
      <vt:lpstr>Additional Definitions</vt:lpstr>
      <vt:lpstr>Other Security Principles</vt:lpstr>
      <vt:lpstr>Other Security Principles</vt:lpstr>
      <vt:lpstr>DoD Definition of Information Assurance</vt:lpstr>
      <vt:lpstr>Information Characteristics</vt:lpstr>
      <vt:lpstr>Information Characteristics</vt:lpstr>
      <vt:lpstr>Information Characteristics (cont.)</vt:lpstr>
      <vt:lpstr>Information Characteristics (cont.)</vt:lpstr>
      <vt:lpstr>Information System</vt:lpstr>
      <vt:lpstr>INFOSEC</vt:lpstr>
      <vt:lpstr>OPSEC</vt:lpstr>
      <vt:lpstr>Other Important Terms</vt:lpstr>
      <vt:lpstr>Other Important Terms</vt:lpstr>
      <vt:lpstr>Other Important Terms (Cont.)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Stephen S. Yau</cp:lastModifiedBy>
  <cp:revision>187</cp:revision>
  <dcterms:created xsi:type="dcterms:W3CDTF">2016-01-07T22:01:05Z</dcterms:created>
  <dcterms:modified xsi:type="dcterms:W3CDTF">2022-01-26T06:55:57Z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2016-01-07T00:00:00Z</vt:filetime>
  </property>
</Properties>
</file>