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9" r:id="rId2"/>
    <p:sldId id="400" r:id="rId3"/>
    <p:sldId id="401" r:id="rId4"/>
    <p:sldId id="402" r:id="rId5"/>
    <p:sldId id="40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D604-9379-417D-A9FF-C4F20917C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24D17-5F7D-4F0D-B0A6-E5BB2EACB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E6A64-AEFF-4E5E-9FFC-52DAE9362FA4}"/>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5" name="Footer Placeholder 4">
            <a:extLst>
              <a:ext uri="{FF2B5EF4-FFF2-40B4-BE49-F238E27FC236}">
                <a16:creationId xmlns:a16="http://schemas.microsoft.com/office/drawing/2014/main" id="{E6359A66-77D4-4135-A0A6-D0AE2DFC9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D4512-B34F-4FBC-BB86-6634D3CDEE35}"/>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237421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6552-4088-4D17-B706-8D030A618B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1BF53-EBED-43E8-BC20-4BFC445E3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D3E2A-7124-4BDD-93C6-BAB4543B0F4B}"/>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5" name="Footer Placeholder 4">
            <a:extLst>
              <a:ext uri="{FF2B5EF4-FFF2-40B4-BE49-F238E27FC236}">
                <a16:creationId xmlns:a16="http://schemas.microsoft.com/office/drawing/2014/main" id="{04E74C63-1DB7-4615-B49A-8DC2EEBF1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58491-EB56-484A-87FB-38450A3A64E6}"/>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30594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C58DB-E2EB-44D4-B343-FE0CCFDCD0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F78F3D-36E8-4BC7-99E2-2584B59669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24416-45E8-4C37-8878-523637687A69}"/>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5" name="Footer Placeholder 4">
            <a:extLst>
              <a:ext uri="{FF2B5EF4-FFF2-40B4-BE49-F238E27FC236}">
                <a16:creationId xmlns:a16="http://schemas.microsoft.com/office/drawing/2014/main" id="{5E0FF15E-2FDE-482A-A9E5-3169FE287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474B5-E408-4276-881A-512A40FAEFB8}"/>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343094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3333CC"/>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510"/>
              </a:lnSpc>
            </a:pPr>
            <a:r>
              <a:rPr lang="en-US"/>
              <a:t>S.S. Yau                                             CSE543</a:t>
            </a:r>
            <a:endParaRPr lang="en-US" spc="-50" dirty="0"/>
          </a:p>
        </p:txBody>
      </p:sp>
      <p:sp>
        <p:nvSpPr>
          <p:cNvPr id="6" name="Holder 6"/>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a:lnSpc>
                <a:spcPts val="1520"/>
              </a:lnSpc>
            </a:pPr>
            <a:r>
              <a:rPr lang="en-US" spc="-5">
                <a:latin typeface="Arial"/>
                <a:cs typeface="Arial"/>
              </a:rPr>
              <a:t>CSE 543</a:t>
            </a:r>
            <a:endParaRPr lang="en-US" dirty="0">
              <a:latin typeface="Arial"/>
              <a:cs typeface="Arial"/>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30175">
              <a:lnSpc>
                <a:spcPts val="1510"/>
              </a:lnSpc>
            </a:pPr>
            <a:fld id="{81D60167-4931-47E6-BA6A-407CBD079E47}" type="slidenum">
              <a:rPr lang="en-US" smtClean="0">
                <a:latin typeface="Times New Roman"/>
                <a:cs typeface="Times New Roman"/>
              </a:rPr>
              <a:pPr marL="130175">
                <a:lnSpc>
                  <a:spcPts val="1510"/>
                </a:lnSpc>
              </a:pPr>
              <a:t>‹#›</a:t>
            </a:fld>
            <a:endParaRPr lang="en-US" dirty="0">
              <a:latin typeface="Times New Roman"/>
              <a:cs typeface="Times New Roman"/>
            </a:endParaRPr>
          </a:p>
        </p:txBody>
      </p:sp>
    </p:spTree>
    <p:extLst>
      <p:ext uri="{BB962C8B-B14F-4D97-AF65-F5344CB8AC3E}">
        <p14:creationId xmlns:p14="http://schemas.microsoft.com/office/powerpoint/2010/main" val="325909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AE95-8A77-4102-B2DD-B3E464E0C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CB23-AD2E-4EBB-B337-58D5C86EC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65502-3837-4A4A-9176-8B481CDBCC13}"/>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5" name="Footer Placeholder 4">
            <a:extLst>
              <a:ext uri="{FF2B5EF4-FFF2-40B4-BE49-F238E27FC236}">
                <a16:creationId xmlns:a16="http://schemas.microsoft.com/office/drawing/2014/main" id="{CE36D149-DA6E-40D0-AACA-2E51E13D2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00F4F-9840-4770-82EB-1E78F90F7DB3}"/>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273986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C2F2-E106-4E1A-9AEC-DA2F066E9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7E1A9F-B709-4F98-B403-6BEFDCBAF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0706E-A4E1-47FD-AE1D-4CEC3D9C4993}"/>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5" name="Footer Placeholder 4">
            <a:extLst>
              <a:ext uri="{FF2B5EF4-FFF2-40B4-BE49-F238E27FC236}">
                <a16:creationId xmlns:a16="http://schemas.microsoft.com/office/drawing/2014/main" id="{3E036A6E-D237-4C08-BAD3-79267B6EF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AFABC-752C-4512-A78E-CC527F678BA9}"/>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375304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F2DD-63FC-4658-A53A-5B9EB4D9F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5B907-288E-4B36-96B3-CAE5B906A5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4EFDCD-5E6B-49A9-AD16-BBD810010C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46037B-91DB-4334-9007-8E3E397AE67A}"/>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6" name="Footer Placeholder 5">
            <a:extLst>
              <a:ext uri="{FF2B5EF4-FFF2-40B4-BE49-F238E27FC236}">
                <a16:creationId xmlns:a16="http://schemas.microsoft.com/office/drawing/2014/main" id="{1E281F81-5335-4FC9-9F76-17DF40B31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36AAE-260B-4AE3-A311-207CC8CD6614}"/>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347119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CAAA-B2A3-4C47-A80F-8B883C846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3C760F-3EF7-4D12-BC13-C14093BB9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72EEA-ACD4-4FF0-B7EF-B6900719B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01178-C951-4878-9E6C-4E1660E7F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4E5039-A5B3-4784-B66E-D06519FB3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2BF655-66DB-4081-A7A4-E0F891C5212C}"/>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8" name="Footer Placeholder 7">
            <a:extLst>
              <a:ext uri="{FF2B5EF4-FFF2-40B4-BE49-F238E27FC236}">
                <a16:creationId xmlns:a16="http://schemas.microsoft.com/office/drawing/2014/main" id="{167FCC6F-FE4A-44F0-9203-8AAD37C4E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14D46-494A-4CFC-85BC-013344FF4D16}"/>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209071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05B5-F222-4663-9CD4-90C3E4EF95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476CDC-9C89-4410-BB95-E8627A5A9C56}"/>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4" name="Footer Placeholder 3">
            <a:extLst>
              <a:ext uri="{FF2B5EF4-FFF2-40B4-BE49-F238E27FC236}">
                <a16:creationId xmlns:a16="http://schemas.microsoft.com/office/drawing/2014/main" id="{2390CA2D-3F5C-453D-B234-08B13D589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5311A3-1C23-4D5C-94A3-9A594ADDDCF4}"/>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134447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A2626-BDC4-4600-958D-2C3F62D1729B}"/>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3" name="Footer Placeholder 2">
            <a:extLst>
              <a:ext uri="{FF2B5EF4-FFF2-40B4-BE49-F238E27FC236}">
                <a16:creationId xmlns:a16="http://schemas.microsoft.com/office/drawing/2014/main" id="{CAA94C1D-C242-48D0-AAB6-31C9505662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C35887-7C01-43DA-99B2-92EE093E27A6}"/>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21419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E50C-580B-44E3-9937-E1BA94379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13BBFE-1E4E-4D30-B441-852A7F847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7865F-A9EE-4C75-B7BC-37167DF15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49A9A-3644-432E-A04F-BA09AC26D423}"/>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6" name="Footer Placeholder 5">
            <a:extLst>
              <a:ext uri="{FF2B5EF4-FFF2-40B4-BE49-F238E27FC236}">
                <a16:creationId xmlns:a16="http://schemas.microsoft.com/office/drawing/2014/main" id="{4C424688-4691-4E99-8936-DEEB0719E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577F9-8799-4250-BE34-423CB71630B4}"/>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222608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4A89-9FEE-4F6D-89D3-404704192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4D144-2A10-4570-9015-6C0C04462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E3EE3-5D86-4F23-849B-95F74FA37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FF1EF-3908-4AEB-B6DA-E2C20B0572CB}"/>
              </a:ext>
            </a:extLst>
          </p:cNvPr>
          <p:cNvSpPr>
            <a:spLocks noGrp="1"/>
          </p:cNvSpPr>
          <p:nvPr>
            <p:ph type="dt" sz="half" idx="10"/>
          </p:nvPr>
        </p:nvSpPr>
        <p:spPr/>
        <p:txBody>
          <a:bodyPr/>
          <a:lstStyle/>
          <a:p>
            <a:fld id="{F5844D85-C64F-4943-9320-288BD98421F4}" type="datetimeFigureOut">
              <a:rPr lang="en-US" smtClean="0"/>
              <a:t>2/24/2022</a:t>
            </a:fld>
            <a:endParaRPr lang="en-US"/>
          </a:p>
        </p:txBody>
      </p:sp>
      <p:sp>
        <p:nvSpPr>
          <p:cNvPr id="6" name="Footer Placeholder 5">
            <a:extLst>
              <a:ext uri="{FF2B5EF4-FFF2-40B4-BE49-F238E27FC236}">
                <a16:creationId xmlns:a16="http://schemas.microsoft.com/office/drawing/2014/main" id="{5CC09139-4637-4AD8-96CF-824453081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E683F-D5EC-4BE8-98DF-73406D2DC60D}"/>
              </a:ext>
            </a:extLst>
          </p:cNvPr>
          <p:cNvSpPr>
            <a:spLocks noGrp="1"/>
          </p:cNvSpPr>
          <p:nvPr>
            <p:ph type="sldNum" sz="quarter" idx="12"/>
          </p:nvPr>
        </p:nvSpPr>
        <p:spPr/>
        <p:txBody>
          <a:bodyPr/>
          <a:lstStyle/>
          <a:p>
            <a:fld id="{67851B97-481A-490C-B3F0-6E964B7F23D2}" type="slidenum">
              <a:rPr lang="en-US" smtClean="0"/>
              <a:t>‹#›</a:t>
            </a:fld>
            <a:endParaRPr lang="en-US"/>
          </a:p>
        </p:txBody>
      </p:sp>
    </p:spTree>
    <p:extLst>
      <p:ext uri="{BB962C8B-B14F-4D97-AF65-F5344CB8AC3E}">
        <p14:creationId xmlns:p14="http://schemas.microsoft.com/office/powerpoint/2010/main" val="210483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06395-FFC5-4690-B9E9-92736D64A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2D1055-E9F0-474C-88BC-8CA49C456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3AC24-BEBE-4110-BB13-33C02CD3B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44D85-C64F-4943-9320-288BD98421F4}" type="datetimeFigureOut">
              <a:rPr lang="en-US" smtClean="0"/>
              <a:t>2/24/2022</a:t>
            </a:fld>
            <a:endParaRPr lang="en-US"/>
          </a:p>
        </p:txBody>
      </p:sp>
      <p:sp>
        <p:nvSpPr>
          <p:cNvPr id="5" name="Footer Placeholder 4">
            <a:extLst>
              <a:ext uri="{FF2B5EF4-FFF2-40B4-BE49-F238E27FC236}">
                <a16:creationId xmlns:a16="http://schemas.microsoft.com/office/drawing/2014/main" id="{AC970C66-58E3-4C01-A3EB-6242315DB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4996F2-76CF-4A24-BC40-92431CE45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51B97-481A-490C-B3F0-6E964B7F23D2}" type="slidenum">
              <a:rPr lang="en-US" smtClean="0"/>
              <a:t>‹#›</a:t>
            </a:fld>
            <a:endParaRPr lang="en-US"/>
          </a:p>
        </p:txBody>
      </p:sp>
    </p:spTree>
    <p:extLst>
      <p:ext uri="{BB962C8B-B14F-4D97-AF65-F5344CB8AC3E}">
        <p14:creationId xmlns:p14="http://schemas.microsoft.com/office/powerpoint/2010/main" val="3035654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304801"/>
            <a:ext cx="7010400" cy="984885"/>
          </a:xfrm>
        </p:spPr>
        <p:txBody>
          <a:bodyPr/>
          <a:lstStyle/>
          <a:p>
            <a:r>
              <a:rPr lang="en-US" sz="3200" dirty="0"/>
              <a:t>Trusted coordination in collaborative software development example. </a:t>
            </a:r>
          </a:p>
        </p:txBody>
      </p:sp>
      <p:sp>
        <p:nvSpPr>
          <p:cNvPr id="3" name="Content Placeholder 2"/>
          <p:cNvSpPr>
            <a:spLocks noGrp="1"/>
          </p:cNvSpPr>
          <p:nvPr>
            <p:ph sz="half" idx="2"/>
          </p:nvPr>
        </p:nvSpPr>
        <p:spPr>
          <a:xfrm>
            <a:off x="1757803" y="1474339"/>
            <a:ext cx="8610600" cy="4466864"/>
          </a:xfrm>
        </p:spPr>
        <p:txBody>
          <a:bodyPr/>
          <a:lstStyle/>
          <a:p>
            <a:pPr marL="571500" indent="-571500">
              <a:buClr>
                <a:schemeClr val="tx2">
                  <a:lumMod val="75000"/>
                </a:schemeClr>
              </a:buClr>
              <a:buFont typeface="Times New Roman" panose="02020603050405020304" pitchFamily="18" charset="0"/>
              <a:buChar char="■"/>
            </a:pPr>
            <a:r>
              <a:rPr lang="en-US" sz="3800" dirty="0"/>
              <a:t>The large-scale software system is divided into multiple major components.</a:t>
            </a:r>
          </a:p>
          <a:p>
            <a:pPr marL="571500" indent="-571500">
              <a:buClr>
                <a:schemeClr val="tx2">
                  <a:lumMod val="75000"/>
                </a:schemeClr>
              </a:buClr>
              <a:buFont typeface="Times New Roman" panose="02020603050405020304" pitchFamily="18" charset="0"/>
              <a:buChar char="■"/>
            </a:pPr>
            <a:r>
              <a:rPr lang="en-US" sz="3800" dirty="0"/>
              <a:t>Each major component is developed by a separate team.</a:t>
            </a:r>
          </a:p>
          <a:p>
            <a:pPr marL="571500" indent="-571500">
              <a:buClr>
                <a:schemeClr val="tx2">
                  <a:lumMod val="75000"/>
                </a:schemeClr>
              </a:buClr>
              <a:buFont typeface="Times New Roman" panose="02020603050405020304" pitchFamily="18" charset="0"/>
              <a:buChar char="■"/>
            </a:pPr>
            <a:r>
              <a:rPr lang="en-US" sz="3800" dirty="0"/>
              <a:t> Each team creates software specifications for the software component and generates smart contracts.</a:t>
            </a:r>
          </a:p>
        </p:txBody>
      </p:sp>
      <p:sp>
        <p:nvSpPr>
          <p:cNvPr id="4" name="Footer Placeholder 3"/>
          <p:cNvSpPr>
            <a:spLocks noGrp="1"/>
          </p:cNvSpPr>
          <p:nvPr>
            <p:ph type="ftr" sz="quarter" idx="5"/>
          </p:nvPr>
        </p:nvSpPr>
        <p:spPr>
          <a:xfrm>
            <a:off x="1983740" y="6458498"/>
            <a:ext cx="8133081" cy="205476"/>
          </a:xfrm>
        </p:spPr>
        <p:txBody>
          <a:bodyPr/>
          <a:lstStyle/>
          <a:p>
            <a:pPr marL="12700">
              <a:lnSpc>
                <a:spcPts val="1510"/>
              </a:lnSpc>
            </a:pPr>
            <a:r>
              <a:rPr lang="en-US" dirty="0"/>
              <a:t>S.S. Yau                                             CSE543</a:t>
            </a:r>
            <a:endParaRPr lang="en-US" spc="-50" dirty="0"/>
          </a:p>
        </p:txBody>
      </p:sp>
      <p:sp>
        <p:nvSpPr>
          <p:cNvPr id="5" name="Slide Number Placeholder 4"/>
          <p:cNvSpPr>
            <a:spLocks noGrp="1"/>
          </p:cNvSpPr>
          <p:nvPr>
            <p:ph type="sldNum" sz="quarter" idx="7"/>
          </p:nvPr>
        </p:nvSpPr>
        <p:spPr>
          <a:xfrm>
            <a:off x="9906001" y="6459504"/>
            <a:ext cx="499617" cy="20447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1</a:t>
            </a:fld>
            <a:endParaRPr lang="en-US" dirty="0">
              <a:latin typeface="Times New Roman"/>
              <a:cs typeface="Times New Roman"/>
            </a:endParaRPr>
          </a:p>
        </p:txBody>
      </p:sp>
    </p:spTree>
    <p:extLst>
      <p:ext uri="{BB962C8B-B14F-4D97-AF65-F5344CB8AC3E}">
        <p14:creationId xmlns:p14="http://schemas.microsoft.com/office/powerpoint/2010/main" val="40636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304801"/>
            <a:ext cx="7010400" cy="984885"/>
          </a:xfrm>
        </p:spPr>
        <p:txBody>
          <a:bodyPr/>
          <a:lstStyle/>
          <a:p>
            <a:r>
              <a:rPr lang="en-US" sz="3200" dirty="0"/>
              <a:t>Trusted coordination in collaborative software development example. </a:t>
            </a:r>
          </a:p>
        </p:txBody>
      </p:sp>
      <p:sp>
        <p:nvSpPr>
          <p:cNvPr id="3" name="Content Placeholder 2"/>
          <p:cNvSpPr>
            <a:spLocks noGrp="1"/>
          </p:cNvSpPr>
          <p:nvPr>
            <p:ph sz="half" idx="2"/>
          </p:nvPr>
        </p:nvSpPr>
        <p:spPr>
          <a:xfrm>
            <a:off x="1752600" y="1364399"/>
            <a:ext cx="8610600" cy="5242461"/>
          </a:xfrm>
        </p:spPr>
        <p:txBody>
          <a:bodyPr/>
          <a:lstStyle/>
          <a:p>
            <a:pPr marL="571500" indent="-571500">
              <a:buClr>
                <a:schemeClr val="tx2">
                  <a:lumMod val="75000"/>
                </a:schemeClr>
              </a:buClr>
              <a:buFont typeface="Times New Roman" panose="02020603050405020304" pitchFamily="18" charset="0"/>
              <a:buChar char="■"/>
            </a:pPr>
            <a:r>
              <a:rPr lang="en-US" sz="4000" dirty="0"/>
              <a:t>Each team carry out software activities specified in smart contract and store the generated results in blockchain.</a:t>
            </a:r>
          </a:p>
          <a:p>
            <a:pPr marL="571500" indent="-571500">
              <a:buClr>
                <a:schemeClr val="tx2">
                  <a:lumMod val="75000"/>
                </a:schemeClr>
              </a:buClr>
              <a:buFont typeface="Times New Roman" panose="02020603050405020304" pitchFamily="18" charset="0"/>
              <a:buChar char="■"/>
            </a:pPr>
            <a:r>
              <a:rPr lang="en-US" sz="4000" dirty="0"/>
              <a:t>Any team in the blockchain can verify the results but no team can modify results. Which is useful to increase the trustworthiness of the coordination in collaborative software development.</a:t>
            </a:r>
          </a:p>
          <a:p>
            <a:pPr marL="571500" indent="-571500">
              <a:buClr>
                <a:schemeClr val="tx2">
                  <a:lumMod val="75000"/>
                </a:schemeClr>
              </a:buClr>
              <a:buFont typeface="Times New Roman" panose="02020603050405020304" pitchFamily="18" charset="0"/>
              <a:buChar char="■"/>
            </a:pPr>
            <a:endParaRPr lang="en-US" sz="4000" dirty="0"/>
          </a:p>
        </p:txBody>
      </p:sp>
      <p:sp>
        <p:nvSpPr>
          <p:cNvPr id="4" name="Footer Placeholder 3"/>
          <p:cNvSpPr>
            <a:spLocks noGrp="1"/>
          </p:cNvSpPr>
          <p:nvPr>
            <p:ph type="ftr" sz="quarter" idx="5"/>
          </p:nvPr>
        </p:nvSpPr>
        <p:spPr>
          <a:xfrm>
            <a:off x="1983740" y="6458498"/>
            <a:ext cx="8133081" cy="205476"/>
          </a:xfrm>
        </p:spPr>
        <p:txBody>
          <a:bodyPr/>
          <a:lstStyle/>
          <a:p>
            <a:pPr marL="12700">
              <a:lnSpc>
                <a:spcPts val="1510"/>
              </a:lnSpc>
            </a:pPr>
            <a:r>
              <a:rPr lang="en-US" dirty="0"/>
              <a:t>S.S. Yau                                             CSE543</a:t>
            </a:r>
            <a:endParaRPr lang="en-US" spc="-50" dirty="0"/>
          </a:p>
        </p:txBody>
      </p:sp>
      <p:sp>
        <p:nvSpPr>
          <p:cNvPr id="5" name="Slide Number Placeholder 4"/>
          <p:cNvSpPr>
            <a:spLocks noGrp="1"/>
          </p:cNvSpPr>
          <p:nvPr>
            <p:ph type="sldNum" sz="quarter" idx="7"/>
          </p:nvPr>
        </p:nvSpPr>
        <p:spPr>
          <a:xfrm>
            <a:off x="9906001" y="6459504"/>
            <a:ext cx="499617" cy="20447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2</a:t>
            </a:fld>
            <a:endParaRPr lang="en-US" dirty="0">
              <a:latin typeface="Times New Roman"/>
              <a:cs typeface="Times New Roman"/>
            </a:endParaRPr>
          </a:p>
        </p:txBody>
      </p:sp>
    </p:spTree>
    <p:extLst>
      <p:ext uri="{BB962C8B-B14F-4D97-AF65-F5344CB8AC3E}">
        <p14:creationId xmlns:p14="http://schemas.microsoft.com/office/powerpoint/2010/main" val="235939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rusted coordination in collaborative software development example. "/>
          <p:cNvSpPr>
            <a:spLocks noGrp="1"/>
          </p:cNvSpPr>
          <p:nvPr>
            <p:ph type="title"/>
          </p:nvPr>
        </p:nvSpPr>
        <p:spPr>
          <a:xfrm>
            <a:off x="2819400" y="304801"/>
            <a:ext cx="7010400" cy="984885"/>
          </a:xfrm>
        </p:spPr>
        <p:txBody>
          <a:bodyPr/>
          <a:lstStyle/>
          <a:p>
            <a:r>
              <a:rPr lang="en-US" sz="3200" dirty="0"/>
              <a:t>Trusted coordination in collaborative software development example. </a:t>
            </a:r>
          </a:p>
        </p:txBody>
      </p:sp>
      <p:sp>
        <p:nvSpPr>
          <p:cNvPr id="3" name="Content Placeholder 2"/>
          <p:cNvSpPr>
            <a:spLocks noGrp="1"/>
          </p:cNvSpPr>
          <p:nvPr>
            <p:ph sz="half" idx="2"/>
          </p:nvPr>
        </p:nvSpPr>
        <p:spPr>
          <a:xfrm>
            <a:off x="2283106" y="4559661"/>
            <a:ext cx="8610600" cy="249299"/>
          </a:xfrm>
        </p:spPr>
        <p:txBody>
          <a:bodyPr/>
          <a:lstStyle/>
          <a:p>
            <a:pPr marL="571500" indent="-571500">
              <a:buClr>
                <a:schemeClr val="tx2">
                  <a:lumMod val="75000"/>
                </a:schemeClr>
              </a:buClr>
              <a:buFont typeface="Times New Roman" panose="02020603050405020304" pitchFamily="18" charset="0"/>
              <a:buChar char="■"/>
            </a:pPr>
            <a:r>
              <a:rPr lang="en-US" sz="1800" dirty="0">
                <a:solidFill>
                  <a:srgbClr val="000000"/>
                </a:solidFill>
                <a:latin typeface="Times New Roman" panose="02020603050405020304" pitchFamily="18" charset="0"/>
              </a:rPr>
              <a:t>Implementation of software testing approach using Hyperledger </a:t>
            </a:r>
            <a:endParaRPr lang="en-US" sz="4000" dirty="0"/>
          </a:p>
        </p:txBody>
      </p:sp>
      <p:sp>
        <p:nvSpPr>
          <p:cNvPr id="4" name="Footer Placeholder 3"/>
          <p:cNvSpPr>
            <a:spLocks noGrp="1"/>
          </p:cNvSpPr>
          <p:nvPr>
            <p:ph type="ftr" sz="quarter" idx="5"/>
          </p:nvPr>
        </p:nvSpPr>
        <p:spPr>
          <a:xfrm>
            <a:off x="1983740" y="6458498"/>
            <a:ext cx="8133081" cy="205476"/>
          </a:xfrm>
        </p:spPr>
        <p:txBody>
          <a:bodyPr/>
          <a:lstStyle/>
          <a:p>
            <a:pPr marL="12700">
              <a:lnSpc>
                <a:spcPts val="1510"/>
              </a:lnSpc>
            </a:pPr>
            <a:r>
              <a:rPr lang="en-US" dirty="0"/>
              <a:t>S.S. Yau                                             CSE543</a:t>
            </a:r>
            <a:endParaRPr lang="en-US" spc="-50" dirty="0"/>
          </a:p>
        </p:txBody>
      </p:sp>
      <p:sp>
        <p:nvSpPr>
          <p:cNvPr id="5" name="Slide Number Placeholder 4"/>
          <p:cNvSpPr>
            <a:spLocks noGrp="1"/>
          </p:cNvSpPr>
          <p:nvPr>
            <p:ph type="sldNum" sz="quarter" idx="7"/>
          </p:nvPr>
        </p:nvSpPr>
        <p:spPr>
          <a:xfrm>
            <a:off x="9906001" y="6459504"/>
            <a:ext cx="499617" cy="20447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3</a:t>
            </a:fld>
            <a:endParaRPr lang="en-US" dirty="0">
              <a:latin typeface="Times New Roman"/>
              <a:cs typeface="Times New Roman"/>
            </a:endParaRPr>
          </a:p>
        </p:txBody>
      </p:sp>
      <p:pic>
        <p:nvPicPr>
          <p:cNvPr id="7" name="Picture 6" descr="Trusted coordination in collaborative software development example. ">
            <a:extLst>
              <a:ext uri="{FF2B5EF4-FFF2-40B4-BE49-F238E27FC236}">
                <a16:creationId xmlns:a16="http://schemas.microsoft.com/office/drawing/2014/main" id="{E6145015-5583-44D2-9A1C-23095C8F147E}"/>
              </a:ext>
            </a:extLst>
          </p:cNvPr>
          <p:cNvPicPr>
            <a:picLocks noChangeAspect="1"/>
          </p:cNvPicPr>
          <p:nvPr/>
        </p:nvPicPr>
        <p:blipFill>
          <a:blip r:embed="rId2"/>
          <a:stretch>
            <a:fillRect/>
          </a:stretch>
        </p:blipFill>
        <p:spPr>
          <a:xfrm>
            <a:off x="2283106" y="1488237"/>
            <a:ext cx="7546694" cy="3019245"/>
          </a:xfrm>
          <a:prstGeom prst="rect">
            <a:avLst/>
          </a:prstGeom>
        </p:spPr>
      </p:pic>
    </p:spTree>
    <p:extLst>
      <p:ext uri="{BB962C8B-B14F-4D97-AF65-F5344CB8AC3E}">
        <p14:creationId xmlns:p14="http://schemas.microsoft.com/office/powerpoint/2010/main" val="17876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9775B1F-981F-4861-8A39-498DE42FAC30}"/>
              </a:ext>
            </a:extLst>
          </p:cNvPr>
          <p:cNvSpPr>
            <a:spLocks noGrp="1"/>
          </p:cNvSpPr>
          <p:nvPr>
            <p:ph type="title"/>
          </p:nvPr>
        </p:nvSpPr>
        <p:spPr>
          <a:xfrm>
            <a:off x="2710714" y="76200"/>
            <a:ext cx="7950199" cy="1231106"/>
          </a:xfrm>
        </p:spPr>
        <p:txBody>
          <a:bodyPr/>
          <a:lstStyle/>
          <a:p>
            <a:r>
              <a:rPr lang="en-US" dirty="0"/>
              <a:t>Trusted coordination in collaborative software development example</a:t>
            </a:r>
          </a:p>
        </p:txBody>
      </p:sp>
      <p:sp>
        <p:nvSpPr>
          <p:cNvPr id="10" name="Content Placeholder 9">
            <a:extLst>
              <a:ext uri="{FF2B5EF4-FFF2-40B4-BE49-F238E27FC236}">
                <a16:creationId xmlns:a16="http://schemas.microsoft.com/office/drawing/2014/main" id="{FE77CCF7-6409-43CC-848C-59A58B7692C5}"/>
              </a:ext>
            </a:extLst>
          </p:cNvPr>
          <p:cNvSpPr>
            <a:spLocks noGrp="1"/>
          </p:cNvSpPr>
          <p:nvPr>
            <p:ph sz="half" idx="2"/>
          </p:nvPr>
        </p:nvSpPr>
        <p:spPr>
          <a:xfrm>
            <a:off x="2438400" y="1524000"/>
            <a:ext cx="7772401" cy="4494564"/>
          </a:xfrm>
        </p:spPr>
        <p:txBody>
          <a:bodyPr/>
          <a:lstStyle/>
          <a:p>
            <a:pPr marL="571500" indent="-571500">
              <a:buClr>
                <a:schemeClr val="tx2">
                  <a:lumMod val="75000"/>
                </a:schemeClr>
              </a:buClr>
              <a:buFont typeface="Times New Roman" panose="02020603050405020304" pitchFamily="18" charset="0"/>
              <a:buChar char="■"/>
            </a:pPr>
            <a:r>
              <a:rPr lang="en-US" sz="3400" dirty="0"/>
              <a:t>For example, we have 5 major components C</a:t>
            </a:r>
            <a:r>
              <a:rPr lang="en-US" sz="3400" baseline="-25000" dirty="0"/>
              <a:t>1</a:t>
            </a:r>
            <a:r>
              <a:rPr lang="en-US" sz="3400" dirty="0"/>
              <a:t>,C</a:t>
            </a:r>
            <a:r>
              <a:rPr lang="en-US" sz="3400" baseline="-25000" dirty="0"/>
              <a:t>2</a:t>
            </a:r>
            <a:r>
              <a:rPr lang="en-US" sz="3400" dirty="0"/>
              <a:t>,..C</a:t>
            </a:r>
            <a:r>
              <a:rPr lang="en-US" sz="3400" baseline="-25000" dirty="0"/>
              <a:t>5 </a:t>
            </a:r>
            <a:r>
              <a:rPr lang="en-US" sz="3400" dirty="0"/>
              <a:t>and 3 software development teams T</a:t>
            </a:r>
            <a:r>
              <a:rPr lang="en-US" sz="3400" baseline="-25000" dirty="0"/>
              <a:t>1</a:t>
            </a:r>
            <a:r>
              <a:rPr lang="en-US" sz="3400" dirty="0"/>
              <a:t>,T</a:t>
            </a:r>
            <a:r>
              <a:rPr lang="en-US" sz="3400" baseline="-25000" dirty="0"/>
              <a:t>2</a:t>
            </a:r>
            <a:r>
              <a:rPr lang="en-US" sz="3400" dirty="0"/>
              <a:t>, and T</a:t>
            </a:r>
            <a:r>
              <a:rPr lang="en-US" sz="3400" baseline="-25000" dirty="0"/>
              <a:t>3 </a:t>
            </a:r>
            <a:r>
              <a:rPr lang="en-US" sz="3400" dirty="0"/>
              <a:t>.</a:t>
            </a:r>
          </a:p>
          <a:p>
            <a:pPr marL="571500" indent="-571500">
              <a:buClr>
                <a:schemeClr val="tx2">
                  <a:lumMod val="75000"/>
                </a:schemeClr>
              </a:buClr>
              <a:buFont typeface="Times New Roman" panose="02020603050405020304" pitchFamily="18" charset="0"/>
              <a:buChar char="■"/>
            </a:pPr>
            <a:r>
              <a:rPr lang="en-US" sz="3400" dirty="0"/>
              <a:t>Responsibilities of each team is assigned at the time of project initiation.</a:t>
            </a:r>
          </a:p>
          <a:p>
            <a:pPr marL="571500" indent="-571500">
              <a:buClr>
                <a:schemeClr val="tx2">
                  <a:lumMod val="75000"/>
                </a:schemeClr>
              </a:buClr>
              <a:buFont typeface="Times New Roman" panose="02020603050405020304" pitchFamily="18" charset="0"/>
              <a:buChar char="■"/>
            </a:pPr>
            <a:r>
              <a:rPr lang="en-US" sz="3400" dirty="0"/>
              <a:t>T</a:t>
            </a:r>
            <a:r>
              <a:rPr lang="en-US" sz="3400" baseline="-25000" dirty="0"/>
              <a:t>1</a:t>
            </a:r>
            <a:r>
              <a:rPr lang="en-US" sz="3400" dirty="0"/>
              <a:t> creates test plan in terms of smart contract for all software components after discussing and negotiating with other teams</a:t>
            </a:r>
          </a:p>
        </p:txBody>
      </p:sp>
    </p:spTree>
    <p:extLst>
      <p:ext uri="{BB962C8B-B14F-4D97-AF65-F5344CB8AC3E}">
        <p14:creationId xmlns:p14="http://schemas.microsoft.com/office/powerpoint/2010/main" val="102418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9775B1F-981F-4861-8A39-498DE42FAC30}"/>
              </a:ext>
            </a:extLst>
          </p:cNvPr>
          <p:cNvSpPr>
            <a:spLocks noGrp="1"/>
          </p:cNvSpPr>
          <p:nvPr>
            <p:ph type="title"/>
          </p:nvPr>
        </p:nvSpPr>
        <p:spPr>
          <a:xfrm>
            <a:off x="2692993" y="76200"/>
            <a:ext cx="7950199" cy="1231106"/>
          </a:xfrm>
        </p:spPr>
        <p:txBody>
          <a:bodyPr/>
          <a:lstStyle/>
          <a:p>
            <a:r>
              <a:rPr lang="en-US" dirty="0"/>
              <a:t>Trusted coordination in collaborative software development example</a:t>
            </a:r>
          </a:p>
        </p:txBody>
      </p:sp>
      <p:sp>
        <p:nvSpPr>
          <p:cNvPr id="10" name="Content Placeholder 9">
            <a:extLst>
              <a:ext uri="{FF2B5EF4-FFF2-40B4-BE49-F238E27FC236}">
                <a16:creationId xmlns:a16="http://schemas.microsoft.com/office/drawing/2014/main" id="{FE77CCF7-6409-43CC-848C-59A58B7692C5}"/>
              </a:ext>
            </a:extLst>
          </p:cNvPr>
          <p:cNvSpPr>
            <a:spLocks noGrp="1"/>
          </p:cNvSpPr>
          <p:nvPr>
            <p:ph sz="half" idx="2"/>
          </p:nvPr>
        </p:nvSpPr>
        <p:spPr>
          <a:xfrm>
            <a:off x="2438400" y="1524000"/>
            <a:ext cx="7772401" cy="4698722"/>
          </a:xfrm>
        </p:spPr>
        <p:txBody>
          <a:bodyPr/>
          <a:lstStyle/>
          <a:p>
            <a:pPr marL="571500" indent="-571500">
              <a:buClr>
                <a:schemeClr val="tx2">
                  <a:lumMod val="75000"/>
                </a:schemeClr>
              </a:buClr>
              <a:buFont typeface="Times New Roman" panose="02020603050405020304" pitchFamily="18" charset="0"/>
              <a:buChar char="■"/>
            </a:pPr>
            <a:r>
              <a:rPr lang="en-US" sz="3000" dirty="0"/>
              <a:t>T</a:t>
            </a:r>
            <a:r>
              <a:rPr lang="en-US" sz="3000" baseline="-25000" dirty="0"/>
              <a:t>2</a:t>
            </a:r>
            <a:r>
              <a:rPr lang="en-US" sz="3000" dirty="0"/>
              <a:t> fetches a component from blockchain to perform unit testing activities and provide results. If provided results meet the acceptance criteria against component’s smart contract, it is added to blockchain after consensus and endorsement achieved. </a:t>
            </a:r>
          </a:p>
          <a:p>
            <a:pPr marL="571500" indent="-571500">
              <a:buClr>
                <a:schemeClr val="tx2">
                  <a:lumMod val="75000"/>
                </a:schemeClr>
              </a:buClr>
              <a:buFont typeface="Times New Roman" panose="02020603050405020304" pitchFamily="18" charset="0"/>
              <a:buChar char="■"/>
            </a:pPr>
            <a:r>
              <a:rPr lang="en-US" sz="3000" dirty="0"/>
              <a:t>T</a:t>
            </a:r>
            <a:r>
              <a:rPr lang="en-US" sz="3000" baseline="-25000" dirty="0"/>
              <a:t>3  </a:t>
            </a:r>
            <a:r>
              <a:rPr lang="en-US" sz="3000" dirty="0"/>
              <a:t>can audit all previous </a:t>
            </a:r>
            <a:r>
              <a:rPr lang="en-US" sz="3000" dirty="0">
                <a:solidFill>
                  <a:srgbClr val="000000"/>
                </a:solidFill>
                <a:latin typeface="Times New Roman" panose="02020603050405020304" pitchFamily="18" charset="0"/>
              </a:rPr>
              <a:t>activities on the software component by querying smart contract and any change in the software testing plan or activities can be accommodated in the smart contract. </a:t>
            </a:r>
          </a:p>
        </p:txBody>
      </p:sp>
    </p:spTree>
    <p:extLst>
      <p:ext uri="{BB962C8B-B14F-4D97-AF65-F5344CB8AC3E}">
        <p14:creationId xmlns:p14="http://schemas.microsoft.com/office/powerpoint/2010/main" val="174607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279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Tahoma</vt:lpstr>
      <vt:lpstr>Times New Roman</vt:lpstr>
      <vt:lpstr>Office Theme</vt:lpstr>
      <vt:lpstr>Trusted coordination in collaborative software development example. </vt:lpstr>
      <vt:lpstr>Trusted coordination in collaborative software development example. </vt:lpstr>
      <vt:lpstr>Trusted coordination in collaborative software development example. </vt:lpstr>
      <vt:lpstr>Trusted coordination in collaborative software development example</vt:lpstr>
      <vt:lpstr>Trusted coordination in collaborative software development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Trusted coordination in collaborative software development example. </dc:title>
  <dc:creator>Jaya Teja Mannam (Student)</dc:creator>
  <cp:lastModifiedBy>Rama Sai Anudeep Itha (Student)</cp:lastModifiedBy>
  <cp:revision>3</cp:revision>
  <dcterms:created xsi:type="dcterms:W3CDTF">2021-09-14T23:13:28Z</dcterms:created>
  <dcterms:modified xsi:type="dcterms:W3CDTF">2022-02-24T21:59:52Z</dcterms:modified>
</cp:coreProperties>
</file>