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7"/>
  </p:notesMasterIdLst>
  <p:sldIdLst>
    <p:sldId id="256" r:id="rId3"/>
    <p:sldId id="389" r:id="rId4"/>
    <p:sldId id="380" r:id="rId5"/>
    <p:sldId id="390" r:id="rId6"/>
    <p:sldId id="379" r:id="rId7"/>
    <p:sldId id="391" r:id="rId8"/>
    <p:sldId id="387" r:id="rId9"/>
    <p:sldId id="386" r:id="rId10"/>
    <p:sldId id="388" r:id="rId11"/>
    <p:sldId id="392" r:id="rId12"/>
    <p:sldId id="393" r:id="rId13"/>
    <p:sldId id="382" r:id="rId14"/>
    <p:sldId id="383" r:id="rId15"/>
    <p:sldId id="384" r:id="rId16"/>
    <p:sldId id="385" r:id="rId17"/>
    <p:sldId id="395" r:id="rId18"/>
    <p:sldId id="396" r:id="rId19"/>
    <p:sldId id="397" r:id="rId20"/>
    <p:sldId id="394" r:id="rId21"/>
    <p:sldId id="398" r:id="rId22"/>
    <p:sldId id="362" r:id="rId23"/>
    <p:sldId id="366" r:id="rId24"/>
    <p:sldId id="405" r:id="rId25"/>
    <p:sldId id="407" r:id="rId2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90160" autoAdjust="0"/>
  </p:normalViewPr>
  <p:slideViewPr>
    <p:cSldViewPr>
      <p:cViewPr varScale="1">
        <p:scale>
          <a:sx n="50" d="100"/>
          <a:sy n="50" d="100"/>
        </p:scale>
        <p:origin x="960" y="1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6F1D5FB-2A89-417E-A61C-356E8EF287FA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643DE-F357-4624-89D3-46DA6F22C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7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643DE-F357-4624-89D3-46DA6F22CB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88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643DE-F357-4624-89D3-46DA6F22CB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5643DE-F357-4624-89D3-46DA6F22CB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00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643DE-F357-4624-89D3-46DA6F22CB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92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5643DE-F357-4624-89D3-46DA6F22CB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58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643DE-F357-4624-89D3-46DA6F22CB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2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5643DE-F357-4624-89D3-46DA6F22CB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42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5643DE-F357-4624-89D3-46DA6F22CB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672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5643DE-F357-4624-89D3-46DA6F22CB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52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643DE-F357-4624-89D3-46DA6F22CB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5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S.S. Yau                                             CSE543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>
                <a:latin typeface="Arial"/>
                <a:cs typeface="Arial"/>
              </a:rPr>
              <a:t>CSE 543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0175">
              <a:lnSpc>
                <a:spcPts val="15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S.S. Yau                                             CSE543</a:t>
            </a:r>
            <a:endParaRPr spc="-5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>
                <a:latin typeface="Arial"/>
                <a:cs typeface="Arial"/>
              </a:rPr>
              <a:t>CSE 543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0175">
              <a:lnSpc>
                <a:spcPts val="15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967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S.S. Yau                                             CSE543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>
                <a:latin typeface="Arial"/>
                <a:cs typeface="Arial"/>
              </a:rPr>
              <a:t>CSE 543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0175">
              <a:lnSpc>
                <a:spcPts val="15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S.S. Yau                                             CSE543</a:t>
            </a:r>
            <a:endParaRPr spc="-5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>
                <a:latin typeface="Arial"/>
                <a:cs typeface="Arial"/>
              </a:rPr>
              <a:t>CSE 543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0175">
              <a:lnSpc>
                <a:spcPts val="15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S.S. Yau                                             CSE543</a:t>
            </a:r>
            <a:endParaRPr spc="-5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>
                <a:latin typeface="Arial"/>
                <a:cs typeface="Arial"/>
              </a:rPr>
              <a:t>CSE 543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0175">
              <a:lnSpc>
                <a:spcPts val="15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S.S. Yau                                             CSE543</a:t>
            </a:r>
            <a:endParaRPr spc="-5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>
                <a:latin typeface="Arial"/>
                <a:cs typeface="Arial"/>
              </a:rPr>
              <a:t>CSE 543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0175">
              <a:lnSpc>
                <a:spcPts val="15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S.S. Yau                                             CSE543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>
                <a:latin typeface="Arial"/>
                <a:cs typeface="Arial"/>
              </a:rPr>
              <a:t>CSE 543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0175">
              <a:lnSpc>
                <a:spcPts val="15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531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S.S. Yau                                             CSE543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>
                <a:latin typeface="Arial"/>
                <a:cs typeface="Arial"/>
              </a:rPr>
              <a:t>CSE 543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0175">
              <a:lnSpc>
                <a:spcPts val="15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895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S.S. Yau                                             CSE543</a:t>
            </a:r>
            <a:endParaRPr spc="-5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>
                <a:latin typeface="Arial"/>
                <a:cs typeface="Arial"/>
              </a:rPr>
              <a:t>CSE 543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0175">
              <a:lnSpc>
                <a:spcPts val="15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968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S.S. Yau                                             CSE543</a:t>
            </a:r>
            <a:endParaRPr spc="-5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>
                <a:latin typeface="Arial"/>
                <a:cs typeface="Arial"/>
              </a:rPr>
              <a:t>CSE 543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0175">
              <a:lnSpc>
                <a:spcPts val="15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444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579437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437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1001712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225" y="1001712"/>
            <a:ext cx="368300" cy="474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7000" y="928750"/>
            <a:ext cx="560387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7875" y="471487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2912" y="12621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900" y="546861"/>
            <a:ext cx="7950199" cy="620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39" y="1406397"/>
            <a:ext cx="8224520" cy="4710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9740" y="6458498"/>
            <a:ext cx="70993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S.S. Yau                                             CSE543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278629" y="6458498"/>
            <a:ext cx="73913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>
                <a:latin typeface="Arial"/>
                <a:cs typeface="Arial"/>
              </a:rPr>
              <a:t>CSE 543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5238" y="6459504"/>
            <a:ext cx="24637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0175">
              <a:lnSpc>
                <a:spcPts val="15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579437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437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1001712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225" y="1001712"/>
            <a:ext cx="368300" cy="474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7000" y="928750"/>
            <a:ext cx="560387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7875" y="471487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2912" y="12621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900" y="546861"/>
            <a:ext cx="7950199" cy="620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39" y="1406397"/>
            <a:ext cx="8224520" cy="4710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9740" y="6458498"/>
            <a:ext cx="70993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S.S. Yau                                             CSE543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278629" y="6458498"/>
            <a:ext cx="73913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lang="en-US" spc="-5">
                <a:latin typeface="Arial"/>
                <a:cs typeface="Arial"/>
              </a:rPr>
              <a:t>CSE 543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5238" y="6459504"/>
            <a:ext cx="24637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0175">
              <a:lnSpc>
                <a:spcPts val="15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95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garage.org/blog/ethereum-smart-contract-tutori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hereum.org/" TargetMode="External"/><Relationship Id="rId2" Type="http://schemas.openxmlformats.org/officeDocument/2006/relationships/hyperlink" Target="https://www.hyperledger.or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18.279985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eeexplore.ieee.org/document/8274922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SC.2010.5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4464" y="1271016"/>
            <a:ext cx="649224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0388" y="1741932"/>
            <a:ext cx="71475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83652" y="2290572"/>
            <a:ext cx="71475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3984" y="2839211"/>
            <a:ext cx="71475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42432" y="3372611"/>
            <a:ext cx="790956" cy="1121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9900" y="4607052"/>
            <a:ext cx="71475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8300" y="5187696"/>
            <a:ext cx="557784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151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EAAEE38-5C9F-6F4F-BE5D-788D4655AE4F}"/>
              </a:ext>
            </a:extLst>
          </p:cNvPr>
          <p:cNvSpPr txBox="1">
            <a:spLocks/>
          </p:cNvSpPr>
          <p:nvPr/>
        </p:nvSpPr>
        <p:spPr>
          <a:xfrm>
            <a:off x="963422" y="1501013"/>
            <a:ext cx="6920230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905" algn="ctr"/>
            <a:r>
              <a:rPr lang="en-US" sz="3600" b="1" i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3600" b="1" i="1" kern="0" spc="-95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543</a:t>
            </a:r>
            <a:endParaRPr lang="en-US" sz="3600" b="1" i="1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i="1" kern="0" spc="-5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3600" b="1" i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Assurance and Security </a:t>
            </a:r>
            <a:endParaRPr lang="en-US" sz="3600" b="1" i="1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067DD4E-8BAD-A046-9A89-D0431ECD4A46}"/>
              </a:ext>
            </a:extLst>
          </p:cNvPr>
          <p:cNvSpPr txBox="1"/>
          <p:nvPr/>
        </p:nvSpPr>
        <p:spPr>
          <a:xfrm>
            <a:off x="1514855" y="2753868"/>
            <a:ext cx="6019800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i="1" dirty="0">
                <a:solidFill>
                  <a:srgbClr val="333399"/>
                </a:solidFill>
                <a:latin typeface="Times New Roman"/>
                <a:cs typeface="Times New Roman"/>
              </a:rPr>
              <a:t>Blockchain and IA Applications</a:t>
            </a:r>
            <a:endParaRPr sz="5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lang="en-US" sz="4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Professor Stephen S.</a:t>
            </a:r>
            <a:r>
              <a:rPr sz="3600" b="1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333399"/>
                </a:solidFill>
                <a:latin typeface="Times New Roman"/>
                <a:cs typeface="Times New Roman"/>
              </a:rPr>
              <a:t>Yau</a:t>
            </a:r>
            <a:endParaRPr lang="en-US" sz="3600" b="1" i="1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lang="en-US" sz="3600" b="1" i="1" dirty="0">
              <a:solidFill>
                <a:srgbClr val="333399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800" b="1" i="1">
                <a:solidFill>
                  <a:srgbClr val="333399"/>
                </a:solidFill>
                <a:latin typeface="Times New Roman"/>
                <a:cs typeface="Times New Roman"/>
              </a:rPr>
              <a:t>Spring 2022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439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457200"/>
            <a:ext cx="647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en-US" dirty="0"/>
              <a:t>Target Hash In Genesis Block</a:t>
            </a:r>
            <a:endParaRPr lang="en-US"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35238" y="6459504"/>
            <a:ext cx="246379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91BE5FA4-8AE2-4449-92F7-26AD42D8211B}"/>
              </a:ext>
            </a:extLst>
          </p:cNvPr>
          <p:cNvSpPr txBox="1"/>
          <p:nvPr/>
        </p:nvSpPr>
        <p:spPr>
          <a:xfrm>
            <a:off x="355392" y="1587817"/>
            <a:ext cx="8348217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0" marR="15875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  <a:defRPr/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Difficulty level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(from 0 to 2^256) set in genesis block</a:t>
            </a:r>
          </a:p>
          <a:p>
            <a:pPr marL="812800" marR="15875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 a new block is added to a blockchain, the hash number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 the new block is computed with the input as block header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 the new block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 </a:t>
            </a:r>
          </a:p>
          <a:p>
            <a:pPr marL="927100" marR="15875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Tx/>
              <a:buNone/>
              <a:tabLst>
                <a:tab pos="35623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&lt;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imes New Roman"/>
                <a:ea typeface="+mn-ea"/>
                <a:cs typeface="Times New Roman"/>
              </a:rPr>
              <a:t>Target Hash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</a:t>
            </a:r>
          </a:p>
          <a:p>
            <a:pPr marL="927100" marR="15875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Tx/>
              <a:buNone/>
              <a:tabLst>
                <a:tab pos="35623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add new block to blockchain</a:t>
            </a:r>
          </a:p>
          <a:p>
            <a:pPr marL="927100" marR="15875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Tx/>
              <a:buNone/>
              <a:tabLst>
                <a:tab pos="35623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else:</a:t>
            </a:r>
          </a:p>
          <a:p>
            <a:pPr marL="927100" marR="15875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Tx/>
              <a:buNone/>
              <a:tabLst>
                <a:tab pos="35623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	reject new block</a:t>
            </a:r>
          </a:p>
          <a:p>
            <a:pPr marL="469900" marR="15875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Tx/>
              <a:buNone/>
              <a:tabLst>
                <a:tab pos="356235" algn="l"/>
              </a:tabLst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459740" y="6458498"/>
            <a:ext cx="7769860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94661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B81-8042-024A-9BA9-9561468F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546861"/>
            <a:ext cx="7099299" cy="677108"/>
          </a:xfrm>
        </p:spPr>
        <p:txBody>
          <a:bodyPr/>
          <a:lstStyle/>
          <a:p>
            <a:r>
              <a:rPr lang="en-US" sz="4400" dirty="0"/>
              <a:t>Timestamp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58ACD-7B44-1A43-AF76-DEBED866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739" y="1406397"/>
            <a:ext cx="8224520" cy="3077766"/>
          </a:xfrm>
        </p:spPr>
        <p:txBody>
          <a:bodyPr/>
          <a:lstStyle/>
          <a:p>
            <a:pPr marL="355600" marR="1587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4000" b="1" dirty="0"/>
              <a:t>Timestamp</a:t>
            </a:r>
          </a:p>
          <a:p>
            <a:pPr marL="812800" marR="15875" lvl="1" indent="-342900">
              <a:buClr>
                <a:srgbClr val="3333CC"/>
              </a:buClr>
              <a:buSzPct val="59375"/>
              <a:buFont typeface="Courier New" panose="02070309020205020404" pitchFamily="49" charset="0"/>
              <a:buChar char="o"/>
              <a:tabLst>
                <a:tab pos="356235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The current time (in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seconds) in universal time since January 1, 1970 when the block is created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59740" y="6458498"/>
            <a:ext cx="7693660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         CSE543</a:t>
            </a:r>
            <a:endParaRPr lang="en-US" spc="-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0175">
              <a:lnSpc>
                <a:spcPts val="1510"/>
              </a:lnSpc>
            </a:pPr>
            <a:fld id="{81D60167-4931-47E6-BA6A-407CBD079E47}" type="slidenum">
              <a:rPr lang="en-US" smtClean="0">
                <a:latin typeface="Times New Roman"/>
                <a:cs typeface="Times New Roman"/>
              </a:rPr>
              <a:t>11</a:t>
            </a:fld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698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6A47-57CA-4973-B866-7C55D803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8600"/>
            <a:ext cx="7629832" cy="1060708"/>
          </a:xfrm>
        </p:spPr>
        <p:txBody>
          <a:bodyPr/>
          <a:lstStyle/>
          <a:p>
            <a:r>
              <a:rPr lang="en-US" sz="4800" dirty="0"/>
              <a:t>Block structure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05AB8D-F724-0B4F-BB86-38FD90217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49" y="1538908"/>
            <a:ext cx="3200453" cy="4633292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1716E86A-18A2-EB4D-A61C-D2043F3C05F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30019" y="6631609"/>
            <a:ext cx="246379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459739" y="6458497"/>
            <a:ext cx="8170279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65608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01BE-8FFA-7247-8D85-14D25BB3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57200"/>
            <a:ext cx="7645399" cy="814864"/>
          </a:xfrm>
        </p:spPr>
        <p:txBody>
          <a:bodyPr/>
          <a:lstStyle/>
          <a:p>
            <a:r>
              <a:rPr lang="en-US" sz="4800" dirty="0" err="1"/>
              <a:t>Blockchain</a:t>
            </a:r>
            <a:r>
              <a:rPr lang="en-US" sz="4800" dirty="0"/>
              <a:t> Structure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A5C6A2-1D28-7F42-9920-1C969D03B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9" y="2743200"/>
            <a:ext cx="8851900" cy="2603500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8045A4AF-5720-E349-A354-F9B93508A5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30019" y="6631609"/>
            <a:ext cx="246379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459740" y="6458498"/>
            <a:ext cx="7998460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60362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741603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5" dirty="0"/>
              <a:t>Block Structure in Blockchain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35238" y="6459504"/>
            <a:ext cx="246379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599" y="1404365"/>
            <a:ext cx="8653017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5875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Header</a:t>
            </a:r>
          </a:p>
          <a:p>
            <a:pPr marL="812800" marR="15875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 pitchFamily="2" charset="2"/>
              <a:buChar char="§"/>
              <a:tabLst>
                <a:tab pos="356235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Previous block’s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hash </a:t>
            </a:r>
          </a:p>
          <a:p>
            <a:pPr marL="812800" marR="15875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 pitchFamily="2" charset="2"/>
              <a:buChar char="§"/>
              <a:tabLst>
                <a:tab pos="35623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Merkle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tree root hash</a:t>
            </a:r>
          </a:p>
          <a:p>
            <a:pPr marL="812800" marR="15875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 pitchFamily="2" charset="2"/>
              <a:buChar char="§"/>
              <a:tabLst>
                <a:tab pos="35623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Timestamp</a:t>
            </a:r>
          </a:p>
          <a:p>
            <a:pPr marL="812800" marR="15875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 pitchFamily="2" charset="2"/>
              <a:buChar char="§"/>
              <a:tabLst>
                <a:tab pos="35623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Nonce</a:t>
            </a:r>
          </a:p>
          <a:p>
            <a:pPr marL="469900" marR="15875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Tx/>
              <a:buNone/>
              <a:tabLst>
                <a:tab pos="356235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15875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Body</a:t>
            </a:r>
          </a:p>
          <a:p>
            <a:pPr marL="812800" marR="15875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Records</a:t>
            </a:r>
          </a:p>
          <a:p>
            <a:pPr marL="1384300" marR="15875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 pitchFamily="2" charset="2"/>
              <a:buChar char="§"/>
              <a:tabLst>
                <a:tab pos="356235" algn="l"/>
              </a:tabLst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Validated healthcare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records </a:t>
            </a:r>
          </a:p>
          <a:p>
            <a:pPr marL="1384300" marR="15875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 pitchFamily="2" charset="2"/>
              <a:buChar char="§"/>
              <a:tabLst>
                <a:tab pos="35623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Financial records (e.g. Bitcoin Transactions)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59740" y="6458498"/>
            <a:ext cx="7769860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14599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33400"/>
            <a:ext cx="6553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400" spc="-5" dirty="0"/>
              <a:t>Header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35238" y="6459504"/>
            <a:ext cx="246379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91BE5FA4-8AE2-4449-92F7-26AD42D8211B}"/>
              </a:ext>
            </a:extLst>
          </p:cNvPr>
          <p:cNvSpPr txBox="1"/>
          <p:nvPr/>
        </p:nvSpPr>
        <p:spPr>
          <a:xfrm>
            <a:off x="609600" y="1514147"/>
            <a:ext cx="792480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5875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Previous block’s hash</a:t>
            </a:r>
          </a:p>
          <a:p>
            <a:pPr marL="812800" marR="15875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Courier New" panose="02070309020205020404" pitchFamily="49" charset="0"/>
              <a:buChar char="o"/>
              <a:tabLst>
                <a:tab pos="356235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Calculated as Hash (Merkle root hash | Previous block hash | Timestamp | Nonce) </a:t>
            </a:r>
          </a:p>
          <a:p>
            <a:pPr marL="355600" marR="15875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Merkle tree root hash </a:t>
            </a:r>
          </a:p>
          <a:p>
            <a:pPr marL="812800" marR="15875" lvl="1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  <a:defRPr/>
            </a:pPr>
            <a:r>
              <a:rPr lang="en-US" sz="2600" dirty="0">
                <a:solidFill>
                  <a:prstClr val="black"/>
                </a:solidFill>
                <a:latin typeface="Times New Roman"/>
                <a:cs typeface="Times New Roman"/>
              </a:rPr>
              <a:t>Created by repeatedly hashing pairs of records in block body until there is only one hash left. This hash is called Merkle root tree hash</a:t>
            </a:r>
          </a:p>
          <a:p>
            <a:pPr marL="812800" marR="15875" lvl="1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 leaf node stores transaction record from block body</a:t>
            </a:r>
          </a:p>
          <a:p>
            <a:pPr marL="355600" marR="15875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Nonce (Number Only used Once 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12800" marR="15875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Courier New" panose="02070309020205020404" pitchFamily="49" charset="0"/>
              <a:buChar char="o"/>
              <a:tabLst>
                <a:tab pos="356235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random number that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meets the requirements of a target hash.</a:t>
            </a:r>
          </a:p>
          <a:p>
            <a:pPr marL="469900" marR="15875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Tx/>
              <a:buNone/>
              <a:tabLst>
                <a:tab pos="356235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459740" y="6458498"/>
            <a:ext cx="8175498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198075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A0BC-519A-924D-A7F1-8F6F50E7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Smart Contracts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A1A8-1EE7-6048-9436-00730598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676400"/>
            <a:ext cx="8089899" cy="40626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굴림" pitchFamily="50" charset="-128"/>
              </a:rPr>
              <a:t>An interactive computer program that </a:t>
            </a:r>
            <a:r>
              <a:rPr lang="en-US" sz="4400" b="1" i="1" dirty="0">
                <a:ea typeface="굴림" pitchFamily="50" charset="-128"/>
              </a:rPr>
              <a:t>defines transaction protocol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굴림" pitchFamily="50" charset="-128"/>
              </a:rPr>
              <a:t>Includes the </a:t>
            </a:r>
            <a:r>
              <a:rPr lang="en-US" sz="4400" b="1" i="1" dirty="0">
                <a:ea typeface="굴림" pitchFamily="50" charset="-128"/>
              </a:rPr>
              <a:t>high level terms </a:t>
            </a:r>
            <a:r>
              <a:rPr lang="en-US" sz="4400" dirty="0">
                <a:ea typeface="굴림" pitchFamily="50" charset="-128"/>
              </a:rPr>
              <a:t>of a contract of an agreement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i="1" dirty="0">
                <a:ea typeface="굴림" pitchFamily="50" charset="-128"/>
              </a:rPr>
              <a:t>Automatically executed </a:t>
            </a:r>
            <a:r>
              <a:rPr lang="en-US" sz="4400" dirty="0">
                <a:ea typeface="굴림" pitchFamily="50" charset="-128"/>
              </a:rPr>
              <a:t>in blockchain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241935" y="6346182"/>
            <a:ext cx="8305164" cy="192360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5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S.S. Yau                                                                       CSE543</a:t>
            </a:r>
            <a:endParaRPr kumimoji="0" lang="en-US" sz="14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0175" marR="0" lvl="0" indent="0" algn="l" defTabSz="914400" rtl="0" eaLnBrk="1" fontAlgn="auto" latinLnBrk="0" hangingPunct="1">
              <a:lnSpc>
                <a:spcPts val="15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130175" marR="0" lvl="0" indent="0" algn="l" defTabSz="914400" rtl="0" eaLnBrk="1" fontAlgn="auto" latinLnBrk="0" hangingPunct="1">
                <a:lnSpc>
                  <a:spcPts val="15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666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A0BC-519A-924D-A7F1-8F6F50E7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Smart Contracts Creation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9B470-B9C9-1A46-8867-101174A398A3}"/>
              </a:ext>
            </a:extLst>
          </p:cNvPr>
          <p:cNvSpPr/>
          <p:nvPr/>
        </p:nvSpPr>
        <p:spPr>
          <a:xfrm>
            <a:off x="596900" y="1524000"/>
            <a:ext cx="79220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Two Phases: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Initialization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Initialize agreement with </a:t>
            </a:r>
            <a:r>
              <a:rPr kumimoji="0" 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actionable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lang="en-US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clauses and properties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 Execution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Implement methods to handle    	actionable clauses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459740" y="6458498"/>
            <a:ext cx="8175498" cy="192360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5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S.S. Yau                                                                  CSE543</a:t>
            </a:r>
            <a:endParaRPr kumimoji="0" lang="en-US" sz="14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0175" marR="0" lvl="0" indent="0" algn="l" defTabSz="914400" rtl="0" eaLnBrk="1" fontAlgn="auto" latinLnBrk="0" hangingPunct="1">
              <a:lnSpc>
                <a:spcPts val="15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130175" marR="0" lvl="0" indent="0" algn="l" defTabSz="914400" rtl="0" eaLnBrk="1" fontAlgn="auto" latinLnBrk="0" hangingPunct="1">
                <a:lnSpc>
                  <a:spcPts val="15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393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A0BC-519A-924D-A7F1-8F6F50E7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546861"/>
            <a:ext cx="7950199" cy="677108"/>
          </a:xfrm>
        </p:spPr>
        <p:txBody>
          <a:bodyPr/>
          <a:lstStyle/>
          <a:p>
            <a:pPr algn="ctr"/>
            <a:r>
              <a:rPr lang="en-US" sz="4400" dirty="0"/>
              <a:t>A Smart Contracts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9D494-A6B7-BA42-AB6F-2574F339155A}"/>
              </a:ext>
            </a:extLst>
          </p:cNvPr>
          <p:cNvSpPr txBox="1"/>
          <p:nvPr/>
        </p:nvSpPr>
        <p:spPr>
          <a:xfrm>
            <a:off x="596900" y="5755183"/>
            <a:ext cx="710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https://rubygarage.org/blog/ethereum-smart-contract-tutorial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9919E-AE01-7845-942F-FB7BEE57C9A7}"/>
              </a:ext>
            </a:extLst>
          </p:cNvPr>
          <p:cNvSpPr txBox="1"/>
          <p:nvPr/>
        </p:nvSpPr>
        <p:spPr>
          <a:xfrm>
            <a:off x="228600" y="1600199"/>
            <a:ext cx="865301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 and Tasker agree on blockchain platform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Client creates and deploys smart contract on blockchain platform with agreement clause(s)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Tasker performs task and provides the result to smart contract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Smart contract automatically verifies the result against agreement clauses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Smart contract automatically triggers execution action in the agreement on blockchain platform.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59739" y="6458497"/>
            <a:ext cx="8087359" cy="192360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ts val="15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S.S. Yau                                                              CSE543</a:t>
            </a:r>
            <a:endParaRPr kumimoji="0" lang="en-US" sz="1400" b="0" i="0" u="none" strike="noStrike" kern="1200" cap="none" spc="-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30175" marR="0" lvl="0" indent="0" algn="l" defTabSz="914400" rtl="0" eaLnBrk="1" fontAlgn="auto" latinLnBrk="0" hangingPunct="1">
              <a:lnSpc>
                <a:spcPts val="15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pPr marL="130175" marR="0" lvl="0" indent="0" algn="l" defTabSz="914400" rtl="0" eaLnBrk="1" fontAlgn="auto" latinLnBrk="0" hangingPunct="1">
                <a:lnSpc>
                  <a:spcPts val="15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24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57200"/>
            <a:ext cx="688443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5" dirty="0"/>
              <a:t>Types of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1FD8-AD6B-4E9D-8A10-A7614A261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524000"/>
            <a:ext cx="7924800" cy="4770537"/>
          </a:xfrm>
        </p:spPr>
        <p:txBody>
          <a:bodyPr/>
          <a:lstStyle/>
          <a:p>
            <a:pPr marL="355600" marR="15875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3200" b="1" dirty="0"/>
              <a:t>Public (</a:t>
            </a:r>
            <a:r>
              <a:rPr lang="en-US" sz="3200" b="1" dirty="0" err="1"/>
              <a:t>Permissionless</a:t>
            </a:r>
            <a:r>
              <a:rPr lang="en-US" sz="3200" b="1" dirty="0"/>
              <a:t>)</a:t>
            </a:r>
          </a:p>
          <a:p>
            <a:pPr marL="812800" marR="15875" lvl="1" indent="-342900">
              <a:buClr>
                <a:srgbClr val="3333CC"/>
              </a:buClr>
              <a:buSzPct val="59375"/>
              <a:buFont typeface="Courier New" panose="02070309020205020404" pitchFamily="49" charset="0"/>
              <a:buChar char="o"/>
              <a:tabLst>
                <a:tab pos="3562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Participation/access not restricted to any nodes </a:t>
            </a:r>
          </a:p>
          <a:p>
            <a:pPr marL="812800" marR="15875" lvl="1" indent="-342900">
              <a:buClr>
                <a:srgbClr val="3333CC"/>
              </a:buClr>
              <a:buSzPct val="59375"/>
              <a:buFont typeface="Courier New" panose="02070309020205020404" pitchFamily="49" charset="0"/>
              <a:buChar char="o"/>
              <a:tabLst>
                <a:tab pos="3562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Anyone with an Internet connection can be part of this </a:t>
            </a:r>
            <a:r>
              <a:rPr lang="en-US" sz="2800" dirty="0" err="1">
                <a:latin typeface="Times New Roman"/>
                <a:cs typeface="Times New Roman"/>
              </a:rPr>
              <a:t>blockchain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marR="15875" lvl="1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Private (Permissioned)</a:t>
            </a:r>
          </a:p>
          <a:p>
            <a:pPr marL="812800" marR="15875" lvl="1" indent="-342900">
              <a:buClr>
                <a:srgbClr val="3333CC"/>
              </a:buClr>
              <a:buSzPct val="59375"/>
              <a:buFont typeface="Courier New" panose="02070309020205020404" pitchFamily="49" charset="0"/>
              <a:buChar char="o"/>
              <a:tabLst>
                <a:tab pos="3562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Under administrative control of an entity/organization, or a closed group</a:t>
            </a:r>
          </a:p>
          <a:p>
            <a:pPr marL="812800" marR="15875" lvl="1" indent="-342900">
              <a:buClr>
                <a:srgbClr val="3333CC"/>
              </a:buClr>
              <a:buSzPct val="59375"/>
              <a:buFont typeface="Courier New" panose="02070309020205020404" pitchFamily="49" charset="0"/>
              <a:buChar char="o"/>
              <a:tabLst>
                <a:tab pos="3562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Does not require expensive mining process</a:t>
            </a:r>
          </a:p>
          <a:p>
            <a:pPr marL="355600" marR="15875" lvl="1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Consortium</a:t>
            </a:r>
          </a:p>
          <a:p>
            <a:pPr marL="812800" marR="15875" lvl="1" indent="-342900">
              <a:buClr>
                <a:srgbClr val="3333CC"/>
              </a:buClr>
              <a:buSzPct val="59375"/>
              <a:buFont typeface="Courier New" panose="02070309020205020404" pitchFamily="49" charset="0"/>
              <a:buChar char="o"/>
              <a:tabLst>
                <a:tab pos="3562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Combination of several blockchains</a:t>
            </a:r>
          </a:p>
          <a:p>
            <a:pPr marL="469900" marR="15875" lvl="1">
              <a:buClr>
                <a:srgbClr val="3333CC"/>
              </a:buClr>
              <a:buSzPct val="59375"/>
              <a:tabLst>
                <a:tab pos="356235" algn="l"/>
              </a:tabLst>
            </a:pPr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59740" y="6458497"/>
            <a:ext cx="7998460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18188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86868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/>
              <a:t>   </a:t>
            </a:r>
            <a:r>
              <a:rPr lang="en-US" sz="4400" spc="-5" dirty="0"/>
              <a:t>Important Features of Blockchain </a:t>
            </a:r>
            <a:endParaRPr lang="en-US" spc="-5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FC1315-9B6F-40CD-9B51-FCEE366A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1524001"/>
            <a:ext cx="6927981" cy="5293757"/>
          </a:xfrm>
        </p:spPr>
        <p:txBody>
          <a:bodyPr/>
          <a:lstStyle/>
          <a:p>
            <a:pPr marL="355600" marR="1587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Decentralization</a:t>
            </a:r>
          </a:p>
          <a:p>
            <a:pPr marL="355600" marR="1587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Immutability</a:t>
            </a:r>
          </a:p>
          <a:p>
            <a:pPr marL="355600" marR="15875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Fault Tolerance</a:t>
            </a:r>
          </a:p>
          <a:p>
            <a:pPr marL="355600" marR="15875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</a:t>
            </a:r>
          </a:p>
          <a:p>
            <a:pPr marL="355600" marR="15875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</a:p>
          <a:p>
            <a:pPr marL="355600" marR="15875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Auditability</a:t>
            </a:r>
          </a:p>
          <a:p>
            <a:pPr marL="12700" marR="15875">
              <a:lnSpc>
                <a:spcPct val="100000"/>
              </a:lnSpc>
              <a:buClr>
                <a:srgbClr val="3333CC"/>
              </a:buClr>
              <a:buSzPct val="59375"/>
              <a:tabLst>
                <a:tab pos="356235" algn="l"/>
              </a:tabLs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587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30019" y="6631609"/>
            <a:ext cx="246379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459739" y="6458497"/>
            <a:ext cx="8170279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507960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811A-F252-584F-B5BD-E56B6E80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1" y="494951"/>
            <a:ext cx="7950199" cy="507831"/>
          </a:xfrm>
        </p:spPr>
        <p:txBody>
          <a:bodyPr/>
          <a:lstStyle/>
          <a:p>
            <a:r>
              <a:rPr lang="en-US" sz="3300" dirty="0"/>
              <a:t>Is blockchain suitable for your application?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FE98A-EDD9-094E-9FAD-8099DDC97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D0ED4-8917-9842-B737-12401C9C08C8}"/>
              </a:ext>
            </a:extLst>
          </p:cNvPr>
          <p:cNvSpPr txBox="1"/>
          <p:nvPr/>
        </p:nvSpPr>
        <p:spPr>
          <a:xfrm>
            <a:off x="485889" y="6057781"/>
            <a:ext cx="84250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Reference: Meng, W., 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Tischhauser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, E.W., Wang, Q., Wang, Y. and Han, J., 2018. When intrusion detection meets blockchain technology: a review. 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Ieee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 Access, 6, pp.10179-10188.​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350EEB2-6347-4244-95FF-BAFC6EC4D6A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35238" y="6459504"/>
            <a:ext cx="246379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811E8-854E-7A47-8CB1-95427EF75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38" y="1524001"/>
            <a:ext cx="8342522" cy="4533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01338" y="1524000"/>
            <a:ext cx="1840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Public Blockchain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10634" y="2929863"/>
            <a:ext cx="193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Private Blockchain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425321" y="6520442"/>
            <a:ext cx="7998460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334934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8039100" cy="738664"/>
          </a:xfrm>
        </p:spPr>
        <p:txBody>
          <a:bodyPr/>
          <a:lstStyle/>
          <a:p>
            <a:r>
              <a:rPr lang="en-US" sz="4800" dirty="0"/>
              <a:t>Popular Blockchain Platforms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1752600"/>
            <a:ext cx="8382000" cy="3077766"/>
          </a:xfrm>
        </p:spPr>
        <p:txBody>
          <a:bodyPr/>
          <a:lstStyle/>
          <a:p>
            <a:pPr marL="571500" indent="-571500">
              <a:buClr>
                <a:srgbClr val="340ED4"/>
              </a:buClr>
              <a:buFont typeface="Wingdings" panose="05000000000000000000" pitchFamily="2" charset="2"/>
              <a:buChar char="§"/>
            </a:pPr>
            <a:r>
              <a:rPr lang="en-US" altLang="ko-KR" sz="4000" dirty="0">
                <a:ea typeface="굴림" pitchFamily="50" charset="-128"/>
              </a:rPr>
              <a:t>Hyperledger (</a:t>
            </a:r>
            <a:r>
              <a:rPr lang="en-US" sz="4000" dirty="0">
                <a:hlinkClick r:id="rId2"/>
              </a:rPr>
              <a:t>https://www.hyperledger.org/</a:t>
            </a:r>
            <a:r>
              <a:rPr lang="en-US" sz="4000" dirty="0"/>
              <a:t>) </a:t>
            </a:r>
          </a:p>
          <a:p>
            <a:pPr>
              <a:buClr>
                <a:srgbClr val="340ED4"/>
              </a:buClr>
            </a:pPr>
            <a:r>
              <a:rPr lang="en-US" altLang="ko-KR" sz="4000" dirty="0">
                <a:ea typeface="굴림" pitchFamily="50" charset="-128"/>
              </a:rPr>
              <a:t> </a:t>
            </a:r>
          </a:p>
          <a:p>
            <a:pPr marL="571500" indent="-571500">
              <a:buClr>
                <a:srgbClr val="340ED4"/>
              </a:buClr>
              <a:buFont typeface="Wingdings" panose="05000000000000000000" pitchFamily="2" charset="2"/>
              <a:buChar char="§"/>
            </a:pPr>
            <a:r>
              <a:rPr lang="en-US" altLang="ko-KR" sz="4000" dirty="0">
                <a:ea typeface="굴림" pitchFamily="50" charset="-128"/>
              </a:rPr>
              <a:t>Ethereum (</a:t>
            </a:r>
            <a:r>
              <a:rPr lang="en-US" sz="4000" dirty="0">
                <a:hlinkClick r:id="rId3"/>
              </a:rPr>
              <a:t>https://www.ethereum.org/</a:t>
            </a:r>
            <a:r>
              <a:rPr lang="en-US" sz="4000" dirty="0"/>
              <a:t>) 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533400" y="6357631"/>
            <a:ext cx="8101838" cy="408215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CSE543</a:t>
            </a:r>
            <a:endParaRPr lang="en-US" spc="-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29600" y="6459504"/>
            <a:ext cx="652017" cy="169896"/>
          </a:xfrm>
        </p:spPr>
        <p:txBody>
          <a:bodyPr/>
          <a:lstStyle/>
          <a:p>
            <a:pPr marL="130175">
              <a:lnSpc>
                <a:spcPts val="1510"/>
              </a:lnSpc>
            </a:pPr>
            <a:fld id="{81D60167-4931-47E6-BA6A-407CBD079E47}" type="slidenum">
              <a:rPr lang="en-US" smtClean="0">
                <a:latin typeface="Times New Roman"/>
                <a:cs typeface="Times New Roman"/>
              </a:rPr>
              <a:t>21</a:t>
            </a:fld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488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810500" cy="830997"/>
          </a:xfrm>
        </p:spPr>
        <p:txBody>
          <a:bodyPr/>
          <a:lstStyle/>
          <a:p>
            <a:r>
              <a:rPr lang="en-US" sz="5400" dirty="0"/>
              <a:t>Challenges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1364398"/>
            <a:ext cx="8610600" cy="5539978"/>
          </a:xfrm>
        </p:spPr>
        <p:txBody>
          <a:bodyPr/>
          <a:lstStyle/>
          <a:p>
            <a:pPr marL="571500" indent="-571500">
              <a:buClr>
                <a:srgbClr val="340ED4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1028700" lvl="1" indent="-571500">
              <a:buClr>
                <a:srgbClr val="340ED4"/>
              </a:buClr>
              <a:buSzPct val="59000"/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active nodes must have entire copy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a huge storage requirement</a:t>
            </a:r>
          </a:p>
          <a:p>
            <a:pPr marL="571500" indent="-571500">
              <a:buClr>
                <a:srgbClr val="340ED4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resource requirements</a:t>
            </a:r>
          </a:p>
          <a:p>
            <a:pPr marL="1028700" lvl="1" indent="-571500">
              <a:buClr>
                <a:srgbClr val="340ED4"/>
              </a:buClr>
              <a:buSzPct val="59000"/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Work consensus algorithms require significant amount of computation power to calculate hash of block</a:t>
            </a:r>
          </a:p>
          <a:p>
            <a:pPr marL="571500" indent="-571500">
              <a:buClr>
                <a:srgbClr val="340ED4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51% attack</a:t>
            </a:r>
          </a:p>
          <a:p>
            <a:pPr marL="1028700" lvl="1" indent="-571500">
              <a:buClr>
                <a:srgbClr val="340ED4"/>
              </a:buClr>
              <a:buSzPct val="59000"/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group of miner can control more than half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network’s computational resources, this will undermine the major features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59739" y="6458498"/>
            <a:ext cx="8133081" cy="205476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CSE543</a:t>
            </a:r>
            <a:endParaRPr lang="en-US" spc="-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382000" y="6459504"/>
            <a:ext cx="499617" cy="204470"/>
          </a:xfrm>
        </p:spPr>
        <p:txBody>
          <a:bodyPr/>
          <a:lstStyle/>
          <a:p>
            <a:pPr marL="130175">
              <a:lnSpc>
                <a:spcPts val="1510"/>
              </a:lnSpc>
            </a:pPr>
            <a:fld id="{81D60167-4931-47E6-BA6A-407CBD079E47}" type="slidenum">
              <a:rPr lang="en-US" smtClean="0">
                <a:latin typeface="Times New Roman"/>
                <a:cs typeface="Times New Roman"/>
              </a:rPr>
              <a:t>22</a:t>
            </a:fld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6185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66F-0BF2-4A03-834E-6F7C47FB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2686"/>
            <a:ext cx="7315200" cy="430887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References for ML and IA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B0FC-3E41-4178-9179-1F6032ACE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524000"/>
            <a:ext cx="8610600" cy="5601533"/>
          </a:xfrm>
        </p:spPr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2800" dirty="0"/>
              <a:t>Zheng, </a:t>
            </a:r>
            <a:r>
              <a:rPr lang="en-US" sz="2800" dirty="0" err="1"/>
              <a:t>Zibin</a:t>
            </a:r>
            <a:r>
              <a:rPr lang="en-US" sz="2800" dirty="0"/>
              <a:t>, et al. "An overview of blockchain technology: architecture, consensus, and future trends." </a:t>
            </a:r>
            <a:r>
              <a:rPr lang="en-US" sz="2800" i="1" dirty="0"/>
              <a:t>2017 IEEE International Congress on Big Data (</a:t>
            </a:r>
            <a:r>
              <a:rPr lang="en-US" sz="2800" i="1" dirty="0" err="1"/>
              <a:t>BigData</a:t>
            </a:r>
            <a:r>
              <a:rPr lang="en-US" sz="2800" i="1" dirty="0"/>
              <a:t> Congress)</a:t>
            </a:r>
            <a:r>
              <a:rPr lang="en-US" sz="2800" dirty="0"/>
              <a:t>. IEEE, 2017.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altLang="en-US" sz="2800" dirty="0"/>
              <a:t>Meng, W., </a:t>
            </a:r>
            <a:r>
              <a:rPr lang="en-US" altLang="en-US" sz="2800" dirty="0" err="1"/>
              <a:t>Tischhauser</a:t>
            </a:r>
            <a:r>
              <a:rPr lang="en-US" altLang="en-US" sz="2800" dirty="0"/>
              <a:t>, E.W., Wang, Q., Wang, Y. and Han, J., 2018. When intrusion detection meets blockchain technology: a review. 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10.1109/ACCESS.2018.2799854</a:t>
            </a:r>
            <a:r>
              <a:rPr lang="en-US" altLang="en-US" sz="2800" dirty="0"/>
              <a:t> </a:t>
            </a:r>
            <a:r>
              <a:rPr lang="en-US" altLang="en-US" sz="2800" dirty="0">
                <a:hlinkClick r:id="rId4"/>
              </a:rPr>
              <a:t>https://ieeexplore.ieee.org/document/8274922</a:t>
            </a:r>
            <a:r>
              <a:rPr lang="en-US" altLang="en-US" sz="2800" dirty="0"/>
              <a:t>. ​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M. Conti et. al, “A Survey on Security and Privacy Issues of Bitcoin”, </a:t>
            </a:r>
            <a:r>
              <a:rPr lang="en-US" sz="2800" dirty="0" err="1"/>
              <a:t>ArXiv</a:t>
            </a:r>
            <a:r>
              <a:rPr lang="en-US" sz="2800" dirty="0"/>
              <a:t>: DOI:10.1109/COMST.2018.2842460</a:t>
            </a:r>
          </a:p>
          <a:p>
            <a:pPr marL="514350" indent="-514350">
              <a:buFont typeface="+mj-lt"/>
              <a:buAutoNum type="arabicPeriod"/>
            </a:pPr>
            <a:endParaRPr lang="en-US" sz="2800" u="sng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10"/>
              </a:lnSpc>
            </a:pPr>
            <a:r>
              <a:rPr lang="en-US"/>
              <a:t>S.S. Yau                                             CSE543</a:t>
            </a:r>
            <a:endParaRPr lang="en-US" spc="-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458200" y="6400800"/>
            <a:ext cx="423417" cy="202828"/>
          </a:xfrm>
        </p:spPr>
        <p:txBody>
          <a:bodyPr/>
          <a:lstStyle/>
          <a:p>
            <a:pPr marL="130175">
              <a:lnSpc>
                <a:spcPts val="1510"/>
              </a:lnSpc>
            </a:pPr>
            <a:fld id="{81D60167-4931-47E6-BA6A-407CBD079E47}" type="slidenum">
              <a:rPr lang="en-US" smtClean="0">
                <a:latin typeface="Times New Roman"/>
                <a:cs typeface="Times New Roman"/>
              </a:rPr>
              <a:t>23</a:t>
            </a:fld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8755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B0FC-3E41-4178-9179-1F6032ACE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159" y="1371600"/>
            <a:ext cx="8610600" cy="6247864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P. Zhang et al, “</a:t>
            </a:r>
            <a:r>
              <a:rPr lang="en-US" sz="2400" dirty="0" err="1"/>
              <a:t>FHIRChain</a:t>
            </a:r>
            <a:r>
              <a:rPr lang="en-US" sz="2400" dirty="0"/>
              <a:t>: Applying Blockchain to Securely and Scalable Share Clinical Data”, in J. Comp. &amp; Struct. Biotechnology, 2018.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Zhu, H., &amp; Zhang, Y. (2012). Collaborative testing of web services. IEEE Transactions on Services Computing, 5(1), 116–130.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https://doi.org/10.1109/TSC.2010.54</a:t>
            </a:r>
            <a:endParaRPr lang="en-US" sz="24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Stephen S. </a:t>
            </a:r>
            <a:r>
              <a:rPr lang="en-US" sz="2400" dirty="0" err="1"/>
              <a:t>Yau</a:t>
            </a:r>
            <a:r>
              <a:rPr lang="en-US" sz="2400" dirty="0"/>
              <a:t> and </a:t>
            </a:r>
            <a:r>
              <a:rPr lang="en-US" sz="2400" dirty="0" err="1"/>
              <a:t>Jinal</a:t>
            </a:r>
            <a:r>
              <a:rPr lang="en-US" sz="2400" dirty="0"/>
              <a:t> S. Patel School of Computing, Informatics, and Decision Systems Engineering Arizona State University “A Blockchain-based Testing Approach for Collaborative Software Development “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Stephen S. </a:t>
            </a:r>
            <a:r>
              <a:rPr lang="en-US" sz="2400" dirty="0" err="1"/>
              <a:t>Yau</a:t>
            </a:r>
            <a:r>
              <a:rPr lang="en-US" sz="2400" dirty="0"/>
              <a:t> and </a:t>
            </a:r>
            <a:r>
              <a:rPr lang="en-US" sz="2400" dirty="0" err="1"/>
              <a:t>Jinal</a:t>
            </a:r>
            <a:r>
              <a:rPr lang="en-US" sz="2400" dirty="0"/>
              <a:t> S. Patel School of Computing, Informatics, and Decision Systems Engineering Arizona State University “Application of Blockchain for Trusted Coordination in Collaborative Software Development “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dirty="0"/>
          </a:p>
          <a:p>
            <a:endParaRPr lang="en-US" sz="2600" dirty="0"/>
          </a:p>
          <a:p>
            <a:pPr marL="457200" indent="-457200">
              <a:buAutoNum type="arabicPeriod" startAt="8"/>
            </a:pP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645078-D20B-4D6D-9A84-CB5CAF602FD3}"/>
              </a:ext>
            </a:extLst>
          </p:cNvPr>
          <p:cNvSpPr txBox="1">
            <a:spLocks/>
          </p:cNvSpPr>
          <p:nvPr/>
        </p:nvSpPr>
        <p:spPr>
          <a:xfrm>
            <a:off x="1143000" y="532686"/>
            <a:ext cx="7315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3333C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z="2800" kern="0" dirty="0"/>
              <a:t>References for Blockchain and IA Applications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459740" y="6458497"/>
            <a:ext cx="7998460" cy="258711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CSE543</a:t>
            </a:r>
            <a:endParaRPr lang="en-US" spc="-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458200" y="6459504"/>
            <a:ext cx="423417" cy="169896"/>
          </a:xfrm>
        </p:spPr>
        <p:txBody>
          <a:bodyPr/>
          <a:lstStyle/>
          <a:p>
            <a:pPr marL="130175">
              <a:lnSpc>
                <a:spcPts val="1510"/>
              </a:lnSpc>
            </a:pPr>
            <a:fld id="{81D60167-4931-47E6-BA6A-407CBD079E47}" type="slidenum">
              <a:rPr lang="en-US" smtClean="0">
                <a:latin typeface="Times New Roman"/>
                <a:cs typeface="Times New Roman"/>
              </a:rPr>
              <a:t>24</a:t>
            </a:fld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089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EA88-F64F-A64B-A792-B650B85D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82" y="296180"/>
            <a:ext cx="8001000" cy="1381775"/>
          </a:xfrm>
        </p:spPr>
        <p:txBody>
          <a:bodyPr/>
          <a:lstStyle/>
          <a:p>
            <a:r>
              <a:rPr lang="en-US" sz="4400" dirty="0"/>
              <a:t>Major Applications of  Blockchain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B65BC-3315-E242-9F5F-EB25DF7C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1219200"/>
            <a:ext cx="6953619" cy="6155531"/>
          </a:xfrm>
        </p:spPr>
        <p:txBody>
          <a:bodyPr/>
          <a:lstStyle/>
          <a:p>
            <a:pPr marL="571500" indent="-571500">
              <a:buClr>
                <a:srgbClr val="0432FF"/>
              </a:buClr>
              <a:buFont typeface="Wingdings" pitchFamily="2" charset="2"/>
              <a:buChar char="§"/>
            </a:pPr>
            <a:r>
              <a:rPr lang="en-US" sz="4000" dirty="0"/>
              <a:t>Software development</a:t>
            </a:r>
          </a:p>
          <a:p>
            <a:pPr marL="571500" indent="-571500">
              <a:buClr>
                <a:srgbClr val="0432FF"/>
              </a:buClr>
              <a:buFont typeface="Wingdings" pitchFamily="2" charset="2"/>
              <a:buChar char="§"/>
            </a:pPr>
            <a:r>
              <a:rPr lang="en-US" sz="4000" dirty="0"/>
              <a:t>Supply chain</a:t>
            </a:r>
          </a:p>
          <a:p>
            <a:pPr marL="571500" indent="-571500">
              <a:buClr>
                <a:srgbClr val="0432FF"/>
              </a:buClr>
              <a:buFont typeface="Wingdings" pitchFamily="2" charset="2"/>
              <a:buChar char="§"/>
            </a:pPr>
            <a:r>
              <a:rPr lang="en-US" sz="4000" dirty="0"/>
              <a:t>Electronic voting </a:t>
            </a:r>
          </a:p>
          <a:p>
            <a:pPr marL="571500" indent="-571500">
              <a:buClr>
                <a:srgbClr val="0432FF"/>
              </a:buClr>
              <a:buFont typeface="Wingdings" pitchFamily="2" charset="2"/>
              <a:buChar char="§"/>
            </a:pPr>
            <a:r>
              <a:rPr lang="en-US" sz="4000" dirty="0"/>
              <a:t>Cloud computing</a:t>
            </a:r>
          </a:p>
          <a:p>
            <a:pPr marL="571500" indent="-571500">
              <a:buClr>
                <a:srgbClr val="0432FF"/>
              </a:buClr>
              <a:buFont typeface="Wingdings" pitchFamily="2" charset="2"/>
              <a:buChar char="§"/>
            </a:pPr>
            <a:r>
              <a:rPr lang="en-US" sz="4000" dirty="0"/>
              <a:t>Internet of Things</a:t>
            </a:r>
          </a:p>
          <a:p>
            <a:pPr marL="571500" indent="-571500">
              <a:buClr>
                <a:srgbClr val="0432FF"/>
              </a:buClr>
              <a:buFont typeface="Wingdings" pitchFamily="2" charset="2"/>
              <a:buChar char="§"/>
            </a:pPr>
            <a:r>
              <a:rPr lang="en-US" sz="4000" dirty="0"/>
              <a:t>Finances</a:t>
            </a:r>
          </a:p>
          <a:p>
            <a:pPr marL="571500" indent="-571500">
              <a:buClr>
                <a:srgbClr val="0432FF"/>
              </a:buClr>
              <a:buFont typeface="Wingdings" pitchFamily="2" charset="2"/>
              <a:buChar char="§"/>
            </a:pPr>
            <a:r>
              <a:rPr lang="en-US" sz="4000" dirty="0"/>
              <a:t>Healthcare</a:t>
            </a:r>
          </a:p>
          <a:p>
            <a:pPr marL="571500" indent="-571500">
              <a:buClr>
                <a:srgbClr val="0432FF"/>
              </a:buClr>
              <a:buFont typeface="Wingdings" pitchFamily="2" charset="2"/>
              <a:buChar char="§"/>
            </a:pPr>
            <a:r>
              <a:rPr lang="en-US" sz="4000" dirty="0"/>
              <a:t>Smart city</a:t>
            </a:r>
          </a:p>
          <a:p>
            <a:pPr marL="571500" indent="-571500">
              <a:buClr>
                <a:srgbClr val="0432FF"/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…</a:t>
            </a:r>
          </a:p>
          <a:p>
            <a:pPr marL="571500" indent="-571500">
              <a:buClr>
                <a:srgbClr val="0432FF"/>
              </a:buClr>
              <a:buFont typeface="Wingdings" pitchFamily="2" charset="2"/>
              <a:buChar char="§"/>
            </a:pPr>
            <a:endParaRPr lang="en-US" sz="4000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C426E9E-E3C2-EC40-B49C-4275F5075BB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30019" y="6631609"/>
            <a:ext cx="246379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459740" y="6616613"/>
            <a:ext cx="7465060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1577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533400"/>
            <a:ext cx="6553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5" dirty="0"/>
              <a:t>What Is a Blockchain?</a:t>
            </a:r>
            <a:endParaRPr sz="4400"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86" y="1523286"/>
            <a:ext cx="8377427" cy="578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5875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sequence of blocks, in which each block consists of a header and body, and the blocks are linked by storing the previous block’s hash in the current block header</a:t>
            </a:r>
          </a:p>
          <a:p>
            <a:pPr marL="355600" marR="15875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first block in blockchain is called 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genesis block</a:t>
            </a:r>
          </a:p>
          <a:p>
            <a:pPr marL="355600" marR="15875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  <a:defRPr/>
            </a:pP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15875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Tx/>
              <a:buNone/>
              <a:tabLst>
                <a:tab pos="356235" algn="l"/>
              </a:tabLst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59740" y="6458498"/>
            <a:ext cx="7922260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69270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6A47-57CA-4973-B866-7C55D803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57200"/>
            <a:ext cx="7553632" cy="832108"/>
          </a:xfrm>
        </p:spPr>
        <p:txBody>
          <a:bodyPr/>
          <a:lstStyle/>
          <a:p>
            <a:r>
              <a:rPr lang="en-US" sz="4800" dirty="0"/>
              <a:t>Genesis Block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2AF03-7604-364D-96F2-B2DEB17026AE}"/>
              </a:ext>
            </a:extLst>
          </p:cNvPr>
          <p:cNvSpPr/>
          <p:nvPr/>
        </p:nvSpPr>
        <p:spPr>
          <a:xfrm>
            <a:off x="2209800" y="1613600"/>
            <a:ext cx="3810000" cy="478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56D06-5084-3645-A68E-D8B73927891C}"/>
              </a:ext>
            </a:extLst>
          </p:cNvPr>
          <p:cNvSpPr/>
          <p:nvPr/>
        </p:nvSpPr>
        <p:spPr>
          <a:xfrm>
            <a:off x="2462153" y="2355531"/>
            <a:ext cx="3252847" cy="761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cryptographic hash function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69618F-9C02-8D40-9D14-6F6470707419}"/>
              </a:ext>
            </a:extLst>
          </p:cNvPr>
          <p:cNvSpPr/>
          <p:nvPr/>
        </p:nvSpPr>
        <p:spPr>
          <a:xfrm>
            <a:off x="2462150" y="3117205"/>
            <a:ext cx="3252844" cy="741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Consensus Model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4A9F7-6E18-CA4E-9461-77C5EBFF0806}"/>
              </a:ext>
            </a:extLst>
          </p:cNvPr>
          <p:cNvSpPr/>
          <p:nvPr/>
        </p:nvSpPr>
        <p:spPr>
          <a:xfrm>
            <a:off x="2462153" y="3865836"/>
            <a:ext cx="3252844" cy="62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Target Hash number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F48CFC-3318-0A41-8760-D1D258720B67}"/>
              </a:ext>
            </a:extLst>
          </p:cNvPr>
          <p:cNvSpPr/>
          <p:nvPr/>
        </p:nvSpPr>
        <p:spPr>
          <a:xfrm>
            <a:off x="2462150" y="4502469"/>
            <a:ext cx="3252847" cy="741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 Stamp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A7A07-1503-0E48-AD87-74A43805B383}"/>
              </a:ext>
            </a:extLst>
          </p:cNvPr>
          <p:cNvSpPr/>
          <p:nvPr/>
        </p:nvSpPr>
        <p:spPr>
          <a:xfrm>
            <a:off x="2462150" y="5257800"/>
            <a:ext cx="3252847" cy="741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(PREVIOUS BLOCK’S HASH)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B209244-044E-7D4A-9906-2F9A1DB0BE4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35238" y="6459504"/>
            <a:ext cx="246379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459740" y="6458498"/>
            <a:ext cx="7541260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13167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546861"/>
            <a:ext cx="795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/>
              <a:t>           </a:t>
            </a:r>
            <a:r>
              <a:rPr lang="en-US" sz="4400" spc="-5" dirty="0"/>
              <a:t>Cryptography in Blockchain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1FD8-AD6B-4E9D-8A10-A7614A261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202" y="1371600"/>
            <a:ext cx="8154617" cy="5601533"/>
          </a:xfrm>
        </p:spPr>
        <p:txBody>
          <a:bodyPr/>
          <a:lstStyle/>
          <a:p>
            <a:pPr marL="355600" marR="1587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3200" b="1" dirty="0"/>
              <a:t>Hashing </a:t>
            </a:r>
            <a:r>
              <a:rPr lang="en-US" sz="3200" dirty="0"/>
              <a:t>is a p</a:t>
            </a:r>
            <a:r>
              <a:rPr lang="en-US" sz="3000" dirty="0">
                <a:solidFill>
                  <a:schemeClr val="tx1"/>
                </a:solidFill>
                <a:latin typeface="Times New Roman"/>
                <a:cs typeface="Times New Roman"/>
              </a:rPr>
              <a:t>rocess using a </a:t>
            </a:r>
            <a:r>
              <a:rPr lang="en-US" sz="3000" b="1" dirty="0">
                <a:solidFill>
                  <a:schemeClr val="tx1"/>
                </a:solidFill>
                <a:latin typeface="Times New Roman"/>
                <a:cs typeface="Times New Roman"/>
              </a:rPr>
              <a:t>one-way</a:t>
            </a:r>
            <a:r>
              <a:rPr lang="en-US" sz="3000" dirty="0">
                <a:solidFill>
                  <a:schemeClr val="tx1"/>
                </a:solidFill>
                <a:latin typeface="Times New Roman"/>
                <a:cs typeface="Times New Roman"/>
              </a:rPr>
              <a:t> cryptographic function to generate a digest of fixed size from a string of input text, such as SHA256 and </a:t>
            </a:r>
            <a:r>
              <a:rPr lang="en-US" sz="3000" dirty="0" err="1">
                <a:solidFill>
                  <a:schemeClr val="tx1"/>
                </a:solidFill>
                <a:latin typeface="Times New Roman"/>
                <a:cs typeface="Times New Roman"/>
              </a:rPr>
              <a:t>Scrypt</a:t>
            </a:r>
            <a:r>
              <a:rPr lang="en-US" sz="30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 marL="355600" marR="15875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3200" b="1" dirty="0"/>
              <a:t>Digital Signatures f</a:t>
            </a:r>
            <a:r>
              <a:rPr lang="en-US" sz="3000" dirty="0">
                <a:latin typeface="Times New Roman"/>
                <a:cs typeface="Times New Roman"/>
              </a:rPr>
              <a:t>or source verification</a:t>
            </a:r>
          </a:p>
          <a:p>
            <a:pPr marL="355600" marR="1587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b="1" dirty="0"/>
              <a:t>Asymmetric Cryptography</a:t>
            </a:r>
          </a:p>
          <a:p>
            <a:pPr marL="927100" marR="15875" lvl="1" indent="-457200">
              <a:buClr>
                <a:srgbClr val="3333CC"/>
              </a:buClr>
              <a:buSzPct val="59375"/>
              <a:buFont typeface="Wingdings" pitchFamily="2" charset="2"/>
              <a:buChar char="§"/>
              <a:tabLst>
                <a:tab pos="356235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In blockchain, private keys are used to digitally sign the records in block body, and public keys are used to verify signatures</a:t>
            </a:r>
            <a:endParaRPr lang="en-US" sz="3600" dirty="0">
              <a:latin typeface="Times New Roman"/>
              <a:cs typeface="Times New Roman"/>
            </a:endParaRPr>
          </a:p>
          <a:p>
            <a:pPr marL="469900" marR="15875" lvl="1">
              <a:buClr>
                <a:srgbClr val="3333CC"/>
              </a:buClr>
              <a:buSzPct val="59375"/>
              <a:tabLst>
                <a:tab pos="356235" algn="l"/>
              </a:tabLst>
            </a:pPr>
            <a:endParaRPr lang="en-US" sz="3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59740" y="6458498"/>
            <a:ext cx="7617460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7004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70992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5" dirty="0"/>
              <a:t>Consensus in Blockchain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1FD8-AD6B-4E9D-8A10-A7614A261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383" y="1524000"/>
            <a:ext cx="8284715" cy="5449133"/>
          </a:xfrm>
        </p:spPr>
        <p:txBody>
          <a:bodyPr/>
          <a:lstStyle/>
          <a:p>
            <a:pPr marL="355600" marR="15875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4400" dirty="0">
                <a:solidFill>
                  <a:schemeClr val="tx1"/>
                </a:solidFill>
                <a:latin typeface="Times New Roman"/>
                <a:cs typeface="Times New Roman"/>
              </a:rPr>
              <a:t>A means for majority of the nodes* to reach an agreement before adding validated blocks to the blockchain. </a:t>
            </a:r>
          </a:p>
          <a:p>
            <a:pPr marL="812800" marR="15875" lvl="1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4000" dirty="0"/>
              <a:t>Two consensus models used in blockchain: Proof of Work, and Proof of Stake.</a:t>
            </a:r>
            <a:endParaRPr lang="en-US" sz="40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 marR="15875" lvl="1">
              <a:buClr>
                <a:srgbClr val="3333CC"/>
              </a:buClr>
              <a:buSzPct val="59375"/>
              <a:tabLst>
                <a:tab pos="356235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5600" marR="15875" lvl="1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endParaRPr lang="en-US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59740" y="6458498"/>
            <a:ext cx="7846060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55996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950199" cy="677108"/>
          </a:xfrm>
        </p:spPr>
        <p:txBody>
          <a:bodyPr/>
          <a:lstStyle/>
          <a:p>
            <a:r>
              <a:rPr lang="en-US" sz="4400" dirty="0" err="1"/>
              <a:t>Blockchain</a:t>
            </a:r>
            <a:r>
              <a:rPr lang="en-US" sz="4400" dirty="0"/>
              <a:t>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8382000" cy="1107996"/>
          </a:xfrm>
        </p:spPr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86487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5875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Blockchain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Network is a peer-to-peer network </a:t>
            </a:r>
          </a:p>
          <a:p>
            <a:pPr marL="927100" marR="15875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 pitchFamily="2" charset="2"/>
              <a:buChar char="§"/>
              <a:tabLst>
                <a:tab pos="356235" algn="l"/>
              </a:tabLst>
              <a:defRPr/>
            </a:pPr>
            <a:r>
              <a:rPr lang="en-US" sz="27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node (peer) has the following functions:</a:t>
            </a:r>
          </a:p>
          <a:p>
            <a:pPr marL="1384300" marR="15875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 pitchFamily="2" charset="2"/>
              <a:buChar char="§"/>
              <a:tabLst>
                <a:tab pos="356235" algn="l"/>
              </a:tabLst>
              <a:defRPr/>
            </a:pPr>
            <a:r>
              <a:rPr kumimoji="0" lang="en-US" sz="27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Store a part of the blockchain</a:t>
            </a:r>
          </a:p>
          <a:p>
            <a:pPr marL="1384300" marR="15875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 pitchFamily="2" charset="2"/>
              <a:buChar char="§"/>
              <a:tabLst>
                <a:tab pos="356235" algn="l"/>
              </a:tabLst>
              <a:defRPr/>
            </a:pPr>
            <a:r>
              <a:rPr kumimoji="0" lang="en-US" sz="27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Store the entire copy of blockchain</a:t>
            </a:r>
          </a:p>
          <a:p>
            <a:pPr marL="1384300" marR="15875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 pitchFamily="2" charset="2"/>
              <a:buChar char="§"/>
              <a:tabLst>
                <a:tab pos="356235" algn="l"/>
              </a:tabLst>
              <a:defRPr/>
            </a:pPr>
            <a:r>
              <a:rPr kumimoji="0" lang="en-US" sz="27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Generate and validate blocks being added to the blockchain</a:t>
            </a:r>
          </a:p>
          <a:p>
            <a:pPr marL="927100" marR="15875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 pitchFamily="2" charset="2"/>
              <a:buChar char="§"/>
              <a:tabLst>
                <a:tab pos="356235" algn="l"/>
              </a:tabLst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nodes to actively participate in </a:t>
            </a:r>
            <a:r>
              <a:rPr lang="en-US" sz="27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blockchain network, they </a:t>
            </a:r>
            <a:r>
              <a:rPr lang="en-US" sz="27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 </a:t>
            </a:r>
            <a:r>
              <a:rPr kumimoji="0" lang="en-US" sz="27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always connected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the network</a:t>
            </a:r>
          </a:p>
          <a:p>
            <a:pPr marL="927100" marR="15875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 pitchFamily="2" charset="2"/>
              <a:buChar char="§"/>
              <a:tabLst>
                <a:tab pos="356235" algn="l"/>
              </a:tabLst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nodes</a:t>
            </a:r>
            <a:r>
              <a:rPr kumimoji="0" lang="en-US" sz="27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 generate new blocks are called </a:t>
            </a:r>
            <a:r>
              <a:rPr kumimoji="0" lang="en-US" sz="27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miners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679CF3A-EBD2-A648-804A-83E5DFFB1EF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630019" y="6653530"/>
            <a:ext cx="246379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459740" y="6616612"/>
            <a:ext cx="4950460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55528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B3EA-B8A5-E944-848A-CEB2A7D3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7950199" cy="677108"/>
          </a:xfrm>
        </p:spPr>
        <p:txBody>
          <a:bodyPr/>
          <a:lstStyle/>
          <a:p>
            <a:r>
              <a:rPr lang="en-US" sz="4400" dirty="0"/>
              <a:t>*Consensus in Blockchain </a:t>
            </a:r>
            <a:r>
              <a:rPr lang="en-US" sz="3200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6D7A-50F6-414F-80B4-1D2D1FC8B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" y="1600200"/>
            <a:ext cx="8382000" cy="6093976"/>
          </a:xfrm>
        </p:spPr>
        <p:txBody>
          <a:bodyPr/>
          <a:lstStyle/>
          <a:p>
            <a:pPr marL="355600" marR="15875" lvl="1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Proof of Work:</a:t>
            </a:r>
          </a:p>
          <a:p>
            <a:pPr marL="812800" marR="15875" lvl="2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block generated by a miner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is accepted, when it shows proof of spending a pre-determined amount of computational resources in generating the block. In case of bitcoin, the nodes are required to solve the cryptographic problem of finding a hash with predetermined requirements.</a:t>
            </a:r>
            <a:endParaRPr lang="en-US" sz="33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marR="15875" lvl="1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Proof of Stake</a:t>
            </a:r>
          </a:p>
          <a:p>
            <a:pPr marL="812800" marR="15875" lvl="2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b="1" i="1" dirty="0">
                <a:solidFill>
                  <a:schemeClr val="tx1"/>
                </a:solidFill>
                <a:latin typeface="Times New Roman"/>
                <a:cs typeface="Times New Roman"/>
              </a:rPr>
              <a:t>miner</a:t>
            </a:r>
            <a:r>
              <a:rPr lang="en-US" sz="2800" b="1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which creates a block is chosen randomly based on what is at stake by the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miner</a:t>
            </a:r>
          </a:p>
          <a:p>
            <a:pPr marL="812800" marR="15875" lvl="2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For example, the wealth of the miner could be at stake</a:t>
            </a:r>
          </a:p>
          <a:p>
            <a:pPr marL="1727200" marR="15875" lvl="3" indent="-342900">
              <a:buClr>
                <a:srgbClr val="3333CC"/>
              </a:buClr>
              <a:buSzPct val="59375"/>
              <a:buFont typeface="Courier New" panose="02070309020205020404" pitchFamily="49" charset="0"/>
              <a:buChar char="o"/>
              <a:tabLst>
                <a:tab pos="35623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EA7C354-D35A-4040-89B6-D1E270FEF7E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66759" y="6428984"/>
            <a:ext cx="246379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2225" marR="0" lvl="0" indent="0" algn="l" defTabSz="914400" rtl="0" eaLnBrk="1" fontAlgn="auto" latinLnBrk="0" hangingPunct="1">
                <a:lnSpc>
                  <a:spcPts val="15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457200" y="6832746"/>
            <a:ext cx="7388860" cy="192360"/>
          </a:xfrm>
        </p:spPr>
        <p:txBody>
          <a:bodyPr/>
          <a:lstStyle/>
          <a:p>
            <a:pPr marL="12700">
              <a:lnSpc>
                <a:spcPts val="1510"/>
              </a:lnSpc>
            </a:pPr>
            <a:r>
              <a:rPr lang="en-US" dirty="0"/>
              <a:t>S.S. Yau                                                                  CSE543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62108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19444</TotalTime>
  <Words>1338</Words>
  <Application>Microsoft Office PowerPoint</Application>
  <PresentationFormat>On-screen Show (4:3)</PresentationFormat>
  <Paragraphs>194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Garamond</vt:lpstr>
      <vt:lpstr>Tahoma</vt:lpstr>
      <vt:lpstr>Times New Roman</vt:lpstr>
      <vt:lpstr>Wingdings</vt:lpstr>
      <vt:lpstr>Office Theme</vt:lpstr>
      <vt:lpstr>1_Office Theme</vt:lpstr>
      <vt:lpstr>PowerPoint Presentation</vt:lpstr>
      <vt:lpstr>   Important Features of Blockchain </vt:lpstr>
      <vt:lpstr>Major Applications of  Blockchain</vt:lpstr>
      <vt:lpstr>What Is a Blockchain?</vt:lpstr>
      <vt:lpstr>Genesis Block</vt:lpstr>
      <vt:lpstr>           Cryptography in Blockchain </vt:lpstr>
      <vt:lpstr>Consensus in Blockchain </vt:lpstr>
      <vt:lpstr>Blockchain Network</vt:lpstr>
      <vt:lpstr>*Consensus in Blockchain (Cont.)</vt:lpstr>
      <vt:lpstr>Target Hash In Genesis Block</vt:lpstr>
      <vt:lpstr>Timestamp</vt:lpstr>
      <vt:lpstr>Block structure</vt:lpstr>
      <vt:lpstr>Blockchain Structure</vt:lpstr>
      <vt:lpstr>Block Structure in Blockchain</vt:lpstr>
      <vt:lpstr>Header </vt:lpstr>
      <vt:lpstr>Smart Contracts </vt:lpstr>
      <vt:lpstr>Smart Contracts Creation </vt:lpstr>
      <vt:lpstr>A Smart Contracts Example</vt:lpstr>
      <vt:lpstr>Types of Blockchains</vt:lpstr>
      <vt:lpstr>Is blockchain suitable for your application?</vt:lpstr>
      <vt:lpstr>Popular Blockchain Platforms  </vt:lpstr>
      <vt:lpstr>Challenges  </vt:lpstr>
      <vt:lpstr>References for ML and IA Applications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Abstract Model for AS3 Systems</dc:title>
  <dc:creator>Dazhi Huang</dc:creator>
  <cp:lastModifiedBy>Stephen S. Yau</cp:lastModifiedBy>
  <cp:revision>985</cp:revision>
  <cp:lastPrinted>2016-01-11T22:01:12Z</cp:lastPrinted>
  <dcterms:created xsi:type="dcterms:W3CDTF">2016-01-07T22:59:02Z</dcterms:created>
  <dcterms:modified xsi:type="dcterms:W3CDTF">2022-02-07T07:29:18Z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2016-01-07T00:00:00Z</vt:filetime>
  </property>
</Properties>
</file>