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7" r:id="rId2"/>
  </p:sldMasterIdLst>
  <p:notesMasterIdLst>
    <p:notesMasterId r:id="rId15"/>
  </p:notesMasterIdLst>
  <p:sldIdLst>
    <p:sldId id="257" r:id="rId3"/>
    <p:sldId id="380" r:id="rId4"/>
    <p:sldId id="421" r:id="rId5"/>
    <p:sldId id="424" r:id="rId6"/>
    <p:sldId id="423" r:id="rId7"/>
    <p:sldId id="420" r:id="rId8"/>
    <p:sldId id="398" r:id="rId9"/>
    <p:sldId id="390" r:id="rId10"/>
    <p:sldId id="392" r:id="rId11"/>
    <p:sldId id="418" r:id="rId12"/>
    <p:sldId id="364" r:id="rId13"/>
    <p:sldId id="42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7" autoAdjust="0"/>
    <p:restoredTop sz="94660"/>
  </p:normalViewPr>
  <p:slideViewPr>
    <p:cSldViewPr snapToGrid="0">
      <p:cViewPr varScale="1">
        <p:scale>
          <a:sx n="114" d="100"/>
          <a:sy n="114" d="100"/>
        </p:scale>
        <p:origin x="5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ED581-6571-4A80-8917-8B2AAAEBFAE5}"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5FA7-8E5E-404F-B4B6-D30274087A70}" type="slidenum">
              <a:rPr lang="en-US" smtClean="0"/>
              <a:t>‹#›</a:t>
            </a:fld>
            <a:endParaRPr lang="en-US"/>
          </a:p>
        </p:txBody>
      </p:sp>
    </p:spTree>
    <p:extLst>
      <p:ext uri="{BB962C8B-B14F-4D97-AF65-F5344CB8AC3E}">
        <p14:creationId xmlns:p14="http://schemas.microsoft.com/office/powerpoint/2010/main" val="4711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5643DE-F357-4624-89D3-46DA6F22CB01}" type="slidenum">
              <a:rPr lang="en-US" smtClean="0"/>
              <a:t>1</a:t>
            </a:fld>
            <a:endParaRPr lang="en-US"/>
          </a:p>
        </p:txBody>
      </p:sp>
    </p:spTree>
    <p:extLst>
      <p:ext uri="{BB962C8B-B14F-4D97-AF65-F5344CB8AC3E}">
        <p14:creationId xmlns:p14="http://schemas.microsoft.com/office/powerpoint/2010/main" val="50368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553998"/>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r>
              <a:rPr lang="en-US"/>
              <a:t>S S YAU CSE 543</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fld id="{23434817-6996-447D-BB7B-38DDCCED31C7}" type="datetime1">
              <a:rPr lang="en-US" smtClean="0"/>
              <a:t>2/14/2022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195312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fld id="{AD893EC9-9F97-424F-B8B4-CEFB11B5F7DE}" type="datetime1">
              <a:rPr lang="en-US" smtClean="0">
                <a:latin typeface="Arial"/>
                <a:cs typeface="Arial"/>
              </a:rPr>
              <a:t>2/14/2022</a:t>
            </a:fld>
            <a:endParaRPr lang="en-US" dirty="0">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116515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3600" b="0" i="0">
                <a:solidFill>
                  <a:schemeClr val="tx1"/>
                </a:solidFill>
                <a:latin typeface="Times New Roman"/>
                <a:cs typeface="Times New Roman"/>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r>
              <a:rPr lang="en-US"/>
              <a:t>S S YAU CSE 543</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fld id="{01CA10A7-9A9B-4872-AEB7-169CDA996308}" type="datetime1">
              <a:rPr lang="en-US" smtClean="0"/>
              <a:t>2/14/2022</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267015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sz="half" idx="2"/>
          </p:nvPr>
        </p:nvSpPr>
        <p:spPr>
          <a:xfrm>
            <a:off x="609600" y="1577340"/>
            <a:ext cx="5303520" cy="1107996"/>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1107996"/>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r>
              <a:rPr lang="en-US"/>
              <a:t>S S YAU CSE 543</a:t>
            </a:r>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fld id="{A2701C56-99F2-4A10-AB58-2976ABB90804}" type="datetime1">
              <a:rPr lang="en-US" smtClean="0"/>
              <a:t>2/14/2022</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17111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r>
              <a:rPr lang="en-US"/>
              <a:t>S S YAU CSE 543</a:t>
            </a:r>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fld id="{AC02AB3F-13FA-447D-AFEE-D86C1BE875D1}" type="datetime1">
              <a:rPr lang="en-US" smtClean="0"/>
              <a:t>2/14/2022</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300874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r>
              <a:rPr lang="en-US"/>
              <a:t>S S YAU CSE 543</a:t>
            </a:r>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fld id="{690865DC-0030-46F7-B4DF-54A7B0F46792}" type="datetime1">
              <a:rPr lang="en-US" smtClean="0"/>
              <a:t>2/14/2022</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38292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553998"/>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fld id="{4536A5B0-EA29-4D44-88A2-46622D304125}" type="datetime1">
              <a:rPr lang="en-US" smtClean="0">
                <a:latin typeface="Arial"/>
                <a:cs typeface="Arial"/>
              </a:rPr>
              <a:t>2/14/2022</a:t>
            </a:fld>
            <a:endParaRPr lang="en-US" dirty="0">
              <a:latin typeface="Arial"/>
              <a:cs typeface="Arial"/>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359992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3600" b="0" i="0">
                <a:solidFill>
                  <a:schemeClr val="tx1"/>
                </a:solidFill>
                <a:latin typeface="Times New Roman"/>
                <a:cs typeface="Times New Roman"/>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fld id="{D1ADF42F-F4B3-4D0D-AF4B-AD7165B23C00}" type="datetime1">
              <a:rPr lang="en-US" smtClean="0">
                <a:latin typeface="Arial"/>
                <a:cs typeface="Arial"/>
              </a:rPr>
              <a:t>2/14/2022</a:t>
            </a:fld>
            <a:endParaRPr lang="en-US" dirty="0">
              <a:latin typeface="Arial"/>
              <a:cs typeface="Arial"/>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24227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sz="half" idx="2"/>
          </p:nvPr>
        </p:nvSpPr>
        <p:spPr>
          <a:xfrm>
            <a:off x="609600" y="1577340"/>
            <a:ext cx="5303520" cy="1107996"/>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1107996"/>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fld id="{4F7450AB-B5A8-45A6-98CD-02048B2D7AEA}" type="datetime1">
              <a:rPr lang="en-US" smtClean="0">
                <a:latin typeface="Arial"/>
                <a:cs typeface="Arial"/>
              </a:rPr>
              <a:t>2/14/2022</a:t>
            </a:fld>
            <a:endParaRPr lang="en-US" dirty="0">
              <a:latin typeface="Arial"/>
              <a:cs typeface="Arial"/>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97970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3333CC"/>
                </a:solidFill>
                <a:latin typeface="Times New Roman"/>
                <a:cs typeface="Times New Roman"/>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a:lnSpc>
                <a:spcPts val="1520"/>
              </a:lnSpc>
            </a:pPr>
            <a:fld id="{5471DDB3-81C8-416A-BA0C-8373D5DB5AB6}" type="datetime1">
              <a:rPr lang="en-US" smtClean="0">
                <a:latin typeface="Arial"/>
                <a:cs typeface="Arial"/>
              </a:rPr>
              <a:t>2/14/2022</a:t>
            </a:fld>
            <a:endParaRPr lang="en-US" dirty="0">
              <a:latin typeface="Arial"/>
              <a:cs typeface="Arial"/>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58780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image" Target="../media/image4.png"/><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6683" y="579437"/>
            <a:ext cx="584200" cy="474980"/>
          </a:xfrm>
          <a:custGeom>
            <a:avLst/>
            <a:gdLst/>
            <a:ahLst/>
            <a:cxnLst/>
            <a:rect l="l" t="t" r="r" b="b"/>
            <a:pathLst>
              <a:path w="438150" h="474980">
                <a:moveTo>
                  <a:pt x="0" y="474662"/>
                </a:moveTo>
                <a:lnTo>
                  <a:pt x="438150" y="474662"/>
                </a:lnTo>
                <a:lnTo>
                  <a:pt x="438150" y="0"/>
                </a:lnTo>
                <a:lnTo>
                  <a:pt x="0" y="0"/>
                </a:lnTo>
                <a:lnTo>
                  <a:pt x="0" y="474662"/>
                </a:lnTo>
                <a:close/>
              </a:path>
            </a:pathLst>
          </a:custGeom>
          <a:solidFill>
            <a:srgbClr val="FFCF00"/>
          </a:solidFill>
        </p:spPr>
        <p:txBody>
          <a:bodyPr wrap="square" lIns="0" tIns="0" rIns="0" bIns="0" rtlCol="0"/>
          <a:lstStyle/>
          <a:p>
            <a:endParaRPr sz="1800"/>
          </a:p>
        </p:txBody>
      </p:sp>
      <p:sp>
        <p:nvSpPr>
          <p:cNvPr id="17" name="bk object 17"/>
          <p:cNvSpPr/>
          <p:nvPr/>
        </p:nvSpPr>
        <p:spPr>
          <a:xfrm>
            <a:off x="1066800" y="579437"/>
            <a:ext cx="438149" cy="474662"/>
          </a:xfrm>
          <a:prstGeom prst="rect">
            <a:avLst/>
          </a:prstGeom>
          <a:blipFill>
            <a:blip r:embed="rId7" cstate="print"/>
            <a:stretch>
              <a:fillRect/>
            </a:stretch>
          </a:blipFill>
        </p:spPr>
        <p:txBody>
          <a:bodyPr wrap="square" lIns="0" tIns="0" rIns="0" bIns="0" rtlCol="0"/>
          <a:lstStyle/>
          <a:p>
            <a:endParaRPr sz="1800"/>
          </a:p>
        </p:txBody>
      </p:sp>
      <p:sp>
        <p:nvSpPr>
          <p:cNvPr id="18" name="bk object 18"/>
          <p:cNvSpPr/>
          <p:nvPr/>
        </p:nvSpPr>
        <p:spPr>
          <a:xfrm>
            <a:off x="721784" y="1001712"/>
            <a:ext cx="563033" cy="474980"/>
          </a:xfrm>
          <a:custGeom>
            <a:avLst/>
            <a:gdLst/>
            <a:ahLst/>
            <a:cxnLst/>
            <a:rect l="l" t="t" r="r" b="b"/>
            <a:pathLst>
              <a:path w="422275" h="474980">
                <a:moveTo>
                  <a:pt x="0" y="474662"/>
                </a:moveTo>
                <a:lnTo>
                  <a:pt x="422275" y="474662"/>
                </a:lnTo>
                <a:lnTo>
                  <a:pt x="422275" y="0"/>
                </a:lnTo>
                <a:lnTo>
                  <a:pt x="0" y="0"/>
                </a:lnTo>
                <a:lnTo>
                  <a:pt x="0" y="474662"/>
                </a:lnTo>
                <a:close/>
              </a:path>
            </a:pathLst>
          </a:custGeom>
          <a:solidFill>
            <a:srgbClr val="3333CC"/>
          </a:solidFill>
        </p:spPr>
        <p:txBody>
          <a:bodyPr wrap="square" lIns="0" tIns="0" rIns="0" bIns="0" rtlCol="0"/>
          <a:lstStyle/>
          <a:p>
            <a:endParaRPr sz="1800"/>
          </a:p>
        </p:txBody>
      </p:sp>
      <p:sp>
        <p:nvSpPr>
          <p:cNvPr id="19" name="bk object 19"/>
          <p:cNvSpPr/>
          <p:nvPr/>
        </p:nvSpPr>
        <p:spPr>
          <a:xfrm>
            <a:off x="1214967" y="1001712"/>
            <a:ext cx="491067" cy="474662"/>
          </a:xfrm>
          <a:prstGeom prst="rect">
            <a:avLst/>
          </a:prstGeom>
          <a:blipFill>
            <a:blip r:embed="rId8" cstate="print"/>
            <a:stretch>
              <a:fillRect/>
            </a:stretch>
          </a:blipFill>
        </p:spPr>
        <p:txBody>
          <a:bodyPr wrap="square" lIns="0" tIns="0" rIns="0" bIns="0" rtlCol="0"/>
          <a:lstStyle/>
          <a:p>
            <a:endParaRPr sz="1800"/>
          </a:p>
        </p:txBody>
      </p:sp>
      <p:sp>
        <p:nvSpPr>
          <p:cNvPr id="20" name="bk object 20"/>
          <p:cNvSpPr/>
          <p:nvPr/>
        </p:nvSpPr>
        <p:spPr>
          <a:xfrm>
            <a:off x="169334" y="928751"/>
            <a:ext cx="747183" cy="422275"/>
          </a:xfrm>
          <a:prstGeom prst="rect">
            <a:avLst/>
          </a:prstGeom>
          <a:blipFill>
            <a:blip r:embed="rId9" cstate="print"/>
            <a:stretch>
              <a:fillRect/>
            </a:stretch>
          </a:blipFill>
        </p:spPr>
        <p:txBody>
          <a:bodyPr wrap="square" lIns="0" tIns="0" rIns="0" bIns="0" rtlCol="0"/>
          <a:lstStyle/>
          <a:p>
            <a:endParaRPr sz="1800"/>
          </a:p>
        </p:txBody>
      </p:sp>
      <p:sp>
        <p:nvSpPr>
          <p:cNvPr id="21" name="bk object 21"/>
          <p:cNvSpPr/>
          <p:nvPr/>
        </p:nvSpPr>
        <p:spPr>
          <a:xfrm>
            <a:off x="1037167" y="471487"/>
            <a:ext cx="0" cy="1052830"/>
          </a:xfrm>
          <a:custGeom>
            <a:avLst/>
            <a:gdLst/>
            <a:ahLst/>
            <a:cxnLst/>
            <a:rect l="l" t="t" r="r" b="b"/>
            <a:pathLst>
              <a:path h="1052830">
                <a:moveTo>
                  <a:pt x="0" y="0"/>
                </a:moveTo>
                <a:lnTo>
                  <a:pt x="0" y="1052512"/>
                </a:lnTo>
              </a:path>
            </a:pathLst>
          </a:custGeom>
          <a:ln w="31750">
            <a:solidFill>
              <a:srgbClr val="1C1C1C"/>
            </a:solidFill>
          </a:ln>
        </p:spPr>
        <p:txBody>
          <a:bodyPr wrap="square" lIns="0" tIns="0" rIns="0" bIns="0" rtlCol="0"/>
          <a:lstStyle/>
          <a:p>
            <a:endParaRPr sz="1800"/>
          </a:p>
        </p:txBody>
      </p:sp>
      <p:sp>
        <p:nvSpPr>
          <p:cNvPr id="22" name="bk object 22"/>
          <p:cNvSpPr/>
          <p:nvPr/>
        </p:nvSpPr>
        <p:spPr>
          <a:xfrm>
            <a:off x="590550" y="1262125"/>
            <a:ext cx="10968567" cy="31750"/>
          </a:xfrm>
          <a:prstGeom prst="rect">
            <a:avLst/>
          </a:prstGeom>
          <a:blipFill>
            <a:blip r:embed="rId10" cstate="print"/>
            <a:stretch>
              <a:fillRect/>
            </a:stretch>
          </a:blipFill>
        </p:spPr>
        <p:txBody>
          <a:bodyPr wrap="square" lIns="0" tIns="0" rIns="0" bIns="0" rtlCol="0"/>
          <a:lstStyle/>
          <a:p>
            <a:endParaRPr sz="1800"/>
          </a:p>
        </p:txBody>
      </p:sp>
      <p:sp>
        <p:nvSpPr>
          <p:cNvPr id="2" name="Holder 2"/>
          <p:cNvSpPr>
            <a:spLocks noGrp="1"/>
          </p:cNvSpPr>
          <p:nvPr>
            <p:ph type="title"/>
          </p:nvPr>
        </p:nvSpPr>
        <p:spPr>
          <a:xfrm>
            <a:off x="795868" y="546861"/>
            <a:ext cx="10600265" cy="620394"/>
          </a:xfrm>
          <a:prstGeom prst="rect">
            <a:avLst/>
          </a:prstGeom>
        </p:spPr>
        <p:txBody>
          <a:bodyPr wrap="square" lIns="0" tIns="0" rIns="0" bIns="0">
            <a:spAutoFit/>
          </a:bodyPr>
          <a:lstStyle>
            <a:lvl1pPr>
              <a:defRPr sz="4000" b="1" i="1">
                <a:solidFill>
                  <a:srgbClr val="3333CC"/>
                </a:solidFill>
                <a:latin typeface="Times New Roman"/>
                <a:cs typeface="Times New Roman"/>
              </a:defRPr>
            </a:lvl1pPr>
          </a:lstStyle>
          <a:p>
            <a:endParaRPr/>
          </a:p>
        </p:txBody>
      </p:sp>
      <p:sp>
        <p:nvSpPr>
          <p:cNvPr id="3" name="Holder 3"/>
          <p:cNvSpPr>
            <a:spLocks noGrp="1"/>
          </p:cNvSpPr>
          <p:nvPr>
            <p:ph type="body" idx="1"/>
          </p:nvPr>
        </p:nvSpPr>
        <p:spPr>
          <a:xfrm>
            <a:off x="612985" y="1406397"/>
            <a:ext cx="10966027" cy="553998"/>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12987" y="6458499"/>
            <a:ext cx="946573" cy="384721"/>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r>
              <a:rPr lang="en-US"/>
              <a:t>S S YAU CSE 543</a:t>
            </a:r>
          </a:p>
        </p:txBody>
      </p:sp>
      <p:sp>
        <p:nvSpPr>
          <p:cNvPr id="5" name="Holder 5"/>
          <p:cNvSpPr>
            <a:spLocks noGrp="1"/>
          </p:cNvSpPr>
          <p:nvPr>
            <p:ph type="dt" sz="half" idx="6"/>
          </p:nvPr>
        </p:nvSpPr>
        <p:spPr>
          <a:xfrm>
            <a:off x="5704839" y="6458498"/>
            <a:ext cx="985519" cy="19236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fld id="{2D710060-00C3-48C2-B6B4-3FFAD8CCE886}" type="datetime1">
              <a:rPr lang="en-US" smtClean="0"/>
              <a:t>2/14/2022</a:t>
            </a:fld>
            <a:endParaRPr lang="en-US"/>
          </a:p>
        </p:txBody>
      </p:sp>
      <p:sp>
        <p:nvSpPr>
          <p:cNvPr id="6" name="Holder 6"/>
          <p:cNvSpPr>
            <a:spLocks noGrp="1"/>
          </p:cNvSpPr>
          <p:nvPr>
            <p:ph type="sldNum" sz="quarter" idx="7"/>
          </p:nvPr>
        </p:nvSpPr>
        <p:spPr>
          <a:xfrm>
            <a:off x="11513652" y="6459505"/>
            <a:ext cx="328505" cy="384721"/>
          </a:xfrm>
          <a:prstGeom prst="rect">
            <a:avLst/>
          </a:prstGeom>
        </p:spPr>
        <p:txBody>
          <a:bodyPr wrap="square" lIns="0" tIns="0" rIns="0" bIns="0">
            <a:spAutoFit/>
          </a:bodyPr>
          <a:lstStyle>
            <a:lvl1pPr>
              <a:defRPr sz="1400" b="0" i="0">
                <a:solidFill>
                  <a:schemeClr val="tx1"/>
                </a:solidFill>
                <a:latin typeface="Tahoma"/>
                <a:cs typeface="Tahoma"/>
              </a:defRPr>
            </a:lvl1pPr>
          </a:lstStyle>
          <a:p>
            <a:fld id="{80C83D27-102E-418E-A65C-B2F69A08F636}" type="slidenum">
              <a:rPr lang="en-US" smtClean="0"/>
              <a:t>‹#›</a:t>
            </a:fld>
            <a:endParaRPr lang="en-US"/>
          </a:p>
        </p:txBody>
      </p:sp>
    </p:spTree>
    <p:extLst>
      <p:ext uri="{BB962C8B-B14F-4D97-AF65-F5344CB8AC3E}">
        <p14:creationId xmlns:p14="http://schemas.microsoft.com/office/powerpoint/2010/main" val="3401710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6683" y="579437"/>
            <a:ext cx="584200" cy="474980"/>
          </a:xfrm>
          <a:custGeom>
            <a:avLst/>
            <a:gdLst/>
            <a:ahLst/>
            <a:cxnLst/>
            <a:rect l="l" t="t" r="r" b="b"/>
            <a:pathLst>
              <a:path w="438150" h="474980">
                <a:moveTo>
                  <a:pt x="0" y="474662"/>
                </a:moveTo>
                <a:lnTo>
                  <a:pt x="438150" y="474662"/>
                </a:lnTo>
                <a:lnTo>
                  <a:pt x="438150" y="0"/>
                </a:lnTo>
                <a:lnTo>
                  <a:pt x="0" y="0"/>
                </a:lnTo>
                <a:lnTo>
                  <a:pt x="0" y="474662"/>
                </a:lnTo>
                <a:close/>
              </a:path>
            </a:pathLst>
          </a:custGeom>
          <a:solidFill>
            <a:srgbClr val="FFCF00"/>
          </a:solidFill>
        </p:spPr>
        <p:txBody>
          <a:bodyPr wrap="square" lIns="0" tIns="0" rIns="0" bIns="0" rtlCol="0"/>
          <a:lstStyle/>
          <a:p>
            <a:endParaRPr sz="1800"/>
          </a:p>
        </p:txBody>
      </p:sp>
      <p:sp>
        <p:nvSpPr>
          <p:cNvPr id="17" name="bk object 17"/>
          <p:cNvSpPr/>
          <p:nvPr/>
        </p:nvSpPr>
        <p:spPr>
          <a:xfrm>
            <a:off x="1066800" y="579437"/>
            <a:ext cx="438149" cy="474662"/>
          </a:xfrm>
          <a:prstGeom prst="rect">
            <a:avLst/>
          </a:prstGeom>
          <a:blipFill>
            <a:blip r:embed="rId7" cstate="print"/>
            <a:stretch>
              <a:fillRect/>
            </a:stretch>
          </a:blipFill>
        </p:spPr>
        <p:txBody>
          <a:bodyPr wrap="square" lIns="0" tIns="0" rIns="0" bIns="0" rtlCol="0"/>
          <a:lstStyle/>
          <a:p>
            <a:endParaRPr sz="1800"/>
          </a:p>
        </p:txBody>
      </p:sp>
      <p:sp>
        <p:nvSpPr>
          <p:cNvPr id="18" name="bk object 18"/>
          <p:cNvSpPr/>
          <p:nvPr/>
        </p:nvSpPr>
        <p:spPr>
          <a:xfrm>
            <a:off x="721784" y="1001712"/>
            <a:ext cx="563033" cy="474980"/>
          </a:xfrm>
          <a:custGeom>
            <a:avLst/>
            <a:gdLst/>
            <a:ahLst/>
            <a:cxnLst/>
            <a:rect l="l" t="t" r="r" b="b"/>
            <a:pathLst>
              <a:path w="422275" h="474980">
                <a:moveTo>
                  <a:pt x="0" y="474662"/>
                </a:moveTo>
                <a:lnTo>
                  <a:pt x="422275" y="474662"/>
                </a:lnTo>
                <a:lnTo>
                  <a:pt x="422275" y="0"/>
                </a:lnTo>
                <a:lnTo>
                  <a:pt x="0" y="0"/>
                </a:lnTo>
                <a:lnTo>
                  <a:pt x="0" y="474662"/>
                </a:lnTo>
                <a:close/>
              </a:path>
            </a:pathLst>
          </a:custGeom>
          <a:solidFill>
            <a:srgbClr val="3333CC"/>
          </a:solidFill>
        </p:spPr>
        <p:txBody>
          <a:bodyPr wrap="square" lIns="0" tIns="0" rIns="0" bIns="0" rtlCol="0"/>
          <a:lstStyle/>
          <a:p>
            <a:endParaRPr sz="1800"/>
          </a:p>
        </p:txBody>
      </p:sp>
      <p:sp>
        <p:nvSpPr>
          <p:cNvPr id="19" name="bk object 19"/>
          <p:cNvSpPr/>
          <p:nvPr/>
        </p:nvSpPr>
        <p:spPr>
          <a:xfrm>
            <a:off x="1214967" y="1001712"/>
            <a:ext cx="491067" cy="474662"/>
          </a:xfrm>
          <a:prstGeom prst="rect">
            <a:avLst/>
          </a:prstGeom>
          <a:blipFill>
            <a:blip r:embed="rId8" cstate="print"/>
            <a:stretch>
              <a:fillRect/>
            </a:stretch>
          </a:blipFill>
        </p:spPr>
        <p:txBody>
          <a:bodyPr wrap="square" lIns="0" tIns="0" rIns="0" bIns="0" rtlCol="0"/>
          <a:lstStyle/>
          <a:p>
            <a:endParaRPr sz="1800"/>
          </a:p>
        </p:txBody>
      </p:sp>
      <p:sp>
        <p:nvSpPr>
          <p:cNvPr id="20" name="bk object 20"/>
          <p:cNvSpPr/>
          <p:nvPr/>
        </p:nvSpPr>
        <p:spPr>
          <a:xfrm>
            <a:off x="169334" y="928751"/>
            <a:ext cx="747183" cy="422275"/>
          </a:xfrm>
          <a:prstGeom prst="rect">
            <a:avLst/>
          </a:prstGeom>
          <a:blipFill>
            <a:blip r:embed="rId9" cstate="print"/>
            <a:stretch>
              <a:fillRect/>
            </a:stretch>
          </a:blipFill>
        </p:spPr>
        <p:txBody>
          <a:bodyPr wrap="square" lIns="0" tIns="0" rIns="0" bIns="0" rtlCol="0"/>
          <a:lstStyle/>
          <a:p>
            <a:endParaRPr sz="1800"/>
          </a:p>
        </p:txBody>
      </p:sp>
      <p:sp>
        <p:nvSpPr>
          <p:cNvPr id="21" name="bk object 21"/>
          <p:cNvSpPr/>
          <p:nvPr/>
        </p:nvSpPr>
        <p:spPr>
          <a:xfrm>
            <a:off x="1037167" y="471487"/>
            <a:ext cx="0" cy="1052830"/>
          </a:xfrm>
          <a:custGeom>
            <a:avLst/>
            <a:gdLst/>
            <a:ahLst/>
            <a:cxnLst/>
            <a:rect l="l" t="t" r="r" b="b"/>
            <a:pathLst>
              <a:path h="1052830">
                <a:moveTo>
                  <a:pt x="0" y="0"/>
                </a:moveTo>
                <a:lnTo>
                  <a:pt x="0" y="1052512"/>
                </a:lnTo>
              </a:path>
            </a:pathLst>
          </a:custGeom>
          <a:ln w="31750">
            <a:solidFill>
              <a:srgbClr val="1C1C1C"/>
            </a:solidFill>
          </a:ln>
        </p:spPr>
        <p:txBody>
          <a:bodyPr wrap="square" lIns="0" tIns="0" rIns="0" bIns="0" rtlCol="0"/>
          <a:lstStyle/>
          <a:p>
            <a:endParaRPr sz="1800"/>
          </a:p>
        </p:txBody>
      </p:sp>
      <p:sp>
        <p:nvSpPr>
          <p:cNvPr id="22" name="bk object 22"/>
          <p:cNvSpPr/>
          <p:nvPr/>
        </p:nvSpPr>
        <p:spPr>
          <a:xfrm>
            <a:off x="590550" y="1262125"/>
            <a:ext cx="10968567" cy="31750"/>
          </a:xfrm>
          <a:prstGeom prst="rect">
            <a:avLst/>
          </a:prstGeom>
          <a:blipFill>
            <a:blip r:embed="rId10" cstate="print"/>
            <a:stretch>
              <a:fillRect/>
            </a:stretch>
          </a:blipFill>
        </p:spPr>
        <p:txBody>
          <a:bodyPr wrap="square" lIns="0" tIns="0" rIns="0" bIns="0" rtlCol="0"/>
          <a:lstStyle/>
          <a:p>
            <a:endParaRPr sz="1800"/>
          </a:p>
        </p:txBody>
      </p:sp>
      <p:sp>
        <p:nvSpPr>
          <p:cNvPr id="2" name="Holder 2"/>
          <p:cNvSpPr>
            <a:spLocks noGrp="1"/>
          </p:cNvSpPr>
          <p:nvPr>
            <p:ph type="title"/>
          </p:nvPr>
        </p:nvSpPr>
        <p:spPr>
          <a:xfrm>
            <a:off x="795868" y="546861"/>
            <a:ext cx="10600265" cy="620394"/>
          </a:xfrm>
          <a:prstGeom prst="rect">
            <a:avLst/>
          </a:prstGeom>
        </p:spPr>
        <p:txBody>
          <a:bodyPr wrap="square" lIns="0" tIns="0" rIns="0" bIns="0">
            <a:spAutoFit/>
          </a:bodyPr>
          <a:lstStyle>
            <a:lvl1pPr>
              <a:defRPr sz="4000" b="1" i="1">
                <a:solidFill>
                  <a:srgbClr val="3333CC"/>
                </a:solidFill>
                <a:latin typeface="Times New Roman"/>
                <a:cs typeface="Times New Roman"/>
              </a:defRPr>
            </a:lvl1pPr>
          </a:lstStyle>
          <a:p>
            <a:endParaRPr/>
          </a:p>
        </p:txBody>
      </p:sp>
      <p:sp>
        <p:nvSpPr>
          <p:cNvPr id="3" name="Holder 3"/>
          <p:cNvSpPr>
            <a:spLocks noGrp="1"/>
          </p:cNvSpPr>
          <p:nvPr>
            <p:ph type="body" idx="1"/>
          </p:nvPr>
        </p:nvSpPr>
        <p:spPr>
          <a:xfrm>
            <a:off x="612985" y="1406397"/>
            <a:ext cx="10966027" cy="553998"/>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12987" y="6458499"/>
            <a:ext cx="946573" cy="384721"/>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510"/>
              </a:lnSpc>
            </a:pPr>
            <a:r>
              <a:rPr lang="en-US"/>
              <a:t>S S YAU CSE 543</a:t>
            </a:r>
            <a:endParaRPr lang="en-US" spc="-50" dirty="0"/>
          </a:p>
        </p:txBody>
      </p:sp>
      <p:sp>
        <p:nvSpPr>
          <p:cNvPr id="5" name="Holder 5"/>
          <p:cNvSpPr>
            <a:spLocks noGrp="1"/>
          </p:cNvSpPr>
          <p:nvPr>
            <p:ph type="dt" sz="half" idx="6"/>
          </p:nvPr>
        </p:nvSpPr>
        <p:spPr>
          <a:xfrm>
            <a:off x="5704839" y="6458498"/>
            <a:ext cx="985519" cy="19236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520"/>
              </a:lnSpc>
            </a:pPr>
            <a:fld id="{F5EF38FE-582D-486E-AF1D-CDC4F4560E97}" type="datetime1">
              <a:rPr lang="en-US" smtClean="0">
                <a:latin typeface="Arial"/>
                <a:cs typeface="Arial"/>
              </a:rPr>
              <a:t>2/14/2022</a:t>
            </a:fld>
            <a:endParaRPr lang="en-US" dirty="0">
              <a:latin typeface="Arial"/>
              <a:cs typeface="Arial"/>
            </a:endParaRPr>
          </a:p>
        </p:txBody>
      </p:sp>
      <p:sp>
        <p:nvSpPr>
          <p:cNvPr id="6" name="Holder 6"/>
          <p:cNvSpPr>
            <a:spLocks noGrp="1"/>
          </p:cNvSpPr>
          <p:nvPr>
            <p:ph type="sldNum" sz="quarter" idx="7"/>
          </p:nvPr>
        </p:nvSpPr>
        <p:spPr>
          <a:xfrm>
            <a:off x="11513652" y="6459505"/>
            <a:ext cx="328505" cy="384721"/>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30175">
              <a:lnSpc>
                <a:spcPts val="1510"/>
              </a:lnSpc>
            </a:pPr>
            <a:fld id="{81D60167-4931-47E6-BA6A-407CBD079E47}" type="slidenum">
              <a:rPr lang="en-US" smtClean="0">
                <a:latin typeface="Times New Roman"/>
                <a:cs typeface="Times New Roman"/>
              </a:rPr>
              <a:pPr marL="130175">
                <a:lnSpc>
                  <a:spcPts val="1510"/>
                </a:lnSpc>
              </a:pPr>
              <a:t>‹#›</a:t>
            </a:fld>
            <a:endParaRPr lang="en-US" dirty="0">
              <a:latin typeface="Times New Roman"/>
              <a:cs typeface="Times New Roman"/>
            </a:endParaRPr>
          </a:p>
        </p:txBody>
      </p:sp>
    </p:spTree>
    <p:extLst>
      <p:ext uri="{BB962C8B-B14F-4D97-AF65-F5344CB8AC3E}">
        <p14:creationId xmlns:p14="http://schemas.microsoft.com/office/powerpoint/2010/main" val="13457944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hf hd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ferences.computer.org/services/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98464" y="1271016"/>
            <a:ext cx="649224" cy="90220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914388" y="1741932"/>
            <a:ext cx="714756" cy="101193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407653" y="2290572"/>
            <a:ext cx="714755" cy="101193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967984" y="2839211"/>
            <a:ext cx="714756" cy="101193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266432" y="3372611"/>
            <a:ext cx="790956" cy="112166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8343901" y="4607052"/>
            <a:ext cx="714755" cy="101193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972300" y="5187697"/>
            <a:ext cx="557784" cy="789431"/>
          </a:xfrm>
          <a:prstGeom prst="rect">
            <a:avLst/>
          </a:prstGeom>
          <a:blipFill>
            <a:blip r:embed="rId6"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BEAAEE38-5C9F-6F4F-BE5D-788D4655AE4F}"/>
              </a:ext>
            </a:extLst>
          </p:cNvPr>
          <p:cNvSpPr txBox="1">
            <a:spLocks/>
          </p:cNvSpPr>
          <p:nvPr/>
        </p:nvSpPr>
        <p:spPr>
          <a:xfrm>
            <a:off x="2217107" y="121288"/>
            <a:ext cx="7190546" cy="1107996"/>
          </a:xfrm>
          <a:prstGeom prst="rect">
            <a:avLst/>
          </a:prstGeom>
        </p:spPr>
        <p:txBody>
          <a:bodyPr vert="horz" wrap="square" lIns="0" tIns="0" rIns="0" bIns="0" rtlCol="0">
            <a:spAutoFit/>
          </a:bodyPr>
          <a:lstStyle>
            <a:lvl1pPr>
              <a:defRPr>
                <a:latin typeface="+mj-lt"/>
                <a:ea typeface="+mj-ea"/>
                <a:cs typeface="+mj-cs"/>
              </a:defRPr>
            </a:lvl1pPr>
          </a:lstStyle>
          <a:p>
            <a:pPr marL="1905" algn="ctr"/>
            <a:r>
              <a:rPr lang="en-US" sz="3600" b="1" i="1" kern="0" dirty="0">
                <a:solidFill>
                  <a:schemeClr val="accent5">
                    <a:lumMod val="75000"/>
                  </a:schemeClr>
                </a:solidFill>
                <a:latin typeface="Times New Roman" panose="02020603050405020304" pitchFamily="18" charset="0"/>
                <a:cs typeface="Times New Roman" panose="02020603050405020304" pitchFamily="18" charset="0"/>
              </a:rPr>
              <a:t>CSE</a:t>
            </a:r>
            <a:r>
              <a:rPr lang="en-US" sz="3600" b="1" i="1" kern="0" spc="-95" dirty="0">
                <a:solidFill>
                  <a:schemeClr val="accent5">
                    <a:lumMod val="75000"/>
                  </a:schemeClr>
                </a:solidFill>
                <a:latin typeface="Times New Roman" panose="02020603050405020304" pitchFamily="18" charset="0"/>
                <a:cs typeface="Times New Roman" panose="02020603050405020304" pitchFamily="18" charset="0"/>
              </a:rPr>
              <a:t> </a:t>
            </a:r>
            <a:r>
              <a:rPr lang="en-US" sz="3600" b="1" i="1" kern="0" dirty="0">
                <a:solidFill>
                  <a:schemeClr val="accent5">
                    <a:lumMod val="75000"/>
                  </a:schemeClr>
                </a:solidFill>
                <a:latin typeface="Times New Roman" panose="02020603050405020304" pitchFamily="18" charset="0"/>
                <a:cs typeface="Times New Roman" panose="02020603050405020304" pitchFamily="18" charset="0"/>
              </a:rPr>
              <a:t>543</a:t>
            </a:r>
          </a:p>
          <a:p>
            <a:pPr algn="ctr"/>
            <a:r>
              <a:rPr lang="en-US" sz="3600" b="1" i="1" kern="0" spc="-5" dirty="0">
                <a:solidFill>
                  <a:schemeClr val="accent5">
                    <a:lumMod val="75000"/>
                  </a:schemeClr>
                </a:solidFill>
                <a:latin typeface="Times New Roman" panose="02020603050405020304" pitchFamily="18" charset="0"/>
                <a:cs typeface="Times New Roman" panose="02020603050405020304" pitchFamily="18" charset="0"/>
              </a:rPr>
              <a:t>Information </a:t>
            </a:r>
            <a:r>
              <a:rPr lang="en-US" sz="3600" b="1" i="1" kern="0" dirty="0">
                <a:solidFill>
                  <a:schemeClr val="accent5">
                    <a:lumMod val="75000"/>
                  </a:schemeClr>
                </a:solidFill>
                <a:latin typeface="Times New Roman" panose="02020603050405020304" pitchFamily="18" charset="0"/>
                <a:cs typeface="Times New Roman" panose="02020603050405020304" pitchFamily="18" charset="0"/>
              </a:rPr>
              <a:t>Assurance and Security </a:t>
            </a:r>
            <a:endParaRPr lang="en-US" sz="3600" b="1" i="1" kern="0"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object 12">
            <a:extLst>
              <a:ext uri="{FF2B5EF4-FFF2-40B4-BE49-F238E27FC236}">
                <a16:creationId xmlns:a16="http://schemas.microsoft.com/office/drawing/2014/main" id="{1067DD4E-8BAD-A046-9A89-D0431ECD4A46}"/>
              </a:ext>
            </a:extLst>
          </p:cNvPr>
          <p:cNvSpPr txBox="1"/>
          <p:nvPr/>
        </p:nvSpPr>
        <p:spPr>
          <a:xfrm>
            <a:off x="2217107" y="2173224"/>
            <a:ext cx="6841549" cy="4493538"/>
          </a:xfrm>
          <a:prstGeom prst="rect">
            <a:avLst/>
          </a:prstGeom>
        </p:spPr>
        <p:txBody>
          <a:bodyPr vert="horz" wrap="square" lIns="0" tIns="0" rIns="0" bIns="0" rtlCol="0">
            <a:spAutoFit/>
          </a:bodyPr>
          <a:lstStyle/>
          <a:p>
            <a:pPr algn="ctr">
              <a:lnSpc>
                <a:spcPct val="100000"/>
              </a:lnSpc>
            </a:pPr>
            <a:r>
              <a:rPr lang="en-US" sz="5400" b="1" i="1" dirty="0">
                <a:solidFill>
                  <a:schemeClr val="accent5">
                    <a:lumMod val="75000"/>
                  </a:schemeClr>
                </a:solidFill>
                <a:latin typeface="Times New Roman"/>
                <a:cs typeface="Times New Roman"/>
              </a:rPr>
              <a:t>Machine Learning in </a:t>
            </a:r>
          </a:p>
          <a:p>
            <a:pPr algn="ctr">
              <a:lnSpc>
                <a:spcPct val="100000"/>
              </a:lnSpc>
            </a:pPr>
            <a:r>
              <a:rPr lang="en-US" sz="5400" b="1" i="1" dirty="0">
                <a:solidFill>
                  <a:schemeClr val="accent5">
                    <a:lumMod val="75000"/>
                  </a:schemeClr>
                </a:solidFill>
                <a:latin typeface="Times New Roman"/>
                <a:cs typeface="Times New Roman"/>
              </a:rPr>
              <a:t>IA Applications</a:t>
            </a:r>
            <a:endParaRPr sz="5400" dirty="0">
              <a:solidFill>
                <a:schemeClr val="accent5">
                  <a:lumMod val="75000"/>
                </a:schemeClr>
              </a:solidFill>
              <a:latin typeface="Times New Roman"/>
              <a:cs typeface="Times New Roman"/>
            </a:endParaRPr>
          </a:p>
          <a:p>
            <a:pPr algn="ctr">
              <a:lnSpc>
                <a:spcPct val="100000"/>
              </a:lnSpc>
            </a:pPr>
            <a:endParaRPr lang="en-US" sz="4200" dirty="0">
              <a:solidFill>
                <a:schemeClr val="accent5">
                  <a:lumMod val="75000"/>
                </a:schemeClr>
              </a:solidFill>
              <a:latin typeface="Times New Roman"/>
              <a:cs typeface="Times New Roman"/>
            </a:endParaRPr>
          </a:p>
          <a:p>
            <a:pPr algn="ctr">
              <a:lnSpc>
                <a:spcPct val="100000"/>
              </a:lnSpc>
            </a:pPr>
            <a:endParaRPr lang="en-US" sz="4200" dirty="0">
              <a:solidFill>
                <a:schemeClr val="accent5">
                  <a:lumMod val="75000"/>
                </a:schemeClr>
              </a:solidFill>
              <a:latin typeface="Times New Roman"/>
              <a:cs typeface="Times New Roman"/>
            </a:endParaRPr>
          </a:p>
          <a:p>
            <a:pPr algn="ctr">
              <a:lnSpc>
                <a:spcPct val="100000"/>
              </a:lnSpc>
            </a:pPr>
            <a:r>
              <a:rPr sz="3600" b="1" i="1" spc="-5" dirty="0">
                <a:solidFill>
                  <a:schemeClr val="accent5">
                    <a:lumMod val="75000"/>
                  </a:schemeClr>
                </a:solidFill>
                <a:latin typeface="Times New Roman"/>
                <a:cs typeface="Times New Roman"/>
              </a:rPr>
              <a:t>Professor Stephen S.</a:t>
            </a:r>
            <a:r>
              <a:rPr sz="3600" b="1" i="1" spc="-10" dirty="0">
                <a:solidFill>
                  <a:schemeClr val="accent5">
                    <a:lumMod val="75000"/>
                  </a:schemeClr>
                </a:solidFill>
                <a:latin typeface="Times New Roman"/>
                <a:cs typeface="Times New Roman"/>
              </a:rPr>
              <a:t> </a:t>
            </a:r>
            <a:r>
              <a:rPr sz="3600" b="1" i="1" dirty="0">
                <a:solidFill>
                  <a:schemeClr val="accent5">
                    <a:lumMod val="75000"/>
                  </a:schemeClr>
                </a:solidFill>
                <a:latin typeface="Times New Roman"/>
                <a:cs typeface="Times New Roman"/>
              </a:rPr>
              <a:t>Yau</a:t>
            </a:r>
            <a:endParaRPr lang="en-US" sz="3600" b="1" i="1" dirty="0">
              <a:solidFill>
                <a:schemeClr val="accent5">
                  <a:lumMod val="75000"/>
                </a:schemeClr>
              </a:solidFill>
              <a:latin typeface="Times New Roman"/>
              <a:cs typeface="Times New Roman"/>
            </a:endParaRPr>
          </a:p>
          <a:p>
            <a:pPr algn="ctr">
              <a:lnSpc>
                <a:spcPct val="100000"/>
              </a:lnSpc>
            </a:pPr>
            <a:endParaRPr lang="en-US" sz="3600" b="1" i="1" dirty="0">
              <a:solidFill>
                <a:schemeClr val="accent5">
                  <a:lumMod val="75000"/>
                </a:schemeClr>
              </a:solidFill>
              <a:latin typeface="Times New Roman"/>
              <a:cs typeface="Times New Roman"/>
            </a:endParaRPr>
          </a:p>
          <a:p>
            <a:pPr algn="ctr">
              <a:lnSpc>
                <a:spcPct val="100000"/>
              </a:lnSpc>
            </a:pPr>
            <a:r>
              <a:rPr lang="en-US" sz="2800" b="1" i="1">
                <a:solidFill>
                  <a:schemeClr val="accent5">
                    <a:lumMod val="75000"/>
                  </a:schemeClr>
                </a:solidFill>
                <a:latin typeface="Times New Roman"/>
                <a:cs typeface="Times New Roman"/>
              </a:rPr>
              <a:t>Spring 2022</a:t>
            </a:r>
            <a:endParaRPr sz="2800" dirty="0">
              <a:solidFill>
                <a:schemeClr val="accent5">
                  <a:lumMod val="75000"/>
                </a:schemeClr>
              </a:solidFill>
              <a:latin typeface="Times New Roman"/>
              <a:cs typeface="Times New Roman"/>
            </a:endParaRPr>
          </a:p>
        </p:txBody>
      </p:sp>
    </p:spTree>
    <p:extLst>
      <p:ext uri="{BB962C8B-B14F-4D97-AF65-F5344CB8AC3E}">
        <p14:creationId xmlns:p14="http://schemas.microsoft.com/office/powerpoint/2010/main" val="294439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20DE-C319-4C42-94B6-2841B94AD6B4}"/>
              </a:ext>
            </a:extLst>
          </p:cNvPr>
          <p:cNvSpPr>
            <a:spLocks noGrp="1"/>
          </p:cNvSpPr>
          <p:nvPr>
            <p:ph type="title"/>
          </p:nvPr>
        </p:nvSpPr>
        <p:spPr>
          <a:xfrm>
            <a:off x="1559561" y="274320"/>
            <a:ext cx="10724340" cy="1021773"/>
          </a:xfrm>
        </p:spPr>
        <p:txBody>
          <a:bodyPr/>
          <a:lstStyle/>
          <a:p>
            <a:r>
              <a:rPr lang="en-US" dirty="0"/>
              <a:t>	</a:t>
            </a:r>
            <a:r>
              <a:rPr lang="en-US" sz="4800" dirty="0">
                <a:solidFill>
                  <a:schemeClr val="accent5">
                    <a:lumMod val="75000"/>
                  </a:schemeClr>
                </a:solidFill>
              </a:rPr>
              <a:t>Neural Networks</a:t>
            </a:r>
            <a:endParaRPr lang="en-US" dirty="0">
              <a:solidFill>
                <a:schemeClr val="accent5">
                  <a:lumMod val="75000"/>
                </a:schemeClr>
              </a:solidFill>
            </a:endParaRPr>
          </a:p>
        </p:txBody>
      </p:sp>
      <p:sp>
        <p:nvSpPr>
          <p:cNvPr id="3" name="Text Placeholder 2">
            <a:extLst>
              <a:ext uri="{FF2B5EF4-FFF2-40B4-BE49-F238E27FC236}">
                <a16:creationId xmlns:a16="http://schemas.microsoft.com/office/drawing/2014/main" id="{B2C26D08-6A4A-4A02-A39B-A44F06C19025}"/>
              </a:ext>
            </a:extLst>
          </p:cNvPr>
          <p:cNvSpPr>
            <a:spLocks noGrp="1"/>
          </p:cNvSpPr>
          <p:nvPr>
            <p:ph type="body" idx="1"/>
          </p:nvPr>
        </p:nvSpPr>
        <p:spPr>
          <a:xfrm>
            <a:off x="612986" y="1601667"/>
            <a:ext cx="10966027" cy="4739759"/>
          </a:xfrm>
        </p:spPr>
        <p:txBody>
          <a:bodyPr/>
          <a:lstStyle/>
          <a:p>
            <a:pPr marL="571500" indent="-571500">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Neural Network is inspired by and resembles the human nervous system and the structure of the human brain. </a:t>
            </a:r>
          </a:p>
          <a:p>
            <a:pPr marL="571500" indent="-571500">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It consists of processing units (</a:t>
            </a:r>
            <a:r>
              <a:rPr lang="en-US" sz="4400" dirty="0">
                <a:solidFill>
                  <a:srgbClr val="333333"/>
                </a:solidFill>
                <a:latin typeface="Times New Roman" panose="02020603050405020304" pitchFamily="18" charset="0"/>
                <a:cs typeface="Times New Roman" panose="02020603050405020304" pitchFamily="18" charset="0"/>
              </a:rPr>
              <a:t>no</a:t>
            </a:r>
            <a:r>
              <a:rPr lang="en-US" sz="4400" b="0" i="0" dirty="0">
                <a:solidFill>
                  <a:srgbClr val="333333"/>
                </a:solidFill>
                <a:effectLst/>
                <a:latin typeface="Times New Roman" panose="02020603050405020304" pitchFamily="18" charset="0"/>
                <a:cs typeface="Times New Roman" panose="02020603050405020304" pitchFamily="18" charset="0"/>
              </a:rPr>
              <a:t>des</a:t>
            </a:r>
            <a:r>
              <a:rPr lang="en-US" sz="4400" dirty="0">
                <a:solidFill>
                  <a:srgbClr val="333333"/>
                </a:solidFill>
                <a:latin typeface="Times New Roman" panose="02020603050405020304" pitchFamily="18" charset="0"/>
                <a:cs typeface="Times New Roman" panose="02020603050405020304" pitchFamily="18" charset="0"/>
              </a:rPr>
              <a:t>) </a:t>
            </a:r>
            <a:r>
              <a:rPr lang="en-US" sz="4400" b="0" i="0" dirty="0">
                <a:solidFill>
                  <a:srgbClr val="333333"/>
                </a:solidFill>
                <a:effectLst/>
                <a:latin typeface="Times New Roman" panose="02020603050405020304" pitchFamily="18" charset="0"/>
                <a:cs typeface="Times New Roman" panose="02020603050405020304" pitchFamily="18" charset="0"/>
              </a:rPr>
              <a:t>organized in input and output layers. The nodes in each layer are connected to nodes in adjacent layers.</a:t>
            </a:r>
            <a:endParaRPr lang="en-US" sz="44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F848CFEE-E753-E54F-9FE8-9FDA28D7A131}"/>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7" name="Slide Number Placeholder 4">
            <a:extLst>
              <a:ext uri="{FF2B5EF4-FFF2-40B4-BE49-F238E27FC236}">
                <a16:creationId xmlns:a16="http://schemas.microsoft.com/office/drawing/2014/main" id="{67E7F894-30EA-4147-A9D3-E9A58F35B88C}"/>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10</a:t>
            </a:fld>
            <a:endParaRPr lang="en-US" dirty="0">
              <a:latin typeface="Times New Roman"/>
              <a:cs typeface="Times New Roman"/>
            </a:endParaRPr>
          </a:p>
        </p:txBody>
      </p:sp>
      <p:sp>
        <p:nvSpPr>
          <p:cNvPr id="8" name="Footer Placeholder 3">
            <a:extLst>
              <a:ext uri="{FF2B5EF4-FFF2-40B4-BE49-F238E27FC236}">
                <a16:creationId xmlns:a16="http://schemas.microsoft.com/office/drawing/2014/main" id="{A2B2E86D-36EE-C44F-86A3-DBC5BDA217EE}"/>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98908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466F-0BF2-4A03-834E-6F7C47FB0F61}"/>
              </a:ext>
            </a:extLst>
          </p:cNvPr>
          <p:cNvSpPr>
            <a:spLocks noGrp="1"/>
          </p:cNvSpPr>
          <p:nvPr>
            <p:ph type="title"/>
          </p:nvPr>
        </p:nvSpPr>
        <p:spPr>
          <a:xfrm>
            <a:off x="2361460" y="310745"/>
            <a:ext cx="7315200" cy="861774"/>
          </a:xfrm>
        </p:spPr>
        <p:txBody>
          <a:bodyPr/>
          <a:lstStyle/>
          <a:p>
            <a:r>
              <a:rPr lang="en-US" sz="2800" dirty="0">
                <a:solidFill>
                  <a:schemeClr val="accent5">
                    <a:lumMod val="75000"/>
                  </a:schemeClr>
                </a:solidFill>
              </a:rPr>
              <a:t>References for Machine Learning and IA Applications </a:t>
            </a:r>
          </a:p>
        </p:txBody>
      </p:sp>
      <p:sp>
        <p:nvSpPr>
          <p:cNvPr id="3" name="Content Placeholder 2">
            <a:extLst>
              <a:ext uri="{FF2B5EF4-FFF2-40B4-BE49-F238E27FC236}">
                <a16:creationId xmlns:a16="http://schemas.microsoft.com/office/drawing/2014/main" id="{0219B0FC-3E41-4178-9179-1F6032ACEE37}"/>
              </a:ext>
            </a:extLst>
          </p:cNvPr>
          <p:cNvSpPr>
            <a:spLocks noGrp="1"/>
          </p:cNvSpPr>
          <p:nvPr>
            <p:ph sz="half" idx="2"/>
          </p:nvPr>
        </p:nvSpPr>
        <p:spPr>
          <a:xfrm>
            <a:off x="672663" y="1558941"/>
            <a:ext cx="10846672" cy="4783169"/>
          </a:xfrm>
        </p:spPr>
        <p:txBody>
          <a:bodyPr/>
          <a:lstStyle/>
          <a:p>
            <a:pPr marL="457200" marR="0" indent="-457200">
              <a:lnSpc>
                <a:spcPct val="107000"/>
              </a:lnSpc>
              <a:spcBef>
                <a:spcPts val="0"/>
              </a:spcBef>
              <a:spcAft>
                <a:spcPts val="800"/>
              </a:spcAft>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S. Durga, R. Nag and E. Daniel, "Survey on Machine Learning and Deep Learning Algorithms used in Internet of Things (IoT) Healthcare," Proc. 3rd Int’l Conf. on Computing Methodologies and Communication (ICCMC), 2019, pp. 1018-1022.</a:t>
            </a:r>
          </a:p>
          <a:p>
            <a:pPr marL="457200" marR="0" lvl="0" indent="-457200">
              <a:lnSpc>
                <a:spcPct val="107000"/>
              </a:lnSpc>
              <a:spcBef>
                <a:spcPts val="0"/>
              </a:spcBef>
              <a:spcAft>
                <a:spcPts val="0"/>
              </a:spcAft>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 S.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Shanthamallu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Spanias</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Tepedelenlioglu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and M. Stanley, "A brief survey of machine learning methods and their sensor and IoT applications," Proc. 8th Int’l  Conf. on Information, Intelligence, Systems &amp; Applications (IISA), 2017, pp. 1-8.</a:t>
            </a:r>
          </a:p>
          <a:p>
            <a:pPr marL="457200" marR="0" lvl="0" indent="-457200">
              <a:lnSpc>
                <a:spcPct val="107000"/>
              </a:lnSpc>
              <a:spcBef>
                <a:spcPts val="0"/>
              </a:spcBef>
              <a:spcAft>
                <a:spcPts val="0"/>
              </a:spcAft>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Arpteg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Brinne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Crnkovic-Friis</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and J. Bosch, "Software Engineering Challenges of Deep Learning," Proc. 44th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Euromicro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Conf. on Software Engineering and Advanced Applications (SEAA), 2018, pp. 50-59. </a:t>
            </a:r>
          </a:p>
        </p:txBody>
      </p:sp>
      <p:sp>
        <p:nvSpPr>
          <p:cNvPr id="4" name="Footer Placeholder 3"/>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5" name="Slide Number Placeholder 4"/>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11</a:t>
            </a:fld>
            <a:endParaRPr lang="en-US" dirty="0">
              <a:latin typeface="Times New Roman"/>
              <a:cs typeface="Times New Roman"/>
            </a:endParaRPr>
          </a:p>
        </p:txBody>
      </p:sp>
      <p:sp>
        <p:nvSpPr>
          <p:cNvPr id="6" name="Footer Placeholder 3">
            <a:extLst>
              <a:ext uri="{FF2B5EF4-FFF2-40B4-BE49-F238E27FC236}">
                <a16:creationId xmlns:a16="http://schemas.microsoft.com/office/drawing/2014/main" id="{4F81A1EE-8782-3240-B68D-B7E4645963E7}"/>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216832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466F-0BF2-4A03-834E-6F7C47FB0F61}"/>
              </a:ext>
            </a:extLst>
          </p:cNvPr>
          <p:cNvSpPr>
            <a:spLocks noGrp="1"/>
          </p:cNvSpPr>
          <p:nvPr>
            <p:ph type="title"/>
          </p:nvPr>
        </p:nvSpPr>
        <p:spPr>
          <a:xfrm>
            <a:off x="2361460" y="310745"/>
            <a:ext cx="7315200" cy="861774"/>
          </a:xfrm>
        </p:spPr>
        <p:txBody>
          <a:bodyPr/>
          <a:lstStyle/>
          <a:p>
            <a:r>
              <a:rPr lang="en-US" sz="2800" dirty="0">
                <a:solidFill>
                  <a:schemeClr val="accent5">
                    <a:lumMod val="75000"/>
                  </a:schemeClr>
                </a:solidFill>
              </a:rPr>
              <a:t>References for Machine Learning and IA Applications </a:t>
            </a:r>
          </a:p>
        </p:txBody>
      </p:sp>
      <p:sp>
        <p:nvSpPr>
          <p:cNvPr id="3" name="Content Placeholder 2">
            <a:extLst>
              <a:ext uri="{FF2B5EF4-FFF2-40B4-BE49-F238E27FC236}">
                <a16:creationId xmlns:a16="http://schemas.microsoft.com/office/drawing/2014/main" id="{0219B0FC-3E41-4178-9179-1F6032ACEE37}"/>
              </a:ext>
            </a:extLst>
          </p:cNvPr>
          <p:cNvSpPr>
            <a:spLocks noGrp="1"/>
          </p:cNvSpPr>
          <p:nvPr>
            <p:ph sz="half" idx="2"/>
          </p:nvPr>
        </p:nvSpPr>
        <p:spPr>
          <a:xfrm>
            <a:off x="520712" y="1661073"/>
            <a:ext cx="11150573" cy="4308872"/>
          </a:xfrm>
        </p:spPr>
        <p:txBody>
          <a:bodyPr/>
          <a:lstStyle/>
          <a:p>
            <a:pPr marL="514350" indent="-514350">
              <a:buFont typeface="+mj-lt"/>
              <a:buAutoNum type="arabicPeriod" startAt="4"/>
            </a:pPr>
            <a:r>
              <a:rPr lang="en-US" sz="2800" i="0" u="none" strike="noStrike" baseline="0" dirty="0">
                <a:solidFill>
                  <a:srgbClr val="000000"/>
                </a:solidFill>
                <a:latin typeface="Times New Roman" panose="02020603050405020304" pitchFamily="18" charset="0"/>
              </a:rPr>
              <a:t>P. </a:t>
            </a:r>
            <a:r>
              <a:rPr lang="en-US" sz="2800" i="0" u="none" strike="noStrike" baseline="0" dirty="0" err="1">
                <a:solidFill>
                  <a:srgbClr val="000000"/>
                </a:solidFill>
                <a:latin typeface="Times New Roman" panose="02020603050405020304" pitchFamily="18" charset="0"/>
              </a:rPr>
              <a:t>Podder</a:t>
            </a:r>
            <a:r>
              <a:rPr lang="en-US" sz="2800" i="0" u="none" strike="noStrike" baseline="0" dirty="0">
                <a:solidFill>
                  <a:srgbClr val="000000"/>
                </a:solidFill>
                <a:latin typeface="Times New Roman" panose="02020603050405020304" pitchFamily="18" charset="0"/>
              </a:rPr>
              <a:t>, S. Bharati, M. R. H. Mondal, </a:t>
            </a:r>
            <a:r>
              <a:rPr lang="pt-BR" sz="2800" i="0" u="none" strike="noStrike" baseline="0" dirty="0">
                <a:solidFill>
                  <a:srgbClr val="000000"/>
                </a:solidFill>
                <a:latin typeface="Times New Roman" panose="02020603050405020304" pitchFamily="18" charset="0"/>
              </a:rPr>
              <a:t>P. K. Paul, and U. Kose, “</a:t>
            </a:r>
            <a:r>
              <a:rPr lang="en-US" sz="2800" b="0" i="0" u="none" strike="noStrike" baseline="0" dirty="0">
                <a:solidFill>
                  <a:srgbClr val="000000"/>
                </a:solidFill>
                <a:latin typeface="Times New Roman" panose="02020603050405020304" pitchFamily="18" charset="0"/>
              </a:rPr>
              <a:t>Artificial Neural Network for Cybersecurity: A Comprehensive Review,” Jour. Information Assurance and Security, 2021, </a:t>
            </a:r>
            <a:r>
              <a:rPr lang="en-US" sz="2800" b="0" i="0" u="none" strike="noStrike" baseline="0" dirty="0" err="1">
                <a:solidFill>
                  <a:srgbClr val="000000"/>
                </a:solidFill>
                <a:latin typeface="Times New Roman" panose="02020603050405020304" pitchFamily="18" charset="0"/>
              </a:rPr>
              <a:t>oo</a:t>
            </a:r>
            <a:r>
              <a:rPr lang="en-US" sz="2800" b="0" i="0" u="none" strike="noStrike" baseline="0" dirty="0">
                <a:solidFill>
                  <a:srgbClr val="000000"/>
                </a:solidFill>
                <a:latin typeface="Times New Roman" panose="02020603050405020304" pitchFamily="18" charset="0"/>
              </a:rPr>
              <a:t>. 10-26. </a:t>
            </a:r>
            <a:endParaRPr lang="en-US" sz="2800" dirty="0">
              <a:solidFill>
                <a:srgbClr val="000000"/>
              </a:solidFill>
              <a:latin typeface="Times New Roman" panose="02020603050405020304" pitchFamily="18" charset="0"/>
            </a:endParaRPr>
          </a:p>
          <a:p>
            <a:pPr marL="457200" indent="-457200">
              <a:buFont typeface="+mj-lt"/>
              <a:buAutoNum type="arabicPeriod" startAt="4"/>
            </a:pPr>
            <a:r>
              <a:rPr lang="en-US" sz="2800" dirty="0">
                <a:solidFill>
                  <a:srgbClr val="000000"/>
                </a:solidFill>
                <a:latin typeface="Times New Roman" panose="02020603050405020304" pitchFamily="18" charset="0"/>
              </a:rPr>
              <a:t>S. S. Yau, A. B. Buduru and V. </a:t>
            </a:r>
            <a:r>
              <a:rPr lang="en-US" sz="2800" dirty="0" err="1">
                <a:solidFill>
                  <a:srgbClr val="000000"/>
                </a:solidFill>
                <a:latin typeface="Times New Roman" panose="02020603050405020304" pitchFamily="18" charset="0"/>
              </a:rPr>
              <a:t>Nagaraja</a:t>
            </a:r>
            <a:r>
              <a:rPr lang="en-US" sz="2800" dirty="0">
                <a:solidFill>
                  <a:srgbClr val="000000"/>
                </a:solidFill>
                <a:latin typeface="Times New Roman" panose="02020603050405020304" pitchFamily="18" charset="0"/>
              </a:rPr>
              <a:t>, “Protecting Critical </a:t>
            </a:r>
            <a:r>
              <a:rPr lang="en-US" sz="2800" dirty="0" err="1">
                <a:solidFill>
                  <a:srgbClr val="000000"/>
                </a:solidFill>
                <a:latin typeface="Times New Roman" panose="02020603050405020304" pitchFamily="18" charset="0"/>
              </a:rPr>
              <a:t>Gloud</a:t>
            </a:r>
            <a:r>
              <a:rPr lang="en-US" sz="2800" dirty="0">
                <a:solidFill>
                  <a:srgbClr val="000000"/>
                </a:solidFill>
                <a:latin typeface="Times New Roman" panose="02020603050405020304" pitchFamily="18" charset="0"/>
              </a:rPr>
              <a:t> Infrastructures with Predictive Capability”, Proc. IEEE 8th Int’l Conf. on Cloud Computing, New York, NY, June 2015, pp. 1119-1124</a:t>
            </a:r>
          </a:p>
          <a:p>
            <a:pPr marL="457200" indent="-457200">
              <a:buFont typeface="+mj-lt"/>
              <a:buAutoNum type="arabicPeriod" startAt="4"/>
            </a:pPr>
            <a:r>
              <a:rPr lang="en-US" sz="2800" dirty="0">
                <a:solidFill>
                  <a:srgbClr val="000000"/>
                </a:solidFill>
                <a:latin typeface="Times New Roman" panose="02020603050405020304" pitchFamily="18" charset="0"/>
              </a:rPr>
              <a:t>S. Guha, S. S. Yau and A. B. Buduru, "Attack Detection in Cloud Infrastructures Using Artificial Neural Network with Genetic Feature Selection", Proc. IEEE Int’l Conf. on Dependable, Autonomic and Secure Computing (DASC), Auckland, New Zealand, August 2016, pp. 414-419</a:t>
            </a:r>
            <a:endParaRPr lang="en-US" sz="2800" dirty="0"/>
          </a:p>
        </p:txBody>
      </p:sp>
      <p:sp>
        <p:nvSpPr>
          <p:cNvPr id="4" name="Footer Placeholder 3"/>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5" name="Slide Number Placeholder 4"/>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12</a:t>
            </a:fld>
            <a:endParaRPr lang="en-US" dirty="0">
              <a:latin typeface="Times New Roman"/>
              <a:cs typeface="Times New Roman"/>
            </a:endParaRPr>
          </a:p>
        </p:txBody>
      </p:sp>
      <p:sp>
        <p:nvSpPr>
          <p:cNvPr id="6" name="Footer Placeholder 3">
            <a:extLst>
              <a:ext uri="{FF2B5EF4-FFF2-40B4-BE49-F238E27FC236}">
                <a16:creationId xmlns:a16="http://schemas.microsoft.com/office/drawing/2014/main" id="{4F81A1EE-8782-3240-B68D-B7E4645963E7}"/>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88157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EA88-F64F-A64B-A792-B650B85D21D3}"/>
              </a:ext>
            </a:extLst>
          </p:cNvPr>
          <p:cNvSpPr>
            <a:spLocks noGrp="1"/>
          </p:cNvSpPr>
          <p:nvPr>
            <p:ph type="title"/>
          </p:nvPr>
        </p:nvSpPr>
        <p:spPr>
          <a:xfrm>
            <a:off x="1729740" y="497191"/>
            <a:ext cx="8001000" cy="615553"/>
          </a:xfrm>
        </p:spPr>
        <p:txBody>
          <a:bodyPr/>
          <a:lstStyle/>
          <a:p>
            <a:r>
              <a:rPr lang="en-US" dirty="0">
                <a:solidFill>
                  <a:schemeClr val="accent5">
                    <a:lumMod val="75000"/>
                  </a:schemeClr>
                </a:solidFill>
              </a:rPr>
              <a:t>Areas Enabling AI Applications</a:t>
            </a:r>
          </a:p>
        </p:txBody>
      </p:sp>
      <p:sp>
        <p:nvSpPr>
          <p:cNvPr id="3" name="Text Placeholder 2">
            <a:extLst>
              <a:ext uri="{FF2B5EF4-FFF2-40B4-BE49-F238E27FC236}">
                <a16:creationId xmlns:a16="http://schemas.microsoft.com/office/drawing/2014/main" id="{F42B65BC-3315-E242-9F5F-EB25DF7CA62C}"/>
              </a:ext>
            </a:extLst>
          </p:cNvPr>
          <p:cNvSpPr>
            <a:spLocks noGrp="1"/>
          </p:cNvSpPr>
          <p:nvPr>
            <p:ph type="body" idx="1"/>
          </p:nvPr>
        </p:nvSpPr>
        <p:spPr>
          <a:xfrm>
            <a:off x="873760" y="1544320"/>
            <a:ext cx="10739119" cy="4622800"/>
          </a:xfrm>
        </p:spPr>
        <p:txBody>
          <a:bodyPr>
            <a:normAutofit lnSpcReduction="10000"/>
          </a:bodyPr>
          <a:lstStyle/>
          <a:p>
            <a:pPr marL="285750" indent="-285750" algn="l">
              <a:buFont typeface="Arial" panose="020B0604020202020204" pitchFamily="34" charset="0"/>
              <a:buChar char="•"/>
            </a:pPr>
            <a:r>
              <a:rPr lang="en-US" sz="4200" dirty="0">
                <a:solidFill>
                  <a:srgbClr val="000000"/>
                </a:solidFill>
                <a:latin typeface="Times New Roman" panose="02020603050405020304" pitchFamily="18" charset="0"/>
              </a:rPr>
              <a:t> C</a:t>
            </a:r>
            <a:r>
              <a:rPr lang="en-US" sz="4200" b="0" i="0" u="none" strike="noStrike" baseline="0" dirty="0">
                <a:solidFill>
                  <a:srgbClr val="000000"/>
                </a:solidFill>
                <a:latin typeface="Times New Roman" panose="02020603050405020304" pitchFamily="18" charset="0"/>
              </a:rPr>
              <a:t>omputing paradigms and systems</a:t>
            </a:r>
          </a:p>
          <a:p>
            <a:pPr marL="1600200" lvl="2" indent="-685800" algn="l">
              <a:buFont typeface="Arial" panose="020B0604020202020204" pitchFamily="34" charset="0"/>
              <a:buChar char="•"/>
            </a:pPr>
            <a:r>
              <a:rPr lang="en-US" sz="4200" dirty="0">
                <a:solidFill>
                  <a:srgbClr val="000000"/>
                </a:solidFill>
                <a:latin typeface="Times New Roman" panose="02020603050405020304" pitchFamily="18" charset="0"/>
              </a:rPr>
              <a:t>Architecture, hardware, software, ...</a:t>
            </a:r>
            <a:endParaRPr lang="en-US" sz="4200" b="0" i="0" u="none" strike="noStrike" baseline="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4200" b="0" i="0" u="none" strike="noStrike" baseline="0" dirty="0">
                <a:solidFill>
                  <a:srgbClr val="000000"/>
                </a:solidFill>
              </a:rPr>
              <a:t> Algorithms</a:t>
            </a:r>
          </a:p>
          <a:p>
            <a:pPr marL="285750" indent="-285750" algn="l">
              <a:buFont typeface="Arial" panose="020B0604020202020204" pitchFamily="34" charset="0"/>
              <a:buChar char="•"/>
            </a:pPr>
            <a:r>
              <a:rPr lang="en-US" sz="4200" b="0" i="0" u="none" strike="noStrike" baseline="0" dirty="0">
                <a:solidFill>
                  <a:srgbClr val="000000"/>
                </a:solidFill>
              </a:rPr>
              <a:t> Smart and big data</a:t>
            </a:r>
          </a:p>
          <a:p>
            <a:pPr marL="285750" indent="-285750" algn="l">
              <a:buFont typeface="Arial" panose="020B0604020202020204" pitchFamily="34" charset="0"/>
              <a:buChar char="•"/>
            </a:pPr>
            <a:r>
              <a:rPr lang="en-US" sz="4200" b="0" i="0" u="none" strike="noStrike" baseline="0" dirty="0">
                <a:solidFill>
                  <a:srgbClr val="000000"/>
                </a:solidFill>
              </a:rPr>
              <a:t> Internet and mobile networks</a:t>
            </a:r>
          </a:p>
          <a:p>
            <a:pPr marL="285750" indent="-285750" algn="l">
              <a:buFont typeface="Arial" panose="020B0604020202020204" pitchFamily="34" charset="0"/>
              <a:buChar char="•"/>
            </a:pPr>
            <a:r>
              <a:rPr lang="en-US" sz="4200" b="0" i="0" u="none" strike="noStrike" baseline="0" dirty="0">
                <a:solidFill>
                  <a:srgbClr val="000000"/>
                </a:solidFill>
                <a:latin typeface="Times New Roman" panose="02020603050405020304" pitchFamily="18" charset="0"/>
              </a:rPr>
              <a:t> Sensing devices</a:t>
            </a:r>
          </a:p>
          <a:p>
            <a:pPr marL="285750" indent="-285750" algn="l">
              <a:buFont typeface="Arial" panose="020B0604020202020204" pitchFamily="34" charset="0"/>
              <a:buChar char="•"/>
            </a:pPr>
            <a:r>
              <a:rPr lang="en-US" sz="4200" dirty="0">
                <a:solidFill>
                  <a:srgbClr val="000000"/>
                </a:solidFill>
              </a:rPr>
              <a:t> S</a:t>
            </a:r>
            <a:r>
              <a:rPr lang="en-US" sz="4200" b="0" i="0" u="none" strike="noStrike" baseline="0" dirty="0">
                <a:solidFill>
                  <a:srgbClr val="000000"/>
                </a:solidFill>
              </a:rPr>
              <a:t>emiconductor technologies</a:t>
            </a:r>
          </a:p>
          <a:p>
            <a:pPr marL="285750" indent="-285750" algn="l">
              <a:buFont typeface="Arial" panose="020B0604020202020204" pitchFamily="34" charset="0"/>
              <a:buChar char="•"/>
            </a:pPr>
            <a:r>
              <a:rPr lang="en-US" sz="4200" b="1" dirty="0">
                <a:solidFill>
                  <a:srgbClr val="000000"/>
                </a:solidFill>
                <a:latin typeface="Times New Roman" panose="02020603050405020304" pitchFamily="18" charset="0"/>
              </a:rPr>
              <a:t>…</a:t>
            </a:r>
            <a:endParaRPr lang="en-US" sz="4000" dirty="0"/>
          </a:p>
          <a:p>
            <a:pPr marL="571500" indent="-571500">
              <a:buClr>
                <a:srgbClr val="0432FF"/>
              </a:buClr>
              <a:buFont typeface="Wingdings" pitchFamily="2" charset="2"/>
              <a:buChar char="§"/>
            </a:pPr>
            <a:endParaRPr lang="en-US" sz="4000" dirty="0"/>
          </a:p>
        </p:txBody>
      </p:sp>
      <p:sp>
        <p:nvSpPr>
          <p:cNvPr id="6" name="Footer Placeholder 3">
            <a:extLst>
              <a:ext uri="{FF2B5EF4-FFF2-40B4-BE49-F238E27FC236}">
                <a16:creationId xmlns:a16="http://schemas.microsoft.com/office/drawing/2014/main" id="{1FA13808-B9EC-AC40-8ED4-E0545E27F2BD}"/>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7" name="Slide Number Placeholder 4">
            <a:extLst>
              <a:ext uri="{FF2B5EF4-FFF2-40B4-BE49-F238E27FC236}">
                <a16:creationId xmlns:a16="http://schemas.microsoft.com/office/drawing/2014/main" id="{5630EF76-7840-3C40-A029-29B134A2AC73}"/>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2</a:t>
            </a:fld>
            <a:endParaRPr lang="en-US" dirty="0">
              <a:latin typeface="Times New Roman"/>
              <a:cs typeface="Times New Roman"/>
            </a:endParaRPr>
          </a:p>
        </p:txBody>
      </p:sp>
      <p:sp>
        <p:nvSpPr>
          <p:cNvPr id="8" name="Footer Placeholder 3">
            <a:extLst>
              <a:ext uri="{FF2B5EF4-FFF2-40B4-BE49-F238E27FC236}">
                <a16:creationId xmlns:a16="http://schemas.microsoft.com/office/drawing/2014/main" id="{69A2D157-942F-4E4A-81BF-6EF8DF5597CA}"/>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315774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24FF-B5EF-4FE6-A1EC-FAB560AC1449}"/>
              </a:ext>
            </a:extLst>
          </p:cNvPr>
          <p:cNvSpPr>
            <a:spLocks noGrp="1"/>
          </p:cNvSpPr>
          <p:nvPr>
            <p:ph type="title"/>
          </p:nvPr>
        </p:nvSpPr>
        <p:spPr>
          <a:xfrm>
            <a:off x="1855895" y="587501"/>
            <a:ext cx="10600265" cy="1231106"/>
          </a:xfrm>
        </p:spPr>
        <p:txBody>
          <a:bodyPr/>
          <a:lstStyle/>
          <a:p>
            <a:r>
              <a:rPr lang="en-US" dirty="0">
                <a:solidFill>
                  <a:schemeClr val="accent5">
                    <a:lumMod val="75000"/>
                  </a:schemeClr>
                </a:solidFill>
              </a:rPr>
              <a:t>2021 IEEE Congress On Services</a:t>
            </a:r>
            <a:br>
              <a:rPr lang="en-US" sz="4000" b="1" i="1" dirty="0"/>
            </a:br>
            <a:endParaRPr lang="en-US" b="0" dirty="0"/>
          </a:p>
        </p:txBody>
      </p:sp>
      <p:sp>
        <p:nvSpPr>
          <p:cNvPr id="3" name="Text Placeholder 2">
            <a:extLst>
              <a:ext uri="{FF2B5EF4-FFF2-40B4-BE49-F238E27FC236}">
                <a16:creationId xmlns:a16="http://schemas.microsoft.com/office/drawing/2014/main" id="{60EDD938-1DD6-4EE5-8195-A60D021E39E2}"/>
              </a:ext>
            </a:extLst>
          </p:cNvPr>
          <p:cNvSpPr>
            <a:spLocks noGrp="1"/>
          </p:cNvSpPr>
          <p:nvPr>
            <p:ph type="body" idx="1"/>
          </p:nvPr>
        </p:nvSpPr>
        <p:spPr>
          <a:xfrm>
            <a:off x="612985" y="1406397"/>
            <a:ext cx="10966027" cy="4985980"/>
          </a:xfrm>
        </p:spPr>
        <p:txBody>
          <a:bodyPr/>
          <a:lstStyle/>
          <a:p>
            <a:r>
              <a:rPr lang="en-US" sz="3600" b="1" i="1" dirty="0">
                <a:solidFill>
                  <a:schemeClr val="tx1"/>
                </a:solidFill>
              </a:rPr>
              <a:t>September 5-11, 2021 (Virtual).</a:t>
            </a:r>
            <a:br>
              <a:rPr lang="en-US" sz="3600" b="1" i="1" dirty="0">
                <a:solidFill>
                  <a:schemeClr val="tx1"/>
                </a:solidFill>
              </a:rPr>
            </a:br>
            <a:r>
              <a:rPr lang="en-US" sz="3600" b="0" i="0" dirty="0">
                <a:solidFill>
                  <a:schemeClr val="tx1"/>
                </a:solidFill>
                <a:hlinkClick r:id="rId2"/>
              </a:rPr>
              <a:t>https://conferences.computer.org/services/2021/</a:t>
            </a:r>
            <a:br>
              <a:rPr lang="en-US" sz="3600" b="0" i="0" dirty="0">
                <a:solidFill>
                  <a:schemeClr val="tx1"/>
                </a:solidFill>
              </a:rPr>
            </a:br>
            <a:r>
              <a:rPr lang="en-US" sz="3600" b="1" i="1" dirty="0">
                <a:solidFill>
                  <a:schemeClr val="tx1"/>
                </a:solidFill>
              </a:rPr>
              <a:t>Conferences:</a:t>
            </a:r>
            <a:r>
              <a:rPr lang="en-US" sz="3600" dirty="0">
                <a:solidFill>
                  <a:schemeClr val="tx1"/>
                </a:solidFill>
              </a:rPr>
              <a:t> </a:t>
            </a:r>
            <a:r>
              <a:rPr lang="en-US" sz="3600" b="0" i="0" dirty="0">
                <a:solidFill>
                  <a:schemeClr val="tx1"/>
                </a:solidFill>
              </a:rPr>
              <a:t>IEEE CLOUD, IEEE EDGE, IEEE ICDH, IEEE ICWS, IEEE SCC, IEEE SMDS</a:t>
            </a:r>
            <a:br>
              <a:rPr lang="en-US" sz="3600" b="0" i="0" dirty="0">
                <a:solidFill>
                  <a:schemeClr val="tx1"/>
                </a:solidFill>
              </a:rPr>
            </a:br>
            <a:r>
              <a:rPr lang="en-US" sz="3600" b="1" i="1" dirty="0">
                <a:solidFill>
                  <a:schemeClr val="tx1"/>
                </a:solidFill>
              </a:rPr>
              <a:t>Symposia: </a:t>
            </a:r>
            <a:r>
              <a:rPr lang="en-US" sz="3600" b="0" i="0" dirty="0">
                <a:solidFill>
                  <a:schemeClr val="tx1"/>
                </a:solidFill>
              </a:rPr>
              <a:t>Future of financial services, blockchain, AI in cloud software engineering and operations, advances in software services engineering, cloud HPC, young experts in services computing, women in services computing, quantum software and services</a:t>
            </a:r>
            <a:endParaRPr lang="en-US" dirty="0"/>
          </a:p>
        </p:txBody>
      </p:sp>
      <p:sp>
        <p:nvSpPr>
          <p:cNvPr id="9" name="Footer Placeholder 3">
            <a:extLst>
              <a:ext uri="{FF2B5EF4-FFF2-40B4-BE49-F238E27FC236}">
                <a16:creationId xmlns:a16="http://schemas.microsoft.com/office/drawing/2014/main" id="{CCF2C022-B634-094B-90BF-DE29E61B304C}"/>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10" name="Slide Number Placeholder 4">
            <a:extLst>
              <a:ext uri="{FF2B5EF4-FFF2-40B4-BE49-F238E27FC236}">
                <a16:creationId xmlns:a16="http://schemas.microsoft.com/office/drawing/2014/main" id="{81FB6D1D-F49D-9E48-85C6-69D1816BFABA}"/>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3</a:t>
            </a:fld>
            <a:endParaRPr lang="en-US" dirty="0">
              <a:latin typeface="Times New Roman"/>
              <a:cs typeface="Times New Roman"/>
            </a:endParaRPr>
          </a:p>
        </p:txBody>
      </p:sp>
      <p:sp>
        <p:nvSpPr>
          <p:cNvPr id="11" name="Footer Placeholder 3">
            <a:extLst>
              <a:ext uri="{FF2B5EF4-FFF2-40B4-BE49-F238E27FC236}">
                <a16:creationId xmlns:a16="http://schemas.microsoft.com/office/drawing/2014/main" id="{87B1132E-D6C6-594C-BF82-DA4049086B40}"/>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26245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24FF-B5EF-4FE6-A1EC-FAB560AC1449}"/>
              </a:ext>
            </a:extLst>
          </p:cNvPr>
          <p:cNvSpPr>
            <a:spLocks noGrp="1"/>
          </p:cNvSpPr>
          <p:nvPr>
            <p:ph type="title"/>
          </p:nvPr>
        </p:nvSpPr>
        <p:spPr>
          <a:xfrm>
            <a:off x="1559560" y="353039"/>
            <a:ext cx="6646984" cy="615553"/>
          </a:xfrm>
        </p:spPr>
        <p:txBody>
          <a:bodyPr/>
          <a:lstStyle/>
          <a:p>
            <a:r>
              <a:rPr lang="en-US" dirty="0">
                <a:solidFill>
                  <a:schemeClr val="accent5">
                    <a:lumMod val="75000"/>
                  </a:schemeClr>
                </a:solidFill>
              </a:rPr>
              <a:t>2022 Faculty Candidate Talk</a:t>
            </a:r>
          </a:p>
        </p:txBody>
      </p:sp>
      <p:sp>
        <p:nvSpPr>
          <p:cNvPr id="3" name="Text Placeholder 2">
            <a:extLst>
              <a:ext uri="{FF2B5EF4-FFF2-40B4-BE49-F238E27FC236}">
                <a16:creationId xmlns:a16="http://schemas.microsoft.com/office/drawing/2014/main" id="{60EDD938-1DD6-4EE5-8195-A60D021E39E2}"/>
              </a:ext>
            </a:extLst>
          </p:cNvPr>
          <p:cNvSpPr>
            <a:spLocks noGrp="1"/>
          </p:cNvSpPr>
          <p:nvPr>
            <p:ph type="body" idx="1"/>
          </p:nvPr>
        </p:nvSpPr>
        <p:spPr>
          <a:xfrm>
            <a:off x="612986" y="1769812"/>
            <a:ext cx="10966027" cy="4308872"/>
          </a:xfrm>
        </p:spPr>
        <p:txBody>
          <a:bodyPr/>
          <a:lstStyle/>
          <a:p>
            <a:r>
              <a:rPr lang="en-US" sz="4000" b="1" i="1" dirty="0"/>
              <a:t>February 10, 2022 (In-person BYENG 510)</a:t>
            </a:r>
          </a:p>
          <a:p>
            <a:r>
              <a:rPr lang="en-US" sz="4000" b="1" i="1" dirty="0"/>
              <a:t>Topic : </a:t>
            </a:r>
            <a:r>
              <a:rPr lang="en-US" sz="4000" i="1" dirty="0"/>
              <a:t>AI for the Digital Planet</a:t>
            </a:r>
            <a:endParaRPr lang="en-US" sz="4000" b="1" i="1" dirty="0"/>
          </a:p>
          <a:p>
            <a:r>
              <a:rPr lang="en-US" sz="4000" b="1" i="1" dirty="0">
                <a:solidFill>
                  <a:schemeClr val="tx1"/>
                </a:solidFill>
              </a:rPr>
              <a:t>Faculty Name: </a:t>
            </a:r>
            <a:r>
              <a:rPr lang="en-US" sz="4000" b="1" u="sng" dirty="0"/>
              <a:t>Hannah Kerner</a:t>
            </a:r>
          </a:p>
          <a:p>
            <a:r>
              <a:rPr lang="en-US" sz="4000" b="1" i="1" dirty="0">
                <a:solidFill>
                  <a:schemeClr val="tx1"/>
                </a:solidFill>
              </a:rPr>
              <a:t>Designation:</a:t>
            </a:r>
            <a:r>
              <a:rPr lang="en-US" sz="4000" i="1" dirty="0">
                <a:solidFill>
                  <a:schemeClr val="tx1"/>
                </a:solidFill>
              </a:rPr>
              <a:t> </a:t>
            </a:r>
            <a:r>
              <a:rPr lang="en-US" sz="4000" dirty="0"/>
              <a:t>Assistant Research Professor at the University of Maryland, College Park</a:t>
            </a:r>
          </a:p>
          <a:p>
            <a:r>
              <a:rPr lang="en-US" sz="4000" b="1" i="1" dirty="0">
                <a:solidFill>
                  <a:schemeClr val="tx1"/>
                </a:solidFill>
              </a:rPr>
              <a:t>Qualification:</a:t>
            </a:r>
            <a:r>
              <a:rPr lang="en-US" sz="4000" i="1" dirty="0">
                <a:solidFill>
                  <a:schemeClr val="tx1"/>
                </a:solidFill>
              </a:rPr>
              <a:t> PhD </a:t>
            </a:r>
            <a:r>
              <a:rPr lang="en-US" sz="4000" i="1" dirty="0"/>
              <a:t>School of Earth and Space Exploration, Arizona State University, 2019</a:t>
            </a:r>
            <a:endParaRPr lang="en-US" sz="4000" dirty="0"/>
          </a:p>
        </p:txBody>
      </p:sp>
      <p:sp>
        <p:nvSpPr>
          <p:cNvPr id="4" name="Footer Placeholder 3">
            <a:extLst>
              <a:ext uri="{FF2B5EF4-FFF2-40B4-BE49-F238E27FC236}">
                <a16:creationId xmlns:a16="http://schemas.microsoft.com/office/drawing/2014/main" id="{404F1B15-F595-4459-9405-0B9F6C5FDA85}"/>
              </a:ext>
            </a:extLst>
          </p:cNvPr>
          <p:cNvSpPr>
            <a:spLocks noGrp="1"/>
          </p:cNvSpPr>
          <p:nvPr>
            <p:ph type="ftr" sz="quarter" idx="5"/>
          </p:nvPr>
        </p:nvSpPr>
        <p:spPr>
          <a:xfrm>
            <a:off x="612987" y="6458499"/>
            <a:ext cx="946573" cy="215444"/>
          </a:xfrm>
        </p:spPr>
        <p:txBody>
          <a:bodyPr/>
          <a:lstStyle/>
          <a:p>
            <a:r>
              <a:rPr lang="en-US" dirty="0"/>
              <a:t>S S YAU</a:t>
            </a:r>
          </a:p>
        </p:txBody>
      </p:sp>
      <p:sp>
        <p:nvSpPr>
          <p:cNvPr id="5" name="Slide Number Placeholder 4">
            <a:extLst>
              <a:ext uri="{FF2B5EF4-FFF2-40B4-BE49-F238E27FC236}">
                <a16:creationId xmlns:a16="http://schemas.microsoft.com/office/drawing/2014/main" id="{0991FAD4-A0E5-4B6B-AFB5-82B747991A85}"/>
              </a:ext>
            </a:extLst>
          </p:cNvPr>
          <p:cNvSpPr>
            <a:spLocks noGrp="1"/>
          </p:cNvSpPr>
          <p:nvPr>
            <p:ph type="sldNum" sz="quarter" idx="7"/>
          </p:nvPr>
        </p:nvSpPr>
        <p:spPr/>
        <p:txBody>
          <a:bodyPr/>
          <a:lstStyle/>
          <a:p>
            <a:fld id="{80C83D27-102E-418E-A65C-B2F69A08F636}" type="slidenum">
              <a:rPr lang="en-US" smtClean="0"/>
              <a:t>4</a:t>
            </a:fld>
            <a:endParaRPr lang="en-US"/>
          </a:p>
        </p:txBody>
      </p:sp>
      <p:sp>
        <p:nvSpPr>
          <p:cNvPr id="6" name="Footer Placeholder 3">
            <a:extLst>
              <a:ext uri="{FF2B5EF4-FFF2-40B4-BE49-F238E27FC236}">
                <a16:creationId xmlns:a16="http://schemas.microsoft.com/office/drawing/2014/main" id="{750BD2FE-762F-AB40-8DA2-1D05AD8E416C}"/>
              </a:ext>
            </a:extLst>
          </p:cNvPr>
          <p:cNvSpPr txBox="1">
            <a:spLocks/>
          </p:cNvSpPr>
          <p:nvPr/>
        </p:nvSpPr>
        <p:spPr>
          <a:xfrm>
            <a:off x="5622712" y="6436421"/>
            <a:ext cx="946573"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543</a:t>
            </a:r>
          </a:p>
        </p:txBody>
      </p:sp>
    </p:spTree>
    <p:extLst>
      <p:ext uri="{BB962C8B-B14F-4D97-AF65-F5344CB8AC3E}">
        <p14:creationId xmlns:p14="http://schemas.microsoft.com/office/powerpoint/2010/main" val="30331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24FF-B5EF-4FE6-A1EC-FAB560AC1449}"/>
              </a:ext>
            </a:extLst>
          </p:cNvPr>
          <p:cNvSpPr>
            <a:spLocks noGrp="1"/>
          </p:cNvSpPr>
          <p:nvPr>
            <p:ph type="title"/>
          </p:nvPr>
        </p:nvSpPr>
        <p:spPr>
          <a:xfrm>
            <a:off x="1559559" y="353040"/>
            <a:ext cx="10019453" cy="655146"/>
          </a:xfrm>
        </p:spPr>
        <p:txBody>
          <a:bodyPr/>
          <a:lstStyle/>
          <a:p>
            <a:r>
              <a:rPr lang="en-US" dirty="0">
                <a:solidFill>
                  <a:schemeClr val="accent5">
                    <a:lumMod val="75000"/>
                  </a:schemeClr>
                </a:solidFill>
              </a:rPr>
              <a:t>2022 Faculty Candidate Talk (cont.)</a:t>
            </a:r>
          </a:p>
        </p:txBody>
      </p:sp>
      <p:sp>
        <p:nvSpPr>
          <p:cNvPr id="3" name="Text Placeholder 2">
            <a:extLst>
              <a:ext uri="{FF2B5EF4-FFF2-40B4-BE49-F238E27FC236}">
                <a16:creationId xmlns:a16="http://schemas.microsoft.com/office/drawing/2014/main" id="{60EDD938-1DD6-4EE5-8195-A60D021E39E2}"/>
              </a:ext>
            </a:extLst>
          </p:cNvPr>
          <p:cNvSpPr>
            <a:spLocks noGrp="1"/>
          </p:cNvSpPr>
          <p:nvPr>
            <p:ph type="body" idx="1"/>
          </p:nvPr>
        </p:nvSpPr>
        <p:spPr>
          <a:xfrm>
            <a:off x="504092" y="1582243"/>
            <a:ext cx="11195539" cy="4708981"/>
          </a:xfrm>
        </p:spPr>
        <p:txBody>
          <a:bodyPr/>
          <a:lstStyle/>
          <a:p>
            <a:r>
              <a:rPr lang="en-US" sz="3400" b="1" i="1" dirty="0">
                <a:solidFill>
                  <a:schemeClr val="tx1"/>
                </a:solidFill>
              </a:rPr>
              <a:t>Synopsis: </a:t>
            </a:r>
            <a:r>
              <a:rPr lang="en-US" sz="3400" dirty="0"/>
              <a:t>Her research focuses on machine learning advances needed to address the world’s most pressing challenges, including food security, climate change, natural hazards and disasters, and space exploration. She has been recognized for her contributions on the Forbes 30 Under 30 list in Science, Radiant Earth Foundation’s list of 15 Leading Women in ML for Earth Observations, IRCAI’s top 10 of 100 projects using AI to solve problems related to the UN Sustainable Development Goals, and Google Women </a:t>
            </a:r>
            <a:r>
              <a:rPr lang="en-US" sz="3400" dirty="0" err="1"/>
              <a:t>Techmakers</a:t>
            </a:r>
            <a:r>
              <a:rPr lang="en-US" sz="3400" dirty="0"/>
              <a:t>.</a:t>
            </a:r>
          </a:p>
        </p:txBody>
      </p:sp>
      <p:sp>
        <p:nvSpPr>
          <p:cNvPr id="5" name="Slide Number Placeholder 4">
            <a:extLst>
              <a:ext uri="{FF2B5EF4-FFF2-40B4-BE49-F238E27FC236}">
                <a16:creationId xmlns:a16="http://schemas.microsoft.com/office/drawing/2014/main" id="{0991FAD4-A0E5-4B6B-AFB5-82B747991A85}"/>
              </a:ext>
            </a:extLst>
          </p:cNvPr>
          <p:cNvSpPr>
            <a:spLocks noGrp="1"/>
          </p:cNvSpPr>
          <p:nvPr>
            <p:ph type="sldNum" sz="quarter" idx="7"/>
          </p:nvPr>
        </p:nvSpPr>
        <p:spPr/>
        <p:txBody>
          <a:bodyPr/>
          <a:lstStyle/>
          <a:p>
            <a:fld id="{80C83D27-102E-418E-A65C-B2F69A08F636}" type="slidenum">
              <a:rPr lang="en-US" smtClean="0"/>
              <a:t>5</a:t>
            </a:fld>
            <a:endParaRPr lang="en-US"/>
          </a:p>
        </p:txBody>
      </p:sp>
      <p:sp>
        <p:nvSpPr>
          <p:cNvPr id="6" name="Footer Placeholder 3">
            <a:extLst>
              <a:ext uri="{FF2B5EF4-FFF2-40B4-BE49-F238E27FC236}">
                <a16:creationId xmlns:a16="http://schemas.microsoft.com/office/drawing/2014/main" id="{0683EC15-3CAA-A446-B212-11BC2258AEC5}"/>
              </a:ext>
            </a:extLst>
          </p:cNvPr>
          <p:cNvSpPr>
            <a:spLocks noGrp="1"/>
          </p:cNvSpPr>
          <p:nvPr>
            <p:ph type="ftr" sz="quarter" idx="5"/>
          </p:nvPr>
        </p:nvSpPr>
        <p:spPr>
          <a:xfrm>
            <a:off x="612987" y="6458499"/>
            <a:ext cx="946573" cy="215444"/>
          </a:xfrm>
        </p:spPr>
        <p:txBody>
          <a:bodyPr/>
          <a:lstStyle/>
          <a:p>
            <a:r>
              <a:rPr lang="en-US" dirty="0"/>
              <a:t>S S YAU</a:t>
            </a:r>
          </a:p>
        </p:txBody>
      </p:sp>
      <p:sp>
        <p:nvSpPr>
          <p:cNvPr id="7" name="Footer Placeholder 3">
            <a:extLst>
              <a:ext uri="{FF2B5EF4-FFF2-40B4-BE49-F238E27FC236}">
                <a16:creationId xmlns:a16="http://schemas.microsoft.com/office/drawing/2014/main" id="{6250748B-57E6-1842-B6A1-A48A9751D02C}"/>
              </a:ext>
            </a:extLst>
          </p:cNvPr>
          <p:cNvSpPr txBox="1">
            <a:spLocks/>
          </p:cNvSpPr>
          <p:nvPr/>
        </p:nvSpPr>
        <p:spPr>
          <a:xfrm>
            <a:off x="5622712" y="6436421"/>
            <a:ext cx="946573" cy="215444"/>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CSE 543</a:t>
            </a:r>
          </a:p>
        </p:txBody>
      </p:sp>
    </p:spTree>
    <p:extLst>
      <p:ext uri="{BB962C8B-B14F-4D97-AF65-F5344CB8AC3E}">
        <p14:creationId xmlns:p14="http://schemas.microsoft.com/office/powerpoint/2010/main" val="164733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EA88-F64F-A64B-A792-B650B85D21D3}"/>
              </a:ext>
            </a:extLst>
          </p:cNvPr>
          <p:cNvSpPr>
            <a:spLocks noGrp="1"/>
          </p:cNvSpPr>
          <p:nvPr>
            <p:ph type="title"/>
          </p:nvPr>
        </p:nvSpPr>
        <p:spPr>
          <a:xfrm>
            <a:off x="2095500" y="151751"/>
            <a:ext cx="8001000" cy="1381775"/>
          </a:xfrm>
        </p:spPr>
        <p:txBody>
          <a:bodyPr/>
          <a:lstStyle/>
          <a:p>
            <a:r>
              <a:rPr lang="en-US" b="1" dirty="0">
                <a:solidFill>
                  <a:schemeClr val="accent5">
                    <a:lumMod val="75000"/>
                  </a:schemeClr>
                </a:solidFill>
              </a:rPr>
              <a:t>Major Applications of Machine Learning </a:t>
            </a:r>
          </a:p>
        </p:txBody>
      </p:sp>
      <p:sp>
        <p:nvSpPr>
          <p:cNvPr id="3" name="Text Placeholder 2">
            <a:extLst>
              <a:ext uri="{FF2B5EF4-FFF2-40B4-BE49-F238E27FC236}">
                <a16:creationId xmlns:a16="http://schemas.microsoft.com/office/drawing/2014/main" id="{F42B65BC-3315-E242-9F5F-EB25DF7CA62C}"/>
              </a:ext>
            </a:extLst>
          </p:cNvPr>
          <p:cNvSpPr>
            <a:spLocks noGrp="1"/>
          </p:cNvSpPr>
          <p:nvPr>
            <p:ph type="body" idx="1"/>
          </p:nvPr>
        </p:nvSpPr>
        <p:spPr>
          <a:xfrm>
            <a:off x="3657601" y="1524001"/>
            <a:ext cx="6496419" cy="4924425"/>
          </a:xfrm>
        </p:spPr>
        <p:txBody>
          <a:bodyPr>
            <a:normAutofit fontScale="92500" lnSpcReduction="10000"/>
          </a:bodyPr>
          <a:lstStyle/>
          <a:p>
            <a:pPr marL="571500" indent="-571500">
              <a:buClr>
                <a:srgbClr val="0432FF"/>
              </a:buClr>
              <a:buFont typeface="Wingdings" pitchFamily="2" charset="2"/>
              <a:buChar char="§"/>
            </a:pPr>
            <a:r>
              <a:rPr lang="en-US" sz="4000" b="1" dirty="0"/>
              <a:t>Cybersecurity</a:t>
            </a:r>
          </a:p>
          <a:p>
            <a:pPr marL="571500" indent="-571500">
              <a:buClr>
                <a:srgbClr val="0432FF"/>
              </a:buClr>
              <a:buFont typeface="Wingdings" pitchFamily="2" charset="2"/>
              <a:buChar char="§"/>
            </a:pPr>
            <a:r>
              <a:rPr lang="en-US" sz="4000" b="1" dirty="0"/>
              <a:t>Speech recognition</a:t>
            </a:r>
          </a:p>
          <a:p>
            <a:pPr marL="571500" indent="-571500">
              <a:buClr>
                <a:srgbClr val="0432FF"/>
              </a:buClr>
              <a:buFont typeface="Wingdings" pitchFamily="2" charset="2"/>
              <a:buChar char="§"/>
            </a:pPr>
            <a:r>
              <a:rPr lang="en-US" sz="4000" b="1" dirty="0"/>
              <a:t>Customer service</a:t>
            </a:r>
          </a:p>
          <a:p>
            <a:pPr marL="571500" indent="-571500">
              <a:buClr>
                <a:srgbClr val="0432FF"/>
              </a:buClr>
              <a:buFont typeface="Wingdings" pitchFamily="2" charset="2"/>
              <a:buChar char="§"/>
            </a:pPr>
            <a:r>
              <a:rPr lang="en-US" sz="4000" b="1" dirty="0"/>
              <a:t>Pattern recognition</a:t>
            </a:r>
          </a:p>
          <a:p>
            <a:pPr marL="571500" indent="-571500">
              <a:buClr>
                <a:srgbClr val="0432FF"/>
              </a:buClr>
              <a:buFont typeface="Wingdings" pitchFamily="2" charset="2"/>
              <a:buChar char="§"/>
            </a:pPr>
            <a:r>
              <a:rPr lang="en-US" sz="4000" b="1" dirty="0"/>
              <a:t>Finances</a:t>
            </a:r>
          </a:p>
          <a:p>
            <a:pPr marL="571500" indent="-571500">
              <a:buClr>
                <a:srgbClr val="0432FF"/>
              </a:buClr>
              <a:buFont typeface="Wingdings" pitchFamily="2" charset="2"/>
              <a:buChar char="§"/>
            </a:pPr>
            <a:r>
              <a:rPr lang="en-US" sz="4000" b="1" dirty="0"/>
              <a:t>Healthcare</a:t>
            </a:r>
          </a:p>
          <a:p>
            <a:pPr marL="571500" indent="-571500">
              <a:buClr>
                <a:srgbClr val="0432FF"/>
              </a:buClr>
              <a:buFont typeface="Wingdings" pitchFamily="2" charset="2"/>
              <a:buChar char="§"/>
            </a:pPr>
            <a:r>
              <a:rPr lang="en-US" sz="4000" b="1" dirty="0"/>
              <a:t>Transportation</a:t>
            </a:r>
          </a:p>
          <a:p>
            <a:pPr marL="571500" indent="-571500">
              <a:buClr>
                <a:srgbClr val="0432FF"/>
              </a:buClr>
              <a:buFont typeface="Wingdings" pitchFamily="2" charset="2"/>
              <a:buChar char="§"/>
            </a:pPr>
            <a:r>
              <a:rPr lang="en-US" sz="4000" b="1" dirty="0"/>
              <a:t>Smart city</a:t>
            </a:r>
          </a:p>
          <a:p>
            <a:pPr marL="571500" indent="-571500">
              <a:buClr>
                <a:srgbClr val="0432FF"/>
              </a:buClr>
              <a:buFont typeface="Wingdings" pitchFamily="2" charset="2"/>
              <a:buChar char="§"/>
            </a:pPr>
            <a:r>
              <a:rPr lang="en-US" sz="5200" b="1" dirty="0"/>
              <a:t>…</a:t>
            </a:r>
          </a:p>
          <a:p>
            <a:pPr marL="571500" indent="-571500">
              <a:buClr>
                <a:srgbClr val="0432FF"/>
              </a:buClr>
              <a:buFont typeface="Wingdings" pitchFamily="2" charset="2"/>
              <a:buChar char="§"/>
            </a:pPr>
            <a:endParaRPr lang="en-US" sz="4000" dirty="0"/>
          </a:p>
        </p:txBody>
      </p:sp>
      <p:sp>
        <p:nvSpPr>
          <p:cNvPr id="6" name="Footer Placeholder 3">
            <a:extLst>
              <a:ext uri="{FF2B5EF4-FFF2-40B4-BE49-F238E27FC236}">
                <a16:creationId xmlns:a16="http://schemas.microsoft.com/office/drawing/2014/main" id="{D0F5065D-D7EB-0349-8253-E78A63E1412A}"/>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7" name="Slide Number Placeholder 4">
            <a:extLst>
              <a:ext uri="{FF2B5EF4-FFF2-40B4-BE49-F238E27FC236}">
                <a16:creationId xmlns:a16="http://schemas.microsoft.com/office/drawing/2014/main" id="{0A828F6B-98B9-3844-A8EA-DA714C0BEFCE}"/>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6</a:t>
            </a:fld>
            <a:endParaRPr lang="en-US" dirty="0">
              <a:latin typeface="Times New Roman"/>
              <a:cs typeface="Times New Roman"/>
            </a:endParaRPr>
          </a:p>
        </p:txBody>
      </p:sp>
      <p:sp>
        <p:nvSpPr>
          <p:cNvPr id="8" name="Footer Placeholder 3">
            <a:extLst>
              <a:ext uri="{FF2B5EF4-FFF2-40B4-BE49-F238E27FC236}">
                <a16:creationId xmlns:a16="http://schemas.microsoft.com/office/drawing/2014/main" id="{0C230557-E34D-0049-A5D3-7A8DE308C921}"/>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60909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EA88-F64F-A64B-A792-B650B85D21D3}"/>
              </a:ext>
            </a:extLst>
          </p:cNvPr>
          <p:cNvSpPr>
            <a:spLocks noGrp="1"/>
          </p:cNvSpPr>
          <p:nvPr>
            <p:ph type="title"/>
          </p:nvPr>
        </p:nvSpPr>
        <p:spPr>
          <a:xfrm>
            <a:off x="1781175" y="85076"/>
            <a:ext cx="8001000" cy="1231106"/>
          </a:xfrm>
        </p:spPr>
        <p:txBody>
          <a:bodyPr/>
          <a:lstStyle/>
          <a:p>
            <a:r>
              <a:rPr lang="en-US" dirty="0">
                <a:solidFill>
                  <a:schemeClr val="accent5">
                    <a:lumMod val="75000"/>
                  </a:schemeClr>
                </a:solidFill>
              </a:rPr>
              <a:t>Applications of Machine Learning Algorithms to Cybersecurity</a:t>
            </a:r>
          </a:p>
        </p:txBody>
      </p:sp>
      <p:sp>
        <p:nvSpPr>
          <p:cNvPr id="3" name="Text Placeholder 2">
            <a:extLst>
              <a:ext uri="{FF2B5EF4-FFF2-40B4-BE49-F238E27FC236}">
                <a16:creationId xmlns:a16="http://schemas.microsoft.com/office/drawing/2014/main" id="{F42B65BC-3315-E242-9F5F-EB25DF7CA62C}"/>
              </a:ext>
            </a:extLst>
          </p:cNvPr>
          <p:cNvSpPr>
            <a:spLocks noGrp="1"/>
          </p:cNvSpPr>
          <p:nvPr>
            <p:ph type="body" idx="1"/>
          </p:nvPr>
        </p:nvSpPr>
        <p:spPr>
          <a:xfrm>
            <a:off x="1559560" y="1467398"/>
            <a:ext cx="9156065" cy="4991101"/>
          </a:xfrm>
        </p:spPr>
        <p:txBody>
          <a:bodyPr>
            <a:normAutofit fontScale="77500" lnSpcReduction="20000"/>
          </a:bodyPr>
          <a:lstStyle/>
          <a:p>
            <a:pPr marL="571500" indent="-571500">
              <a:buClr>
                <a:srgbClr val="0432FF"/>
              </a:buClr>
              <a:buFont typeface="Wingdings" pitchFamily="2" charset="2"/>
              <a:buChar char="§"/>
            </a:pPr>
            <a:r>
              <a:rPr lang="en-US" sz="5200" b="0" dirty="0">
                <a:solidFill>
                  <a:srgbClr val="333333"/>
                </a:solidFill>
                <a:effectLst/>
                <a:latin typeface="Times New Roman" panose="02020603050405020304" pitchFamily="18" charset="0"/>
                <a:cs typeface="Times New Roman" panose="02020603050405020304" pitchFamily="18" charset="0"/>
              </a:rPr>
              <a:t>Clo</a:t>
            </a:r>
            <a:r>
              <a:rPr lang="en-US" sz="5200" dirty="0">
                <a:solidFill>
                  <a:srgbClr val="333333"/>
                </a:solidFill>
                <a:latin typeface="Times New Roman" panose="02020603050405020304" pitchFamily="18" charset="0"/>
                <a:cs typeface="Times New Roman" panose="02020603050405020304" pitchFamily="18" charset="0"/>
              </a:rPr>
              <a:t>ud Systems</a:t>
            </a:r>
          </a:p>
          <a:p>
            <a:pPr marL="571500" indent="-571500">
              <a:buClr>
                <a:srgbClr val="0432FF"/>
              </a:buClr>
              <a:buFont typeface="Wingdings" pitchFamily="2" charset="2"/>
              <a:buChar char="§"/>
            </a:pPr>
            <a:r>
              <a:rPr lang="en-US" sz="5200" b="0" dirty="0">
                <a:solidFill>
                  <a:srgbClr val="333333"/>
                </a:solidFill>
                <a:effectLst/>
                <a:latin typeface="Times New Roman" panose="02020603050405020304" pitchFamily="18" charset="0"/>
                <a:cs typeface="Times New Roman" panose="02020603050405020304" pitchFamily="18" charset="0"/>
              </a:rPr>
              <a:t>IoT Networks</a:t>
            </a:r>
          </a:p>
          <a:p>
            <a:pPr marL="571500" indent="-571500">
              <a:buClr>
                <a:srgbClr val="0432FF"/>
              </a:buClr>
              <a:buFont typeface="Wingdings" pitchFamily="2" charset="2"/>
              <a:buChar char="§"/>
            </a:pPr>
            <a:r>
              <a:rPr lang="en-US" sz="5200" dirty="0">
                <a:solidFill>
                  <a:srgbClr val="333333"/>
                </a:solidFill>
                <a:latin typeface="Times New Roman" panose="02020603050405020304" pitchFamily="18" charset="0"/>
                <a:cs typeface="Times New Roman" panose="02020603050405020304" pitchFamily="18" charset="0"/>
              </a:rPr>
              <a:t>S</a:t>
            </a:r>
            <a:r>
              <a:rPr lang="en-US" sz="5200" b="0" dirty="0">
                <a:solidFill>
                  <a:srgbClr val="333333"/>
                </a:solidFill>
                <a:effectLst/>
                <a:latin typeface="Times New Roman" panose="02020603050405020304" pitchFamily="18" charset="0"/>
                <a:cs typeface="Times New Roman" panose="02020603050405020304" pitchFamily="18" charset="0"/>
              </a:rPr>
              <a:t>ocial Networks</a:t>
            </a:r>
          </a:p>
          <a:p>
            <a:pPr marL="571500" indent="-571500">
              <a:buClr>
                <a:srgbClr val="0432FF"/>
              </a:buClr>
              <a:buFont typeface="Wingdings" pitchFamily="2" charset="2"/>
              <a:buChar char="§"/>
            </a:pPr>
            <a:r>
              <a:rPr lang="en-US" sz="5200" b="0" dirty="0">
                <a:solidFill>
                  <a:srgbClr val="333333"/>
                </a:solidFill>
                <a:effectLst/>
                <a:latin typeface="Times New Roman" panose="02020603050405020304" pitchFamily="18" charset="0"/>
                <a:cs typeface="Times New Roman" panose="02020603050405020304" pitchFamily="18" charset="0"/>
              </a:rPr>
              <a:t>Smart Cities</a:t>
            </a:r>
          </a:p>
          <a:p>
            <a:pPr marL="571500" indent="-571500" algn="l">
              <a:buClr>
                <a:srgbClr val="0432FF"/>
              </a:buClr>
              <a:buFont typeface="Wingdings" pitchFamily="2" charset="2"/>
              <a:buChar char="§"/>
            </a:pPr>
            <a:r>
              <a:rPr lang="en-US" sz="5200" dirty="0">
                <a:solidFill>
                  <a:srgbClr val="333333"/>
                </a:solidFill>
                <a:latin typeface="Times New Roman" panose="02020603050405020304" pitchFamily="18" charset="0"/>
                <a:cs typeface="Times New Roman" panose="02020603050405020304" pitchFamily="18" charset="0"/>
              </a:rPr>
              <a:t>Cyber Threat Identification</a:t>
            </a:r>
          </a:p>
          <a:p>
            <a:pPr marL="571500" indent="-571500" algn="l">
              <a:buClr>
                <a:srgbClr val="0432FF"/>
              </a:buClr>
              <a:buFont typeface="Wingdings" pitchFamily="2" charset="2"/>
              <a:buChar char="§"/>
            </a:pPr>
            <a:r>
              <a:rPr lang="en-US" sz="5200" dirty="0">
                <a:solidFill>
                  <a:srgbClr val="333333"/>
                </a:solidFill>
                <a:latin typeface="Times New Roman" panose="02020603050405020304" pitchFamily="18" charset="0"/>
                <a:cs typeface="Times New Roman" panose="02020603050405020304" pitchFamily="18" charset="0"/>
              </a:rPr>
              <a:t>Attacks Prediction</a:t>
            </a:r>
          </a:p>
          <a:p>
            <a:pPr marL="571500" indent="-571500" algn="l">
              <a:buClr>
                <a:srgbClr val="0432FF"/>
              </a:buClr>
              <a:buFont typeface="Wingdings" pitchFamily="2" charset="2"/>
              <a:buChar char="§"/>
            </a:pPr>
            <a:r>
              <a:rPr lang="en-US" sz="5200" b="0" dirty="0">
                <a:solidFill>
                  <a:srgbClr val="333333"/>
                </a:solidFill>
                <a:effectLst/>
                <a:latin typeface="Times New Roman" panose="02020603050405020304" pitchFamily="18" charset="0"/>
                <a:cs typeface="Times New Roman" panose="02020603050405020304" pitchFamily="18" charset="0"/>
              </a:rPr>
              <a:t>Trusted Coordination of </a:t>
            </a:r>
            <a:r>
              <a:rPr lang="en-US" sz="5200" dirty="0">
                <a:solidFill>
                  <a:srgbClr val="333333"/>
                </a:solidFill>
                <a:latin typeface="Times New Roman" panose="02020603050405020304" pitchFamily="18" charset="0"/>
                <a:cs typeface="Times New Roman" panose="02020603050405020304" pitchFamily="18" charset="0"/>
              </a:rPr>
              <a:t>C</a:t>
            </a:r>
            <a:r>
              <a:rPr lang="en-US" sz="5200" b="0" dirty="0">
                <a:solidFill>
                  <a:srgbClr val="333333"/>
                </a:solidFill>
                <a:effectLst/>
                <a:latin typeface="Times New Roman" panose="02020603050405020304" pitchFamily="18" charset="0"/>
                <a:cs typeface="Times New Roman" panose="02020603050405020304" pitchFamily="18" charset="0"/>
              </a:rPr>
              <a:t>ollaborative </a:t>
            </a:r>
            <a:r>
              <a:rPr lang="en-US" sz="5200" dirty="0">
                <a:solidFill>
                  <a:srgbClr val="333333"/>
                </a:solidFill>
                <a:latin typeface="Times New Roman" panose="02020603050405020304" pitchFamily="18" charset="0"/>
                <a:cs typeface="Times New Roman" panose="02020603050405020304" pitchFamily="18" charset="0"/>
              </a:rPr>
              <a:t>S</a:t>
            </a:r>
            <a:r>
              <a:rPr lang="en-US" sz="5200" b="0" dirty="0">
                <a:solidFill>
                  <a:srgbClr val="333333"/>
                </a:solidFill>
                <a:effectLst/>
                <a:latin typeface="Times New Roman" panose="02020603050405020304" pitchFamily="18" charset="0"/>
                <a:cs typeface="Times New Roman" panose="02020603050405020304" pitchFamily="18" charset="0"/>
              </a:rPr>
              <a:t>ervices for Effective Space-Air-Ground-Water </a:t>
            </a:r>
            <a:r>
              <a:rPr lang="en-US" sz="5200" dirty="0">
                <a:solidFill>
                  <a:srgbClr val="333333"/>
                </a:solidFill>
                <a:latin typeface="Times New Roman" panose="02020603050405020304" pitchFamily="18" charset="0"/>
                <a:cs typeface="Times New Roman" panose="02020603050405020304" pitchFamily="18" charset="0"/>
              </a:rPr>
              <a:t>C</a:t>
            </a:r>
            <a:r>
              <a:rPr lang="en-US" sz="5200" b="0" dirty="0">
                <a:solidFill>
                  <a:srgbClr val="333333"/>
                </a:solidFill>
                <a:effectLst/>
                <a:latin typeface="Times New Roman" panose="02020603050405020304" pitchFamily="18" charset="0"/>
                <a:cs typeface="Times New Roman" panose="02020603050405020304" pitchFamily="18" charset="0"/>
              </a:rPr>
              <a:t>omputing and Communications</a:t>
            </a:r>
            <a:endParaRPr lang="en-US" sz="5200" dirty="0">
              <a:solidFill>
                <a:srgbClr val="333333"/>
              </a:solidFill>
              <a:latin typeface="Times New Roman" panose="02020603050405020304" pitchFamily="18" charset="0"/>
              <a:cs typeface="Times New Roman" panose="02020603050405020304" pitchFamily="18" charset="0"/>
            </a:endParaRPr>
          </a:p>
          <a:p>
            <a:pPr marL="571500" indent="-571500" algn="l">
              <a:buClr>
                <a:srgbClr val="0432FF"/>
              </a:buClr>
              <a:buFont typeface="Wingdings" pitchFamily="2" charset="2"/>
              <a:buChar char="§"/>
            </a:pPr>
            <a:r>
              <a:rPr lang="en-US" sz="5200" b="1" dirty="0">
                <a:solidFill>
                  <a:srgbClr val="333333"/>
                </a:solidFill>
                <a:latin typeface="Times New Roman" panose="02020603050405020304" pitchFamily="18" charset="0"/>
                <a:cs typeface="Times New Roman" panose="02020603050405020304" pitchFamily="18" charset="0"/>
              </a:rPr>
              <a:t>…</a:t>
            </a:r>
          </a:p>
          <a:p>
            <a:pPr>
              <a:buClr>
                <a:srgbClr val="0432FF"/>
              </a:buClr>
            </a:pPr>
            <a:endParaRPr lang="en-US" sz="4800" b="0" dirty="0">
              <a:solidFill>
                <a:srgbClr val="333333"/>
              </a:solidFill>
              <a:effectLst/>
              <a:latin typeface="Georgia" panose="02040502050405020303" pitchFamily="18" charset="0"/>
            </a:endParaRPr>
          </a:p>
        </p:txBody>
      </p:sp>
      <p:sp>
        <p:nvSpPr>
          <p:cNvPr id="6" name="Footer Placeholder 3">
            <a:extLst>
              <a:ext uri="{FF2B5EF4-FFF2-40B4-BE49-F238E27FC236}">
                <a16:creationId xmlns:a16="http://schemas.microsoft.com/office/drawing/2014/main" id="{7B2ECDB0-D36A-E445-9A49-46C3B5A8DE7E}"/>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7" name="Slide Number Placeholder 4">
            <a:extLst>
              <a:ext uri="{FF2B5EF4-FFF2-40B4-BE49-F238E27FC236}">
                <a16:creationId xmlns:a16="http://schemas.microsoft.com/office/drawing/2014/main" id="{3538E7F6-D3B1-504E-B12A-603B96CF93B3}"/>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7</a:t>
            </a:fld>
            <a:endParaRPr lang="en-US" dirty="0">
              <a:latin typeface="Times New Roman"/>
              <a:cs typeface="Times New Roman"/>
            </a:endParaRPr>
          </a:p>
        </p:txBody>
      </p:sp>
      <p:sp>
        <p:nvSpPr>
          <p:cNvPr id="8" name="Footer Placeholder 3">
            <a:extLst>
              <a:ext uri="{FF2B5EF4-FFF2-40B4-BE49-F238E27FC236}">
                <a16:creationId xmlns:a16="http://schemas.microsoft.com/office/drawing/2014/main" id="{7EFD8E87-4110-6447-B83D-BC6588B0DE71}"/>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229562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7815" y="573055"/>
            <a:ext cx="6553200" cy="615553"/>
          </a:xfrm>
          <a:prstGeom prst="rect">
            <a:avLst/>
          </a:prstGeom>
        </p:spPr>
        <p:txBody>
          <a:bodyPr vert="horz" wrap="square" lIns="0" tIns="0" rIns="0" bIns="0" rtlCol="0" anchor="ctr">
            <a:spAutoFit/>
          </a:bodyPr>
          <a:lstStyle/>
          <a:p>
            <a:pPr marL="12700">
              <a:lnSpc>
                <a:spcPct val="100000"/>
              </a:lnSpc>
            </a:pPr>
            <a:r>
              <a:rPr lang="en-US" b="1" spc="-5" dirty="0">
                <a:solidFill>
                  <a:schemeClr val="accent5">
                    <a:lumMod val="75000"/>
                  </a:schemeClr>
                </a:solidFill>
              </a:rPr>
              <a:t>What Is Machine Learning?</a:t>
            </a:r>
            <a:endParaRPr b="1" spc="-5" dirty="0">
              <a:solidFill>
                <a:schemeClr val="accent5">
                  <a:lumMod val="75000"/>
                </a:schemeClr>
              </a:solidFill>
            </a:endParaRPr>
          </a:p>
        </p:txBody>
      </p:sp>
      <p:sp>
        <p:nvSpPr>
          <p:cNvPr id="3" name="object 3"/>
          <p:cNvSpPr txBox="1"/>
          <p:nvPr/>
        </p:nvSpPr>
        <p:spPr>
          <a:xfrm>
            <a:off x="1559560" y="1575798"/>
            <a:ext cx="8382000" cy="4154984"/>
          </a:xfrm>
          <a:prstGeom prst="rect">
            <a:avLst/>
          </a:prstGeom>
        </p:spPr>
        <p:txBody>
          <a:bodyPr vert="horz" wrap="square" lIns="0" tIns="0" rIns="0" bIns="0" rtlCol="0">
            <a:spAutoFit/>
          </a:bodyPr>
          <a:lstStyle/>
          <a:p>
            <a:pPr marL="12700" marR="15875">
              <a:buClr>
                <a:srgbClr val="3333CC"/>
              </a:buClr>
              <a:buSzPct val="59375"/>
              <a:tabLst>
                <a:tab pos="356235" algn="l"/>
              </a:tabLst>
              <a:defRPr/>
            </a:pPr>
            <a:r>
              <a:rPr lang="en-US" sz="4200" b="0" i="0" dirty="0">
                <a:solidFill>
                  <a:srgbClr val="525252"/>
                </a:solidFill>
                <a:effectLst/>
                <a:latin typeface="Times New Roman" panose="02020603050405020304" pitchFamily="18" charset="0"/>
                <a:cs typeface="Times New Roman" panose="02020603050405020304" pitchFamily="18" charset="0"/>
              </a:rPr>
              <a:t>Machine learning focuses on the use of </a:t>
            </a:r>
            <a:r>
              <a:rPr lang="en-US" sz="4200" b="1" i="1" u="sng" dirty="0">
                <a:solidFill>
                  <a:srgbClr val="525252"/>
                </a:solidFill>
                <a:effectLst/>
                <a:latin typeface="Times New Roman" panose="02020603050405020304" pitchFamily="18" charset="0"/>
                <a:cs typeface="Times New Roman" panose="02020603050405020304" pitchFamily="18" charset="0"/>
              </a:rPr>
              <a:t>relevant data and powerful algorithms </a:t>
            </a:r>
            <a:r>
              <a:rPr lang="en-US" sz="4200" b="0" i="0" dirty="0">
                <a:solidFill>
                  <a:srgbClr val="525252"/>
                </a:solidFill>
                <a:effectLst/>
                <a:latin typeface="Times New Roman" panose="02020603050405020304" pitchFamily="18" charset="0"/>
                <a:cs typeface="Times New Roman" panose="02020603050405020304" pitchFamily="18" charset="0"/>
              </a:rPr>
              <a:t>to imitate </a:t>
            </a:r>
            <a:r>
              <a:rPr lang="en-US" sz="4200" b="1" i="1" u="sng" dirty="0">
                <a:solidFill>
                  <a:srgbClr val="525252"/>
                </a:solidFill>
                <a:effectLst/>
                <a:latin typeface="Times New Roman" panose="02020603050405020304" pitchFamily="18" charset="0"/>
                <a:cs typeface="Times New Roman" panose="02020603050405020304" pitchFamily="18" charset="0"/>
              </a:rPr>
              <a:t>humans</a:t>
            </a:r>
            <a:r>
              <a:rPr lang="en-US" sz="4200" b="0" i="0" dirty="0">
                <a:solidFill>
                  <a:srgbClr val="525252"/>
                </a:solidFill>
                <a:effectLst/>
                <a:latin typeface="Times New Roman" panose="02020603050405020304" pitchFamily="18" charset="0"/>
                <a:cs typeface="Times New Roman" panose="02020603050405020304" pitchFamily="18" charset="0"/>
              </a:rPr>
              <a:t> to learn </a:t>
            </a:r>
            <a:r>
              <a:rPr lang="en-US" sz="4200" dirty="0">
                <a:solidFill>
                  <a:srgbClr val="525252"/>
                </a:solidFill>
                <a:latin typeface="Times New Roman" panose="02020603050405020304" pitchFamily="18" charset="0"/>
                <a:cs typeface="Times New Roman" panose="02020603050405020304" pitchFamily="18" charset="0"/>
              </a:rPr>
              <a:t>and</a:t>
            </a:r>
            <a:r>
              <a:rPr lang="en-US" sz="4200" b="0" i="0" dirty="0">
                <a:solidFill>
                  <a:srgbClr val="525252"/>
                </a:solidFill>
                <a:effectLst/>
                <a:latin typeface="Times New Roman" panose="02020603050405020304" pitchFamily="18" charset="0"/>
                <a:cs typeface="Times New Roman" panose="02020603050405020304" pitchFamily="18" charset="0"/>
              </a:rPr>
              <a:t> improve </a:t>
            </a:r>
            <a:r>
              <a:rPr lang="en-US" sz="4200" dirty="0">
                <a:solidFill>
                  <a:srgbClr val="525252"/>
                </a:solidFill>
                <a:latin typeface="Times New Roman" panose="02020603050405020304" pitchFamily="18" charset="0"/>
                <a:cs typeface="Times New Roman" panose="02020603050405020304" pitchFamily="18" charset="0"/>
              </a:rPr>
              <a:t>the</a:t>
            </a:r>
            <a:r>
              <a:rPr lang="en-US" sz="4200" b="0" i="0" dirty="0">
                <a:solidFill>
                  <a:srgbClr val="525252"/>
                </a:solidFill>
                <a:effectLst/>
                <a:latin typeface="Times New Roman" panose="02020603050405020304" pitchFamily="18" charset="0"/>
                <a:cs typeface="Times New Roman" panose="02020603050405020304" pitchFamily="18" charset="0"/>
              </a:rPr>
              <a:t> accuracy of the </a:t>
            </a:r>
            <a:r>
              <a:rPr lang="en-US" sz="4200" b="1" i="1" u="sng" dirty="0">
                <a:solidFill>
                  <a:srgbClr val="525252"/>
                </a:solidFill>
                <a:effectLst/>
                <a:latin typeface="Times New Roman" panose="02020603050405020304" pitchFamily="18" charset="0"/>
                <a:cs typeface="Times New Roman" panose="02020603050405020304" pitchFamily="18" charset="0"/>
              </a:rPr>
              <a:t>recognition process </a:t>
            </a:r>
            <a:r>
              <a:rPr lang="en-US" sz="4200" b="0" i="0" dirty="0">
                <a:solidFill>
                  <a:srgbClr val="525252"/>
                </a:solidFill>
                <a:effectLst/>
                <a:latin typeface="Times New Roman" panose="02020603050405020304" pitchFamily="18" charset="0"/>
                <a:cs typeface="Times New Roman" panose="02020603050405020304" pitchFamily="18" charset="0"/>
              </a:rPr>
              <a:t>of applications.</a:t>
            </a:r>
          </a:p>
          <a:p>
            <a:pPr marL="12700" marR="15875">
              <a:buClr>
                <a:srgbClr val="3333CC"/>
              </a:buClr>
              <a:buSzPct val="59375"/>
              <a:tabLst>
                <a:tab pos="356235" algn="l"/>
              </a:tabLst>
              <a:defRPr/>
            </a:pPr>
            <a:endParaRPr lang="en-US" sz="3600" dirty="0">
              <a:solidFill>
                <a:prstClr val="black"/>
              </a:solidFill>
              <a:latin typeface="Times New Roman"/>
              <a:cs typeface="Times New Roman"/>
            </a:endParaRPr>
          </a:p>
          <a:p>
            <a:pPr marL="469900" marR="15875" lvl="1">
              <a:buClr>
                <a:srgbClr val="3333CC"/>
              </a:buClr>
              <a:buSzPct val="59375"/>
              <a:tabLst>
                <a:tab pos="356235" algn="l"/>
              </a:tabLst>
              <a:defRPr/>
            </a:pPr>
            <a:endParaRPr sz="2400" dirty="0">
              <a:solidFill>
                <a:prstClr val="black"/>
              </a:solidFill>
              <a:latin typeface="Times New Roman"/>
              <a:cs typeface="Times New Roman"/>
            </a:endParaRPr>
          </a:p>
        </p:txBody>
      </p:sp>
      <p:sp>
        <p:nvSpPr>
          <p:cNvPr id="7" name="Footer Placeholder 3">
            <a:extLst>
              <a:ext uri="{FF2B5EF4-FFF2-40B4-BE49-F238E27FC236}">
                <a16:creationId xmlns:a16="http://schemas.microsoft.com/office/drawing/2014/main" id="{EE2054D6-17A2-F445-8598-5ACD76FD754F}"/>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8" name="Slide Number Placeholder 4">
            <a:extLst>
              <a:ext uri="{FF2B5EF4-FFF2-40B4-BE49-F238E27FC236}">
                <a16:creationId xmlns:a16="http://schemas.microsoft.com/office/drawing/2014/main" id="{00777098-3758-5748-8ED5-9973427E45FF}"/>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8</a:t>
            </a:fld>
            <a:endParaRPr lang="en-US" dirty="0">
              <a:latin typeface="Times New Roman"/>
              <a:cs typeface="Times New Roman"/>
            </a:endParaRPr>
          </a:p>
        </p:txBody>
      </p:sp>
      <p:sp>
        <p:nvSpPr>
          <p:cNvPr id="9" name="Footer Placeholder 3">
            <a:extLst>
              <a:ext uri="{FF2B5EF4-FFF2-40B4-BE49-F238E27FC236}">
                <a16:creationId xmlns:a16="http://schemas.microsoft.com/office/drawing/2014/main" id="{E6F426E7-5771-D049-92A7-1F856974C43C}"/>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269270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05BE-56E7-4546-AA32-ADA443157BEA}"/>
              </a:ext>
            </a:extLst>
          </p:cNvPr>
          <p:cNvSpPr>
            <a:spLocks noGrp="1"/>
          </p:cNvSpPr>
          <p:nvPr>
            <p:ph type="title"/>
          </p:nvPr>
        </p:nvSpPr>
        <p:spPr>
          <a:xfrm>
            <a:off x="1752600" y="374003"/>
            <a:ext cx="10515600" cy="615553"/>
          </a:xfrm>
        </p:spPr>
        <p:txBody>
          <a:bodyPr/>
          <a:lstStyle/>
          <a:p>
            <a:r>
              <a:rPr lang="en-US" dirty="0"/>
              <a:t>      </a:t>
            </a:r>
            <a:r>
              <a:rPr lang="en-US" b="1" dirty="0">
                <a:solidFill>
                  <a:schemeClr val="accent5">
                    <a:lumMod val="75000"/>
                  </a:schemeClr>
                </a:solidFill>
              </a:rPr>
              <a:t>Machine Learning Methods</a:t>
            </a:r>
          </a:p>
        </p:txBody>
      </p:sp>
      <p:sp>
        <p:nvSpPr>
          <p:cNvPr id="3" name="Content Placeholder 2">
            <a:extLst>
              <a:ext uri="{FF2B5EF4-FFF2-40B4-BE49-F238E27FC236}">
                <a16:creationId xmlns:a16="http://schemas.microsoft.com/office/drawing/2014/main" id="{D5B574AC-6B43-4C48-BE0F-C082FA1989DE}"/>
              </a:ext>
            </a:extLst>
          </p:cNvPr>
          <p:cNvSpPr>
            <a:spLocks noGrp="1"/>
          </p:cNvSpPr>
          <p:nvPr>
            <p:ph type="body" idx="1"/>
          </p:nvPr>
        </p:nvSpPr>
        <p:spPr>
          <a:xfrm>
            <a:off x="1225974" y="1480737"/>
            <a:ext cx="9628074" cy="4860756"/>
          </a:xfrm>
        </p:spPr>
        <p:txBody>
          <a:bodyPr>
            <a:noAutofit/>
          </a:bodyPr>
          <a:lstStyle/>
          <a:p>
            <a:pPr marL="571500" indent="-571500" algn="l">
              <a:buFont typeface="Arial" panose="020B0604020202020204" pitchFamily="34" charset="0"/>
              <a:buChar char="•"/>
            </a:pPr>
            <a:r>
              <a:rPr lang="en-US" sz="4600" dirty="0"/>
              <a:t>Supervised </a:t>
            </a:r>
          </a:p>
          <a:p>
            <a:pPr marL="571500" indent="-571500" algn="l">
              <a:buFont typeface="Arial" panose="020B0604020202020204" pitchFamily="34" charset="0"/>
              <a:buChar char="•"/>
            </a:pPr>
            <a:r>
              <a:rPr lang="en-US" sz="4600" dirty="0"/>
              <a:t>Unsupervised (clustering)</a:t>
            </a:r>
          </a:p>
          <a:p>
            <a:pPr marL="571500" indent="-571500" algn="l">
              <a:buFont typeface="Arial" panose="020B0604020202020204" pitchFamily="34" charset="0"/>
              <a:buChar char="•"/>
            </a:pPr>
            <a:r>
              <a:rPr lang="en-US" sz="4600" dirty="0"/>
              <a:t>Reinforcement </a:t>
            </a:r>
          </a:p>
          <a:p>
            <a:pPr marL="571500" indent="-571500" algn="l">
              <a:buFont typeface="Arial" panose="020B0604020202020204" pitchFamily="34" charset="0"/>
              <a:buChar char="•"/>
            </a:pPr>
            <a:r>
              <a:rPr lang="en-US" sz="4600" dirty="0"/>
              <a:t>Data mining </a:t>
            </a:r>
          </a:p>
          <a:p>
            <a:pPr marL="571500" indent="-571500" algn="l">
              <a:buFont typeface="Arial" panose="020B0604020202020204" pitchFamily="34" charset="0"/>
              <a:buChar char="•"/>
            </a:pPr>
            <a:r>
              <a:rPr lang="en-US" sz="4600" dirty="0"/>
              <a:t>Deep Learning</a:t>
            </a:r>
          </a:p>
          <a:p>
            <a:pPr marL="571500" indent="-571500" algn="l">
              <a:buFont typeface="Arial" panose="020B0604020202020204" pitchFamily="34" charset="0"/>
              <a:buChar char="•"/>
            </a:pPr>
            <a:r>
              <a:rPr lang="en-US" sz="4600" dirty="0"/>
              <a:t>Statistical machine learning</a:t>
            </a:r>
          </a:p>
          <a:p>
            <a:pPr marL="571500" indent="-571500" algn="l">
              <a:buFont typeface="Arial" panose="020B0604020202020204" pitchFamily="34" charset="0"/>
              <a:buChar char="•"/>
            </a:pPr>
            <a:r>
              <a:rPr lang="en-US" sz="4600" b="1" dirty="0"/>
              <a:t>…</a:t>
            </a:r>
          </a:p>
        </p:txBody>
      </p:sp>
      <p:sp>
        <p:nvSpPr>
          <p:cNvPr id="7" name="Footer Placeholder 3">
            <a:extLst>
              <a:ext uri="{FF2B5EF4-FFF2-40B4-BE49-F238E27FC236}">
                <a16:creationId xmlns:a16="http://schemas.microsoft.com/office/drawing/2014/main" id="{F251E468-2A59-884C-884F-34DB7FD641AC}"/>
              </a:ext>
            </a:extLst>
          </p:cNvPr>
          <p:cNvSpPr>
            <a:spLocks noGrp="1"/>
          </p:cNvSpPr>
          <p:nvPr>
            <p:ph type="ftr" sz="quarter" idx="5"/>
          </p:nvPr>
        </p:nvSpPr>
        <p:spPr>
          <a:xfrm>
            <a:off x="612987" y="6458499"/>
            <a:ext cx="946573" cy="192360"/>
          </a:xfrm>
        </p:spPr>
        <p:txBody>
          <a:bodyPr/>
          <a:lstStyle/>
          <a:p>
            <a:pPr marL="12700" algn="ctr">
              <a:lnSpc>
                <a:spcPts val="1510"/>
              </a:lnSpc>
            </a:pPr>
            <a:r>
              <a:rPr lang="en-US" dirty="0"/>
              <a:t>S S YAU</a:t>
            </a:r>
            <a:endParaRPr lang="en-US" spc="-50" dirty="0"/>
          </a:p>
        </p:txBody>
      </p:sp>
      <p:sp>
        <p:nvSpPr>
          <p:cNvPr id="8" name="Slide Number Placeholder 4">
            <a:extLst>
              <a:ext uri="{FF2B5EF4-FFF2-40B4-BE49-F238E27FC236}">
                <a16:creationId xmlns:a16="http://schemas.microsoft.com/office/drawing/2014/main" id="{DCE92153-9230-CC49-839F-8AA9DA75E497}"/>
              </a:ext>
            </a:extLst>
          </p:cNvPr>
          <p:cNvSpPr>
            <a:spLocks noGrp="1"/>
          </p:cNvSpPr>
          <p:nvPr>
            <p:ph type="sldNum" sz="quarter" idx="7"/>
          </p:nvPr>
        </p:nvSpPr>
        <p:spPr>
          <a:xfrm>
            <a:off x="11352810" y="6458499"/>
            <a:ext cx="423417" cy="192360"/>
          </a:xfrm>
        </p:spPr>
        <p:txBody>
          <a:bodyPr/>
          <a:lstStyle/>
          <a:p>
            <a:pPr marL="130175">
              <a:lnSpc>
                <a:spcPts val="1510"/>
              </a:lnSpc>
            </a:pPr>
            <a:fld id="{81D60167-4931-47E6-BA6A-407CBD079E47}" type="slidenum">
              <a:rPr lang="en-US" smtClean="0">
                <a:latin typeface="Times New Roman"/>
                <a:cs typeface="Times New Roman"/>
              </a:rPr>
              <a:pPr marL="130175">
                <a:lnSpc>
                  <a:spcPts val="1510"/>
                </a:lnSpc>
              </a:pPr>
              <a:t>9</a:t>
            </a:fld>
            <a:endParaRPr lang="en-US" dirty="0">
              <a:latin typeface="Times New Roman"/>
              <a:cs typeface="Times New Roman"/>
            </a:endParaRPr>
          </a:p>
        </p:txBody>
      </p:sp>
      <p:sp>
        <p:nvSpPr>
          <p:cNvPr id="9" name="Footer Placeholder 3">
            <a:extLst>
              <a:ext uri="{FF2B5EF4-FFF2-40B4-BE49-F238E27FC236}">
                <a16:creationId xmlns:a16="http://schemas.microsoft.com/office/drawing/2014/main" id="{8C02C58B-5FD7-704A-A12A-F4CC702C400B}"/>
              </a:ext>
            </a:extLst>
          </p:cNvPr>
          <p:cNvSpPr txBox="1">
            <a:spLocks/>
          </p:cNvSpPr>
          <p:nvPr/>
        </p:nvSpPr>
        <p:spPr>
          <a:xfrm>
            <a:off x="5622713" y="6458499"/>
            <a:ext cx="946573" cy="192360"/>
          </a:xfrm>
          <a:prstGeom prst="rect">
            <a:avLst/>
          </a:prstGeom>
        </p:spPr>
        <p:txBody>
          <a:bodyPr wrap="square" lIns="0" tIns="0" rIns="0" bIns="0">
            <a:spAutoFit/>
          </a:bodyPr>
          <a:lstStyle>
            <a:defPPr>
              <a:defRPr lang="en-US"/>
            </a:defPPr>
            <a:lvl1pPr marL="0" algn="l" defTabSz="914400" rtl="0" eaLnBrk="1" latinLnBrk="0" hangingPunct="1">
              <a:defRPr sz="14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1510"/>
              </a:lnSpc>
            </a:pPr>
            <a:r>
              <a:rPr lang="en-US" dirty="0"/>
              <a:t>CSE 543</a:t>
            </a:r>
          </a:p>
        </p:txBody>
      </p:sp>
    </p:spTree>
    <p:extLst>
      <p:ext uri="{BB962C8B-B14F-4D97-AF65-F5344CB8AC3E}">
        <p14:creationId xmlns:p14="http://schemas.microsoft.com/office/powerpoint/2010/main" val="201364137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EAB9F45-C65B-4973-B3BE-63468A173766}" vid="{05027C82-A1B3-48D1-B723-BFD78BCEFAD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10397</TotalTime>
  <Words>831</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Georgia</vt:lpstr>
      <vt:lpstr>Tahoma</vt:lpstr>
      <vt:lpstr>Times New Roman</vt:lpstr>
      <vt:lpstr>Wingdings</vt:lpstr>
      <vt:lpstr>Theme1</vt:lpstr>
      <vt:lpstr>1_Office Theme</vt:lpstr>
      <vt:lpstr>PowerPoint Presentation</vt:lpstr>
      <vt:lpstr>Areas Enabling AI Applications</vt:lpstr>
      <vt:lpstr>2021 IEEE Congress On Services </vt:lpstr>
      <vt:lpstr>2022 Faculty Candidate Talk</vt:lpstr>
      <vt:lpstr>2022 Faculty Candidate Talk (cont.)</vt:lpstr>
      <vt:lpstr>Major Applications of Machine Learning </vt:lpstr>
      <vt:lpstr>Applications of Machine Learning Algorithms to Cybersecurity</vt:lpstr>
      <vt:lpstr>What Is Machine Learning?</vt:lpstr>
      <vt:lpstr>      Machine Learning Methods</vt:lpstr>
      <vt:lpstr> Neural Networks</vt:lpstr>
      <vt:lpstr>References for Machine Learning and IA Applications </vt:lpstr>
      <vt:lpstr>References for Machine Learning and IA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dc:creator>
  <cp:lastModifiedBy>Rama Sai Anudeep Itha (Student)</cp:lastModifiedBy>
  <cp:revision>48</cp:revision>
  <dcterms:created xsi:type="dcterms:W3CDTF">2021-08-30T06:45:51Z</dcterms:created>
  <dcterms:modified xsi:type="dcterms:W3CDTF">2022-02-14T17:34:14Z</dcterms:modified>
</cp:coreProperties>
</file>