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7" r:id="rId4"/>
    <p:sldId id="305" r:id="rId5"/>
    <p:sldId id="280" r:id="rId6"/>
    <p:sldId id="288" r:id="rId7"/>
    <p:sldId id="281" r:id="rId8"/>
    <p:sldId id="289" r:id="rId9"/>
    <p:sldId id="301" r:id="rId10"/>
    <p:sldId id="282" r:id="rId11"/>
    <p:sldId id="302" r:id="rId12"/>
    <p:sldId id="283" r:id="rId13"/>
    <p:sldId id="303" r:id="rId14"/>
    <p:sldId id="306" r:id="rId15"/>
    <p:sldId id="304" r:id="rId16"/>
    <p:sldId id="284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4640"/>
  </p:normalViewPr>
  <p:slideViewPr>
    <p:cSldViewPr>
      <p:cViewPr varScale="1">
        <p:scale>
          <a:sx n="102" d="100"/>
          <a:sy n="102" d="100"/>
        </p:scale>
        <p:origin x="1896" y="168"/>
      </p:cViewPr>
      <p:guideLst>
        <p:guide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77AE2-809B-4D8D-9D06-820E2DDC80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82D-0452-4CD6-BCA7-003123D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482D-0452-4CD6-BCA7-003123D58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04" y="560070"/>
            <a:ext cx="8867190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00759"/>
            <a:ext cx="8529319" cy="4682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6796" y="6459454"/>
            <a:ext cx="62420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331"/>
            <a:ext cx="121094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ell%E2%80%93LaPadula_mode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ell%E2%80%93LaPadula_mode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1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9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5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4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5443" y="1752600"/>
            <a:ext cx="8153207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5080" indent="-180340" algn="ctr">
              <a:lnSpc>
                <a:spcPct val="100000"/>
              </a:lnSpc>
            </a:pPr>
            <a:r>
              <a:rPr lang="en-US" sz="3200" dirty="0"/>
              <a:t>CSE 543 </a:t>
            </a:r>
            <a:br>
              <a:rPr lang="en-US" sz="3200" dirty="0"/>
            </a:br>
            <a:r>
              <a:rPr lang="en-US" sz="3600" dirty="0"/>
              <a:t>Information Assurance and Security</a:t>
            </a:r>
            <a:br>
              <a:rPr lang="en-US" sz="4000" dirty="0"/>
            </a:br>
            <a:endParaRPr sz="5400" dirty="0"/>
          </a:p>
        </p:txBody>
      </p:sp>
      <p:sp>
        <p:nvSpPr>
          <p:cNvPr id="10" name="object 10"/>
          <p:cNvSpPr txBox="1"/>
          <p:nvPr/>
        </p:nvSpPr>
        <p:spPr>
          <a:xfrm>
            <a:off x="0" y="3261359"/>
            <a:ext cx="9144000" cy="3628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2715" marR="5080" indent="-1390650" algn="ctr">
              <a:lnSpc>
                <a:spcPct val="120100"/>
              </a:lnSpc>
            </a:pP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Applications of </a:t>
            </a:r>
          </a:p>
          <a:p>
            <a:pPr marL="1402715" marR="5080" indent="-1390650" algn="ctr">
              <a:lnSpc>
                <a:spcPct val="120100"/>
              </a:lnSpc>
            </a:pP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Methods</a:t>
            </a:r>
            <a:endParaRPr lang="en-US" sz="4400" b="1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2715" marR="5080" indent="-1390650" algn="ctr">
              <a:lnSpc>
                <a:spcPct val="120100"/>
              </a:lnSpc>
            </a:pPr>
            <a:endParaRPr lang="en-US" sz="32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r>
              <a:rPr sz="4000" b="1" i="1" spc="-5" dirty="0">
                <a:latin typeface="Times New Roman"/>
                <a:cs typeface="Times New Roman"/>
              </a:rPr>
              <a:t>Professor Stephen S. Yau</a:t>
            </a:r>
            <a:endParaRPr lang="en-US" sz="40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r>
              <a:rPr lang="en-US" sz="4000" b="1" i="1" spc="-5" dirty="0">
                <a:latin typeface="Times New Roman"/>
                <a:cs typeface="Times New Roman"/>
              </a:rPr>
              <a:t>Spring, 2022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69551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Formal Method </a:t>
            </a:r>
            <a:r>
              <a:rPr sz="4000" spc="-5" dirty="0">
                <a:latin typeface="Times New Roman"/>
                <a:cs typeface="Times New Roman"/>
              </a:rPr>
              <a:t>– </a:t>
            </a:r>
            <a:r>
              <a:rPr sz="4000" spc="-5" dirty="0"/>
              <a:t>Role in</a:t>
            </a:r>
            <a:r>
              <a:rPr sz="4000" spc="30" dirty="0"/>
              <a:t> </a:t>
            </a:r>
            <a:r>
              <a:rPr sz="4000" spc="-5" dirty="0"/>
              <a:t>System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516128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Design and</a:t>
            </a:r>
            <a:r>
              <a:rPr sz="4000" b="1" i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Engineering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524000"/>
            <a:ext cx="8679180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4400" spc="-5" dirty="0">
                <a:latin typeface="Times New Roman"/>
                <a:cs typeface="Times New Roman"/>
              </a:rPr>
              <a:t>M</a:t>
            </a:r>
            <a:r>
              <a:rPr sz="4400" spc="-5" dirty="0">
                <a:latin typeface="Times New Roman"/>
                <a:cs typeface="Times New Roman"/>
              </a:rPr>
              <a:t>otivated </a:t>
            </a:r>
            <a:r>
              <a:rPr sz="4400" dirty="0">
                <a:latin typeface="Times New Roman"/>
                <a:cs typeface="Times New Roman"/>
              </a:rPr>
              <a:t>by </a:t>
            </a:r>
            <a:r>
              <a:rPr sz="4400" spc="-5" dirty="0">
                <a:latin typeface="Times New Roman"/>
                <a:cs typeface="Times New Roman"/>
              </a:rPr>
              <a:t>the expectation that </a:t>
            </a:r>
            <a:r>
              <a:rPr sz="4400" u="heavy" spc="-5" dirty="0">
                <a:latin typeface="Times New Roman"/>
                <a:cs typeface="Times New Roman"/>
              </a:rPr>
              <a:t>performing </a:t>
            </a:r>
            <a:r>
              <a:rPr sz="4400" u="heavy" dirty="0">
                <a:latin typeface="Times New Roman"/>
                <a:cs typeface="Times New Roman"/>
              </a:rPr>
              <a:t>appropriate </a:t>
            </a:r>
            <a:r>
              <a:rPr sz="4400" u="heavy" spc="-5" dirty="0">
                <a:latin typeface="Times New Roman"/>
                <a:cs typeface="Times New Roman"/>
              </a:rPr>
              <a:t>mathematical </a:t>
            </a:r>
            <a:r>
              <a:rPr sz="4000" u="heavy" dirty="0">
                <a:latin typeface="Times New Roman"/>
                <a:cs typeface="Times New Roman"/>
              </a:rPr>
              <a:t>analysis </a:t>
            </a:r>
            <a:r>
              <a:rPr sz="4000" spc="-10" dirty="0">
                <a:latin typeface="Times New Roman"/>
                <a:cs typeface="Times New Roman"/>
              </a:rPr>
              <a:t>can </a:t>
            </a:r>
            <a:r>
              <a:rPr sz="4000" dirty="0">
                <a:latin typeface="Times New Roman"/>
                <a:cs typeface="Times New Roman"/>
              </a:rPr>
              <a:t>contribute </a:t>
            </a:r>
            <a:r>
              <a:rPr sz="4000" spc="-5" dirty="0">
                <a:latin typeface="Times New Roman"/>
                <a:cs typeface="Times New Roman"/>
              </a:rPr>
              <a:t>to the  </a:t>
            </a:r>
            <a:r>
              <a:rPr sz="4000" u="heavy" spc="-5" dirty="0">
                <a:latin typeface="Times New Roman"/>
                <a:cs typeface="Times New Roman"/>
              </a:rPr>
              <a:t>reliability and </a:t>
            </a:r>
            <a:r>
              <a:rPr sz="4000" u="heavy" dirty="0">
                <a:latin typeface="Times New Roman"/>
                <a:cs typeface="Times New Roman"/>
              </a:rPr>
              <a:t>robustness of </a:t>
            </a:r>
            <a:r>
              <a:rPr sz="4000" u="heavy" spc="-5" dirty="0">
                <a:latin typeface="Times New Roman"/>
                <a:cs typeface="Times New Roman"/>
              </a:rPr>
              <a:t>a</a:t>
            </a:r>
            <a:r>
              <a:rPr lang="en-US" sz="4000" u="heavy" spc="-5" dirty="0">
                <a:latin typeface="Times New Roman"/>
                <a:cs typeface="Times New Roman"/>
              </a:rPr>
              <a:t>n</a:t>
            </a:r>
            <a:r>
              <a:rPr sz="4000" u="heavy" spc="-5" dirty="0">
                <a:latin typeface="Times New Roman"/>
                <a:cs typeface="Times New Roman"/>
              </a:rPr>
              <a:t> information </a:t>
            </a:r>
            <a:r>
              <a:rPr sz="4000" u="heavy" dirty="0">
                <a:latin typeface="Times New Roman"/>
                <a:cs typeface="Times New Roman"/>
              </a:rPr>
              <a:t>system</a:t>
            </a:r>
            <a:r>
              <a:rPr sz="4000" u="heavy" spc="-5" dirty="0">
                <a:latin typeface="Times New Roman"/>
                <a:cs typeface="Times New Roman"/>
              </a:rPr>
              <a:t> design</a:t>
            </a:r>
            <a:endParaRPr lang="en-US" sz="4000" u="heavy" spc="-5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40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480"/>
              </a:spcBef>
            </a:pPr>
            <a:r>
              <a:rPr lang="en-US" sz="2800" i="1" spc="-5" dirty="0">
                <a:latin typeface="Times New Roman"/>
                <a:cs typeface="Times New Roman"/>
              </a:rPr>
              <a:t>*</a:t>
            </a:r>
            <a:r>
              <a:rPr lang="en-US" sz="2800" b="1" i="1" u="sng" spc="-5" dirty="0">
                <a:solidFill>
                  <a:srgbClr val="3333CC"/>
                </a:solidFill>
                <a:latin typeface="Times New Roman"/>
                <a:cs typeface="Times New Roman"/>
              </a:rPr>
              <a:t> https://en.wikipedia.org/wiki/Formal_methods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69551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Formal Method </a:t>
            </a:r>
            <a:r>
              <a:rPr sz="4000" spc="-5" dirty="0">
                <a:latin typeface="Times New Roman"/>
                <a:cs typeface="Times New Roman"/>
              </a:rPr>
              <a:t>– </a:t>
            </a:r>
            <a:r>
              <a:rPr sz="4000" spc="-5" dirty="0"/>
              <a:t>Role in</a:t>
            </a:r>
            <a:r>
              <a:rPr sz="4000" spc="30" dirty="0"/>
              <a:t> </a:t>
            </a:r>
            <a:r>
              <a:rPr sz="4000" spc="-5" dirty="0"/>
              <a:t>System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668406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Design and</a:t>
            </a:r>
            <a:r>
              <a:rPr sz="4000" b="1" i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Engineering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 (cont.)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70133"/>
            <a:ext cx="8531860" cy="4957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75285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Formal </a:t>
            </a:r>
            <a:r>
              <a:rPr lang="en-US" sz="2800" dirty="0">
                <a:latin typeface="Times New Roman"/>
                <a:cs typeface="Times New Roman"/>
              </a:rPr>
              <a:t>specification of </a:t>
            </a:r>
            <a:r>
              <a:rPr lang="en-US" sz="2800" spc="-5" dirty="0">
                <a:latin typeface="Times New Roman"/>
                <a:cs typeface="Times New Roman"/>
              </a:rPr>
              <a:t>an information system </a:t>
            </a:r>
            <a:r>
              <a:rPr lang="en-US" sz="2800" spc="-10" dirty="0">
                <a:latin typeface="Times New Roman"/>
                <a:cs typeface="Times New Roman"/>
              </a:rPr>
              <a:t>may </a:t>
            </a:r>
            <a:r>
              <a:rPr lang="en-US" sz="2800" dirty="0">
                <a:latin typeface="Times New Roman"/>
                <a:cs typeface="Times New Roman"/>
              </a:rPr>
              <a:t>be  </a:t>
            </a:r>
            <a:r>
              <a:rPr lang="en-US" sz="2800" spc="-5" dirty="0">
                <a:latin typeface="Times New Roman"/>
                <a:cs typeface="Times New Roman"/>
              </a:rPr>
              <a:t>used as a </a:t>
            </a:r>
            <a:r>
              <a:rPr lang="en-US" sz="2800" dirty="0">
                <a:latin typeface="Times New Roman"/>
                <a:cs typeface="Times New Roman"/>
              </a:rPr>
              <a:t>guide </a:t>
            </a:r>
            <a:r>
              <a:rPr lang="en-US" sz="2800" spc="-5" dirty="0">
                <a:latin typeface="Times New Roman"/>
                <a:cs typeface="Times New Roman"/>
              </a:rPr>
              <a:t>while the </a:t>
            </a:r>
            <a:r>
              <a:rPr lang="en-US" sz="2800" dirty="0">
                <a:latin typeface="Times New Roman"/>
                <a:cs typeface="Times New Roman"/>
              </a:rPr>
              <a:t>system </a:t>
            </a:r>
            <a:r>
              <a:rPr lang="en-US" sz="2800" spc="-5" dirty="0">
                <a:latin typeface="Times New Roman"/>
                <a:cs typeface="Times New Roman"/>
              </a:rPr>
              <a:t>is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developed.</a:t>
            </a:r>
            <a:endParaRPr lang="en-US" sz="2800" dirty="0">
              <a:latin typeface="Times New Roman"/>
              <a:cs typeface="Times New Roman"/>
            </a:endParaRPr>
          </a:p>
          <a:p>
            <a:pPr marL="756285" marR="777240" lvl="1" indent="-286385">
              <a:spcBef>
                <a:spcPts val="59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If the </a:t>
            </a:r>
            <a:r>
              <a:rPr lang="en-US" sz="2800" spc="-5" dirty="0">
                <a:latin typeface="Times New Roman"/>
                <a:cs typeface="Times New Roman"/>
              </a:rPr>
              <a:t>formal </a:t>
            </a:r>
            <a:r>
              <a:rPr lang="en-US" sz="2800" dirty="0">
                <a:latin typeface="Times New Roman"/>
                <a:cs typeface="Times New Roman"/>
              </a:rPr>
              <a:t>specification </a:t>
            </a:r>
            <a:r>
              <a:rPr lang="en-US" sz="2800" spc="-5" dirty="0">
                <a:latin typeface="Times New Roman"/>
                <a:cs typeface="Times New Roman"/>
              </a:rPr>
              <a:t>is </a:t>
            </a:r>
            <a:r>
              <a:rPr lang="en-US" sz="2800" spc="5" dirty="0">
                <a:latin typeface="Times New Roman"/>
                <a:cs typeface="Times New Roman"/>
              </a:rPr>
              <a:t>in </a:t>
            </a:r>
            <a:r>
              <a:rPr lang="en-US" sz="2800" b="1" i="1" dirty="0">
                <a:latin typeface="Times New Roman"/>
                <a:cs typeface="Times New Roman"/>
              </a:rPr>
              <a:t>operational semantics  </a:t>
            </a:r>
            <a:r>
              <a:rPr lang="en-US" sz="2800" dirty="0">
                <a:latin typeface="Times New Roman"/>
                <a:cs typeface="Times New Roman"/>
              </a:rPr>
              <a:t>(executable), the observed behavior of the system can</a:t>
            </a:r>
            <a:r>
              <a:rPr lang="en-US" sz="2800" spc="-2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compared </a:t>
            </a:r>
            <a:r>
              <a:rPr lang="en-US" sz="2800" dirty="0">
                <a:latin typeface="Times New Roman"/>
                <a:cs typeface="Times New Roman"/>
              </a:rPr>
              <a:t>with the behavior of the</a:t>
            </a:r>
            <a:r>
              <a:rPr lang="en-US" sz="2800" spc="-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specification.</a:t>
            </a:r>
          </a:p>
          <a:p>
            <a:pPr marL="756285" marR="548640" lvl="1" indent="-286385">
              <a:spcBef>
                <a:spcPts val="59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If the </a:t>
            </a:r>
            <a:r>
              <a:rPr lang="en-US" sz="2800" spc="-5" dirty="0">
                <a:latin typeface="Times New Roman"/>
                <a:cs typeface="Times New Roman"/>
              </a:rPr>
              <a:t>formal </a:t>
            </a:r>
            <a:r>
              <a:rPr lang="en-US" sz="2800" dirty="0">
                <a:latin typeface="Times New Roman"/>
                <a:cs typeface="Times New Roman"/>
              </a:rPr>
              <a:t>specification is in </a:t>
            </a:r>
            <a:r>
              <a:rPr lang="en-US" sz="2800" b="1" i="1" dirty="0">
                <a:latin typeface="Times New Roman"/>
                <a:cs typeface="Times New Roman"/>
              </a:rPr>
              <a:t>axiomatic semantics</a:t>
            </a:r>
            <a:r>
              <a:rPr lang="en-US" sz="2800" dirty="0">
                <a:latin typeface="Times New Roman"/>
                <a:cs typeface="Times New Roman"/>
              </a:rPr>
              <a:t>, the pre-conditions and post-conditions of the specification</a:t>
            </a:r>
            <a:r>
              <a:rPr lang="en-US" sz="2800" spc="-18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may </a:t>
            </a:r>
            <a:r>
              <a:rPr lang="en-US" sz="2800" spc="-5" dirty="0">
                <a:latin typeface="Times New Roman"/>
                <a:cs typeface="Times New Roman"/>
              </a:rPr>
              <a:t>become </a:t>
            </a:r>
            <a:r>
              <a:rPr lang="en-US" sz="2800" dirty="0">
                <a:latin typeface="Times New Roman"/>
                <a:cs typeface="Times New Roman"/>
              </a:rPr>
              <a:t>assertions in the executable</a:t>
            </a:r>
            <a:r>
              <a:rPr lang="en-US" sz="2800" spc="-1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code.*</a:t>
            </a:r>
          </a:p>
          <a:p>
            <a:pPr marL="355600" marR="5080" indent="-342900">
              <a:spcBef>
                <a:spcPts val="480"/>
              </a:spcBef>
            </a:pPr>
            <a:r>
              <a:rPr lang="en-US" sz="2800" i="1" spc="-5" dirty="0">
                <a:latin typeface="Times New Roman"/>
                <a:cs typeface="Times New Roman"/>
              </a:rPr>
              <a:t>*</a:t>
            </a:r>
            <a:r>
              <a:rPr lang="en-US" sz="2800" b="1" i="1" u="sng" spc="-5" dirty="0">
                <a:solidFill>
                  <a:srgbClr val="3333CC"/>
                </a:solidFill>
                <a:latin typeface="Times New Roman"/>
                <a:cs typeface="Times New Roman"/>
              </a:rPr>
              <a:t> https://en.wikipedia.org/wiki/Formal_methods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08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392430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Formal Methods</a:t>
            </a:r>
            <a:r>
              <a:rPr sz="4000" spc="-10" dirty="0"/>
              <a:t> </a:t>
            </a:r>
            <a:r>
              <a:rPr sz="4000" spc="-5" dirty="0">
                <a:latin typeface="Times New Roman"/>
                <a:cs typeface="Times New Roman"/>
              </a:rPr>
              <a:t>–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6771031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Bell-</a:t>
            </a:r>
            <a:r>
              <a:rPr sz="4000" b="1" i="1" dirty="0" err="1">
                <a:solidFill>
                  <a:srgbClr val="3333CC"/>
                </a:solidFill>
                <a:latin typeface="Times New Roman"/>
                <a:cs typeface="Times New Roman"/>
              </a:rPr>
              <a:t>LaPadula</a:t>
            </a:r>
            <a:r>
              <a:rPr sz="4000" b="1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(BLP) </a:t>
            </a: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Model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524000"/>
            <a:ext cx="8500617" cy="4583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4400" dirty="0">
                <a:latin typeface="Times New Roman"/>
                <a:cs typeface="Times New Roman"/>
              </a:rPr>
              <a:t>F</a:t>
            </a:r>
            <a:r>
              <a:rPr sz="4400" dirty="0">
                <a:latin typeface="Times New Roman"/>
                <a:cs typeface="Times New Roman"/>
              </a:rPr>
              <a:t>or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enforcing </a:t>
            </a:r>
            <a:r>
              <a:rPr sz="4400" b="1" i="1" u="sng" spc="-5" dirty="0">
                <a:latin typeface="Times New Roman"/>
                <a:cs typeface="Times New Roman"/>
              </a:rPr>
              <a:t>access control</a:t>
            </a:r>
            <a:r>
              <a:rPr sz="4400" b="1" i="1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in information systems and </a:t>
            </a:r>
            <a:r>
              <a:rPr sz="4400" dirty="0">
                <a:latin typeface="Times New Roman"/>
                <a:cs typeface="Times New Roman"/>
              </a:rPr>
              <a:t>built </a:t>
            </a:r>
            <a:r>
              <a:rPr sz="4400" spc="-5" dirty="0">
                <a:latin typeface="Times New Roman"/>
                <a:cs typeface="Times New Roman"/>
              </a:rPr>
              <a:t>on the concept of a </a:t>
            </a:r>
            <a:r>
              <a:rPr sz="4400" b="1" i="1" dirty="0">
                <a:latin typeface="Times New Roman"/>
                <a:cs typeface="Times New Roman"/>
              </a:rPr>
              <a:t>state </a:t>
            </a:r>
            <a:r>
              <a:rPr sz="4400" b="1" i="1" spc="-5" dirty="0">
                <a:latin typeface="Times New Roman"/>
                <a:cs typeface="Times New Roman"/>
              </a:rPr>
              <a:t>machine with </a:t>
            </a:r>
            <a:r>
              <a:rPr sz="4400" b="1" i="1" dirty="0">
                <a:latin typeface="Times New Roman"/>
                <a:cs typeface="Times New Roman"/>
              </a:rPr>
              <a:t>allowable states</a:t>
            </a:r>
            <a:r>
              <a:rPr sz="4400" b="1" i="1" spc="-75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in a computer</a:t>
            </a:r>
            <a:r>
              <a:rPr sz="4400" b="1" i="1" spc="-50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system</a:t>
            </a:r>
            <a:r>
              <a:rPr sz="4400" spc="-5" dirty="0"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  <a:p>
            <a:pPr marL="12700" marR="678815">
              <a:spcBef>
                <a:spcPts val="670"/>
              </a:spcBef>
              <a:buClr>
                <a:srgbClr val="3333CC"/>
              </a:buClr>
              <a:buSzPct val="58928"/>
              <a:tabLst>
                <a:tab pos="355600" algn="l"/>
              </a:tabLst>
            </a:pPr>
            <a:r>
              <a:rPr sz="3600" b="1" i="1" u="sng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sz="3600" b="1" i="1" u="sng" spc="-5" dirty="0">
                <a:solidFill>
                  <a:srgbClr val="3333CC"/>
                </a:solidFill>
                <a:latin typeface="Times New Roman"/>
                <a:cs typeface="Times New Roman"/>
              </a:rPr>
              <a:t>tt</a:t>
            </a:r>
            <a:r>
              <a:rPr sz="3600" b="1" i="1" u="sng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p:/</a:t>
            </a:r>
            <a:r>
              <a:rPr sz="3600" b="1" i="1" u="sng" spc="-5" dirty="0">
                <a:solidFill>
                  <a:srgbClr val="3333CC"/>
                </a:solidFill>
                <a:latin typeface="Times New Roman"/>
                <a:cs typeface="Times New Roman"/>
              </a:rPr>
              <a:t>/e</a:t>
            </a:r>
            <a:r>
              <a:rPr sz="3600" b="1" i="1" u="sng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n.wikipedia.org/wiki/Bell%E2%80%93LaPadula_model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392430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Formal Methods</a:t>
            </a:r>
            <a:r>
              <a:rPr sz="4000" spc="-10" dirty="0"/>
              <a:t> </a:t>
            </a:r>
            <a:r>
              <a:rPr sz="4000" spc="-5" dirty="0">
                <a:latin typeface="Times New Roman"/>
                <a:cs typeface="Times New Roman"/>
              </a:rPr>
              <a:t>–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765164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Bell-</a:t>
            </a:r>
            <a:r>
              <a:rPr sz="4000" b="1" i="1" dirty="0" err="1">
                <a:solidFill>
                  <a:srgbClr val="3333CC"/>
                </a:solidFill>
                <a:latin typeface="Times New Roman"/>
                <a:cs typeface="Times New Roman"/>
              </a:rPr>
              <a:t>LaPadula</a:t>
            </a:r>
            <a:r>
              <a:rPr sz="4000" b="1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(BLP) </a:t>
            </a: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Model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 (cont.)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600200"/>
            <a:ext cx="883920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78815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The model defines </a:t>
            </a:r>
            <a:r>
              <a:rPr sz="4000" b="1" i="1" spc="-5" dirty="0">
                <a:latin typeface="Times New Roman"/>
                <a:cs typeface="Times New Roman"/>
              </a:rPr>
              <a:t>two MAC rules and one DAC rule with three security</a:t>
            </a:r>
            <a:r>
              <a:rPr sz="4000" b="1" i="1" spc="-10" dirty="0">
                <a:latin typeface="Times New Roman"/>
                <a:cs typeface="Times New Roman"/>
              </a:rPr>
              <a:t> </a:t>
            </a:r>
            <a:r>
              <a:rPr sz="4000" b="1" i="1" spc="-5" dirty="0">
                <a:latin typeface="Times New Roman"/>
                <a:cs typeface="Times New Roman"/>
              </a:rPr>
              <a:t>properties:</a:t>
            </a:r>
            <a:endParaRPr sz="4000" b="1" i="1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3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Simple </a:t>
            </a:r>
            <a:r>
              <a:rPr sz="4000" dirty="0">
                <a:latin typeface="Times New Roman"/>
                <a:cs typeface="Times New Roman"/>
              </a:rPr>
              <a:t>Security Property - a subject at a given security</a:t>
            </a:r>
            <a:r>
              <a:rPr sz="4000" spc="-1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level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may </a:t>
            </a:r>
            <a:r>
              <a:rPr sz="4000" b="1" i="1" spc="-5" dirty="0">
                <a:latin typeface="Times New Roman"/>
                <a:cs typeface="Times New Roman"/>
              </a:rPr>
              <a:t>not </a:t>
            </a:r>
            <a:r>
              <a:rPr sz="4000" b="1" i="1" dirty="0">
                <a:latin typeface="Times New Roman"/>
                <a:cs typeface="Times New Roman"/>
              </a:rPr>
              <a:t>read </a:t>
            </a:r>
            <a:r>
              <a:rPr sz="4000" dirty="0">
                <a:latin typeface="Times New Roman"/>
                <a:cs typeface="Times New Roman"/>
              </a:rPr>
              <a:t>an object at a higher security level </a:t>
            </a:r>
            <a:r>
              <a:rPr sz="4000" spc="5" dirty="0">
                <a:latin typeface="Times New Roman"/>
                <a:cs typeface="Times New Roman"/>
              </a:rPr>
              <a:t>(</a:t>
            </a:r>
            <a:r>
              <a:rPr sz="4000" b="1" spc="5" dirty="0">
                <a:latin typeface="Times New Roman"/>
                <a:cs typeface="Times New Roman"/>
              </a:rPr>
              <a:t>no</a:t>
            </a:r>
            <a:r>
              <a:rPr sz="4000" b="1" spc="-15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read-up</a:t>
            </a:r>
            <a:r>
              <a:rPr sz="4000" spc="-5" dirty="0">
                <a:latin typeface="Times New Roman"/>
                <a:cs typeface="Times New Roman"/>
              </a:rPr>
              <a:t>)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33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392430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Formal Methods</a:t>
            </a:r>
            <a:r>
              <a:rPr sz="4000" spc="-10" dirty="0"/>
              <a:t> </a:t>
            </a:r>
            <a:r>
              <a:rPr sz="4000" spc="-5" dirty="0">
                <a:latin typeface="Times New Roman"/>
                <a:cs typeface="Times New Roman"/>
              </a:rPr>
              <a:t>–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765164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Bell-</a:t>
            </a:r>
            <a:r>
              <a:rPr sz="4000" b="1" i="1" dirty="0" err="1">
                <a:solidFill>
                  <a:srgbClr val="3333CC"/>
                </a:solidFill>
                <a:latin typeface="Times New Roman"/>
                <a:cs typeface="Times New Roman"/>
              </a:rPr>
              <a:t>LaPadula</a:t>
            </a:r>
            <a:r>
              <a:rPr sz="4000" b="1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(BLP) </a:t>
            </a: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Model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 (cont.)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0" y="1592132"/>
            <a:ext cx="8653017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191135" lvl="1" indent="-286385">
              <a:spcBef>
                <a:spcPts val="57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Segoe UI Symbol"/>
                <a:cs typeface="Segoe UI Symbol"/>
              </a:rPr>
              <a:t>★</a:t>
            </a:r>
            <a:r>
              <a:rPr sz="3200" dirty="0">
                <a:latin typeface="Times New Roman"/>
                <a:cs typeface="Times New Roman"/>
              </a:rPr>
              <a:t>-property ("star"-property) - a subject at a given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security  level </a:t>
            </a:r>
            <a:r>
              <a:rPr sz="3200" b="1" i="1" dirty="0">
                <a:latin typeface="Times New Roman"/>
                <a:cs typeface="Times New Roman"/>
              </a:rPr>
              <a:t>must not write </a:t>
            </a:r>
            <a:r>
              <a:rPr sz="3200" dirty="0">
                <a:latin typeface="Times New Roman"/>
                <a:cs typeface="Times New Roman"/>
              </a:rPr>
              <a:t>to any object at a lower security level </a:t>
            </a:r>
            <a:r>
              <a:rPr sz="3200" spc="5" dirty="0">
                <a:latin typeface="Times New Roman"/>
                <a:cs typeface="Times New Roman"/>
              </a:rPr>
              <a:t>(</a:t>
            </a:r>
            <a:r>
              <a:rPr sz="3200" b="1" spc="5" dirty="0">
                <a:latin typeface="Times New Roman"/>
                <a:cs typeface="Times New Roman"/>
              </a:rPr>
              <a:t>no  </a:t>
            </a:r>
            <a:r>
              <a:rPr sz="3200" b="1" spc="-5" dirty="0">
                <a:latin typeface="Times New Roman"/>
                <a:cs typeface="Times New Roman"/>
              </a:rPr>
              <a:t>write-down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756285" marR="641985" lvl="1" indent="-286385">
              <a:spcBef>
                <a:spcPts val="56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Discretionary Security Property - </a:t>
            </a:r>
            <a:r>
              <a:rPr sz="3200" spc="-5" dirty="0">
                <a:latin typeface="Times New Roman"/>
                <a:cs typeface="Times New Roman"/>
              </a:rPr>
              <a:t>use </a:t>
            </a:r>
            <a:r>
              <a:rPr sz="3200" dirty="0">
                <a:latin typeface="Times New Roman"/>
                <a:cs typeface="Times New Roman"/>
              </a:rPr>
              <a:t>of an access </a:t>
            </a:r>
            <a:r>
              <a:rPr sz="3200" spc="-5" dirty="0">
                <a:latin typeface="Times New Roman"/>
                <a:cs typeface="Times New Roman"/>
              </a:rPr>
              <a:t>matrix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 specify the discretionary access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  <a:r>
              <a:rPr lang="en-US" sz="3200" b="1" i="1" u="sng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3200" b="1" i="1" u="sng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h</a:t>
            </a:r>
            <a:r>
              <a:rPr sz="3200" b="1" i="1" u="sng" spc="-5" dirty="0">
                <a:solidFill>
                  <a:srgbClr val="3333CC"/>
                </a:solidFill>
                <a:latin typeface="Times New Roman"/>
                <a:cs typeface="Times New Roman"/>
              </a:rPr>
              <a:t>tt</a:t>
            </a:r>
            <a:r>
              <a:rPr sz="3200" b="1" i="1" u="sng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p:/</a:t>
            </a:r>
            <a:r>
              <a:rPr sz="3200" b="1" i="1" u="sng" spc="-5" dirty="0">
                <a:solidFill>
                  <a:srgbClr val="3333CC"/>
                </a:solidFill>
                <a:latin typeface="Times New Roman"/>
                <a:cs typeface="Times New Roman"/>
              </a:rPr>
              <a:t>/e</a:t>
            </a:r>
            <a:r>
              <a:rPr sz="3200" b="1" i="1" u="sng" spc="-5" dirty="0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n.wikipedia.org/wiki/Bell%E2%80%93LaPadula_model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Limitations of Formal</a:t>
            </a:r>
            <a:r>
              <a:rPr spc="-85" dirty="0"/>
              <a:t> </a:t>
            </a:r>
            <a:r>
              <a:rPr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0200"/>
            <a:ext cx="8360315" cy="34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100000"/>
              <a:buFont typeface="Wingdings"/>
              <a:buChar char=""/>
              <a:tabLst>
                <a:tab pos="355600" algn="l"/>
              </a:tabLst>
            </a:pPr>
            <a:r>
              <a:rPr sz="4400" spc="5" dirty="0">
                <a:latin typeface="Times New Roman"/>
                <a:cs typeface="Times New Roman"/>
              </a:rPr>
              <a:t>Requires sound mathematical knowledge </a:t>
            </a:r>
            <a:r>
              <a:rPr sz="4400" dirty="0">
                <a:latin typeface="Times New Roman"/>
                <a:cs typeface="Times New Roman"/>
              </a:rPr>
              <a:t>of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the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spc="5" dirty="0">
                <a:latin typeface="Times New Roman"/>
                <a:cs typeface="Times New Roman"/>
              </a:rPr>
              <a:t>developer</a:t>
            </a:r>
            <a:endParaRPr sz="4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100000"/>
              <a:buFont typeface="Wingdings"/>
              <a:buChar char="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Different aspects of a </a:t>
            </a:r>
            <a:r>
              <a:rPr sz="4400" spc="5" dirty="0">
                <a:latin typeface="Times New Roman"/>
                <a:cs typeface="Times New Roman"/>
              </a:rPr>
              <a:t>design may </a:t>
            </a:r>
            <a:r>
              <a:rPr sz="4400" dirty="0">
                <a:latin typeface="Times New Roman"/>
                <a:cs typeface="Times New Roman"/>
              </a:rPr>
              <a:t>be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represented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by different </a:t>
            </a:r>
            <a:r>
              <a:rPr sz="4400" spc="5" dirty="0">
                <a:latin typeface="Times New Roman"/>
                <a:cs typeface="Times New Roman"/>
              </a:rPr>
              <a:t>formal </a:t>
            </a:r>
            <a:r>
              <a:rPr sz="4400" dirty="0">
                <a:latin typeface="Times New Roman"/>
                <a:cs typeface="Times New Roman"/>
              </a:rPr>
              <a:t>specification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30637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04" y="560070"/>
            <a:ext cx="88671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 algn="l">
              <a:lnSpc>
                <a:spcPct val="100000"/>
              </a:lnSpc>
            </a:pPr>
            <a:r>
              <a:rPr sz="4000" dirty="0"/>
              <a:t>Limitations of Formal</a:t>
            </a:r>
            <a:r>
              <a:rPr sz="4000" spc="-85" dirty="0"/>
              <a:t> </a:t>
            </a:r>
            <a:r>
              <a:rPr sz="4000" dirty="0"/>
              <a:t>Methods</a:t>
            </a:r>
            <a:r>
              <a:rPr lang="en-US" sz="4000" dirty="0"/>
              <a:t> </a:t>
            </a:r>
            <a:r>
              <a:rPr lang="en-US" sz="2800" dirty="0"/>
              <a:t>(cont.)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5070" y="1592274"/>
            <a:ext cx="8392795" cy="484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799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100000"/>
              <a:buFont typeface="Wingdings"/>
              <a:buChar char="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Useful for </a:t>
            </a:r>
            <a:r>
              <a:rPr sz="4400" b="1" i="1" dirty="0">
                <a:latin typeface="Times New Roman"/>
                <a:cs typeface="Times New Roman"/>
              </a:rPr>
              <a:t>consistency checks</a:t>
            </a:r>
            <a:r>
              <a:rPr sz="4400" dirty="0">
                <a:latin typeface="Times New Roman"/>
                <a:cs typeface="Times New Roman"/>
              </a:rPr>
              <a:t>, but cannot  guarantee the </a:t>
            </a:r>
            <a:r>
              <a:rPr sz="4400" b="1" i="1" dirty="0">
                <a:latin typeface="Times New Roman"/>
                <a:cs typeface="Times New Roman"/>
              </a:rPr>
              <a:t>completeness </a:t>
            </a:r>
            <a:r>
              <a:rPr sz="4400" dirty="0">
                <a:latin typeface="Times New Roman"/>
                <a:cs typeface="Times New Roman"/>
              </a:rPr>
              <a:t>of a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specifications</a:t>
            </a:r>
          </a:p>
          <a:p>
            <a:pPr marL="355600" marR="27686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100000"/>
              <a:buFont typeface="Wingdings"/>
              <a:buChar char="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For 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majority of systems, formal methods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lang="en-US" sz="4400" spc="-75" dirty="0">
                <a:latin typeface="Times New Roman"/>
                <a:cs typeface="Times New Roman"/>
              </a:rPr>
              <a:t>currently may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5" dirty="0">
                <a:latin typeface="Times New Roman"/>
                <a:cs typeface="Times New Roman"/>
              </a:rPr>
              <a:t>not </a:t>
            </a:r>
            <a:r>
              <a:rPr sz="4400" dirty="0">
                <a:latin typeface="Times New Roman"/>
                <a:cs typeface="Times New Roman"/>
              </a:rPr>
              <a:t>offer significant cost or quality advantages over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others</a:t>
            </a:r>
            <a:r>
              <a:rPr lang="en-US" sz="4400" dirty="0">
                <a:latin typeface="Times New Roman"/>
                <a:cs typeface="Times New Roman"/>
              </a:rPr>
              <a:t>. 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30658"/>
            <a:ext cx="7922260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  <a:tab pos="1642745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Objective:</a:t>
            </a:r>
            <a:r>
              <a:rPr lang="en-US" sz="4000" b="1" i="1" spc="-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More precisely determine requirements and analyze the system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so that security incidents can be prevented or at 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least identified</a:t>
            </a:r>
            <a:r>
              <a:rPr lang="en-US" sz="4000" spc="-5" dirty="0">
                <a:latin typeface="Times New Roman"/>
                <a:cs typeface="Times New Roman"/>
              </a:rPr>
              <a:t>.</a:t>
            </a:r>
            <a:endParaRPr sz="4000" spc="-5" dirty="0">
              <a:latin typeface="Times New Roman"/>
              <a:cs typeface="Times New Roman"/>
            </a:endParaRPr>
          </a:p>
          <a:p>
            <a:pPr marL="355600" marR="482600" indent="-342900"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C</a:t>
            </a:r>
            <a:r>
              <a:rPr sz="4000" spc="-5" dirty="0">
                <a:latin typeface="Times New Roman"/>
                <a:cs typeface="Times New Roman"/>
              </a:rPr>
              <a:t>an be applied to part of the </a:t>
            </a:r>
            <a:r>
              <a:rPr lang="en-US" sz="4000" spc="-5" dirty="0">
                <a:latin typeface="Times New Roman"/>
                <a:cs typeface="Times New Roman"/>
              </a:rPr>
              <a:t>following </a:t>
            </a:r>
            <a:r>
              <a:rPr sz="4000" spc="-5" dirty="0">
                <a:latin typeface="Times New Roman"/>
                <a:cs typeface="Times New Roman"/>
              </a:rPr>
              <a:t>three steps, or certain  critical parts of the system.</a:t>
            </a: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8382001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200" spc="-5" dirty="0"/>
              <a:t>IA </a:t>
            </a:r>
            <a:r>
              <a:rPr sz="4200" dirty="0"/>
              <a:t>Applications</a:t>
            </a:r>
            <a:r>
              <a:rPr lang="en-US" sz="4200" dirty="0"/>
              <a:t> </a:t>
            </a:r>
            <a:r>
              <a:rPr lang="en-US" sz="4200" spc="-5" dirty="0"/>
              <a:t>of Formal</a:t>
            </a:r>
            <a:r>
              <a:rPr lang="en-US" sz="4200" spc="-50" dirty="0"/>
              <a:t> </a:t>
            </a:r>
            <a:r>
              <a:rPr lang="en-US" sz="4200" spc="-5" dirty="0"/>
              <a:t>Methods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032" y="381000"/>
            <a:ext cx="753303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spc="-5" dirty="0"/>
              <a:t>IA </a:t>
            </a:r>
            <a:r>
              <a:rPr sz="4000" dirty="0"/>
              <a:t>Applications</a:t>
            </a:r>
            <a:r>
              <a:rPr lang="en-US" sz="4000" dirty="0"/>
              <a:t> </a:t>
            </a:r>
            <a:r>
              <a:rPr lang="en-US" sz="4000" spc="-5" dirty="0"/>
              <a:t>of Formal</a:t>
            </a:r>
            <a:r>
              <a:rPr lang="en-US" sz="4000" spc="-50" dirty="0"/>
              <a:t> </a:t>
            </a:r>
            <a:r>
              <a:rPr lang="en-US" sz="4000" spc="-5" dirty="0"/>
              <a:t>Methods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2400" y="1600200"/>
            <a:ext cx="8482838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lvl="1">
              <a:spcBef>
                <a:spcPts val="525"/>
              </a:spcBef>
              <a:tabLst>
                <a:tab pos="971550" algn="l"/>
              </a:tabLst>
            </a:pPr>
            <a:r>
              <a:rPr lang="en-US" sz="3600" b="1" i="1" u="sng" spc="-5" dirty="0">
                <a:latin typeface="Times New Roman"/>
                <a:cs typeface="Times New Roman"/>
              </a:rPr>
              <a:t>Step 1</a:t>
            </a:r>
            <a:r>
              <a:rPr lang="en-US" sz="3600" b="1" i="1" spc="-5" dirty="0">
                <a:latin typeface="Times New Roman"/>
                <a:cs typeface="Times New Roman"/>
              </a:rPr>
              <a:t>: </a:t>
            </a:r>
            <a:r>
              <a:rPr sz="3600" b="1" i="1" spc="-5" dirty="0">
                <a:latin typeface="Times New Roman"/>
                <a:cs typeface="Times New Roman"/>
              </a:rPr>
              <a:t>System Specification: </a:t>
            </a:r>
            <a:r>
              <a:rPr sz="3600" b="1" i="1" u="heavy" spc="-5" dirty="0">
                <a:latin typeface="Times New Roman"/>
                <a:cs typeface="Times New Roman"/>
              </a:rPr>
              <a:t>Abstraction and modeling </a:t>
            </a:r>
            <a:r>
              <a:rPr sz="3600" spc="-5" dirty="0">
                <a:latin typeface="Times New Roman"/>
                <a:cs typeface="Times New Roman"/>
              </a:rPr>
              <a:t>with a well-defined  syntactic and semantic structure</a:t>
            </a:r>
            <a:r>
              <a:rPr lang="en-US" sz="3600" spc="-5" dirty="0">
                <a:latin typeface="Times New Roman"/>
                <a:cs typeface="Times New Roman"/>
              </a:rPr>
              <a:t> for</a:t>
            </a:r>
            <a:r>
              <a:rPr sz="3600" dirty="0">
                <a:latin typeface="Times New Roman"/>
                <a:cs typeface="Times New Roman"/>
              </a:rPr>
              <a:t> system</a:t>
            </a:r>
            <a:r>
              <a:rPr lang="en-US" sz="3600" dirty="0">
                <a:latin typeface="Times New Roman"/>
                <a:cs typeface="Times New Roman"/>
              </a:rPr>
              <a:t> to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operate</a:t>
            </a:r>
            <a:r>
              <a:rPr lang="en-US" sz="3600" spc="-5" dirty="0">
                <a:latin typeface="Times New Roman"/>
                <a:cs typeface="Times New Roman"/>
              </a:rPr>
              <a:t>.</a:t>
            </a:r>
          </a:p>
          <a:p>
            <a:pPr marL="469900" lvl="1">
              <a:tabLst>
                <a:tab pos="971550" algn="l"/>
              </a:tabLst>
            </a:pPr>
            <a:r>
              <a:rPr lang="en-US" sz="3600" b="1" i="1" u="sng" spc="-5" dirty="0">
                <a:latin typeface="Times New Roman"/>
                <a:cs typeface="Times New Roman"/>
              </a:rPr>
              <a:t>Step 2</a:t>
            </a:r>
            <a:r>
              <a:rPr lang="en-US" sz="3600" b="1" i="1" spc="-5" dirty="0">
                <a:latin typeface="Times New Roman"/>
                <a:cs typeface="Times New Roman"/>
              </a:rPr>
              <a:t>: </a:t>
            </a:r>
            <a:r>
              <a:rPr sz="3600" b="1" i="1" spc="-5" dirty="0">
                <a:latin typeface="Times New Roman"/>
                <a:cs typeface="Times New Roman"/>
              </a:rPr>
              <a:t>Requirement Specification: </a:t>
            </a:r>
            <a:r>
              <a:rPr sz="3600" spc="-5" dirty="0">
                <a:latin typeface="Times New Roman"/>
                <a:cs typeface="Times New Roman"/>
              </a:rPr>
              <a:t>Security modeling </a:t>
            </a:r>
            <a:r>
              <a:rPr sz="3600" dirty="0">
                <a:latin typeface="Times New Roman"/>
                <a:cs typeface="Times New Roman"/>
              </a:rPr>
              <a:t>(e.g., </a:t>
            </a:r>
            <a:r>
              <a:rPr sz="3600" spc="-5" dirty="0">
                <a:latin typeface="Times New Roman"/>
                <a:cs typeface="Times New Roman"/>
              </a:rPr>
              <a:t>BLP model)</a:t>
            </a:r>
            <a:r>
              <a:rPr lang="en-US" sz="3600" spc="-5" dirty="0">
                <a:latin typeface="Times New Roman"/>
                <a:cs typeface="Times New Roman"/>
              </a:rPr>
              <a:t> to represent</a:t>
            </a:r>
            <a:r>
              <a:rPr sz="3600" spc="-5" dirty="0">
                <a:latin typeface="Times New Roman"/>
                <a:cs typeface="Times New Roman"/>
              </a:rPr>
              <a:t> the security requirements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b="1" i="1" u="heavy" spc="-5" dirty="0">
                <a:latin typeface="Times New Roman"/>
                <a:cs typeface="Times New Roman"/>
              </a:rPr>
              <a:t>unambiguously</a:t>
            </a:r>
            <a:r>
              <a:rPr lang="en-US" sz="3600" b="1" i="1" u="heavy" spc="-5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5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032" y="381000"/>
            <a:ext cx="753303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spc="-5" dirty="0"/>
              <a:t>IA </a:t>
            </a:r>
            <a:r>
              <a:rPr sz="4000" dirty="0"/>
              <a:t>Applications</a:t>
            </a:r>
            <a:r>
              <a:rPr lang="en-US" sz="4000" dirty="0"/>
              <a:t> </a:t>
            </a:r>
            <a:r>
              <a:rPr lang="en-US" sz="4000" spc="-5" dirty="0"/>
              <a:t>of Formal</a:t>
            </a:r>
            <a:r>
              <a:rPr lang="en-US" sz="4000" spc="-50" dirty="0"/>
              <a:t> </a:t>
            </a:r>
            <a:r>
              <a:rPr lang="en-US" sz="4000" spc="-5" dirty="0"/>
              <a:t>Methods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-152400" y="1524000"/>
            <a:ext cx="9034018" cy="4634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815340" lvl="1">
              <a:spcBef>
                <a:spcPts val="525"/>
              </a:spcBef>
              <a:tabLst>
                <a:tab pos="971550" algn="l"/>
              </a:tabLst>
            </a:pPr>
            <a:r>
              <a:rPr lang="en-US" sz="3300" b="1" i="1" u="sng" spc="-5" dirty="0">
                <a:latin typeface="Times New Roman"/>
                <a:cs typeface="Times New Roman"/>
              </a:rPr>
              <a:t>Step 3</a:t>
            </a:r>
            <a:r>
              <a:rPr lang="en-US" sz="3300" b="1" i="1" spc="-5" dirty="0">
                <a:latin typeface="Times New Roman"/>
                <a:cs typeface="Times New Roman"/>
              </a:rPr>
              <a:t>: </a:t>
            </a:r>
            <a:r>
              <a:rPr sz="3300" b="1" i="1" spc="-5" dirty="0">
                <a:latin typeface="Times New Roman"/>
                <a:cs typeface="Times New Roman"/>
              </a:rPr>
              <a:t>Verification: </a:t>
            </a:r>
            <a:r>
              <a:rPr lang="en-US" sz="3300" spc="-5" dirty="0">
                <a:latin typeface="Times New Roman"/>
                <a:cs typeface="Times New Roman"/>
              </a:rPr>
              <a:t>F</a:t>
            </a:r>
            <a:r>
              <a:rPr sz="3300" spc="-5" dirty="0">
                <a:latin typeface="Times New Roman"/>
                <a:cs typeface="Times New Roman"/>
              </a:rPr>
              <a:t>ormally validate </a:t>
            </a:r>
            <a:r>
              <a:rPr sz="3300" dirty="0">
                <a:latin typeface="Times New Roman"/>
                <a:cs typeface="Times New Roman"/>
              </a:rPr>
              <a:t>the system </a:t>
            </a:r>
            <a:r>
              <a:rPr sz="3300" spc="-5" dirty="0">
                <a:latin typeface="Times New Roman"/>
                <a:cs typeface="Times New Roman"/>
              </a:rPr>
              <a:t>with  respect to its requirements</a:t>
            </a:r>
            <a:r>
              <a:rPr lang="en-US" sz="3300" spc="-5" dirty="0">
                <a:latin typeface="Times New Roman"/>
                <a:cs typeface="Times New Roman"/>
              </a:rPr>
              <a:t>, including:</a:t>
            </a:r>
            <a:endParaRPr sz="3300" dirty="0">
              <a:latin typeface="Times New Roman"/>
              <a:cs typeface="Times New Roman"/>
            </a:endParaRPr>
          </a:p>
          <a:p>
            <a:pPr marL="1155700" lvl="2" indent="-228600">
              <a:buClr>
                <a:srgbClr val="3333CC"/>
              </a:buClr>
              <a:buSzPct val="50000"/>
              <a:buFont typeface="Wingdings"/>
              <a:buChar char=""/>
              <a:tabLst>
                <a:tab pos="971550" algn="l"/>
              </a:tabLst>
            </a:pPr>
            <a:r>
              <a:rPr sz="3300" b="1" i="1" spc="-5" dirty="0">
                <a:latin typeface="Times New Roman"/>
                <a:cs typeface="Times New Roman"/>
              </a:rPr>
              <a:t>Model checkin</a:t>
            </a:r>
            <a:r>
              <a:rPr sz="3300" spc="-5" dirty="0">
                <a:latin typeface="Times New Roman"/>
                <a:cs typeface="Times New Roman"/>
              </a:rPr>
              <a:t>g (by searching the satisfiability </a:t>
            </a:r>
            <a:r>
              <a:rPr sz="3300" dirty="0">
                <a:latin typeface="Times New Roman"/>
                <a:cs typeface="Times New Roman"/>
              </a:rPr>
              <a:t>of </a:t>
            </a:r>
            <a:r>
              <a:rPr sz="3300" spc="-5" dirty="0">
                <a:latin typeface="Times New Roman"/>
                <a:cs typeface="Times New Roman"/>
              </a:rPr>
              <a:t>the</a:t>
            </a:r>
            <a:r>
              <a:rPr sz="3300" spc="8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given</a:t>
            </a:r>
            <a:r>
              <a:rPr lang="en-US" sz="3300" spc="-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characteristics of the </a:t>
            </a:r>
            <a:r>
              <a:rPr sz="3300" dirty="0">
                <a:latin typeface="Times New Roman"/>
                <a:cs typeface="Times New Roman"/>
              </a:rPr>
              <a:t>system </a:t>
            </a:r>
            <a:r>
              <a:rPr sz="3300" spc="-5" dirty="0">
                <a:latin typeface="Times New Roman"/>
                <a:cs typeface="Times New Roman"/>
              </a:rPr>
              <a:t>in the possible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models)</a:t>
            </a:r>
            <a:endParaRPr sz="3300" dirty="0">
              <a:latin typeface="Times New Roman"/>
              <a:cs typeface="Times New Roman"/>
            </a:endParaRPr>
          </a:p>
          <a:p>
            <a:pPr marL="1155700" marR="299085" lvl="2" indent="-228600">
              <a:spcBef>
                <a:spcPts val="5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971550" algn="l"/>
              </a:tabLst>
            </a:pPr>
            <a:r>
              <a:rPr sz="3300" b="1" i="1" spc="-5" dirty="0">
                <a:latin typeface="Times New Roman"/>
                <a:cs typeface="Times New Roman"/>
              </a:rPr>
              <a:t>Theorem proving </a:t>
            </a:r>
            <a:r>
              <a:rPr sz="3300" spc="-5" dirty="0">
                <a:latin typeface="Times New Roman"/>
                <a:cs typeface="Times New Roman"/>
              </a:rPr>
              <a:t>(by inference of </a:t>
            </a:r>
            <a:r>
              <a:rPr sz="3300" dirty="0">
                <a:latin typeface="Times New Roman"/>
                <a:cs typeface="Times New Roman"/>
              </a:rPr>
              <a:t>the </a:t>
            </a:r>
            <a:r>
              <a:rPr sz="3300" spc="-5" dirty="0">
                <a:latin typeface="Times New Roman"/>
                <a:cs typeface="Times New Roman"/>
              </a:rPr>
              <a:t>given characteristics of </a:t>
            </a:r>
            <a:r>
              <a:rPr sz="3300" dirty="0">
                <a:latin typeface="Times New Roman"/>
                <a:cs typeface="Times New Roman"/>
              </a:rPr>
              <a:t>the  </a:t>
            </a:r>
            <a:r>
              <a:rPr sz="3300" spc="-5" dirty="0">
                <a:latin typeface="Times New Roman"/>
                <a:cs typeface="Times New Roman"/>
              </a:rPr>
              <a:t>system using syntactical inference rules in theory</a:t>
            </a:r>
            <a:r>
              <a:rPr sz="3300" spc="8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proving)</a:t>
            </a:r>
            <a:endParaRPr sz="3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46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Formal </a:t>
            </a:r>
            <a:r>
              <a:rPr spc="-5" dirty="0"/>
              <a:t>Methods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8254238" cy="486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130000"/>
              <a:buFont typeface="Wingdings"/>
              <a:buChar char=""/>
              <a:tabLst>
                <a:tab pos="355600" algn="l"/>
              </a:tabLst>
            </a:pPr>
            <a:r>
              <a:rPr sz="3400" spc="-5" dirty="0">
                <a:latin typeface="Times New Roman"/>
                <a:cs typeface="Times New Roman"/>
              </a:rPr>
              <a:t>Abstract representations of a system using mathematical entities</a:t>
            </a:r>
            <a:r>
              <a:rPr lang="en-US" sz="3400" spc="-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and concepts</a:t>
            </a:r>
          </a:p>
          <a:p>
            <a:pPr marL="355600" marR="41910" indent="-342900">
              <a:spcBef>
                <a:spcPts val="615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355600" algn="l"/>
              </a:tabLst>
            </a:pPr>
            <a:r>
              <a:rPr sz="3400" b="1" spc="-5" dirty="0">
                <a:latin typeface="Times New Roman"/>
                <a:cs typeface="Times New Roman"/>
              </a:rPr>
              <a:t>Model</a:t>
            </a:r>
            <a:r>
              <a:rPr lang="en-US" sz="3400" b="1" spc="-5" dirty="0">
                <a:latin typeface="Times New Roman"/>
                <a:cs typeface="Times New Roman"/>
              </a:rPr>
              <a:t>ing:  C</a:t>
            </a:r>
            <a:r>
              <a:rPr sz="3400" b="1" i="1" spc="-5" dirty="0">
                <a:latin typeface="Times New Roman"/>
                <a:cs typeface="Times New Roman"/>
              </a:rPr>
              <a:t>apture essential system characteristics and ignore irrelevant details</a:t>
            </a:r>
          </a:p>
          <a:p>
            <a:pPr marL="355600" indent="-342900">
              <a:spcBef>
                <a:spcPts val="250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355600" algn="l"/>
              </a:tabLst>
            </a:pPr>
            <a:r>
              <a:rPr sz="3400" spc="-5" dirty="0">
                <a:latin typeface="Times New Roman"/>
                <a:cs typeface="Times New Roman"/>
              </a:rPr>
              <a:t>Model can be used for mathematical reasoning to prove system</a:t>
            </a:r>
            <a:r>
              <a:rPr lang="en-US" sz="3400" spc="-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properties or predict new behavior</a:t>
            </a:r>
          </a:p>
          <a:p>
            <a:pPr marL="355600" indent="-342900">
              <a:spcBef>
                <a:spcPts val="290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355600" algn="l"/>
                <a:tab pos="3154680" algn="l"/>
              </a:tabLst>
            </a:pPr>
            <a:r>
              <a:rPr sz="3400" spc="-5" dirty="0">
                <a:latin typeface="Times New Roman"/>
                <a:cs typeface="Times New Roman"/>
              </a:rPr>
              <a:t>Two  types of models:</a:t>
            </a:r>
            <a:r>
              <a:rPr lang="en-US" sz="3400" spc="-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continuous and discrete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Formal </a:t>
            </a:r>
            <a:r>
              <a:rPr spc="-5" dirty="0"/>
              <a:t>Methods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447800"/>
            <a:ext cx="8220710" cy="45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Advantages of using f</a:t>
            </a:r>
            <a:r>
              <a:rPr sz="3600" spc="-5" dirty="0">
                <a:latin typeface="Times New Roman"/>
                <a:cs typeface="Times New Roman"/>
              </a:rPr>
              <a:t>ormal specification</a:t>
            </a:r>
            <a:r>
              <a:rPr lang="en-US" sz="3600" spc="-5" dirty="0">
                <a:latin typeface="Times New Roman"/>
                <a:cs typeface="Times New Roman"/>
              </a:rPr>
              <a:t>:</a:t>
            </a:r>
            <a:endParaRPr sz="3600" spc="-5" dirty="0">
              <a:latin typeface="Times New Roman"/>
              <a:cs typeface="Times New Roman"/>
            </a:endParaRPr>
          </a:p>
          <a:p>
            <a:pPr marL="812800" lvl="2" indent="-342900">
              <a:spcBef>
                <a:spcPts val="254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Clarify </a:t>
            </a:r>
            <a:r>
              <a:rPr sz="3600" b="1" i="1" spc="-5" dirty="0">
                <a:latin typeface="Times New Roman"/>
                <a:cs typeface="Times New Roman"/>
              </a:rPr>
              <a:t>requirements and design</a:t>
            </a:r>
          </a:p>
          <a:p>
            <a:pPr marL="812800" lvl="2" indent="-342900">
              <a:spcBef>
                <a:spcPts val="240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Articulate </a:t>
            </a:r>
            <a:r>
              <a:rPr sz="3600" b="1" i="1" spc="-5" dirty="0">
                <a:latin typeface="Times New Roman"/>
                <a:cs typeface="Times New Roman"/>
              </a:rPr>
              <a:t>implicit assumptions</a:t>
            </a:r>
          </a:p>
          <a:p>
            <a:pPr marL="812800" lvl="2" indent="-342900">
              <a:spcBef>
                <a:spcPts val="240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Identify </a:t>
            </a:r>
            <a:r>
              <a:rPr sz="3600" b="1" i="1" spc="-5" dirty="0">
                <a:latin typeface="Times New Roman"/>
                <a:cs typeface="Times New Roman"/>
              </a:rPr>
              <a:t>undocumented or unexpected assumptions</a:t>
            </a:r>
          </a:p>
          <a:p>
            <a:pPr marL="812800" lvl="2" indent="-342900">
              <a:spcBef>
                <a:spcPts val="240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Expose </a:t>
            </a:r>
            <a:r>
              <a:rPr sz="3600" b="1" i="1" spc="-5" dirty="0">
                <a:latin typeface="Times New Roman"/>
                <a:cs typeface="Times New Roman"/>
              </a:rPr>
              <a:t>defects</a:t>
            </a:r>
          </a:p>
          <a:p>
            <a:pPr marL="812800" lvl="2" indent="-342900">
              <a:spcBef>
                <a:spcPts val="240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Identify </a:t>
            </a:r>
            <a:r>
              <a:rPr sz="3600" b="1" i="1" spc="-5" dirty="0">
                <a:latin typeface="Times New Roman"/>
                <a:cs typeface="Times New Roman"/>
              </a:rPr>
              <a:t>exceptions</a:t>
            </a:r>
          </a:p>
          <a:p>
            <a:pPr marL="812800" lvl="2" indent="-342900">
              <a:spcBef>
                <a:spcPts val="240"/>
              </a:spcBef>
              <a:buClr>
                <a:srgbClr val="3333CC"/>
              </a:buClr>
              <a:buSzPct val="130000"/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Evaluate </a:t>
            </a:r>
            <a:r>
              <a:rPr sz="3600" b="1" i="1" spc="-5" dirty="0">
                <a:latin typeface="Times New Roman"/>
                <a:cs typeface="Times New Roman"/>
              </a:rPr>
              <a:t>test coverage</a:t>
            </a:r>
          </a:p>
        </p:txBody>
      </p:sp>
    </p:spTree>
    <p:extLst>
      <p:ext uri="{BB962C8B-B14F-4D97-AF65-F5344CB8AC3E}">
        <p14:creationId xmlns:p14="http://schemas.microsoft.com/office/powerpoint/2010/main" val="414885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642112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Formal Methods </a:t>
            </a:r>
            <a:r>
              <a:rPr sz="4000" spc="-5" dirty="0">
                <a:latin typeface="Times New Roman"/>
                <a:cs typeface="Times New Roman"/>
              </a:rPr>
              <a:t>–</a:t>
            </a:r>
            <a:r>
              <a:rPr sz="4000" spc="35" dirty="0">
                <a:latin typeface="Times New Roman"/>
                <a:cs typeface="Times New Roman"/>
              </a:rPr>
              <a:t> </a:t>
            </a:r>
            <a:r>
              <a:rPr sz="4000" spc="-5" dirty="0"/>
              <a:t>Generating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467042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Formal</a:t>
            </a:r>
            <a:r>
              <a:rPr sz="4000" b="1" i="1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Specifications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974" y="1444602"/>
            <a:ext cx="8601710" cy="544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90000"/>
              <a:buFont typeface="Wingdings"/>
              <a:buChar char="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Need to translate non-mathematical description (diagrams, table,</a:t>
            </a:r>
            <a:r>
              <a:rPr lang="en-US" sz="3600" spc="-5" dirty="0">
                <a:latin typeface="Times New Roman"/>
                <a:cs typeface="Times New Roman"/>
              </a:rPr>
              <a:t> natural language) to a </a:t>
            </a:r>
            <a:r>
              <a:rPr lang="en-US" sz="3600" b="1" i="1" spc="-5" dirty="0">
                <a:latin typeface="Times New Roman"/>
                <a:cs typeface="Times New Roman"/>
              </a:rPr>
              <a:t>formal specification language</a:t>
            </a:r>
          </a:p>
          <a:p>
            <a:pPr marL="355600" marR="69215" indent="-342900">
              <a:spcBef>
                <a:spcPts val="600"/>
              </a:spcBef>
              <a:buClr>
                <a:srgbClr val="3333CC"/>
              </a:buClr>
              <a:buSzPct val="90000"/>
              <a:buFont typeface="Wingdings"/>
              <a:buChar char="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The specification is a concise and precise description of high-level behavior and properties of a system</a:t>
            </a:r>
          </a:p>
          <a:p>
            <a:pPr marL="355600" indent="-342900">
              <a:buClr>
                <a:srgbClr val="3333CC"/>
              </a:buClr>
              <a:buSzPct val="90000"/>
              <a:buFont typeface="Wingdings"/>
              <a:buChar char="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Well-defined language </a:t>
            </a:r>
            <a:r>
              <a:rPr lang="en-US" sz="3600" b="1" i="1" spc="-5" dirty="0">
                <a:latin typeface="Times New Roman"/>
                <a:cs typeface="Times New Roman"/>
              </a:rPr>
              <a:t>semantics</a:t>
            </a:r>
            <a:r>
              <a:rPr lang="en-US" sz="3600" spc="-5" dirty="0">
                <a:latin typeface="Times New Roman"/>
                <a:cs typeface="Times New Roman"/>
              </a:rPr>
              <a:t> are needed to support formal deduction of specification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"/>
              <a:tabLst>
                <a:tab pos="355600" algn="l"/>
              </a:tabLst>
            </a:pP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642112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Formal Methods </a:t>
            </a:r>
            <a:r>
              <a:rPr sz="4000" spc="-5" dirty="0">
                <a:latin typeface="Times New Roman"/>
                <a:cs typeface="Times New Roman"/>
              </a:rPr>
              <a:t>–</a:t>
            </a:r>
            <a:r>
              <a:rPr sz="4000" spc="35" dirty="0">
                <a:latin typeface="Times New Roman"/>
                <a:cs typeface="Times New Roman"/>
              </a:rPr>
              <a:t> </a:t>
            </a:r>
            <a:r>
              <a:rPr sz="4000" spc="-5" dirty="0"/>
              <a:t>Generating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805191"/>
            <a:ext cx="783407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Formal</a:t>
            </a:r>
            <a:r>
              <a:rPr sz="4000" b="1" i="1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Specifications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3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(cont.)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490" y="1574694"/>
            <a:ext cx="8552815" cy="4560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Types of </a:t>
            </a:r>
            <a:r>
              <a:rPr sz="3600" spc="-10" dirty="0">
                <a:latin typeface="Times New Roman"/>
                <a:cs typeface="Times New Roman"/>
              </a:rPr>
              <a:t>formal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specifications,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spcBef>
                <a:spcPts val="540"/>
              </a:spcBef>
              <a:buClr>
                <a:srgbClr val="3333CC"/>
              </a:buClr>
              <a:buSzPct val="80000"/>
              <a:buFont typeface="Wingdings"/>
              <a:buChar char=""/>
              <a:tabLst>
                <a:tab pos="756920" algn="l"/>
              </a:tabLst>
            </a:pPr>
            <a:r>
              <a:rPr sz="3600" b="1" i="1" u="heavy" spc="-5" dirty="0">
                <a:latin typeface="Times New Roman"/>
                <a:cs typeface="Times New Roman"/>
              </a:rPr>
              <a:t>Model oriented</a:t>
            </a:r>
            <a:r>
              <a:rPr sz="3600" b="1" i="1" spc="-5" dirty="0">
                <a:latin typeface="Times New Roman"/>
                <a:cs typeface="Times New Roman"/>
              </a:rPr>
              <a:t>: </a:t>
            </a:r>
            <a:r>
              <a:rPr sz="3600" spc="-5" dirty="0">
                <a:latin typeface="Times New Roman"/>
                <a:cs typeface="Times New Roman"/>
              </a:rPr>
              <a:t>Based on a model of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system behavior in </a:t>
            </a:r>
            <a:r>
              <a:rPr sz="3600" spc="-10" dirty="0">
                <a:latin typeface="Times New Roman"/>
                <a:cs typeface="Times New Roman"/>
              </a:rPr>
              <a:t>terms </a:t>
            </a:r>
            <a:r>
              <a:rPr sz="3600" spc="-5" dirty="0">
                <a:latin typeface="Times New Roman"/>
                <a:cs typeface="Times New Roman"/>
              </a:rPr>
              <a:t>of  mathematical objects, like sets, sequences</a:t>
            </a:r>
            <a:r>
              <a:rPr lang="en-US" sz="3600" spc="-5" dirty="0">
                <a:latin typeface="Times New Roman"/>
                <a:cs typeface="Times New Roman"/>
              </a:rPr>
              <a:t>,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etc.</a:t>
            </a:r>
            <a:endParaRPr sz="3600" dirty="0">
              <a:latin typeface="Times New Roman"/>
              <a:cs typeface="Times New Roman"/>
            </a:endParaRPr>
          </a:p>
          <a:p>
            <a:pPr marL="1155700" marR="237490" lvl="2" indent="-228600">
              <a:spcBef>
                <a:spcPts val="465"/>
              </a:spcBef>
              <a:buClr>
                <a:srgbClr val="3333CC"/>
              </a:buClr>
              <a:buSzPct val="80000"/>
              <a:buFont typeface="Wingdings"/>
              <a:buChar char=""/>
              <a:tabLst>
                <a:tab pos="1156335" algn="l"/>
              </a:tabLst>
            </a:pPr>
            <a:r>
              <a:rPr sz="3600" spc="-5" dirty="0">
                <a:latin typeface="Times New Roman"/>
                <a:cs typeface="Times New Roman"/>
              </a:rPr>
              <a:t>Statecharts, </a:t>
            </a:r>
            <a:r>
              <a:rPr sz="3600" spc="-10" dirty="0">
                <a:latin typeface="Times New Roman"/>
                <a:cs typeface="Times New Roman"/>
              </a:rPr>
              <a:t>SCR </a:t>
            </a:r>
            <a:r>
              <a:rPr sz="3600" spc="-5" dirty="0">
                <a:latin typeface="Times New Roman"/>
                <a:cs typeface="Times New Roman"/>
              </a:rPr>
              <a:t>(Software Cost Reduction), VDM (Vienna Development  Method)</a:t>
            </a:r>
            <a:endParaRPr sz="3600" dirty="0">
              <a:latin typeface="Times New Roman"/>
              <a:cs typeface="Times New Roman"/>
            </a:endParaRPr>
          </a:p>
          <a:p>
            <a:pPr marL="1155700" lvl="2" indent="-228600">
              <a:buClr>
                <a:srgbClr val="3333CC"/>
              </a:buClr>
              <a:buSzPct val="80000"/>
              <a:buFont typeface="Wingdings"/>
              <a:buChar char=""/>
              <a:tabLst>
                <a:tab pos="1156335" algn="l"/>
              </a:tabLst>
            </a:pPr>
            <a:r>
              <a:rPr sz="3600" spc="-5" dirty="0">
                <a:latin typeface="Times New Roman"/>
                <a:cs typeface="Times New Roman"/>
              </a:rPr>
              <a:t>Petri nets, automata theoretic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models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052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8" y="13208"/>
            <a:ext cx="6999631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Formal Methods </a:t>
            </a:r>
            <a:r>
              <a:rPr sz="4000" spc="-5" dirty="0">
                <a:latin typeface="Times New Roman"/>
                <a:cs typeface="Times New Roman"/>
              </a:rPr>
              <a:t>–</a:t>
            </a:r>
            <a:r>
              <a:rPr sz="4000" spc="35" dirty="0">
                <a:latin typeface="Times New Roman"/>
                <a:cs typeface="Times New Roman"/>
              </a:rPr>
              <a:t> </a:t>
            </a:r>
            <a:r>
              <a:rPr sz="4000" spc="-5" dirty="0"/>
              <a:t>Generating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9969" y="623061"/>
            <a:ext cx="753303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Formal</a:t>
            </a:r>
            <a:r>
              <a:rPr sz="4000" b="1" i="1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Specifications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 (cont.)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1524000"/>
            <a:ext cx="8936356" cy="4434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Types of </a:t>
            </a:r>
            <a:r>
              <a:rPr sz="4400" spc="-10" dirty="0">
                <a:latin typeface="Times New Roman"/>
                <a:cs typeface="Times New Roman"/>
              </a:rPr>
              <a:t>formal</a:t>
            </a:r>
            <a:r>
              <a:rPr sz="4400" spc="6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specifications</a:t>
            </a:r>
            <a:r>
              <a:rPr lang="en-US" sz="4400" spc="-5" dirty="0">
                <a:latin typeface="Times New Roman"/>
                <a:cs typeface="Times New Roman"/>
              </a:rPr>
              <a:t> (cont.)</a:t>
            </a:r>
            <a:endParaRPr sz="4400" dirty="0">
              <a:latin typeface="Times New Roman"/>
              <a:cs typeface="Times New Roman"/>
            </a:endParaRPr>
          </a:p>
          <a:p>
            <a:pPr marL="927100" marR="128270" lvl="1" indent="-457200">
              <a:spcBef>
                <a:spcPts val="520"/>
              </a:spcBef>
              <a:buClr>
                <a:srgbClr val="3333CC"/>
              </a:buClr>
              <a:buSzPct val="80000"/>
              <a:buFont typeface="Wingdings"/>
              <a:buChar char=""/>
              <a:tabLst>
                <a:tab pos="756920" algn="l"/>
              </a:tabLst>
            </a:pPr>
            <a:r>
              <a:rPr sz="4000" b="1" i="1" u="heavy" spc="-5" dirty="0">
                <a:latin typeface="Times New Roman"/>
                <a:cs typeface="Times New Roman"/>
              </a:rPr>
              <a:t>Property </a:t>
            </a:r>
            <a:r>
              <a:rPr sz="4000" b="1" i="1" u="heavy" dirty="0">
                <a:latin typeface="Times New Roman"/>
                <a:cs typeface="Times New Roman"/>
              </a:rPr>
              <a:t>oriented</a:t>
            </a:r>
            <a:r>
              <a:rPr sz="4000" dirty="0">
                <a:latin typeface="Times New Roman"/>
                <a:cs typeface="Times New Roman"/>
              </a:rPr>
              <a:t>: </a:t>
            </a:r>
            <a:r>
              <a:rPr sz="4000" spc="-5" dirty="0">
                <a:latin typeface="Times New Roman"/>
                <a:cs typeface="Times New Roman"/>
              </a:rPr>
              <a:t>Based on a set of properties sufficient to describe system behavior in terms of axioms, rules, etc.</a:t>
            </a:r>
          </a:p>
          <a:p>
            <a:pPr marL="1270000" lvl="2" indent="-342900">
              <a:spcBef>
                <a:spcPts val="10"/>
              </a:spcBef>
              <a:buClr>
                <a:srgbClr val="3333CC"/>
              </a:buClr>
              <a:buSzPct val="80000"/>
              <a:buFont typeface="Wingdings"/>
              <a:buChar char=""/>
              <a:tabLst>
                <a:tab pos="1156335" algn="l"/>
              </a:tabLst>
            </a:pPr>
            <a:r>
              <a:rPr sz="4000" spc="-5" dirty="0">
                <a:latin typeface="Times New Roman"/>
                <a:cs typeface="Times New Roman"/>
              </a:rPr>
              <a:t>Algebraic semantics</a:t>
            </a:r>
          </a:p>
          <a:p>
            <a:pPr marL="1270000" lvl="2" indent="-342900">
              <a:buClr>
                <a:srgbClr val="3333CC"/>
              </a:buClr>
              <a:buSzPct val="80000"/>
              <a:buFont typeface="Wingdings"/>
              <a:buChar char=""/>
              <a:tabLst>
                <a:tab pos="1156335" algn="l"/>
              </a:tabLst>
            </a:pPr>
            <a:r>
              <a:rPr sz="4000" spc="-5" dirty="0">
                <a:latin typeface="Times New Roman"/>
                <a:cs typeface="Times New Roman"/>
              </a:rPr>
              <a:t>Temporal logic</a:t>
            </a:r>
          </a:p>
        </p:txBody>
      </p:sp>
    </p:spTree>
    <p:extLst>
      <p:ext uri="{BB962C8B-B14F-4D97-AF65-F5344CB8AC3E}">
        <p14:creationId xmlns:p14="http://schemas.microsoft.com/office/powerpoint/2010/main" val="301698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877</Words>
  <Application>Microsoft Macintosh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Segoe UI Symbol</vt:lpstr>
      <vt:lpstr>Tahoma</vt:lpstr>
      <vt:lpstr>Times New Roman</vt:lpstr>
      <vt:lpstr>Wingdings</vt:lpstr>
      <vt:lpstr>Office Theme</vt:lpstr>
      <vt:lpstr>CSE 543  Information Assurance and Security </vt:lpstr>
      <vt:lpstr>IA Applications of Formal Methods</vt:lpstr>
      <vt:lpstr>IA Applications of Formal Methods</vt:lpstr>
      <vt:lpstr>IA Applications of Formal Methods</vt:lpstr>
      <vt:lpstr>Formal Methods – Modeling</vt:lpstr>
      <vt:lpstr>Formal Methods – Modeling</vt:lpstr>
      <vt:lpstr>Formal Methods – Generating</vt:lpstr>
      <vt:lpstr>Formal Methods – Generating</vt:lpstr>
      <vt:lpstr>Formal Methods – Generating</vt:lpstr>
      <vt:lpstr>Formal Method – Role in System</vt:lpstr>
      <vt:lpstr>Formal Method – Role in System</vt:lpstr>
      <vt:lpstr>Formal Methods –</vt:lpstr>
      <vt:lpstr>Formal Methods –</vt:lpstr>
      <vt:lpstr>Formal Methods –</vt:lpstr>
      <vt:lpstr>Limitations of Formal Methods</vt:lpstr>
      <vt:lpstr>Limitations of Formal Methods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Rama Sai Anudeep Itha (Student)</cp:lastModifiedBy>
  <cp:revision>144</cp:revision>
  <dcterms:created xsi:type="dcterms:W3CDTF">2016-01-07T22:43:49Z</dcterms:created>
  <dcterms:modified xsi:type="dcterms:W3CDTF">2022-01-09T01:03:52Z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2016-01-07T00:00:00Z</vt:filetime>
  </property>
</Properties>
</file>