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 id="2147483770" r:id="rId2"/>
  </p:sldMasterIdLst>
  <p:notesMasterIdLst>
    <p:notesMasterId r:id="rId25"/>
  </p:notesMasterIdLst>
  <p:handoutMasterIdLst>
    <p:handoutMasterId r:id="rId26"/>
  </p:handoutMasterIdLst>
  <p:sldIdLst>
    <p:sldId id="652" r:id="rId3"/>
    <p:sldId id="629" r:id="rId4"/>
    <p:sldId id="630" r:id="rId5"/>
    <p:sldId id="631" r:id="rId6"/>
    <p:sldId id="632" r:id="rId7"/>
    <p:sldId id="651" r:id="rId8"/>
    <p:sldId id="633" r:id="rId9"/>
    <p:sldId id="634" r:id="rId10"/>
    <p:sldId id="635" r:id="rId11"/>
    <p:sldId id="636" r:id="rId12"/>
    <p:sldId id="638" r:id="rId13"/>
    <p:sldId id="639" r:id="rId14"/>
    <p:sldId id="296" r:id="rId15"/>
    <p:sldId id="642" r:id="rId16"/>
    <p:sldId id="643" r:id="rId17"/>
    <p:sldId id="644" r:id="rId18"/>
    <p:sldId id="645" r:id="rId19"/>
    <p:sldId id="646" r:id="rId20"/>
    <p:sldId id="647" r:id="rId21"/>
    <p:sldId id="648" r:id="rId22"/>
    <p:sldId id="649" r:id="rId23"/>
    <p:sldId id="650" r:id="rId24"/>
  </p:sldIdLst>
  <p:sldSz cx="9144000" cy="6858000" type="screen4x3"/>
  <p:notesSz cx="6881813" cy="9296400"/>
  <p:custDataLst>
    <p:tags r:id="rId27"/>
  </p:custDataLst>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28">
          <p15:clr>
            <a:srgbClr val="A4A3A4"/>
          </p15:clr>
        </p15:guide>
        <p15:guide id="2" pos="216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66FF"/>
    <a:srgbClr val="CC3300"/>
    <a:srgbClr val="FF9900"/>
    <a:srgbClr val="CC9900"/>
    <a:srgbClr val="CCCC00"/>
    <a:srgbClr val="9999FF"/>
    <a:srgbClr val="007E5D"/>
    <a:srgbClr val="00A4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44" autoAdjust="0"/>
    <p:restoredTop sz="86358" autoAdjust="0"/>
  </p:normalViewPr>
  <p:slideViewPr>
    <p:cSldViewPr>
      <p:cViewPr varScale="1">
        <p:scale>
          <a:sx n="77" d="100"/>
          <a:sy n="77" d="100"/>
        </p:scale>
        <p:origin x="1506" y="132"/>
      </p:cViewPr>
      <p:guideLst/>
    </p:cSldViewPr>
  </p:slideViewPr>
  <p:outlineViewPr>
    <p:cViewPr>
      <p:scale>
        <a:sx n="33" d="100"/>
        <a:sy n="33" d="100"/>
      </p:scale>
      <p:origin x="0" y="-21153"/>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2010" y="-102"/>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gs" Target="tags/tag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1666" name="Rectangle 2"/>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241667" name="Rectangle 3"/>
          <p:cNvSpPr>
            <a:spLocks noGrp="1" noChangeArrowheads="1"/>
          </p:cNvSpPr>
          <p:nvPr>
            <p:ph type="dt" sz="quarter" idx="1"/>
          </p:nvPr>
        </p:nvSpPr>
        <p:spPr bwMode="auto">
          <a:xfrm>
            <a:off x="3897313" y="0"/>
            <a:ext cx="2982912"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41668" name="Rectangle 4"/>
          <p:cNvSpPr>
            <a:spLocks noGrp="1" noChangeArrowheads="1"/>
          </p:cNvSpPr>
          <p:nvPr>
            <p:ph type="ftr" sz="quarter" idx="2"/>
          </p:nvPr>
        </p:nvSpPr>
        <p:spPr bwMode="auto">
          <a:xfrm>
            <a:off x="0" y="8829675"/>
            <a:ext cx="2982913"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241669" name="Rectangle 5"/>
          <p:cNvSpPr>
            <a:spLocks noGrp="1" noChangeArrowheads="1"/>
          </p:cNvSpPr>
          <p:nvPr>
            <p:ph type="sldNum" sz="quarter" idx="3"/>
          </p:nvPr>
        </p:nvSpPr>
        <p:spPr bwMode="auto">
          <a:xfrm>
            <a:off x="3897313" y="8829675"/>
            <a:ext cx="2982912"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2B45B272-C5AC-4FEF-9E01-29894B2D1115}" type="slidenum">
              <a:rPr lang="en-US"/>
              <a:pPr/>
              <a:t>‹#›</a:t>
            </a:fld>
            <a:endParaRPr lang="en-US"/>
          </a:p>
        </p:txBody>
      </p:sp>
    </p:spTree>
    <p:extLst>
      <p:ext uri="{BB962C8B-B14F-4D97-AF65-F5344CB8AC3E}">
        <p14:creationId xmlns:p14="http://schemas.microsoft.com/office/powerpoint/2010/main" val="29145361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1200">
                <a:latin typeface="Arial" charset="0"/>
              </a:defRPr>
            </a:lvl1pPr>
          </a:lstStyle>
          <a:p>
            <a:pPr>
              <a:defRPr/>
            </a:pPr>
            <a:endParaRPr lang="en-US"/>
          </a:p>
        </p:txBody>
      </p:sp>
      <p:sp>
        <p:nvSpPr>
          <p:cNvPr id="6147" name="Rectangle 3"/>
          <p:cNvSpPr>
            <a:spLocks noGrp="1" noChangeArrowheads="1"/>
          </p:cNvSpPr>
          <p:nvPr>
            <p:ph type="dt" idx="1"/>
          </p:nvPr>
        </p:nvSpPr>
        <p:spPr bwMode="auto">
          <a:xfrm>
            <a:off x="3897313" y="0"/>
            <a:ext cx="2982912"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1200">
                <a:latin typeface="Arial" charset="0"/>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176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29675"/>
            <a:ext cx="2982913"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1200">
                <a:latin typeface="Arial" charset="0"/>
              </a:defRPr>
            </a:lvl1pPr>
          </a:lstStyle>
          <a:p>
            <a:pPr>
              <a:defRPr/>
            </a:pPr>
            <a:endParaRPr lang="en-US"/>
          </a:p>
        </p:txBody>
      </p:sp>
      <p:sp>
        <p:nvSpPr>
          <p:cNvPr id="6151" name="Rectangle 7"/>
          <p:cNvSpPr>
            <a:spLocks noGrp="1" noChangeArrowheads="1"/>
          </p:cNvSpPr>
          <p:nvPr>
            <p:ph type="sldNum" sz="quarter" idx="5"/>
          </p:nvPr>
        </p:nvSpPr>
        <p:spPr bwMode="auto">
          <a:xfrm>
            <a:off x="3897313" y="8829675"/>
            <a:ext cx="2982912"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1200">
                <a:latin typeface="Arial" panose="020B0604020202020204" pitchFamily="34" charset="0"/>
              </a:defRPr>
            </a:lvl1pPr>
          </a:lstStyle>
          <a:p>
            <a:fld id="{D0091100-B48E-402F-97C5-F72E88D3A367}" type="slidenum">
              <a:rPr lang="en-US"/>
              <a:pPr/>
              <a:t>‹#›</a:t>
            </a:fld>
            <a:endParaRPr lang="en-US"/>
          </a:p>
        </p:txBody>
      </p:sp>
    </p:spTree>
    <p:extLst>
      <p:ext uri="{BB962C8B-B14F-4D97-AF65-F5344CB8AC3E}">
        <p14:creationId xmlns:p14="http://schemas.microsoft.com/office/powerpoint/2010/main" val="42195487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Tahoma" panose="020B0604030504040204" pitchFamily="34" charset="0"/>
              </a:defRPr>
            </a:lvl1pPr>
            <a:lvl2pPr marL="742950" indent="-285750" defTabSz="923925">
              <a:defRPr>
                <a:solidFill>
                  <a:schemeClr val="tx1"/>
                </a:solidFill>
                <a:latin typeface="Tahoma" panose="020B0604030504040204" pitchFamily="34" charset="0"/>
              </a:defRPr>
            </a:lvl2pPr>
            <a:lvl3pPr marL="1143000" indent="-228600" defTabSz="923925">
              <a:defRPr>
                <a:solidFill>
                  <a:schemeClr val="tx1"/>
                </a:solidFill>
                <a:latin typeface="Tahoma" panose="020B0604030504040204" pitchFamily="34" charset="0"/>
              </a:defRPr>
            </a:lvl3pPr>
            <a:lvl4pPr marL="1600200" indent="-228600" defTabSz="923925">
              <a:defRPr>
                <a:solidFill>
                  <a:schemeClr val="tx1"/>
                </a:solidFill>
                <a:latin typeface="Tahoma" panose="020B0604030504040204" pitchFamily="34" charset="0"/>
              </a:defRPr>
            </a:lvl4pPr>
            <a:lvl5pPr marL="2057400" indent="-228600" defTabSz="923925">
              <a:defRPr>
                <a:solidFill>
                  <a:schemeClr val="tx1"/>
                </a:solidFill>
                <a:latin typeface="Tahoma" panose="020B0604030504040204" pitchFamily="34" charset="0"/>
              </a:defRPr>
            </a:lvl5pPr>
            <a:lvl6pPr marL="2514600" indent="-228600" defTabSz="923925" eaLnBrk="0" fontAlgn="base" hangingPunct="0">
              <a:spcBef>
                <a:spcPct val="0"/>
              </a:spcBef>
              <a:spcAft>
                <a:spcPct val="0"/>
              </a:spcAft>
              <a:defRPr>
                <a:solidFill>
                  <a:schemeClr val="tx1"/>
                </a:solidFill>
                <a:latin typeface="Tahoma" panose="020B0604030504040204" pitchFamily="34" charset="0"/>
              </a:defRPr>
            </a:lvl6pPr>
            <a:lvl7pPr marL="2971800" indent="-228600" defTabSz="923925" eaLnBrk="0" fontAlgn="base" hangingPunct="0">
              <a:spcBef>
                <a:spcPct val="0"/>
              </a:spcBef>
              <a:spcAft>
                <a:spcPct val="0"/>
              </a:spcAft>
              <a:defRPr>
                <a:solidFill>
                  <a:schemeClr val="tx1"/>
                </a:solidFill>
                <a:latin typeface="Tahoma" panose="020B0604030504040204" pitchFamily="34" charset="0"/>
              </a:defRPr>
            </a:lvl7pPr>
            <a:lvl8pPr marL="3429000" indent="-228600" defTabSz="923925" eaLnBrk="0" fontAlgn="base" hangingPunct="0">
              <a:spcBef>
                <a:spcPct val="0"/>
              </a:spcBef>
              <a:spcAft>
                <a:spcPct val="0"/>
              </a:spcAft>
              <a:defRPr>
                <a:solidFill>
                  <a:schemeClr val="tx1"/>
                </a:solidFill>
                <a:latin typeface="Tahoma" panose="020B0604030504040204" pitchFamily="34" charset="0"/>
              </a:defRPr>
            </a:lvl8pPr>
            <a:lvl9pPr marL="3886200" indent="-228600" defTabSz="923925" eaLnBrk="0" fontAlgn="base" hangingPunct="0">
              <a:spcBef>
                <a:spcPct val="0"/>
              </a:spcBef>
              <a:spcAft>
                <a:spcPct val="0"/>
              </a:spcAft>
              <a:defRPr>
                <a:solidFill>
                  <a:schemeClr val="tx1"/>
                </a:solidFill>
                <a:latin typeface="Tahoma" panose="020B0604030504040204" pitchFamily="34" charset="0"/>
              </a:defRPr>
            </a:lvl9pPr>
          </a:lstStyle>
          <a:p>
            <a:fld id="{65B0B5C5-E19A-4903-9DB6-9454E97560A3}" type="slidenum">
              <a:rPr lang="en-US">
                <a:latin typeface="Arial" panose="020B0604020202020204" pitchFamily="34" charset="0"/>
              </a:rPr>
              <a:pPr/>
              <a:t>2</a:t>
            </a:fld>
            <a:endParaRPr lang="en-US">
              <a:latin typeface="Arial" panose="020B0604020202020204" pitchFamily="34"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Tree>
    <p:extLst>
      <p:ext uri="{BB962C8B-B14F-4D97-AF65-F5344CB8AC3E}">
        <p14:creationId xmlns:p14="http://schemas.microsoft.com/office/powerpoint/2010/main" val="218086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Tahoma" panose="020B0604030504040204" pitchFamily="34" charset="0"/>
              </a:defRPr>
            </a:lvl1pPr>
            <a:lvl2pPr marL="742950" indent="-285750" defTabSz="923925">
              <a:defRPr>
                <a:solidFill>
                  <a:schemeClr val="tx1"/>
                </a:solidFill>
                <a:latin typeface="Tahoma" panose="020B0604030504040204" pitchFamily="34" charset="0"/>
              </a:defRPr>
            </a:lvl2pPr>
            <a:lvl3pPr marL="1143000" indent="-228600" defTabSz="923925">
              <a:defRPr>
                <a:solidFill>
                  <a:schemeClr val="tx1"/>
                </a:solidFill>
                <a:latin typeface="Tahoma" panose="020B0604030504040204" pitchFamily="34" charset="0"/>
              </a:defRPr>
            </a:lvl3pPr>
            <a:lvl4pPr marL="1600200" indent="-228600" defTabSz="923925">
              <a:defRPr>
                <a:solidFill>
                  <a:schemeClr val="tx1"/>
                </a:solidFill>
                <a:latin typeface="Tahoma" panose="020B0604030504040204" pitchFamily="34" charset="0"/>
              </a:defRPr>
            </a:lvl4pPr>
            <a:lvl5pPr marL="2057400" indent="-228600" defTabSz="923925">
              <a:defRPr>
                <a:solidFill>
                  <a:schemeClr val="tx1"/>
                </a:solidFill>
                <a:latin typeface="Tahoma" panose="020B0604030504040204" pitchFamily="34" charset="0"/>
              </a:defRPr>
            </a:lvl5pPr>
            <a:lvl6pPr marL="2514600" indent="-228600" defTabSz="923925" eaLnBrk="0" fontAlgn="base" hangingPunct="0">
              <a:spcBef>
                <a:spcPct val="0"/>
              </a:spcBef>
              <a:spcAft>
                <a:spcPct val="0"/>
              </a:spcAft>
              <a:defRPr>
                <a:solidFill>
                  <a:schemeClr val="tx1"/>
                </a:solidFill>
                <a:latin typeface="Tahoma" panose="020B0604030504040204" pitchFamily="34" charset="0"/>
              </a:defRPr>
            </a:lvl6pPr>
            <a:lvl7pPr marL="2971800" indent="-228600" defTabSz="923925" eaLnBrk="0" fontAlgn="base" hangingPunct="0">
              <a:spcBef>
                <a:spcPct val="0"/>
              </a:spcBef>
              <a:spcAft>
                <a:spcPct val="0"/>
              </a:spcAft>
              <a:defRPr>
                <a:solidFill>
                  <a:schemeClr val="tx1"/>
                </a:solidFill>
                <a:latin typeface="Tahoma" panose="020B0604030504040204" pitchFamily="34" charset="0"/>
              </a:defRPr>
            </a:lvl7pPr>
            <a:lvl8pPr marL="3429000" indent="-228600" defTabSz="923925" eaLnBrk="0" fontAlgn="base" hangingPunct="0">
              <a:spcBef>
                <a:spcPct val="0"/>
              </a:spcBef>
              <a:spcAft>
                <a:spcPct val="0"/>
              </a:spcAft>
              <a:defRPr>
                <a:solidFill>
                  <a:schemeClr val="tx1"/>
                </a:solidFill>
                <a:latin typeface="Tahoma" panose="020B0604030504040204" pitchFamily="34" charset="0"/>
              </a:defRPr>
            </a:lvl8pPr>
            <a:lvl9pPr marL="3886200" indent="-228600" defTabSz="923925" eaLnBrk="0" fontAlgn="base" hangingPunct="0">
              <a:spcBef>
                <a:spcPct val="0"/>
              </a:spcBef>
              <a:spcAft>
                <a:spcPct val="0"/>
              </a:spcAft>
              <a:defRPr>
                <a:solidFill>
                  <a:schemeClr val="tx1"/>
                </a:solidFill>
                <a:latin typeface="Tahoma" panose="020B0604030504040204" pitchFamily="34" charset="0"/>
              </a:defRPr>
            </a:lvl9pPr>
          </a:lstStyle>
          <a:p>
            <a:fld id="{0670CA27-E76D-4E85-B1BD-E83877F4AAE2}" type="slidenum">
              <a:rPr lang="en-US">
                <a:latin typeface="Arial" panose="020B0604020202020204" pitchFamily="34" charset="0"/>
              </a:rPr>
              <a:pPr/>
              <a:t>8</a:t>
            </a:fld>
            <a:endParaRPr lang="en-US">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Tree>
    <p:extLst>
      <p:ext uri="{BB962C8B-B14F-4D97-AF65-F5344CB8AC3E}">
        <p14:creationId xmlns:p14="http://schemas.microsoft.com/office/powerpoint/2010/main" val="1748483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Tahoma" panose="020B0604030504040204" pitchFamily="34" charset="0"/>
              </a:defRPr>
            </a:lvl1pPr>
            <a:lvl2pPr marL="742950" indent="-285750" defTabSz="923925">
              <a:defRPr>
                <a:solidFill>
                  <a:schemeClr val="tx1"/>
                </a:solidFill>
                <a:latin typeface="Tahoma" panose="020B0604030504040204" pitchFamily="34" charset="0"/>
              </a:defRPr>
            </a:lvl2pPr>
            <a:lvl3pPr marL="1143000" indent="-228600" defTabSz="923925">
              <a:defRPr>
                <a:solidFill>
                  <a:schemeClr val="tx1"/>
                </a:solidFill>
                <a:latin typeface="Tahoma" panose="020B0604030504040204" pitchFamily="34" charset="0"/>
              </a:defRPr>
            </a:lvl3pPr>
            <a:lvl4pPr marL="1600200" indent="-228600" defTabSz="923925">
              <a:defRPr>
                <a:solidFill>
                  <a:schemeClr val="tx1"/>
                </a:solidFill>
                <a:latin typeface="Tahoma" panose="020B0604030504040204" pitchFamily="34" charset="0"/>
              </a:defRPr>
            </a:lvl4pPr>
            <a:lvl5pPr marL="2057400" indent="-228600" defTabSz="923925">
              <a:defRPr>
                <a:solidFill>
                  <a:schemeClr val="tx1"/>
                </a:solidFill>
                <a:latin typeface="Tahoma" panose="020B0604030504040204" pitchFamily="34" charset="0"/>
              </a:defRPr>
            </a:lvl5pPr>
            <a:lvl6pPr marL="2514600" indent="-228600" defTabSz="923925" eaLnBrk="0" fontAlgn="base" hangingPunct="0">
              <a:spcBef>
                <a:spcPct val="0"/>
              </a:spcBef>
              <a:spcAft>
                <a:spcPct val="0"/>
              </a:spcAft>
              <a:defRPr>
                <a:solidFill>
                  <a:schemeClr val="tx1"/>
                </a:solidFill>
                <a:latin typeface="Tahoma" panose="020B0604030504040204" pitchFamily="34" charset="0"/>
              </a:defRPr>
            </a:lvl6pPr>
            <a:lvl7pPr marL="2971800" indent="-228600" defTabSz="923925" eaLnBrk="0" fontAlgn="base" hangingPunct="0">
              <a:spcBef>
                <a:spcPct val="0"/>
              </a:spcBef>
              <a:spcAft>
                <a:spcPct val="0"/>
              </a:spcAft>
              <a:defRPr>
                <a:solidFill>
                  <a:schemeClr val="tx1"/>
                </a:solidFill>
                <a:latin typeface="Tahoma" panose="020B0604030504040204" pitchFamily="34" charset="0"/>
              </a:defRPr>
            </a:lvl7pPr>
            <a:lvl8pPr marL="3429000" indent="-228600" defTabSz="923925" eaLnBrk="0" fontAlgn="base" hangingPunct="0">
              <a:spcBef>
                <a:spcPct val="0"/>
              </a:spcBef>
              <a:spcAft>
                <a:spcPct val="0"/>
              </a:spcAft>
              <a:defRPr>
                <a:solidFill>
                  <a:schemeClr val="tx1"/>
                </a:solidFill>
                <a:latin typeface="Tahoma" panose="020B0604030504040204" pitchFamily="34" charset="0"/>
              </a:defRPr>
            </a:lvl8pPr>
            <a:lvl9pPr marL="3886200" indent="-228600" defTabSz="923925" eaLnBrk="0" fontAlgn="base" hangingPunct="0">
              <a:spcBef>
                <a:spcPct val="0"/>
              </a:spcBef>
              <a:spcAft>
                <a:spcPct val="0"/>
              </a:spcAft>
              <a:defRPr>
                <a:solidFill>
                  <a:schemeClr val="tx1"/>
                </a:solidFill>
                <a:latin typeface="Tahoma" panose="020B0604030504040204" pitchFamily="34" charset="0"/>
              </a:defRPr>
            </a:lvl9pPr>
          </a:lstStyle>
          <a:p>
            <a:fld id="{12D13D25-AB05-49B6-BB71-CB8306776877}" type="slidenum">
              <a:rPr lang="en-US">
                <a:latin typeface="Arial" panose="020B0604020202020204" pitchFamily="34" charset="0"/>
              </a:rPr>
              <a:pPr/>
              <a:t>9</a:t>
            </a:fld>
            <a:endParaRPr lang="en-US">
              <a:latin typeface="Arial" panose="020B0604020202020204" pitchFamily="3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Tree>
    <p:extLst>
      <p:ext uri="{BB962C8B-B14F-4D97-AF65-F5344CB8AC3E}">
        <p14:creationId xmlns:p14="http://schemas.microsoft.com/office/powerpoint/2010/main" val="285474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Tahoma" panose="020B0604030504040204" pitchFamily="34" charset="0"/>
              </a:defRPr>
            </a:lvl1pPr>
            <a:lvl2pPr marL="742950" indent="-285750" defTabSz="923925">
              <a:defRPr>
                <a:solidFill>
                  <a:schemeClr val="tx1"/>
                </a:solidFill>
                <a:latin typeface="Tahoma" panose="020B0604030504040204" pitchFamily="34" charset="0"/>
              </a:defRPr>
            </a:lvl2pPr>
            <a:lvl3pPr marL="1143000" indent="-228600" defTabSz="923925">
              <a:defRPr>
                <a:solidFill>
                  <a:schemeClr val="tx1"/>
                </a:solidFill>
                <a:latin typeface="Tahoma" panose="020B0604030504040204" pitchFamily="34" charset="0"/>
              </a:defRPr>
            </a:lvl3pPr>
            <a:lvl4pPr marL="1600200" indent="-228600" defTabSz="923925">
              <a:defRPr>
                <a:solidFill>
                  <a:schemeClr val="tx1"/>
                </a:solidFill>
                <a:latin typeface="Tahoma" panose="020B0604030504040204" pitchFamily="34" charset="0"/>
              </a:defRPr>
            </a:lvl4pPr>
            <a:lvl5pPr marL="2057400" indent="-228600" defTabSz="923925">
              <a:defRPr>
                <a:solidFill>
                  <a:schemeClr val="tx1"/>
                </a:solidFill>
                <a:latin typeface="Tahoma" panose="020B0604030504040204" pitchFamily="34" charset="0"/>
              </a:defRPr>
            </a:lvl5pPr>
            <a:lvl6pPr marL="2514600" indent="-228600" defTabSz="923925" eaLnBrk="0" fontAlgn="base" hangingPunct="0">
              <a:spcBef>
                <a:spcPct val="0"/>
              </a:spcBef>
              <a:spcAft>
                <a:spcPct val="0"/>
              </a:spcAft>
              <a:defRPr>
                <a:solidFill>
                  <a:schemeClr val="tx1"/>
                </a:solidFill>
                <a:latin typeface="Tahoma" panose="020B0604030504040204" pitchFamily="34" charset="0"/>
              </a:defRPr>
            </a:lvl6pPr>
            <a:lvl7pPr marL="2971800" indent="-228600" defTabSz="923925" eaLnBrk="0" fontAlgn="base" hangingPunct="0">
              <a:spcBef>
                <a:spcPct val="0"/>
              </a:spcBef>
              <a:spcAft>
                <a:spcPct val="0"/>
              </a:spcAft>
              <a:defRPr>
                <a:solidFill>
                  <a:schemeClr val="tx1"/>
                </a:solidFill>
                <a:latin typeface="Tahoma" panose="020B0604030504040204" pitchFamily="34" charset="0"/>
              </a:defRPr>
            </a:lvl7pPr>
            <a:lvl8pPr marL="3429000" indent="-228600" defTabSz="923925" eaLnBrk="0" fontAlgn="base" hangingPunct="0">
              <a:spcBef>
                <a:spcPct val="0"/>
              </a:spcBef>
              <a:spcAft>
                <a:spcPct val="0"/>
              </a:spcAft>
              <a:defRPr>
                <a:solidFill>
                  <a:schemeClr val="tx1"/>
                </a:solidFill>
                <a:latin typeface="Tahoma" panose="020B0604030504040204" pitchFamily="34" charset="0"/>
              </a:defRPr>
            </a:lvl8pPr>
            <a:lvl9pPr marL="3886200" indent="-228600" defTabSz="923925" eaLnBrk="0" fontAlgn="base" hangingPunct="0">
              <a:spcBef>
                <a:spcPct val="0"/>
              </a:spcBef>
              <a:spcAft>
                <a:spcPct val="0"/>
              </a:spcAft>
              <a:defRPr>
                <a:solidFill>
                  <a:schemeClr val="tx1"/>
                </a:solidFill>
                <a:latin typeface="Tahoma" panose="020B0604030504040204" pitchFamily="34" charset="0"/>
              </a:defRPr>
            </a:lvl9pPr>
          </a:lstStyle>
          <a:p>
            <a:fld id="{EE49661B-3F85-449A-91A8-5E2A868D1083}" type="slidenum">
              <a:rPr lang="en-US">
                <a:latin typeface="Arial" panose="020B0604020202020204" pitchFamily="34" charset="0"/>
              </a:rPr>
              <a:pPr/>
              <a:t>22</a:t>
            </a:fld>
            <a:endParaRPr lang="en-US">
              <a:latin typeface="Arial" panose="020B0604020202020204"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Tree>
    <p:extLst>
      <p:ext uri="{BB962C8B-B14F-4D97-AF65-F5344CB8AC3E}">
        <p14:creationId xmlns:p14="http://schemas.microsoft.com/office/powerpoint/2010/main" val="1099527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a:defRPr/>
                </a:pPr>
                <a:endParaRPr lang="en-US">
                  <a:latin typeface="Tahoma"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defRPr/>
                </a:pPr>
                <a:endParaRPr lang="en-US">
                  <a:latin typeface="Tahoma" charset="0"/>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a:defRPr/>
                </a:pPr>
                <a:endParaRPr lang="en-US">
                  <a:latin typeface="Tahoma"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defRPr/>
                </a:pPr>
                <a:endParaRPr lang="en-US">
                  <a:latin typeface="Tahoma"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rgbClr val="FF3300"/>
                </a:gs>
              </a:gsLst>
              <a:lin ang="18900000" scaled="1"/>
            </a:gradFill>
            <a:ln w="9525">
              <a:noFill/>
              <a:miter lim="800000"/>
              <a:headEnd/>
              <a:tailEnd/>
            </a:ln>
          </p:spPr>
          <p:txBody>
            <a:bodyPr wrap="none" anchor="ctr"/>
            <a:lstStyle/>
            <a:p>
              <a:pPr>
                <a:defRPr/>
              </a:pPr>
              <a:endParaRPr lang="en-US">
                <a:latin typeface="Tahoma" charset="0"/>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a:defRPr/>
              </a:pPr>
              <a:endParaRPr lang="en-US">
                <a:latin typeface="Tahoma"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defRPr/>
              </a:pPr>
              <a:endParaRPr lang="en-US">
                <a:latin typeface="Tahoma" charset="0"/>
              </a:endParaRPr>
            </a:p>
          </p:txBody>
        </p:sp>
      </p:grpSp>
      <p:sp>
        <p:nvSpPr>
          <p:cNvPr id="345100" name="Rectangle 12"/>
          <p:cNvSpPr>
            <a:spLocks noGrp="1" noChangeArrowheads="1"/>
          </p:cNvSpPr>
          <p:nvPr>
            <p:ph type="ctrTitle"/>
          </p:nvPr>
        </p:nvSpPr>
        <p:spPr>
          <a:xfrm>
            <a:off x="990600" y="1676400"/>
            <a:ext cx="7772400" cy="1462088"/>
          </a:xfrm>
        </p:spPr>
        <p:txBody>
          <a:bodyPr/>
          <a:lstStyle>
            <a:lvl1pPr>
              <a:defRPr b="0"/>
            </a:lvl1pPr>
          </a:lstStyle>
          <a:p>
            <a:r>
              <a:rPr lang="en-US"/>
              <a:t>Click to edit Master title style</a:t>
            </a:r>
          </a:p>
        </p:txBody>
      </p:sp>
      <p:sp>
        <p:nvSpPr>
          <p:cNvPr id="34510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Tree>
    <p:extLst>
      <p:ext uri="{BB962C8B-B14F-4D97-AF65-F5344CB8AC3E}">
        <p14:creationId xmlns:p14="http://schemas.microsoft.com/office/powerpoint/2010/main" val="10969661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t>S. S. Yau</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CSE543</a:t>
            </a:r>
          </a:p>
        </p:txBody>
      </p:sp>
      <p:sp>
        <p:nvSpPr>
          <p:cNvPr id="6" name="Rectangle 13"/>
          <p:cNvSpPr>
            <a:spLocks noGrp="1" noChangeArrowheads="1"/>
          </p:cNvSpPr>
          <p:nvPr>
            <p:ph type="sldNum" sz="quarter" idx="12"/>
          </p:nvPr>
        </p:nvSpPr>
        <p:spPr>
          <a:ln/>
        </p:spPr>
        <p:txBody>
          <a:bodyPr/>
          <a:lstStyle>
            <a:lvl1pPr>
              <a:defRPr/>
            </a:lvl1pPr>
          </a:lstStyle>
          <a:p>
            <a:fld id="{8CF97506-6FEE-4456-85D3-9880C51826CD}" type="slidenum">
              <a:rPr lang="en-US"/>
              <a:pPr/>
              <a:t>‹#›</a:t>
            </a:fld>
            <a:endParaRPr lang="en-US"/>
          </a:p>
        </p:txBody>
      </p:sp>
    </p:spTree>
    <p:extLst>
      <p:ext uri="{BB962C8B-B14F-4D97-AF65-F5344CB8AC3E}">
        <p14:creationId xmlns:p14="http://schemas.microsoft.com/office/powerpoint/2010/main" val="104335057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1963" y="76200"/>
            <a:ext cx="2143125"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76200"/>
            <a:ext cx="6278563"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t>S. S. Yau</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CSE543</a:t>
            </a:r>
          </a:p>
        </p:txBody>
      </p:sp>
      <p:sp>
        <p:nvSpPr>
          <p:cNvPr id="6" name="Rectangle 13"/>
          <p:cNvSpPr>
            <a:spLocks noGrp="1" noChangeArrowheads="1"/>
          </p:cNvSpPr>
          <p:nvPr>
            <p:ph type="sldNum" sz="quarter" idx="12"/>
          </p:nvPr>
        </p:nvSpPr>
        <p:spPr>
          <a:ln/>
        </p:spPr>
        <p:txBody>
          <a:bodyPr/>
          <a:lstStyle>
            <a:lvl1pPr>
              <a:defRPr/>
            </a:lvl1pPr>
          </a:lstStyle>
          <a:p>
            <a:fld id="{F3A9F1D2-CF04-44EB-87AB-397499D41174}" type="slidenum">
              <a:rPr lang="en-US"/>
              <a:pPr/>
              <a:t>‹#›</a:t>
            </a:fld>
            <a:endParaRPr lang="en-US"/>
          </a:p>
        </p:txBody>
      </p:sp>
    </p:spTree>
    <p:extLst>
      <p:ext uri="{BB962C8B-B14F-4D97-AF65-F5344CB8AC3E}">
        <p14:creationId xmlns:p14="http://schemas.microsoft.com/office/powerpoint/2010/main" val="382907137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76200"/>
            <a:ext cx="7793037" cy="1219200"/>
          </a:xfrm>
        </p:spPr>
        <p:txBody>
          <a:bodyPr/>
          <a:lstStyle/>
          <a:p>
            <a:r>
              <a:rPr lang="en-US"/>
              <a:t>Click to edit Master title style</a:t>
            </a:r>
          </a:p>
        </p:txBody>
      </p:sp>
      <p:sp>
        <p:nvSpPr>
          <p:cNvPr id="3" name="Text Placeholder 2"/>
          <p:cNvSpPr>
            <a:spLocks noGrp="1"/>
          </p:cNvSpPr>
          <p:nvPr>
            <p:ph type="body" sz="half" idx="1"/>
          </p:nvPr>
        </p:nvSpPr>
        <p:spPr>
          <a:xfrm>
            <a:off x="381000" y="1524000"/>
            <a:ext cx="421005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43450" y="1524000"/>
            <a:ext cx="4211638"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43450" y="4038600"/>
            <a:ext cx="4211638"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1"/>
          <p:cNvSpPr>
            <a:spLocks noGrp="1" noChangeArrowheads="1"/>
          </p:cNvSpPr>
          <p:nvPr>
            <p:ph type="dt" sz="half" idx="10"/>
          </p:nvPr>
        </p:nvSpPr>
        <p:spPr>
          <a:ln/>
        </p:spPr>
        <p:txBody>
          <a:bodyPr/>
          <a:lstStyle>
            <a:lvl1pPr>
              <a:defRPr/>
            </a:lvl1pPr>
          </a:lstStyle>
          <a:p>
            <a:pPr>
              <a:defRPr/>
            </a:pPr>
            <a:r>
              <a:rPr lang="en-US"/>
              <a:t>S. S. Yau</a:t>
            </a:r>
          </a:p>
        </p:txBody>
      </p:sp>
      <p:sp>
        <p:nvSpPr>
          <p:cNvPr id="7" name="Rectangle 12"/>
          <p:cNvSpPr>
            <a:spLocks noGrp="1" noChangeArrowheads="1"/>
          </p:cNvSpPr>
          <p:nvPr>
            <p:ph type="ftr" sz="quarter" idx="11"/>
          </p:nvPr>
        </p:nvSpPr>
        <p:spPr>
          <a:ln/>
        </p:spPr>
        <p:txBody>
          <a:bodyPr/>
          <a:lstStyle>
            <a:lvl1pPr>
              <a:defRPr/>
            </a:lvl1pPr>
          </a:lstStyle>
          <a:p>
            <a:pPr>
              <a:defRPr/>
            </a:pPr>
            <a:r>
              <a:rPr lang="en-US"/>
              <a:t>CSE543</a:t>
            </a:r>
          </a:p>
        </p:txBody>
      </p:sp>
      <p:sp>
        <p:nvSpPr>
          <p:cNvPr id="8" name="Rectangle 13"/>
          <p:cNvSpPr>
            <a:spLocks noGrp="1" noChangeArrowheads="1"/>
          </p:cNvSpPr>
          <p:nvPr>
            <p:ph type="sldNum" sz="quarter" idx="12"/>
          </p:nvPr>
        </p:nvSpPr>
        <p:spPr>
          <a:ln/>
        </p:spPr>
        <p:txBody>
          <a:bodyPr/>
          <a:lstStyle>
            <a:lvl1pPr>
              <a:defRPr/>
            </a:lvl1pPr>
          </a:lstStyle>
          <a:p>
            <a:fld id="{11A022B5-9757-4492-83EF-4D6B6E945956}" type="slidenum">
              <a:rPr lang="en-US"/>
              <a:pPr/>
              <a:t>‹#›</a:t>
            </a:fld>
            <a:endParaRPr lang="en-US"/>
          </a:p>
        </p:txBody>
      </p:sp>
    </p:spTree>
    <p:extLst>
      <p:ext uri="{BB962C8B-B14F-4D97-AF65-F5344CB8AC3E}">
        <p14:creationId xmlns:p14="http://schemas.microsoft.com/office/powerpoint/2010/main" val="285653765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US" altLang="en-US">
                  <a:solidFill>
                    <a:srgbClr val="000000"/>
                  </a:solidFill>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US" altLang="en-US">
                  <a:solidFill>
                    <a:srgbClr val="000000"/>
                  </a:solidFill>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US" altLang="en-US">
                  <a:solidFill>
                    <a:srgbClr val="000000"/>
                  </a:solidFill>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US" altLang="en-US">
                  <a:solidFill>
                    <a:srgbClr val="000000"/>
                  </a:solidFill>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rgbClr val="FF3300"/>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US" altLang="en-US">
                <a:solidFill>
                  <a:srgbClr val="000000"/>
                </a:solidFill>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US" altLang="en-US">
                <a:solidFill>
                  <a:srgbClr val="000000"/>
                </a:solidFill>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endParaRPr lang="en-US" altLang="en-US">
                <a:solidFill>
                  <a:srgbClr val="000000"/>
                </a:solidFill>
              </a:endParaRPr>
            </a:p>
          </p:txBody>
        </p:sp>
      </p:grpSp>
      <p:sp>
        <p:nvSpPr>
          <p:cNvPr id="345100" name="Rectangle 12"/>
          <p:cNvSpPr>
            <a:spLocks noGrp="1" noChangeArrowheads="1"/>
          </p:cNvSpPr>
          <p:nvPr>
            <p:ph type="ctrTitle"/>
          </p:nvPr>
        </p:nvSpPr>
        <p:spPr>
          <a:xfrm>
            <a:off x="990600" y="1676400"/>
            <a:ext cx="7772400" cy="1462088"/>
          </a:xfrm>
        </p:spPr>
        <p:txBody>
          <a:bodyPr/>
          <a:lstStyle>
            <a:lvl1pPr>
              <a:defRPr b="0"/>
            </a:lvl1pPr>
          </a:lstStyle>
          <a:p>
            <a:r>
              <a:rPr lang="en-US"/>
              <a:t>Click to edit Master title style</a:t>
            </a:r>
          </a:p>
        </p:txBody>
      </p:sp>
      <p:sp>
        <p:nvSpPr>
          <p:cNvPr id="34510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Tree>
    <p:extLst>
      <p:ext uri="{BB962C8B-B14F-4D97-AF65-F5344CB8AC3E}">
        <p14:creationId xmlns:p14="http://schemas.microsoft.com/office/powerpoint/2010/main" val="132354939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solidFill>
                  <a:srgbClr val="000000"/>
                </a:solidFill>
              </a:rPr>
              <a:t>S. S. Yau</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CSE543</a:t>
            </a:r>
          </a:p>
        </p:txBody>
      </p:sp>
      <p:sp>
        <p:nvSpPr>
          <p:cNvPr id="6" name="Rectangle 13"/>
          <p:cNvSpPr>
            <a:spLocks noGrp="1" noChangeArrowheads="1"/>
          </p:cNvSpPr>
          <p:nvPr>
            <p:ph type="sldNum" sz="quarter" idx="12"/>
          </p:nvPr>
        </p:nvSpPr>
        <p:spPr>
          <a:ln/>
        </p:spPr>
        <p:txBody>
          <a:bodyPr/>
          <a:lstStyle>
            <a:lvl1pPr>
              <a:defRPr/>
            </a:lvl1pPr>
          </a:lstStyle>
          <a:p>
            <a:fld id="{42F5A0F7-22DC-4043-BA9C-BD5D030279D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60490746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r>
              <a:rPr lang="en-US">
                <a:solidFill>
                  <a:srgbClr val="000000"/>
                </a:solidFill>
              </a:rPr>
              <a:t>S. S. Yau</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CSE543</a:t>
            </a:r>
          </a:p>
        </p:txBody>
      </p:sp>
      <p:sp>
        <p:nvSpPr>
          <p:cNvPr id="6" name="Rectangle 13"/>
          <p:cNvSpPr>
            <a:spLocks noGrp="1" noChangeArrowheads="1"/>
          </p:cNvSpPr>
          <p:nvPr>
            <p:ph type="sldNum" sz="quarter" idx="12"/>
          </p:nvPr>
        </p:nvSpPr>
        <p:spPr>
          <a:ln/>
        </p:spPr>
        <p:txBody>
          <a:bodyPr/>
          <a:lstStyle>
            <a:lvl1pPr>
              <a:defRPr/>
            </a:lvl1pPr>
          </a:lstStyle>
          <a:p>
            <a:fld id="{E24D52BD-7023-4B0C-95F3-B38B7210D735}"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9332962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524000"/>
            <a:ext cx="421005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43450" y="1524000"/>
            <a:ext cx="4211638"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r>
              <a:rPr lang="en-US">
                <a:solidFill>
                  <a:srgbClr val="000000"/>
                </a:solidFill>
              </a:rPr>
              <a:t>S. S. Yau</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CSE543</a:t>
            </a:r>
          </a:p>
        </p:txBody>
      </p:sp>
      <p:sp>
        <p:nvSpPr>
          <p:cNvPr id="7" name="Rectangle 13"/>
          <p:cNvSpPr>
            <a:spLocks noGrp="1" noChangeArrowheads="1"/>
          </p:cNvSpPr>
          <p:nvPr>
            <p:ph type="sldNum" sz="quarter" idx="12"/>
          </p:nvPr>
        </p:nvSpPr>
        <p:spPr>
          <a:ln/>
        </p:spPr>
        <p:txBody>
          <a:bodyPr/>
          <a:lstStyle>
            <a:lvl1pPr>
              <a:defRPr/>
            </a:lvl1pPr>
          </a:lstStyle>
          <a:p>
            <a:fld id="{D97857D1-669B-4CFE-942B-3E74EFFAD02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61157550"/>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r>
              <a:rPr lang="en-US">
                <a:solidFill>
                  <a:srgbClr val="000000"/>
                </a:solidFill>
              </a:rPr>
              <a:t>S. S. Yau</a:t>
            </a:r>
          </a:p>
        </p:txBody>
      </p:sp>
      <p:sp>
        <p:nvSpPr>
          <p:cNvPr id="8"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CSE543</a:t>
            </a:r>
          </a:p>
        </p:txBody>
      </p:sp>
      <p:sp>
        <p:nvSpPr>
          <p:cNvPr id="9" name="Rectangle 13"/>
          <p:cNvSpPr>
            <a:spLocks noGrp="1" noChangeArrowheads="1"/>
          </p:cNvSpPr>
          <p:nvPr>
            <p:ph type="sldNum" sz="quarter" idx="12"/>
          </p:nvPr>
        </p:nvSpPr>
        <p:spPr>
          <a:ln/>
        </p:spPr>
        <p:txBody>
          <a:bodyPr/>
          <a:lstStyle>
            <a:lvl1pPr>
              <a:defRPr/>
            </a:lvl1pPr>
          </a:lstStyle>
          <a:p>
            <a:fld id="{DE75C29E-32BB-4C18-8A25-B340D26981B5}"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24210125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r>
              <a:rPr lang="en-US">
                <a:solidFill>
                  <a:srgbClr val="000000"/>
                </a:solidFill>
              </a:rPr>
              <a:t>S. S. Yau</a:t>
            </a:r>
          </a:p>
        </p:txBody>
      </p:sp>
      <p:sp>
        <p:nvSpPr>
          <p:cNvPr id="4"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CSE543</a:t>
            </a:r>
          </a:p>
        </p:txBody>
      </p:sp>
      <p:sp>
        <p:nvSpPr>
          <p:cNvPr id="5" name="Rectangle 13"/>
          <p:cNvSpPr>
            <a:spLocks noGrp="1" noChangeArrowheads="1"/>
          </p:cNvSpPr>
          <p:nvPr>
            <p:ph type="sldNum" sz="quarter" idx="12"/>
          </p:nvPr>
        </p:nvSpPr>
        <p:spPr>
          <a:ln/>
        </p:spPr>
        <p:txBody>
          <a:bodyPr/>
          <a:lstStyle>
            <a:lvl1pPr>
              <a:defRPr/>
            </a:lvl1pPr>
          </a:lstStyle>
          <a:p>
            <a:fld id="{0D8F0D22-4382-445B-BD7B-3F9CE2F58185}"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046006412"/>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r>
              <a:rPr lang="en-US">
                <a:solidFill>
                  <a:srgbClr val="000000"/>
                </a:solidFill>
              </a:rPr>
              <a:t>S. S. Yau</a:t>
            </a:r>
          </a:p>
        </p:txBody>
      </p:sp>
      <p:sp>
        <p:nvSpPr>
          <p:cNvPr id="3"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CSE543</a:t>
            </a:r>
          </a:p>
        </p:txBody>
      </p:sp>
      <p:sp>
        <p:nvSpPr>
          <p:cNvPr id="4" name="Rectangle 13"/>
          <p:cNvSpPr>
            <a:spLocks noGrp="1" noChangeArrowheads="1"/>
          </p:cNvSpPr>
          <p:nvPr>
            <p:ph type="sldNum" sz="quarter" idx="12"/>
          </p:nvPr>
        </p:nvSpPr>
        <p:spPr>
          <a:ln/>
        </p:spPr>
        <p:txBody>
          <a:bodyPr/>
          <a:lstStyle>
            <a:lvl1pPr>
              <a:defRPr/>
            </a:lvl1pPr>
          </a:lstStyle>
          <a:p>
            <a:fld id="{58380353-9A8F-4246-BC77-FB6C76A67AA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783743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t>S. S. Yau</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CSE543</a:t>
            </a:r>
          </a:p>
        </p:txBody>
      </p:sp>
      <p:sp>
        <p:nvSpPr>
          <p:cNvPr id="6" name="Rectangle 13"/>
          <p:cNvSpPr>
            <a:spLocks noGrp="1" noChangeArrowheads="1"/>
          </p:cNvSpPr>
          <p:nvPr>
            <p:ph type="sldNum" sz="quarter" idx="12"/>
          </p:nvPr>
        </p:nvSpPr>
        <p:spPr>
          <a:ln/>
        </p:spPr>
        <p:txBody>
          <a:bodyPr/>
          <a:lstStyle>
            <a:lvl1pPr>
              <a:defRPr/>
            </a:lvl1pPr>
          </a:lstStyle>
          <a:p>
            <a:fld id="{51F51295-3BB9-47AA-B82A-12F21B469CA0}" type="slidenum">
              <a:rPr lang="en-US"/>
              <a:pPr/>
              <a:t>‹#›</a:t>
            </a:fld>
            <a:endParaRPr lang="en-US"/>
          </a:p>
        </p:txBody>
      </p:sp>
    </p:spTree>
    <p:extLst>
      <p:ext uri="{BB962C8B-B14F-4D97-AF65-F5344CB8AC3E}">
        <p14:creationId xmlns:p14="http://schemas.microsoft.com/office/powerpoint/2010/main" val="12558833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solidFill>
                  <a:srgbClr val="000000"/>
                </a:solidFill>
              </a:rPr>
              <a:t>S. S. Yau</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CSE543</a:t>
            </a:r>
          </a:p>
        </p:txBody>
      </p:sp>
      <p:sp>
        <p:nvSpPr>
          <p:cNvPr id="7" name="Rectangle 13"/>
          <p:cNvSpPr>
            <a:spLocks noGrp="1" noChangeArrowheads="1"/>
          </p:cNvSpPr>
          <p:nvPr>
            <p:ph type="sldNum" sz="quarter" idx="12"/>
          </p:nvPr>
        </p:nvSpPr>
        <p:spPr>
          <a:ln/>
        </p:spPr>
        <p:txBody>
          <a:bodyPr/>
          <a:lstStyle>
            <a:lvl1pPr>
              <a:defRPr/>
            </a:lvl1pPr>
          </a:lstStyle>
          <a:p>
            <a:fld id="{B8891642-A5B0-4171-B5F4-24EEB8F839B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24887039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solidFill>
                  <a:srgbClr val="000000"/>
                </a:solidFill>
              </a:rPr>
              <a:t>S. S. Yau</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CSE543</a:t>
            </a:r>
          </a:p>
        </p:txBody>
      </p:sp>
      <p:sp>
        <p:nvSpPr>
          <p:cNvPr id="7" name="Rectangle 13"/>
          <p:cNvSpPr>
            <a:spLocks noGrp="1" noChangeArrowheads="1"/>
          </p:cNvSpPr>
          <p:nvPr>
            <p:ph type="sldNum" sz="quarter" idx="12"/>
          </p:nvPr>
        </p:nvSpPr>
        <p:spPr>
          <a:ln/>
        </p:spPr>
        <p:txBody>
          <a:bodyPr/>
          <a:lstStyle>
            <a:lvl1pPr>
              <a:defRPr/>
            </a:lvl1pPr>
          </a:lstStyle>
          <a:p>
            <a:fld id="{DB020D9D-7907-4267-886A-FE7C03E7F39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911657003"/>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solidFill>
                  <a:srgbClr val="000000"/>
                </a:solidFill>
              </a:rPr>
              <a:t>S. S. Yau</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CSE543</a:t>
            </a:r>
          </a:p>
        </p:txBody>
      </p:sp>
      <p:sp>
        <p:nvSpPr>
          <p:cNvPr id="6" name="Rectangle 13"/>
          <p:cNvSpPr>
            <a:spLocks noGrp="1" noChangeArrowheads="1"/>
          </p:cNvSpPr>
          <p:nvPr>
            <p:ph type="sldNum" sz="quarter" idx="12"/>
          </p:nvPr>
        </p:nvSpPr>
        <p:spPr>
          <a:ln/>
        </p:spPr>
        <p:txBody>
          <a:bodyPr/>
          <a:lstStyle>
            <a:lvl1pPr>
              <a:defRPr/>
            </a:lvl1pPr>
          </a:lstStyle>
          <a:p>
            <a:fld id="{3852B9CE-F99D-4957-96FA-45A81C8AA1A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123477109"/>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1963" y="76200"/>
            <a:ext cx="2143125"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76200"/>
            <a:ext cx="6278563"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solidFill>
                  <a:srgbClr val="000000"/>
                </a:solidFill>
              </a:rPr>
              <a:t>S. S. Yau</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CSE543</a:t>
            </a:r>
          </a:p>
        </p:txBody>
      </p:sp>
      <p:sp>
        <p:nvSpPr>
          <p:cNvPr id="6" name="Rectangle 13"/>
          <p:cNvSpPr>
            <a:spLocks noGrp="1" noChangeArrowheads="1"/>
          </p:cNvSpPr>
          <p:nvPr>
            <p:ph type="sldNum" sz="quarter" idx="12"/>
          </p:nvPr>
        </p:nvSpPr>
        <p:spPr>
          <a:ln/>
        </p:spPr>
        <p:txBody>
          <a:bodyPr/>
          <a:lstStyle>
            <a:lvl1pPr>
              <a:defRPr/>
            </a:lvl1pPr>
          </a:lstStyle>
          <a:p>
            <a:fld id="{6B418344-9146-4EE4-B45A-87288F2E073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640649597"/>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76200"/>
            <a:ext cx="7793037" cy="1219200"/>
          </a:xfrm>
        </p:spPr>
        <p:txBody>
          <a:bodyPr/>
          <a:lstStyle/>
          <a:p>
            <a:r>
              <a:rPr lang="en-US"/>
              <a:t>Click to edit Master title style</a:t>
            </a:r>
          </a:p>
        </p:txBody>
      </p:sp>
      <p:sp>
        <p:nvSpPr>
          <p:cNvPr id="3" name="Text Placeholder 2"/>
          <p:cNvSpPr>
            <a:spLocks noGrp="1"/>
          </p:cNvSpPr>
          <p:nvPr>
            <p:ph type="body" sz="half" idx="1"/>
          </p:nvPr>
        </p:nvSpPr>
        <p:spPr>
          <a:xfrm>
            <a:off x="381000" y="1524000"/>
            <a:ext cx="421005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43450" y="1524000"/>
            <a:ext cx="4211638"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43450" y="4038600"/>
            <a:ext cx="4211638"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1"/>
          <p:cNvSpPr>
            <a:spLocks noGrp="1" noChangeArrowheads="1"/>
          </p:cNvSpPr>
          <p:nvPr>
            <p:ph type="dt" sz="half" idx="10"/>
          </p:nvPr>
        </p:nvSpPr>
        <p:spPr>
          <a:ln/>
        </p:spPr>
        <p:txBody>
          <a:bodyPr/>
          <a:lstStyle>
            <a:lvl1pPr>
              <a:defRPr/>
            </a:lvl1pPr>
          </a:lstStyle>
          <a:p>
            <a:pPr>
              <a:defRPr/>
            </a:pPr>
            <a:r>
              <a:rPr lang="en-US">
                <a:solidFill>
                  <a:srgbClr val="000000"/>
                </a:solidFill>
              </a:rPr>
              <a:t>S. S. Yau</a:t>
            </a:r>
          </a:p>
        </p:txBody>
      </p:sp>
      <p:sp>
        <p:nvSpPr>
          <p:cNvPr id="7"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CSE543</a:t>
            </a:r>
          </a:p>
        </p:txBody>
      </p:sp>
      <p:sp>
        <p:nvSpPr>
          <p:cNvPr id="8" name="Rectangle 13"/>
          <p:cNvSpPr>
            <a:spLocks noGrp="1" noChangeArrowheads="1"/>
          </p:cNvSpPr>
          <p:nvPr>
            <p:ph type="sldNum" sz="quarter" idx="12"/>
          </p:nvPr>
        </p:nvSpPr>
        <p:spPr>
          <a:ln/>
        </p:spPr>
        <p:txBody>
          <a:bodyPr/>
          <a:lstStyle>
            <a:lvl1pPr>
              <a:defRPr/>
            </a:lvl1pPr>
          </a:lstStyle>
          <a:p>
            <a:fld id="{F18AA6D1-9AFC-41FF-88E3-797F1ABAA58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63705179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r>
              <a:rPr lang="en-US"/>
              <a:t>S. S. Yau</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CSE543</a:t>
            </a:r>
          </a:p>
        </p:txBody>
      </p:sp>
      <p:sp>
        <p:nvSpPr>
          <p:cNvPr id="6" name="Rectangle 13"/>
          <p:cNvSpPr>
            <a:spLocks noGrp="1" noChangeArrowheads="1"/>
          </p:cNvSpPr>
          <p:nvPr>
            <p:ph type="sldNum" sz="quarter" idx="12"/>
          </p:nvPr>
        </p:nvSpPr>
        <p:spPr>
          <a:ln/>
        </p:spPr>
        <p:txBody>
          <a:bodyPr/>
          <a:lstStyle>
            <a:lvl1pPr>
              <a:defRPr/>
            </a:lvl1pPr>
          </a:lstStyle>
          <a:p>
            <a:fld id="{05EC7651-5ABA-4C6B-9F4F-6CBF035BD123}" type="slidenum">
              <a:rPr lang="en-US"/>
              <a:pPr/>
              <a:t>‹#›</a:t>
            </a:fld>
            <a:endParaRPr lang="en-US"/>
          </a:p>
        </p:txBody>
      </p:sp>
    </p:spTree>
    <p:extLst>
      <p:ext uri="{BB962C8B-B14F-4D97-AF65-F5344CB8AC3E}">
        <p14:creationId xmlns:p14="http://schemas.microsoft.com/office/powerpoint/2010/main" val="14426391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524000"/>
            <a:ext cx="421005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43450" y="1524000"/>
            <a:ext cx="4211638"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r>
              <a:rPr lang="en-US"/>
              <a:t>S. S. Yau</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t>CSE543</a:t>
            </a:r>
          </a:p>
        </p:txBody>
      </p:sp>
      <p:sp>
        <p:nvSpPr>
          <p:cNvPr id="7" name="Rectangle 13"/>
          <p:cNvSpPr>
            <a:spLocks noGrp="1" noChangeArrowheads="1"/>
          </p:cNvSpPr>
          <p:nvPr>
            <p:ph type="sldNum" sz="quarter" idx="12"/>
          </p:nvPr>
        </p:nvSpPr>
        <p:spPr>
          <a:ln/>
        </p:spPr>
        <p:txBody>
          <a:bodyPr/>
          <a:lstStyle>
            <a:lvl1pPr>
              <a:defRPr/>
            </a:lvl1pPr>
          </a:lstStyle>
          <a:p>
            <a:fld id="{0E34CCA9-547F-4B78-A82D-9234A51C8E2E}" type="slidenum">
              <a:rPr lang="en-US"/>
              <a:pPr/>
              <a:t>‹#›</a:t>
            </a:fld>
            <a:endParaRPr lang="en-US"/>
          </a:p>
        </p:txBody>
      </p:sp>
    </p:spTree>
    <p:extLst>
      <p:ext uri="{BB962C8B-B14F-4D97-AF65-F5344CB8AC3E}">
        <p14:creationId xmlns:p14="http://schemas.microsoft.com/office/powerpoint/2010/main" val="388243170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r>
              <a:rPr lang="en-US"/>
              <a:t>S. S. Yau</a:t>
            </a:r>
          </a:p>
        </p:txBody>
      </p:sp>
      <p:sp>
        <p:nvSpPr>
          <p:cNvPr id="8" name="Rectangle 12"/>
          <p:cNvSpPr>
            <a:spLocks noGrp="1" noChangeArrowheads="1"/>
          </p:cNvSpPr>
          <p:nvPr>
            <p:ph type="ftr" sz="quarter" idx="11"/>
          </p:nvPr>
        </p:nvSpPr>
        <p:spPr>
          <a:ln/>
        </p:spPr>
        <p:txBody>
          <a:bodyPr/>
          <a:lstStyle>
            <a:lvl1pPr>
              <a:defRPr/>
            </a:lvl1pPr>
          </a:lstStyle>
          <a:p>
            <a:pPr>
              <a:defRPr/>
            </a:pPr>
            <a:r>
              <a:rPr lang="en-US"/>
              <a:t>CSE543</a:t>
            </a:r>
          </a:p>
        </p:txBody>
      </p:sp>
      <p:sp>
        <p:nvSpPr>
          <p:cNvPr id="9" name="Rectangle 13"/>
          <p:cNvSpPr>
            <a:spLocks noGrp="1" noChangeArrowheads="1"/>
          </p:cNvSpPr>
          <p:nvPr>
            <p:ph type="sldNum" sz="quarter" idx="12"/>
          </p:nvPr>
        </p:nvSpPr>
        <p:spPr>
          <a:ln/>
        </p:spPr>
        <p:txBody>
          <a:bodyPr/>
          <a:lstStyle>
            <a:lvl1pPr>
              <a:defRPr/>
            </a:lvl1pPr>
          </a:lstStyle>
          <a:p>
            <a:fld id="{0C10A38C-AEBF-4F7C-8BC1-4661CA376778}" type="slidenum">
              <a:rPr lang="en-US"/>
              <a:pPr/>
              <a:t>‹#›</a:t>
            </a:fld>
            <a:endParaRPr lang="en-US"/>
          </a:p>
        </p:txBody>
      </p:sp>
    </p:spTree>
    <p:extLst>
      <p:ext uri="{BB962C8B-B14F-4D97-AF65-F5344CB8AC3E}">
        <p14:creationId xmlns:p14="http://schemas.microsoft.com/office/powerpoint/2010/main" val="364461807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r>
              <a:rPr lang="en-US"/>
              <a:t>S. S. Yau</a:t>
            </a:r>
          </a:p>
        </p:txBody>
      </p:sp>
      <p:sp>
        <p:nvSpPr>
          <p:cNvPr id="4" name="Rectangle 12"/>
          <p:cNvSpPr>
            <a:spLocks noGrp="1" noChangeArrowheads="1"/>
          </p:cNvSpPr>
          <p:nvPr>
            <p:ph type="ftr" sz="quarter" idx="11"/>
          </p:nvPr>
        </p:nvSpPr>
        <p:spPr>
          <a:ln/>
        </p:spPr>
        <p:txBody>
          <a:bodyPr/>
          <a:lstStyle>
            <a:lvl1pPr>
              <a:defRPr/>
            </a:lvl1pPr>
          </a:lstStyle>
          <a:p>
            <a:pPr>
              <a:defRPr/>
            </a:pPr>
            <a:r>
              <a:rPr lang="en-US"/>
              <a:t>CSE543</a:t>
            </a:r>
          </a:p>
        </p:txBody>
      </p:sp>
      <p:sp>
        <p:nvSpPr>
          <p:cNvPr id="5" name="Rectangle 13"/>
          <p:cNvSpPr>
            <a:spLocks noGrp="1" noChangeArrowheads="1"/>
          </p:cNvSpPr>
          <p:nvPr>
            <p:ph type="sldNum" sz="quarter" idx="12"/>
          </p:nvPr>
        </p:nvSpPr>
        <p:spPr>
          <a:ln/>
        </p:spPr>
        <p:txBody>
          <a:bodyPr/>
          <a:lstStyle>
            <a:lvl1pPr>
              <a:defRPr/>
            </a:lvl1pPr>
          </a:lstStyle>
          <a:p>
            <a:fld id="{C63E868E-9C2D-4327-9DF2-5AD88385C61C}" type="slidenum">
              <a:rPr lang="en-US"/>
              <a:pPr/>
              <a:t>‹#›</a:t>
            </a:fld>
            <a:endParaRPr lang="en-US"/>
          </a:p>
        </p:txBody>
      </p:sp>
    </p:spTree>
    <p:extLst>
      <p:ext uri="{BB962C8B-B14F-4D97-AF65-F5344CB8AC3E}">
        <p14:creationId xmlns:p14="http://schemas.microsoft.com/office/powerpoint/2010/main" val="67966938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r>
              <a:rPr lang="en-US"/>
              <a:t>S. S. Yau</a:t>
            </a:r>
          </a:p>
        </p:txBody>
      </p:sp>
      <p:sp>
        <p:nvSpPr>
          <p:cNvPr id="3" name="Rectangle 12"/>
          <p:cNvSpPr>
            <a:spLocks noGrp="1" noChangeArrowheads="1"/>
          </p:cNvSpPr>
          <p:nvPr>
            <p:ph type="ftr" sz="quarter" idx="11"/>
          </p:nvPr>
        </p:nvSpPr>
        <p:spPr>
          <a:ln/>
        </p:spPr>
        <p:txBody>
          <a:bodyPr/>
          <a:lstStyle>
            <a:lvl1pPr>
              <a:defRPr/>
            </a:lvl1pPr>
          </a:lstStyle>
          <a:p>
            <a:pPr>
              <a:defRPr/>
            </a:pPr>
            <a:r>
              <a:rPr lang="en-US"/>
              <a:t>CSE543</a:t>
            </a:r>
          </a:p>
        </p:txBody>
      </p:sp>
      <p:sp>
        <p:nvSpPr>
          <p:cNvPr id="4" name="Rectangle 13"/>
          <p:cNvSpPr>
            <a:spLocks noGrp="1" noChangeArrowheads="1"/>
          </p:cNvSpPr>
          <p:nvPr>
            <p:ph type="sldNum" sz="quarter" idx="12"/>
          </p:nvPr>
        </p:nvSpPr>
        <p:spPr>
          <a:ln/>
        </p:spPr>
        <p:txBody>
          <a:bodyPr/>
          <a:lstStyle>
            <a:lvl1pPr>
              <a:defRPr/>
            </a:lvl1pPr>
          </a:lstStyle>
          <a:p>
            <a:fld id="{81524AD3-2F5B-4428-A297-A626A9D5ADBE}" type="slidenum">
              <a:rPr lang="en-US"/>
              <a:pPr/>
              <a:t>‹#›</a:t>
            </a:fld>
            <a:endParaRPr lang="en-US"/>
          </a:p>
        </p:txBody>
      </p:sp>
    </p:spTree>
    <p:extLst>
      <p:ext uri="{BB962C8B-B14F-4D97-AF65-F5344CB8AC3E}">
        <p14:creationId xmlns:p14="http://schemas.microsoft.com/office/powerpoint/2010/main" val="190140210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S. S. Yau</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t>CSE543</a:t>
            </a:r>
          </a:p>
        </p:txBody>
      </p:sp>
      <p:sp>
        <p:nvSpPr>
          <p:cNvPr id="7" name="Rectangle 13"/>
          <p:cNvSpPr>
            <a:spLocks noGrp="1" noChangeArrowheads="1"/>
          </p:cNvSpPr>
          <p:nvPr>
            <p:ph type="sldNum" sz="quarter" idx="12"/>
          </p:nvPr>
        </p:nvSpPr>
        <p:spPr>
          <a:ln/>
        </p:spPr>
        <p:txBody>
          <a:bodyPr/>
          <a:lstStyle>
            <a:lvl1pPr>
              <a:defRPr/>
            </a:lvl1pPr>
          </a:lstStyle>
          <a:p>
            <a:fld id="{C472C980-6FBF-4589-ACFE-3BC6621983D4}" type="slidenum">
              <a:rPr lang="en-US"/>
              <a:pPr/>
              <a:t>‹#›</a:t>
            </a:fld>
            <a:endParaRPr lang="en-US"/>
          </a:p>
        </p:txBody>
      </p:sp>
    </p:spTree>
    <p:extLst>
      <p:ext uri="{BB962C8B-B14F-4D97-AF65-F5344CB8AC3E}">
        <p14:creationId xmlns:p14="http://schemas.microsoft.com/office/powerpoint/2010/main" val="31639549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S. S. Yau</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t>CSE543</a:t>
            </a:r>
          </a:p>
        </p:txBody>
      </p:sp>
      <p:sp>
        <p:nvSpPr>
          <p:cNvPr id="7" name="Rectangle 13"/>
          <p:cNvSpPr>
            <a:spLocks noGrp="1" noChangeArrowheads="1"/>
          </p:cNvSpPr>
          <p:nvPr>
            <p:ph type="sldNum" sz="quarter" idx="12"/>
          </p:nvPr>
        </p:nvSpPr>
        <p:spPr>
          <a:ln/>
        </p:spPr>
        <p:txBody>
          <a:bodyPr/>
          <a:lstStyle>
            <a:lvl1pPr>
              <a:defRPr/>
            </a:lvl1pPr>
          </a:lstStyle>
          <a:p>
            <a:fld id="{C935CA53-FFD1-4E27-9FEB-EE51596F7EDA}" type="slidenum">
              <a:rPr lang="en-US"/>
              <a:pPr/>
              <a:t>‹#›</a:t>
            </a:fld>
            <a:endParaRPr lang="en-US"/>
          </a:p>
        </p:txBody>
      </p:sp>
    </p:spTree>
    <p:extLst>
      <p:ext uri="{BB962C8B-B14F-4D97-AF65-F5344CB8AC3E}">
        <p14:creationId xmlns:p14="http://schemas.microsoft.com/office/powerpoint/2010/main" val="227049358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579438"/>
            <a:ext cx="438150" cy="474662"/>
          </a:xfrm>
          <a:prstGeom prst="rect">
            <a:avLst/>
          </a:prstGeom>
          <a:solidFill>
            <a:schemeClr val="accent2"/>
          </a:solidFill>
          <a:ln w="9525">
            <a:noFill/>
            <a:miter lim="800000"/>
            <a:headEnd/>
            <a:tailEnd/>
          </a:ln>
        </p:spPr>
        <p:txBody>
          <a:bodyPr wrap="none" anchor="ctr"/>
          <a:lstStyle/>
          <a:p>
            <a:pPr algn="ctr" eaLnBrk="1" hangingPunct="1">
              <a:defRPr/>
            </a:pPr>
            <a:endParaRPr kumimoji="1" lang="en-US" sz="2400">
              <a:latin typeface="Tahoma" charset="0"/>
            </a:endParaRPr>
          </a:p>
        </p:txBody>
      </p:sp>
      <p:sp>
        <p:nvSpPr>
          <p:cNvPr id="1027" name="Rectangle 3"/>
          <p:cNvSpPr>
            <a:spLocks noChangeArrowheads="1"/>
          </p:cNvSpPr>
          <p:nvPr/>
        </p:nvSpPr>
        <p:spPr bwMode="ltGray">
          <a:xfrm>
            <a:off x="800100" y="579438"/>
            <a:ext cx="328613" cy="47466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defRPr/>
            </a:pPr>
            <a:endParaRPr kumimoji="1" lang="en-US" sz="2400">
              <a:latin typeface="Tahoma" charset="0"/>
            </a:endParaRPr>
          </a:p>
        </p:txBody>
      </p:sp>
      <p:sp>
        <p:nvSpPr>
          <p:cNvPr id="1028" name="Rectangle 4"/>
          <p:cNvSpPr>
            <a:spLocks noChangeArrowheads="1"/>
          </p:cNvSpPr>
          <p:nvPr/>
        </p:nvSpPr>
        <p:spPr bwMode="ltGray">
          <a:xfrm>
            <a:off x="541338" y="1001713"/>
            <a:ext cx="422275" cy="474662"/>
          </a:xfrm>
          <a:prstGeom prst="rect">
            <a:avLst/>
          </a:prstGeom>
          <a:solidFill>
            <a:schemeClr val="folHlink"/>
          </a:solidFill>
          <a:ln w="9525">
            <a:noFill/>
            <a:miter lim="800000"/>
            <a:headEnd/>
            <a:tailEnd/>
          </a:ln>
        </p:spPr>
        <p:txBody>
          <a:bodyPr wrap="none" anchor="ctr"/>
          <a:lstStyle/>
          <a:p>
            <a:pPr algn="ctr" eaLnBrk="1" hangingPunct="1">
              <a:defRPr/>
            </a:pPr>
            <a:endParaRPr kumimoji="1" lang="en-US" sz="2400">
              <a:latin typeface="Tahoma" charset="0"/>
            </a:endParaRPr>
          </a:p>
        </p:txBody>
      </p:sp>
      <p:sp>
        <p:nvSpPr>
          <p:cNvPr id="1029" name="Rectangle 5"/>
          <p:cNvSpPr>
            <a:spLocks noChangeArrowheads="1"/>
          </p:cNvSpPr>
          <p:nvPr/>
        </p:nvSpPr>
        <p:spPr bwMode="ltGray">
          <a:xfrm>
            <a:off x="911225" y="1001713"/>
            <a:ext cx="368300" cy="47466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defRPr/>
            </a:pPr>
            <a:endParaRPr kumimoji="1" lang="en-US" sz="2400">
              <a:latin typeface="Tahoma" charset="0"/>
            </a:endParaRPr>
          </a:p>
        </p:txBody>
      </p:sp>
      <p:sp>
        <p:nvSpPr>
          <p:cNvPr id="1030" name="Rectangle 6"/>
          <p:cNvSpPr>
            <a:spLocks noChangeArrowheads="1"/>
          </p:cNvSpPr>
          <p:nvPr/>
        </p:nvSpPr>
        <p:spPr bwMode="ltGray">
          <a:xfrm>
            <a:off x="127000" y="928688"/>
            <a:ext cx="560388" cy="422275"/>
          </a:xfrm>
          <a:prstGeom prst="rect">
            <a:avLst/>
          </a:prstGeom>
          <a:gradFill rotWithShape="0">
            <a:gsLst>
              <a:gs pos="0">
                <a:schemeClr val="bg1"/>
              </a:gs>
              <a:gs pos="100000">
                <a:srgbClr val="FF3300"/>
              </a:gs>
            </a:gsLst>
            <a:lin ang="18900000" scaled="1"/>
          </a:gradFill>
          <a:ln w="9525">
            <a:noFill/>
            <a:miter lim="800000"/>
            <a:headEnd/>
            <a:tailEnd/>
          </a:ln>
        </p:spPr>
        <p:txBody>
          <a:bodyPr wrap="none" anchor="ctr"/>
          <a:lstStyle/>
          <a:p>
            <a:pPr algn="ctr" eaLnBrk="1" hangingPunct="1">
              <a:defRPr/>
            </a:pPr>
            <a:endParaRPr kumimoji="1" lang="en-US" sz="2400">
              <a:latin typeface="Tahoma" charset="0"/>
            </a:endParaRPr>
          </a:p>
        </p:txBody>
      </p:sp>
      <p:sp>
        <p:nvSpPr>
          <p:cNvPr id="1031" name="Rectangle 7"/>
          <p:cNvSpPr>
            <a:spLocks noChangeArrowheads="1"/>
          </p:cNvSpPr>
          <p:nvPr/>
        </p:nvSpPr>
        <p:spPr bwMode="gray">
          <a:xfrm>
            <a:off x="762000" y="471488"/>
            <a:ext cx="31750" cy="1052512"/>
          </a:xfrm>
          <a:prstGeom prst="rect">
            <a:avLst/>
          </a:prstGeom>
          <a:solidFill>
            <a:schemeClr val="bg2"/>
          </a:solidFill>
          <a:ln w="9525">
            <a:noFill/>
            <a:miter lim="800000"/>
            <a:headEnd/>
            <a:tailEnd/>
          </a:ln>
        </p:spPr>
        <p:txBody>
          <a:bodyPr wrap="none" anchor="ctr"/>
          <a:lstStyle/>
          <a:p>
            <a:pPr algn="ctr" eaLnBrk="1" hangingPunct="1">
              <a:defRPr/>
            </a:pPr>
            <a:endParaRPr kumimoji="1" lang="en-US" sz="2400">
              <a:latin typeface="Tahoma" charset="0"/>
            </a:endParaRPr>
          </a:p>
        </p:txBody>
      </p:sp>
      <p:sp>
        <p:nvSpPr>
          <p:cNvPr id="1032" name="Rectangle 8"/>
          <p:cNvSpPr>
            <a:spLocks noChangeArrowheads="1"/>
          </p:cNvSpPr>
          <p:nvPr/>
        </p:nvSpPr>
        <p:spPr bwMode="gray">
          <a:xfrm>
            <a:off x="442913" y="1262063"/>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defRPr/>
            </a:pPr>
            <a:endParaRPr kumimoji="1" lang="en-US" sz="2400">
              <a:latin typeface="Tahoma" charset="0"/>
            </a:endParaRPr>
          </a:p>
        </p:txBody>
      </p:sp>
      <p:sp>
        <p:nvSpPr>
          <p:cNvPr id="2057" name="Rectangle 9"/>
          <p:cNvSpPr>
            <a:spLocks noGrp="1" noChangeArrowheads="1"/>
          </p:cNvSpPr>
          <p:nvPr>
            <p:ph type="title"/>
          </p:nvPr>
        </p:nvSpPr>
        <p:spPr bwMode="auto">
          <a:xfrm>
            <a:off x="1150938" y="76200"/>
            <a:ext cx="77930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058" name="Rectangle 10"/>
          <p:cNvSpPr>
            <a:spLocks noGrp="1" noChangeArrowheads="1"/>
          </p:cNvSpPr>
          <p:nvPr>
            <p:ph type="body" idx="1"/>
          </p:nvPr>
        </p:nvSpPr>
        <p:spPr bwMode="auto">
          <a:xfrm>
            <a:off x="381000" y="1524000"/>
            <a:ext cx="8574088"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4075" name="Rectangle 11"/>
          <p:cNvSpPr>
            <a:spLocks noGrp="1" noChangeArrowheads="1"/>
          </p:cNvSpPr>
          <p:nvPr>
            <p:ph type="dt" sz="half" idx="2"/>
          </p:nvPr>
        </p:nvSpPr>
        <p:spPr bwMode="auto">
          <a:xfrm>
            <a:off x="381000" y="6400800"/>
            <a:ext cx="1905000" cy="3000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Tahoma" charset="0"/>
              </a:defRPr>
            </a:lvl1pPr>
          </a:lstStyle>
          <a:p>
            <a:pPr>
              <a:defRPr/>
            </a:pPr>
            <a:r>
              <a:rPr lang="en-US"/>
              <a:t>S. S. Yau</a:t>
            </a:r>
          </a:p>
        </p:txBody>
      </p:sp>
      <p:sp>
        <p:nvSpPr>
          <p:cNvPr id="344076" name="Rectangle 12"/>
          <p:cNvSpPr>
            <a:spLocks noGrp="1" noChangeArrowheads="1"/>
          </p:cNvSpPr>
          <p:nvPr>
            <p:ph type="ftr" sz="quarter" idx="3"/>
          </p:nvPr>
        </p:nvSpPr>
        <p:spPr bwMode="auto">
          <a:xfrm>
            <a:off x="3200400" y="6400800"/>
            <a:ext cx="2895600" cy="3000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Tahoma" charset="0"/>
              </a:defRPr>
            </a:lvl1pPr>
          </a:lstStyle>
          <a:p>
            <a:pPr>
              <a:defRPr/>
            </a:pPr>
            <a:r>
              <a:rPr lang="en-US"/>
              <a:t>CSE543</a:t>
            </a:r>
          </a:p>
        </p:txBody>
      </p:sp>
      <p:sp>
        <p:nvSpPr>
          <p:cNvPr id="344077" name="Rectangle 13"/>
          <p:cNvSpPr>
            <a:spLocks noGrp="1" noChangeArrowheads="1"/>
          </p:cNvSpPr>
          <p:nvPr>
            <p:ph type="sldNum" sz="quarter" idx="4"/>
          </p:nvPr>
        </p:nvSpPr>
        <p:spPr bwMode="auto">
          <a:xfrm>
            <a:off x="7042150" y="6477000"/>
            <a:ext cx="1905000" cy="2238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fld id="{3D147C3B-DEF4-4144-ADF0-66DE3DBF275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Lst>
  <p:transition/>
  <p:hf hdr="0"/>
  <p:txStyles>
    <p:titleStyle>
      <a:lvl1pPr algn="l" rtl="0" eaLnBrk="0" fontAlgn="base" hangingPunct="0">
        <a:spcBef>
          <a:spcPct val="0"/>
        </a:spcBef>
        <a:spcAft>
          <a:spcPct val="0"/>
        </a:spcAft>
        <a:defRPr sz="4000" b="1" i="1">
          <a:solidFill>
            <a:schemeClr val="folHlink"/>
          </a:solidFill>
          <a:latin typeface="+mj-lt"/>
          <a:ea typeface="+mj-ea"/>
          <a:cs typeface="+mj-cs"/>
        </a:defRPr>
      </a:lvl1pPr>
      <a:lvl2pPr algn="l" rtl="0" eaLnBrk="0" fontAlgn="base" hangingPunct="0">
        <a:spcBef>
          <a:spcPct val="0"/>
        </a:spcBef>
        <a:spcAft>
          <a:spcPct val="0"/>
        </a:spcAft>
        <a:defRPr sz="4000" b="1" i="1">
          <a:solidFill>
            <a:schemeClr val="folHlink"/>
          </a:solidFill>
          <a:latin typeface="Times New Roman" pitchFamily="18" charset="0"/>
        </a:defRPr>
      </a:lvl2pPr>
      <a:lvl3pPr algn="l" rtl="0" eaLnBrk="0" fontAlgn="base" hangingPunct="0">
        <a:spcBef>
          <a:spcPct val="0"/>
        </a:spcBef>
        <a:spcAft>
          <a:spcPct val="0"/>
        </a:spcAft>
        <a:defRPr sz="4000" b="1" i="1">
          <a:solidFill>
            <a:schemeClr val="folHlink"/>
          </a:solidFill>
          <a:latin typeface="Times New Roman" pitchFamily="18" charset="0"/>
        </a:defRPr>
      </a:lvl3pPr>
      <a:lvl4pPr algn="l" rtl="0" eaLnBrk="0" fontAlgn="base" hangingPunct="0">
        <a:spcBef>
          <a:spcPct val="0"/>
        </a:spcBef>
        <a:spcAft>
          <a:spcPct val="0"/>
        </a:spcAft>
        <a:defRPr sz="4000" b="1" i="1">
          <a:solidFill>
            <a:schemeClr val="folHlink"/>
          </a:solidFill>
          <a:latin typeface="Times New Roman" pitchFamily="18" charset="0"/>
        </a:defRPr>
      </a:lvl4pPr>
      <a:lvl5pPr algn="l" rtl="0" eaLnBrk="0" fontAlgn="base" hangingPunct="0">
        <a:spcBef>
          <a:spcPct val="0"/>
        </a:spcBef>
        <a:spcAft>
          <a:spcPct val="0"/>
        </a:spcAft>
        <a:defRPr sz="4000" b="1" i="1">
          <a:solidFill>
            <a:schemeClr val="folHlink"/>
          </a:solidFill>
          <a:latin typeface="Times New Roman" pitchFamily="18" charset="0"/>
        </a:defRPr>
      </a:lvl5pPr>
      <a:lvl6pPr marL="457200" algn="l" rtl="0" fontAlgn="base">
        <a:spcBef>
          <a:spcPct val="0"/>
        </a:spcBef>
        <a:spcAft>
          <a:spcPct val="0"/>
        </a:spcAft>
        <a:defRPr sz="4000" b="1" i="1">
          <a:solidFill>
            <a:schemeClr val="folHlink"/>
          </a:solidFill>
          <a:latin typeface="Tahoma" charset="0"/>
        </a:defRPr>
      </a:lvl6pPr>
      <a:lvl7pPr marL="914400" algn="l" rtl="0" fontAlgn="base">
        <a:spcBef>
          <a:spcPct val="0"/>
        </a:spcBef>
        <a:spcAft>
          <a:spcPct val="0"/>
        </a:spcAft>
        <a:defRPr sz="4000" b="1" i="1">
          <a:solidFill>
            <a:schemeClr val="folHlink"/>
          </a:solidFill>
          <a:latin typeface="Tahoma" charset="0"/>
        </a:defRPr>
      </a:lvl7pPr>
      <a:lvl8pPr marL="1371600" algn="l" rtl="0" fontAlgn="base">
        <a:spcBef>
          <a:spcPct val="0"/>
        </a:spcBef>
        <a:spcAft>
          <a:spcPct val="0"/>
        </a:spcAft>
        <a:defRPr sz="4000" b="1" i="1">
          <a:solidFill>
            <a:schemeClr val="folHlink"/>
          </a:solidFill>
          <a:latin typeface="Tahoma" charset="0"/>
        </a:defRPr>
      </a:lvl8pPr>
      <a:lvl9pPr marL="1828800" algn="l" rtl="0" fontAlgn="base">
        <a:spcBef>
          <a:spcPct val="0"/>
        </a:spcBef>
        <a:spcAft>
          <a:spcPct val="0"/>
        </a:spcAft>
        <a:defRPr sz="4000" b="1" i="1">
          <a:solidFill>
            <a:schemeClr val="folHlink"/>
          </a:solidFill>
          <a:latin typeface="Tahoma"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5794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endParaRPr kumimoji="1" lang="en-US" altLang="en-US" sz="2400">
              <a:solidFill>
                <a:srgbClr val="000000"/>
              </a:solidFill>
            </a:endParaRPr>
          </a:p>
        </p:txBody>
      </p:sp>
      <p:sp>
        <p:nvSpPr>
          <p:cNvPr id="1027" name="Rectangle 3"/>
          <p:cNvSpPr>
            <a:spLocks noChangeArrowheads="1"/>
          </p:cNvSpPr>
          <p:nvPr/>
        </p:nvSpPr>
        <p:spPr bwMode="ltGray">
          <a:xfrm>
            <a:off x="800100" y="5794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endParaRPr kumimoji="1" lang="en-US" altLang="en-US" sz="2400">
              <a:solidFill>
                <a:srgbClr val="000000"/>
              </a:solidFill>
            </a:endParaRPr>
          </a:p>
        </p:txBody>
      </p:sp>
      <p:sp>
        <p:nvSpPr>
          <p:cNvPr id="1028" name="Rectangle 4"/>
          <p:cNvSpPr>
            <a:spLocks noChangeArrowheads="1"/>
          </p:cNvSpPr>
          <p:nvPr/>
        </p:nvSpPr>
        <p:spPr bwMode="ltGray">
          <a:xfrm>
            <a:off x="541338" y="1001713"/>
            <a:ext cx="422275" cy="4746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endParaRPr kumimoji="1" lang="en-US" altLang="en-US" sz="2400">
              <a:solidFill>
                <a:srgbClr val="000000"/>
              </a:solidFill>
            </a:endParaRPr>
          </a:p>
        </p:txBody>
      </p:sp>
      <p:sp>
        <p:nvSpPr>
          <p:cNvPr id="1029" name="Rectangle 5"/>
          <p:cNvSpPr>
            <a:spLocks noChangeArrowheads="1"/>
          </p:cNvSpPr>
          <p:nvPr/>
        </p:nvSpPr>
        <p:spPr bwMode="ltGray">
          <a:xfrm>
            <a:off x="911225" y="1001713"/>
            <a:ext cx="368300" cy="47466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endParaRPr kumimoji="1" lang="en-US" altLang="en-US" sz="2400">
              <a:solidFill>
                <a:srgbClr val="000000"/>
              </a:solidFill>
            </a:endParaRPr>
          </a:p>
        </p:txBody>
      </p:sp>
      <p:sp>
        <p:nvSpPr>
          <p:cNvPr id="1030" name="Rectangle 6"/>
          <p:cNvSpPr>
            <a:spLocks noChangeArrowheads="1"/>
          </p:cNvSpPr>
          <p:nvPr/>
        </p:nvSpPr>
        <p:spPr bwMode="ltGray">
          <a:xfrm>
            <a:off x="127000" y="928688"/>
            <a:ext cx="560388" cy="422275"/>
          </a:xfrm>
          <a:prstGeom prst="rect">
            <a:avLst/>
          </a:prstGeom>
          <a:gradFill rotWithShape="0">
            <a:gsLst>
              <a:gs pos="0">
                <a:schemeClr val="bg1"/>
              </a:gs>
              <a:gs pos="100000">
                <a:srgbClr val="FF3300"/>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endParaRPr kumimoji="1" lang="en-US" altLang="en-US" sz="2400">
              <a:solidFill>
                <a:srgbClr val="000000"/>
              </a:solidFill>
            </a:endParaRPr>
          </a:p>
        </p:txBody>
      </p:sp>
      <p:sp>
        <p:nvSpPr>
          <p:cNvPr id="1031" name="Rectangle 7"/>
          <p:cNvSpPr>
            <a:spLocks noChangeArrowheads="1"/>
          </p:cNvSpPr>
          <p:nvPr/>
        </p:nvSpPr>
        <p:spPr bwMode="gray">
          <a:xfrm>
            <a:off x="762000" y="4714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endParaRPr kumimoji="1" lang="en-US" altLang="en-US" sz="2400">
              <a:solidFill>
                <a:srgbClr val="000000"/>
              </a:solidFill>
            </a:endParaRPr>
          </a:p>
        </p:txBody>
      </p:sp>
      <p:sp>
        <p:nvSpPr>
          <p:cNvPr id="1032" name="Rectangle 8"/>
          <p:cNvSpPr>
            <a:spLocks noChangeArrowheads="1"/>
          </p:cNvSpPr>
          <p:nvPr/>
        </p:nvSpPr>
        <p:spPr bwMode="gray">
          <a:xfrm>
            <a:off x="442913" y="126206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algn="ctr" eaLnBrk="1" hangingPunct="1"/>
            <a:endParaRPr kumimoji="1" lang="en-US" altLang="en-US" sz="2400">
              <a:solidFill>
                <a:srgbClr val="000000"/>
              </a:solidFill>
            </a:endParaRPr>
          </a:p>
        </p:txBody>
      </p:sp>
      <p:sp>
        <p:nvSpPr>
          <p:cNvPr id="1033" name="Rectangle 9"/>
          <p:cNvSpPr>
            <a:spLocks noGrp="1" noChangeArrowheads="1"/>
          </p:cNvSpPr>
          <p:nvPr>
            <p:ph type="title"/>
          </p:nvPr>
        </p:nvSpPr>
        <p:spPr bwMode="auto">
          <a:xfrm>
            <a:off x="1150938" y="76200"/>
            <a:ext cx="77930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4" name="Rectangle 10"/>
          <p:cNvSpPr>
            <a:spLocks noGrp="1" noChangeArrowheads="1"/>
          </p:cNvSpPr>
          <p:nvPr>
            <p:ph type="body" idx="1"/>
          </p:nvPr>
        </p:nvSpPr>
        <p:spPr bwMode="auto">
          <a:xfrm>
            <a:off x="381000" y="1524000"/>
            <a:ext cx="8574088"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44075" name="Rectangle 11"/>
          <p:cNvSpPr>
            <a:spLocks noGrp="1" noChangeArrowheads="1"/>
          </p:cNvSpPr>
          <p:nvPr>
            <p:ph type="dt" sz="half" idx="2"/>
          </p:nvPr>
        </p:nvSpPr>
        <p:spPr bwMode="auto">
          <a:xfrm>
            <a:off x="381000" y="6400800"/>
            <a:ext cx="1905000" cy="3000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r>
              <a:rPr lang="en-US">
                <a:solidFill>
                  <a:srgbClr val="000000"/>
                </a:solidFill>
                <a:latin typeface="Tahoma" charset="0"/>
              </a:rPr>
              <a:t>S. S. Yau</a:t>
            </a:r>
          </a:p>
        </p:txBody>
      </p:sp>
      <p:sp>
        <p:nvSpPr>
          <p:cNvPr id="344076" name="Rectangle 12"/>
          <p:cNvSpPr>
            <a:spLocks noGrp="1" noChangeArrowheads="1"/>
          </p:cNvSpPr>
          <p:nvPr>
            <p:ph type="ftr" sz="quarter" idx="3"/>
          </p:nvPr>
        </p:nvSpPr>
        <p:spPr bwMode="auto">
          <a:xfrm>
            <a:off x="3200400" y="6400800"/>
            <a:ext cx="2895600" cy="3000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r>
              <a:rPr lang="en-US">
                <a:solidFill>
                  <a:srgbClr val="000000"/>
                </a:solidFill>
                <a:latin typeface="Tahoma" charset="0"/>
              </a:rPr>
              <a:t>CSE543</a:t>
            </a:r>
          </a:p>
        </p:txBody>
      </p:sp>
      <p:sp>
        <p:nvSpPr>
          <p:cNvPr id="344077" name="Rectangle 13"/>
          <p:cNvSpPr>
            <a:spLocks noGrp="1" noChangeArrowheads="1"/>
          </p:cNvSpPr>
          <p:nvPr>
            <p:ph type="sldNum" sz="quarter" idx="4"/>
          </p:nvPr>
        </p:nvSpPr>
        <p:spPr bwMode="auto">
          <a:xfrm>
            <a:off x="7042150" y="6477000"/>
            <a:ext cx="1905000" cy="2238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fld id="{9B399FF4-2AF0-4E3D-8645-087041C37F94}" type="slidenum">
              <a:rPr lang="en-US" altLang="en-US" smtClean="0">
                <a:solidFill>
                  <a:srgbClr val="000000"/>
                </a:solidFill>
                <a:latin typeface="Tahoma" charset="0"/>
              </a:rPr>
              <a:pPr/>
              <a:t>‹#›</a:t>
            </a:fld>
            <a:endParaRPr lang="en-US" altLang="en-US">
              <a:solidFill>
                <a:srgbClr val="000000"/>
              </a:solidFill>
              <a:latin typeface="Tahoma" charset="0"/>
            </a:endParaRPr>
          </a:p>
        </p:txBody>
      </p:sp>
    </p:spTree>
    <p:extLst>
      <p:ext uri="{BB962C8B-B14F-4D97-AF65-F5344CB8AC3E}">
        <p14:creationId xmlns:p14="http://schemas.microsoft.com/office/powerpoint/2010/main" val="2105372155"/>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Lst>
  <p:transition/>
  <p:hf hdr="0"/>
  <p:txStyles>
    <p:titleStyle>
      <a:lvl1pPr algn="l" rtl="0" eaLnBrk="0" fontAlgn="base" hangingPunct="0">
        <a:spcBef>
          <a:spcPct val="0"/>
        </a:spcBef>
        <a:spcAft>
          <a:spcPct val="0"/>
        </a:spcAft>
        <a:defRPr sz="4000" b="1" i="1">
          <a:solidFill>
            <a:schemeClr val="folHlink"/>
          </a:solidFill>
          <a:latin typeface="+mj-lt"/>
          <a:ea typeface="+mj-ea"/>
          <a:cs typeface="+mj-cs"/>
        </a:defRPr>
      </a:lvl1pPr>
      <a:lvl2pPr algn="l" rtl="0" eaLnBrk="0" fontAlgn="base" hangingPunct="0">
        <a:spcBef>
          <a:spcPct val="0"/>
        </a:spcBef>
        <a:spcAft>
          <a:spcPct val="0"/>
        </a:spcAft>
        <a:defRPr sz="4000" b="1" i="1">
          <a:solidFill>
            <a:schemeClr val="folHlink"/>
          </a:solidFill>
          <a:latin typeface="Times New Roman" pitchFamily="18" charset="0"/>
        </a:defRPr>
      </a:lvl2pPr>
      <a:lvl3pPr algn="l" rtl="0" eaLnBrk="0" fontAlgn="base" hangingPunct="0">
        <a:spcBef>
          <a:spcPct val="0"/>
        </a:spcBef>
        <a:spcAft>
          <a:spcPct val="0"/>
        </a:spcAft>
        <a:defRPr sz="4000" b="1" i="1">
          <a:solidFill>
            <a:schemeClr val="folHlink"/>
          </a:solidFill>
          <a:latin typeface="Times New Roman" pitchFamily="18" charset="0"/>
        </a:defRPr>
      </a:lvl3pPr>
      <a:lvl4pPr algn="l" rtl="0" eaLnBrk="0" fontAlgn="base" hangingPunct="0">
        <a:spcBef>
          <a:spcPct val="0"/>
        </a:spcBef>
        <a:spcAft>
          <a:spcPct val="0"/>
        </a:spcAft>
        <a:defRPr sz="4000" b="1" i="1">
          <a:solidFill>
            <a:schemeClr val="folHlink"/>
          </a:solidFill>
          <a:latin typeface="Times New Roman" pitchFamily="18" charset="0"/>
        </a:defRPr>
      </a:lvl4pPr>
      <a:lvl5pPr algn="l" rtl="0" eaLnBrk="0" fontAlgn="base" hangingPunct="0">
        <a:spcBef>
          <a:spcPct val="0"/>
        </a:spcBef>
        <a:spcAft>
          <a:spcPct val="0"/>
        </a:spcAft>
        <a:defRPr sz="4000" b="1" i="1">
          <a:solidFill>
            <a:schemeClr val="folHlink"/>
          </a:solidFill>
          <a:latin typeface="Times New Roman" pitchFamily="18" charset="0"/>
        </a:defRPr>
      </a:lvl5pPr>
      <a:lvl6pPr marL="457200" algn="l" rtl="0" fontAlgn="base">
        <a:spcBef>
          <a:spcPct val="0"/>
        </a:spcBef>
        <a:spcAft>
          <a:spcPct val="0"/>
        </a:spcAft>
        <a:defRPr sz="4000" b="1" i="1">
          <a:solidFill>
            <a:schemeClr val="folHlink"/>
          </a:solidFill>
          <a:latin typeface="Tahoma" charset="0"/>
        </a:defRPr>
      </a:lvl6pPr>
      <a:lvl7pPr marL="914400" algn="l" rtl="0" fontAlgn="base">
        <a:spcBef>
          <a:spcPct val="0"/>
        </a:spcBef>
        <a:spcAft>
          <a:spcPct val="0"/>
        </a:spcAft>
        <a:defRPr sz="4000" b="1" i="1">
          <a:solidFill>
            <a:schemeClr val="folHlink"/>
          </a:solidFill>
          <a:latin typeface="Tahoma" charset="0"/>
        </a:defRPr>
      </a:lvl7pPr>
      <a:lvl8pPr marL="1371600" algn="l" rtl="0" fontAlgn="base">
        <a:spcBef>
          <a:spcPct val="0"/>
        </a:spcBef>
        <a:spcAft>
          <a:spcPct val="0"/>
        </a:spcAft>
        <a:defRPr sz="4000" b="1" i="1">
          <a:solidFill>
            <a:schemeClr val="folHlink"/>
          </a:solidFill>
          <a:latin typeface="Tahoma" charset="0"/>
        </a:defRPr>
      </a:lvl8pPr>
      <a:lvl9pPr marL="1828800" algn="l" rtl="0" fontAlgn="base">
        <a:spcBef>
          <a:spcPct val="0"/>
        </a:spcBef>
        <a:spcAft>
          <a:spcPct val="0"/>
        </a:spcAft>
        <a:defRPr sz="4000" b="1" i="1">
          <a:solidFill>
            <a:schemeClr val="folHlink"/>
          </a:solidFill>
          <a:latin typeface="Tahoma"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eros-os.org/essays/ACLSvCaps.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csrc.nist.gov/groups/SNS/rbac/" TargetMode="External"/><Relationship Id="rId4" Type="http://schemas.openxmlformats.org/officeDocument/2006/relationships/hyperlink" Target="http://csrc.nist.gov/rbac/sandhu96.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762000" y="2590800"/>
            <a:ext cx="7772400" cy="2971800"/>
          </a:xfrm>
        </p:spPr>
        <p:txBody>
          <a:bodyPr lIns="92075" tIns="46038" rIns="92075" bIns="46038" anchor="ctr"/>
          <a:lstStyle/>
          <a:p>
            <a:pPr algn="ctr" eaLnBrk="1" hangingPunct="1"/>
            <a:r>
              <a:rPr lang="en-US" altLang="zh-CN" sz="3600" dirty="0">
                <a:solidFill>
                  <a:schemeClr val="tx2"/>
                </a:solidFill>
                <a:ea typeface="宋体" pitchFamily="2" charset="-122"/>
              </a:rPr>
              <a:t>CSE 543 </a:t>
            </a:r>
            <a:br>
              <a:rPr lang="en-US" altLang="zh-CN" sz="3600" dirty="0">
                <a:solidFill>
                  <a:schemeClr val="tx2"/>
                </a:solidFill>
                <a:ea typeface="宋体" pitchFamily="2" charset="-122"/>
              </a:rPr>
            </a:br>
            <a:r>
              <a:rPr lang="en-US" altLang="zh-CN" sz="3600" dirty="0">
                <a:solidFill>
                  <a:schemeClr val="tx2"/>
                </a:solidFill>
                <a:ea typeface="宋体" pitchFamily="2" charset="-122"/>
              </a:rPr>
              <a:t>Information Assurance and Security</a:t>
            </a:r>
            <a:br>
              <a:rPr lang="en-US" altLang="zh-CN" sz="3600" dirty="0">
                <a:solidFill>
                  <a:schemeClr val="tx2"/>
                </a:solidFill>
                <a:ea typeface="宋体" pitchFamily="2" charset="-122"/>
              </a:rPr>
            </a:br>
            <a:br>
              <a:rPr lang="en-US" altLang="zh-CN" sz="3600" dirty="0">
                <a:solidFill>
                  <a:schemeClr val="tx2"/>
                </a:solidFill>
                <a:ea typeface="宋体" pitchFamily="2" charset="-122"/>
              </a:rPr>
            </a:br>
            <a:r>
              <a:rPr lang="en-US" altLang="zh-CN" sz="4800" dirty="0">
                <a:solidFill>
                  <a:schemeClr val="tx2"/>
                </a:solidFill>
                <a:ea typeface="宋体" pitchFamily="2" charset="-122"/>
              </a:rPr>
              <a:t>Authentication and </a:t>
            </a:r>
            <a:br>
              <a:rPr lang="en-US" altLang="zh-CN" sz="4800" dirty="0">
                <a:solidFill>
                  <a:schemeClr val="tx2"/>
                </a:solidFill>
                <a:ea typeface="宋体" pitchFamily="2" charset="-122"/>
              </a:rPr>
            </a:br>
            <a:r>
              <a:rPr lang="en-US" altLang="zh-CN" sz="4800" dirty="0">
                <a:solidFill>
                  <a:schemeClr val="tx2"/>
                </a:solidFill>
                <a:ea typeface="宋体" pitchFamily="2" charset="-122"/>
              </a:rPr>
              <a:t>Access Control</a:t>
            </a:r>
            <a:br>
              <a:rPr lang="en-US" altLang="zh-CN" sz="4800" u="sng" dirty="0">
                <a:solidFill>
                  <a:schemeClr val="tx2"/>
                </a:solidFill>
                <a:ea typeface="宋体" pitchFamily="2" charset="-122"/>
              </a:rPr>
            </a:br>
            <a:br>
              <a:rPr lang="en-US" altLang="zh-CN" sz="3600" u="sng" dirty="0">
                <a:solidFill>
                  <a:schemeClr val="tx2"/>
                </a:solidFill>
                <a:ea typeface="宋体" pitchFamily="2" charset="-122"/>
              </a:rPr>
            </a:br>
            <a:r>
              <a:rPr lang="en-US" altLang="zh-CN" sz="3600" dirty="0">
                <a:solidFill>
                  <a:schemeClr val="tx2"/>
                </a:solidFill>
                <a:ea typeface="宋体" pitchFamily="2" charset="-122"/>
              </a:rPr>
              <a:t>Professor Stephen S. Yau</a:t>
            </a:r>
            <a:br>
              <a:rPr lang="en-US" altLang="zh-CN" sz="3600" dirty="0">
                <a:solidFill>
                  <a:schemeClr val="tx2"/>
                </a:solidFill>
                <a:ea typeface="宋体" pitchFamily="2" charset="-122"/>
              </a:rPr>
            </a:br>
            <a:r>
              <a:rPr lang="en-US" altLang="zh-CN" sz="3600" dirty="0">
                <a:solidFill>
                  <a:schemeClr val="tx2"/>
                </a:solidFill>
                <a:ea typeface="宋体" pitchFamily="2" charset="-122"/>
              </a:rPr>
              <a:t>Spring 2022</a:t>
            </a:r>
            <a:br>
              <a:rPr lang="en-US" altLang="zh-CN" sz="5400" dirty="0">
                <a:latin typeface="Garamond" pitchFamily="18" charset="0"/>
                <a:ea typeface="宋体" pitchFamily="2" charset="-122"/>
              </a:rPr>
            </a:br>
            <a:endParaRPr lang="en-US" altLang="zh-CN" sz="5400" dirty="0">
              <a:latin typeface="Garamond" pitchFamily="18" charset="0"/>
              <a:ea typeface="宋体" pitchFamily="2" charset="-122"/>
            </a:endParaRPr>
          </a:p>
        </p:txBody>
      </p:sp>
    </p:spTree>
    <p:extLst>
      <p:ext uri="{BB962C8B-B14F-4D97-AF65-F5344CB8AC3E}">
        <p14:creationId xmlns:p14="http://schemas.microsoft.com/office/powerpoint/2010/main" val="322530014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a:xfrm>
            <a:off x="1371600" y="76200"/>
            <a:ext cx="7793038" cy="1219200"/>
          </a:xfrm>
        </p:spPr>
        <p:txBody>
          <a:bodyPr/>
          <a:lstStyle/>
          <a:p>
            <a:r>
              <a:rPr lang="en-US" dirty="0"/>
              <a:t>Ranking of Biometric Effectiveness and Acceptance </a:t>
            </a:r>
            <a:r>
              <a:rPr lang="en-US" sz="2800" dirty="0"/>
              <a:t>[1]</a:t>
            </a:r>
          </a:p>
        </p:txBody>
      </p:sp>
      <p:sp>
        <p:nvSpPr>
          <p:cNvPr id="102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CN">
                <a:ea typeface="宋体" panose="02010600030101010101" pitchFamily="2" charset="-122"/>
              </a:rPr>
              <a:t>S. S. Yau</a:t>
            </a:r>
            <a:endParaRPr lang="en-US" altLang="en-US"/>
          </a:p>
        </p:txBody>
      </p:sp>
      <p:sp>
        <p:nvSpPr>
          <p:cNvPr id="102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ko-KR">
                <a:ea typeface="굴림" panose="020B0600000101010101" pitchFamily="34" charset="-127"/>
              </a:rPr>
              <a:t>CSE543</a:t>
            </a:r>
            <a:endParaRPr lang="en-US" altLang="en-US"/>
          </a:p>
        </p:txBody>
      </p:sp>
      <p:sp>
        <p:nvSpPr>
          <p:cNvPr id="10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6862B5E0-D44E-4E7B-ABBC-9F8C826A2ABC}" type="slidenum">
              <a:rPr lang="en-US" altLang="en-US"/>
              <a:pPr/>
              <a:t>10</a:t>
            </a:fld>
            <a:endParaRPr lang="en-US" altLang="en-US"/>
          </a:p>
        </p:txBody>
      </p:sp>
      <p:graphicFrame>
        <p:nvGraphicFramePr>
          <p:cNvPr id="1026" name="Object 3"/>
          <p:cNvGraphicFramePr>
            <a:graphicFrameLocks noChangeAspect="1"/>
          </p:cNvGraphicFramePr>
          <p:nvPr>
            <p:extLst>
              <p:ext uri="{D42A27DB-BD31-4B8C-83A1-F6EECF244321}">
                <p14:modId xmlns:p14="http://schemas.microsoft.com/office/powerpoint/2010/main" val="2510871812"/>
              </p:ext>
            </p:extLst>
          </p:nvPr>
        </p:nvGraphicFramePr>
        <p:xfrm>
          <a:off x="391390" y="1752599"/>
          <a:ext cx="8143010" cy="4134143"/>
        </p:xfrm>
        <a:graphic>
          <a:graphicData uri="http://schemas.openxmlformats.org/presentationml/2006/ole">
            <mc:AlternateContent xmlns:mc="http://schemas.openxmlformats.org/markup-compatibility/2006">
              <mc:Choice xmlns:v="urn:schemas-microsoft-com:vml" Requires="v">
                <p:oleObj spid="_x0000_s1031" name="Worksheet" r:id="rId3" imgW="4127500" imgH="2095500" progId="Excel.Sheet.12">
                  <p:embed/>
                </p:oleObj>
              </mc:Choice>
              <mc:Fallback>
                <p:oleObj name="Worksheet" r:id="rId3" imgW="4127500" imgH="2095500" progId="Excel.Sheet.12">
                  <p:embed/>
                  <p:pic>
                    <p:nvPicPr>
                      <p:cNvPr id="0" name="Picture 11"/>
                      <p:cNvPicPr>
                        <a:picLocks noChangeAspect="1" noChangeArrowheads="1"/>
                      </p:cNvPicPr>
                      <p:nvPr/>
                    </p:nvPicPr>
                    <p:blipFill>
                      <a:blip r:embed="rId4"/>
                      <a:srcRect/>
                      <a:stretch>
                        <a:fillRect/>
                      </a:stretch>
                    </p:blipFill>
                    <p:spPr bwMode="auto">
                      <a:xfrm>
                        <a:off x="391390" y="1752599"/>
                        <a:ext cx="8143010" cy="4134143"/>
                      </a:xfrm>
                      <a:prstGeom prst="rect">
                        <a:avLst/>
                      </a:prstGeom>
                      <a:noFill/>
                      <a:ln>
                        <a:noFill/>
                      </a:ln>
                      <a:effectLst/>
                    </p:spPr>
                  </p:pic>
                </p:oleObj>
              </mc:Fallback>
            </mc:AlternateContent>
          </a:graphicData>
        </a:graphic>
      </p:graphicFrame>
      <p:sp>
        <p:nvSpPr>
          <p:cNvPr id="1031" name="TextBox 10"/>
          <p:cNvSpPr txBox="1">
            <a:spLocks noChangeArrowheads="1"/>
          </p:cNvSpPr>
          <p:nvPr/>
        </p:nvSpPr>
        <p:spPr bwMode="auto">
          <a:xfrm>
            <a:off x="838200" y="5867400"/>
            <a:ext cx="3051175" cy="369888"/>
          </a:xfrm>
          <a:prstGeom prst="rect">
            <a:avLst/>
          </a:prstGeom>
          <a:noFill/>
          <a:ln>
            <a:noFill/>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dirty="0">
                <a:latin typeface="+mn-lt"/>
              </a:rPr>
              <a:t>H=High, M=Medium, L=Low</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427163" y="-228600"/>
            <a:ext cx="7793037" cy="1371600"/>
          </a:xfrm>
        </p:spPr>
        <p:txBody>
          <a:bodyPr/>
          <a:lstStyle/>
          <a:p>
            <a:r>
              <a:rPr lang="en-US" sz="4800" dirty="0"/>
              <a:t>Access Control Matrix</a:t>
            </a:r>
          </a:p>
        </p:txBody>
      </p:sp>
      <p:sp>
        <p:nvSpPr>
          <p:cNvPr id="12291" name="Content Placeholder 2"/>
          <p:cNvSpPr>
            <a:spLocks noGrp="1"/>
          </p:cNvSpPr>
          <p:nvPr>
            <p:ph idx="1"/>
          </p:nvPr>
        </p:nvSpPr>
        <p:spPr>
          <a:xfrm>
            <a:off x="609600" y="1447800"/>
            <a:ext cx="8229600" cy="4606925"/>
          </a:xfrm>
        </p:spPr>
        <p:txBody>
          <a:bodyPr/>
          <a:lstStyle/>
          <a:p>
            <a:r>
              <a:rPr lang="en-US"/>
              <a:t>Access control matrix is simplest framework for describing rights of users over files in a matrix</a:t>
            </a:r>
          </a:p>
        </p:txBody>
      </p:sp>
      <p:sp>
        <p:nvSpPr>
          <p:cNvPr id="1229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CN">
                <a:ea typeface="宋体" panose="02010600030101010101" pitchFamily="2" charset="-122"/>
              </a:rPr>
              <a:t>S. S. Yau</a:t>
            </a:r>
            <a:endParaRPr lang="en-US" altLang="en-US"/>
          </a:p>
        </p:txBody>
      </p:sp>
      <p:sp>
        <p:nvSpPr>
          <p:cNvPr id="1229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ko-KR">
                <a:ea typeface="굴림" panose="020B0600000101010101" pitchFamily="34" charset="-127"/>
              </a:rPr>
              <a:t>CSE543</a:t>
            </a:r>
            <a:endParaRPr lang="en-US" altLang="en-US"/>
          </a:p>
        </p:txBody>
      </p:sp>
      <p:sp>
        <p:nvSpPr>
          <p:cNvPr id="122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DCD0F06E-F4EA-4C3A-A520-33E4E03ADD91}" type="slidenum">
              <a:rPr lang="en-US" altLang="en-US"/>
              <a:pPr/>
              <a:t>11</a:t>
            </a:fld>
            <a:endParaRPr lang="en-US" altLang="en-US"/>
          </a:p>
        </p:txBody>
      </p:sp>
      <p:graphicFrame>
        <p:nvGraphicFramePr>
          <p:cNvPr id="7" name="Table 6"/>
          <p:cNvGraphicFramePr>
            <a:graphicFrameLocks noGrp="1"/>
          </p:cNvGraphicFramePr>
          <p:nvPr/>
        </p:nvGraphicFramePr>
        <p:xfrm>
          <a:off x="685800" y="3048000"/>
          <a:ext cx="8001000" cy="2743200"/>
        </p:xfrm>
        <a:graphic>
          <a:graphicData uri="http://schemas.openxmlformats.org/drawingml/2006/table">
            <a:tbl>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tblGrid>
              <a:tr h="914400">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Garamond" panose="02020404030301010803"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Garamond" panose="02020404030301010803" pitchFamily="18" charset="0"/>
                        </a:rPr>
                        <a:t>File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Garamond" panose="02020404030301010803" pitchFamily="18" charset="0"/>
                        </a:rPr>
                        <a:t>File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Garamond" panose="02020404030301010803" pitchFamily="18" charset="0"/>
                        </a:rPr>
                        <a:t>File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Garamond" panose="02020404030301010803" pitchFamily="18" charset="0"/>
                        </a:rPr>
                        <a:t>File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14400">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Garamond" panose="02020404030301010803" pitchFamily="18" charset="0"/>
                        </a:rPr>
                        <a:t>User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Garamond" panose="02020404030301010803" pitchFamily="18" charset="0"/>
                        </a:rPr>
                        <a:t>R, W, O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Garamond" panose="02020404030301010803" pitchFamily="18"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Garamond" panose="02020404030301010803" pitchFamily="18" charset="0"/>
                        </a:rPr>
                        <a:t>R, W, X, 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Garamond" panose="02020404030301010803" pitchFamily="18"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14400">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Garamond" panose="02020404030301010803" pitchFamily="18" charset="0"/>
                        </a:rPr>
                        <a:t>User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Garamond" panose="02020404030301010803" pitchFamily="18"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Garamond" panose="02020404030301010803" pitchFamily="18" charset="0"/>
                        </a:rPr>
                        <a:t>R, 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Garamond" panose="02020404030301010803" pitchFamily="18"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Garamond" panose="02020404030301010803" pitchFamily="18" charset="0"/>
                        </a:rPr>
                        <a:t>R, W, X, 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427163" y="-228600"/>
            <a:ext cx="7793037" cy="1371600"/>
          </a:xfrm>
        </p:spPr>
        <p:txBody>
          <a:bodyPr/>
          <a:lstStyle/>
          <a:p>
            <a:r>
              <a:rPr lang="en-US" sz="4800" dirty="0"/>
              <a:t>Access Control List</a:t>
            </a:r>
          </a:p>
        </p:txBody>
      </p:sp>
      <p:sp>
        <p:nvSpPr>
          <p:cNvPr id="13315" name="Content Placeholder 2"/>
          <p:cNvSpPr>
            <a:spLocks noGrp="1"/>
          </p:cNvSpPr>
          <p:nvPr>
            <p:ph idx="1"/>
          </p:nvPr>
        </p:nvSpPr>
        <p:spPr>
          <a:xfrm>
            <a:off x="457200" y="1565275"/>
            <a:ext cx="8458200" cy="4606925"/>
          </a:xfrm>
        </p:spPr>
        <p:txBody>
          <a:bodyPr/>
          <a:lstStyle/>
          <a:p>
            <a:r>
              <a:rPr lang="en-US" sz="3600" dirty="0"/>
              <a:t>A variant of the access control matrix</a:t>
            </a:r>
          </a:p>
          <a:p>
            <a:r>
              <a:rPr lang="en-US" sz="3600" dirty="0"/>
              <a:t>Store each column with the object it represents</a:t>
            </a:r>
          </a:p>
          <a:p>
            <a:pPr>
              <a:buFont typeface="Wingdings" panose="05000000000000000000" pitchFamily="2" charset="2"/>
              <a:buNone/>
            </a:pPr>
            <a:r>
              <a:rPr lang="en-US" dirty="0"/>
              <a:t>       ACL(file 1) = {(user 1, RWO), (user 2, R)}</a:t>
            </a:r>
          </a:p>
          <a:p>
            <a:pPr>
              <a:buFont typeface="Wingdings" panose="05000000000000000000" pitchFamily="2" charset="2"/>
              <a:buNone/>
            </a:pPr>
            <a:r>
              <a:rPr lang="en-US" dirty="0"/>
              <a:t>       ACL(file 2) = {(user 1, R), (user 2, RO)}</a:t>
            </a:r>
          </a:p>
          <a:p>
            <a:pPr>
              <a:buFont typeface="Wingdings" panose="05000000000000000000" pitchFamily="2" charset="2"/>
              <a:buNone/>
            </a:pPr>
            <a:r>
              <a:rPr lang="en-US" dirty="0"/>
              <a:t>       ACL(file 3) = {(user 1, RWXO), (user 2, R)}</a:t>
            </a:r>
          </a:p>
          <a:p>
            <a:pPr>
              <a:buFont typeface="Wingdings" panose="05000000000000000000" pitchFamily="2" charset="2"/>
              <a:buNone/>
            </a:pPr>
            <a:r>
              <a:rPr lang="en-US" dirty="0"/>
              <a:t>       ACL(file 4) = {(user 1, W), (user 2, RWXO)}</a:t>
            </a:r>
          </a:p>
        </p:txBody>
      </p:sp>
      <p:sp>
        <p:nvSpPr>
          <p:cNvPr id="1331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CN">
                <a:ea typeface="宋体" panose="02010600030101010101" pitchFamily="2" charset="-122"/>
              </a:rPr>
              <a:t>S. S. Yau</a:t>
            </a:r>
            <a:endParaRPr lang="en-US" altLang="en-US"/>
          </a:p>
        </p:txBody>
      </p:sp>
      <p:sp>
        <p:nvSpPr>
          <p:cNvPr id="1331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ko-KR">
                <a:ea typeface="굴림" panose="020B0600000101010101" pitchFamily="34" charset="-127"/>
              </a:rPr>
              <a:t>CSE543</a:t>
            </a:r>
            <a:endParaRPr lang="en-US" altLang="en-US"/>
          </a:p>
        </p:txBody>
      </p:sp>
      <p:sp>
        <p:nvSpPr>
          <p:cNvPr id="133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29D382F8-BBBE-4EF5-AE84-225B96F41022}" type="slidenum">
              <a:rPr lang="en-US" altLang="en-US"/>
              <a:pPr/>
              <a:t>12</a:t>
            </a:fld>
            <a:endParaRPr lang="en-US" alt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516" y="451248"/>
            <a:ext cx="6785484" cy="615553"/>
          </a:xfrm>
          <a:prstGeom prst="rect">
            <a:avLst/>
          </a:prstGeom>
        </p:spPr>
        <p:txBody>
          <a:bodyPr vert="horz" wrap="square" lIns="0" tIns="0" rIns="0" bIns="0" rtlCol="0">
            <a:spAutoFit/>
          </a:bodyPr>
          <a:lstStyle/>
          <a:p>
            <a:pPr marL="150495">
              <a:lnSpc>
                <a:spcPct val="100000"/>
              </a:lnSpc>
            </a:pPr>
            <a:r>
              <a:rPr lang="en-US" sz="4800" dirty="0"/>
              <a:t>Capabilities</a:t>
            </a:r>
            <a:endParaRPr dirty="0"/>
          </a:p>
        </p:txBody>
      </p:sp>
      <p:sp>
        <p:nvSpPr>
          <p:cNvPr id="4" name="object 4"/>
          <p:cNvSpPr txBox="1">
            <a:spLocks noGrp="1"/>
          </p:cNvSpPr>
          <p:nvPr>
            <p:ph type="dt" sz="half" idx="6"/>
          </p:nvPr>
        </p:nvSpPr>
        <p:spPr>
          <a:xfrm>
            <a:off x="459740" y="6459759"/>
            <a:ext cx="721994" cy="203834"/>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chemeClr val="tx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545"/>
              </a:lnSpc>
            </a:pPr>
            <a:r>
              <a:rPr lang="en-US" spc="-10"/>
              <a:t>S. S. Yau</a:t>
            </a:r>
            <a:endParaRPr spc="-35" dirty="0"/>
          </a:p>
        </p:txBody>
      </p:sp>
      <p:sp>
        <p:nvSpPr>
          <p:cNvPr id="6" name="object 6"/>
          <p:cNvSpPr txBox="1">
            <a:spLocks noGrp="1"/>
          </p:cNvSpPr>
          <p:nvPr>
            <p:ph type="sldNum" sz="quarter" idx="7"/>
          </p:nvPr>
        </p:nvSpPr>
        <p:spPr>
          <a:xfrm>
            <a:off x="8635238" y="6459759"/>
            <a:ext cx="246379" cy="203834"/>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chemeClr val="tx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4765">
              <a:lnSpc>
                <a:spcPts val="1555"/>
              </a:lnSpc>
            </a:pPr>
            <a:fld id="{81D60167-4931-47E6-BA6A-407CBD079E47}" type="slidenum">
              <a:rPr lang="en-US" smtClean="0"/>
              <a:pPr marL="24765">
                <a:lnSpc>
                  <a:spcPts val="1555"/>
                </a:lnSpc>
              </a:pPr>
              <a:t>13</a:t>
            </a:fld>
            <a:endParaRPr dirty="0"/>
          </a:p>
        </p:txBody>
      </p:sp>
      <p:sp>
        <p:nvSpPr>
          <p:cNvPr id="7" name="object 14"/>
          <p:cNvSpPr txBox="1">
            <a:spLocks/>
          </p:cNvSpPr>
          <p:nvPr/>
        </p:nvSpPr>
        <p:spPr>
          <a:xfrm>
            <a:off x="4114800" y="6483541"/>
            <a:ext cx="624204" cy="192360"/>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chemeClr val="tx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545"/>
              </a:lnSpc>
            </a:pPr>
            <a:r>
              <a:rPr lang="en-US" dirty="0"/>
              <a:t>C</a:t>
            </a:r>
            <a:r>
              <a:rPr lang="en-US" spc="-10" dirty="0"/>
              <a:t>S</a:t>
            </a:r>
            <a:r>
              <a:rPr lang="en-US" dirty="0"/>
              <a:t>E543</a:t>
            </a:r>
          </a:p>
        </p:txBody>
      </p:sp>
      <p:sp>
        <p:nvSpPr>
          <p:cNvPr id="5" name="Content Placeholder 4">
            <a:extLst>
              <a:ext uri="{FF2B5EF4-FFF2-40B4-BE49-F238E27FC236}">
                <a16:creationId xmlns:a16="http://schemas.microsoft.com/office/drawing/2014/main" id="{3CFECAE1-A62E-45FC-82E9-A9B447892B8A}"/>
              </a:ext>
            </a:extLst>
          </p:cNvPr>
          <p:cNvSpPr>
            <a:spLocks noGrp="1"/>
          </p:cNvSpPr>
          <p:nvPr>
            <p:ph idx="1"/>
          </p:nvPr>
        </p:nvSpPr>
        <p:spPr/>
        <p:txBody>
          <a:bodyPr/>
          <a:lstStyle/>
          <a:p>
            <a:pPr>
              <a:defRPr/>
            </a:pPr>
            <a:r>
              <a:rPr lang="en-US" sz="3600"/>
              <a:t>Another variant of the access control matrix</a:t>
            </a:r>
          </a:p>
          <a:p>
            <a:pPr>
              <a:defRPr/>
            </a:pPr>
            <a:r>
              <a:rPr lang="en-US" sz="3600"/>
              <a:t>Store each row with the subject it represents</a:t>
            </a:r>
          </a:p>
          <a:p>
            <a:pPr marL="0" indent="0">
              <a:buFont typeface="Wingdings" panose="05000000000000000000" pitchFamily="2" charset="2"/>
              <a:buNone/>
              <a:defRPr/>
            </a:pPr>
            <a:endParaRPr lang="en-US"/>
          </a:p>
          <a:p>
            <a:pPr>
              <a:buFont typeface="Wingdings" panose="05000000000000000000" pitchFamily="2" charset="2"/>
              <a:buNone/>
              <a:defRPr/>
            </a:pPr>
            <a:r>
              <a:rPr lang="en-US"/>
              <a:t>CAP(user 1) = {(file 1, RWO), (file 2, R), (file 3, RWXO), (file 4, W)}</a:t>
            </a:r>
          </a:p>
          <a:p>
            <a:pPr>
              <a:buFont typeface="Wingdings" panose="05000000000000000000" pitchFamily="2" charset="2"/>
              <a:buNone/>
              <a:defRPr/>
            </a:pPr>
            <a:r>
              <a:rPr lang="en-US"/>
              <a:t>CAP(user 2) = {(file 1, R), (file 2, RO), (file 3, R), (file 4, RWXO)}</a:t>
            </a:r>
          </a:p>
        </p:txBody>
      </p:sp>
    </p:spTree>
    <p:extLst>
      <p:ext uri="{BB962C8B-B14F-4D97-AF65-F5344CB8AC3E}">
        <p14:creationId xmlns:p14="http://schemas.microsoft.com/office/powerpoint/2010/main" val="383466185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350963" y="0"/>
            <a:ext cx="7793037" cy="1219200"/>
          </a:xfrm>
        </p:spPr>
        <p:txBody>
          <a:bodyPr/>
          <a:lstStyle/>
          <a:p>
            <a:r>
              <a:rPr lang="en-US" sz="4800" dirty="0"/>
              <a:t>ACL vs. Capabilities</a:t>
            </a:r>
          </a:p>
        </p:txBody>
      </p:sp>
      <p:sp>
        <p:nvSpPr>
          <p:cNvPr id="16387" name="Content Placeholder 2"/>
          <p:cNvSpPr>
            <a:spLocks noGrp="1"/>
          </p:cNvSpPr>
          <p:nvPr>
            <p:ph idx="1"/>
          </p:nvPr>
        </p:nvSpPr>
        <p:spPr>
          <a:xfrm>
            <a:off x="76201" y="1219200"/>
            <a:ext cx="8834506" cy="4868862"/>
          </a:xfrm>
        </p:spPr>
        <p:txBody>
          <a:bodyPr/>
          <a:lstStyle/>
          <a:p>
            <a:r>
              <a:rPr lang="en-US" sz="3600" dirty="0"/>
              <a:t>Two questions</a:t>
            </a:r>
          </a:p>
          <a:p>
            <a:pPr lvl="1"/>
            <a:r>
              <a:rPr lang="en-US" sz="3200" dirty="0"/>
              <a:t>Given an object, which subjects can access it, and how?</a:t>
            </a:r>
          </a:p>
          <a:p>
            <a:pPr lvl="1"/>
            <a:r>
              <a:rPr lang="en-US" sz="3200" dirty="0"/>
              <a:t>Given a subject, which objects can it access, and how?</a:t>
            </a:r>
          </a:p>
          <a:p>
            <a:r>
              <a:rPr lang="en-US" sz="3600" dirty="0"/>
              <a:t>Which is easy to answer the first question, and </a:t>
            </a:r>
            <a:r>
              <a:rPr lang="en-US" sz="3600" dirty="0" err="1"/>
              <a:t>wich</a:t>
            </a:r>
            <a:r>
              <a:rPr lang="en-US" sz="3600" dirty="0"/>
              <a:t> is easy to answer the second question</a:t>
            </a:r>
          </a:p>
          <a:p>
            <a:r>
              <a:rPr lang="en-US" sz="3600" dirty="0"/>
              <a:t>Which question is more important?</a:t>
            </a:r>
          </a:p>
        </p:txBody>
      </p:sp>
      <p:sp>
        <p:nvSpPr>
          <p:cNvPr id="1638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CN">
                <a:ea typeface="宋体" panose="02010600030101010101" pitchFamily="2" charset="-122"/>
              </a:rPr>
              <a:t>S. S. Yau</a:t>
            </a:r>
            <a:endParaRPr lang="en-US" altLang="en-US"/>
          </a:p>
        </p:txBody>
      </p:sp>
      <p:sp>
        <p:nvSpPr>
          <p:cNvPr id="1638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ko-KR">
                <a:ea typeface="굴림" panose="020B0600000101010101" pitchFamily="34" charset="-127"/>
              </a:rPr>
              <a:t>CSE543</a:t>
            </a:r>
            <a:endParaRPr lang="en-US" altLang="en-US"/>
          </a:p>
        </p:txBody>
      </p:sp>
      <p:sp>
        <p:nvSpPr>
          <p:cNvPr id="163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895F1451-3DEF-41FE-8FD2-57B458AB12CD}" type="slidenum">
              <a:rPr lang="en-US" altLang="en-US"/>
              <a:pPr/>
              <a:t>14</a:t>
            </a:fld>
            <a:endParaRPr lang="en-US" alt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447800" y="0"/>
            <a:ext cx="8145462" cy="1219200"/>
          </a:xfrm>
        </p:spPr>
        <p:txBody>
          <a:bodyPr/>
          <a:lstStyle/>
          <a:p>
            <a:r>
              <a:rPr lang="en-US" sz="4800" dirty="0"/>
              <a:t>ACL vs. Capabilities </a:t>
            </a:r>
            <a:r>
              <a:rPr lang="en-US" sz="3200" dirty="0"/>
              <a:t>(cont.)</a:t>
            </a:r>
          </a:p>
        </p:txBody>
      </p:sp>
      <p:sp>
        <p:nvSpPr>
          <p:cNvPr id="3" name="Content Placeholder 2"/>
          <p:cNvSpPr>
            <a:spLocks noGrp="1"/>
          </p:cNvSpPr>
          <p:nvPr>
            <p:ph idx="1"/>
          </p:nvPr>
        </p:nvSpPr>
        <p:spPr>
          <a:xfrm>
            <a:off x="228600" y="1371600"/>
            <a:ext cx="8763000" cy="4759325"/>
          </a:xfrm>
        </p:spPr>
        <p:txBody>
          <a:bodyPr>
            <a:noAutofit/>
          </a:bodyPr>
          <a:lstStyle/>
          <a:p>
            <a:pPr>
              <a:defRPr/>
            </a:pPr>
            <a:r>
              <a:rPr lang="en-US" sz="2800" dirty="0"/>
              <a:t>Authentication</a:t>
            </a:r>
          </a:p>
          <a:p>
            <a:pPr lvl="1">
              <a:defRPr/>
            </a:pPr>
            <a:r>
              <a:rPr lang="en-US" sz="2300" dirty="0"/>
              <a:t>Given a process that wishes to perform an operation on an object</a:t>
            </a:r>
            <a:r>
              <a:rPr lang="en-US" sz="2300" b="1" dirty="0"/>
              <a:t> </a:t>
            </a:r>
          </a:p>
          <a:p>
            <a:pPr lvl="1">
              <a:defRPr/>
            </a:pPr>
            <a:r>
              <a:rPr lang="en-US" sz="2300" dirty="0"/>
              <a:t>ACL needs to authenticate the process’s identity</a:t>
            </a:r>
          </a:p>
          <a:p>
            <a:pPr lvl="1">
              <a:defRPr/>
            </a:pPr>
            <a:r>
              <a:rPr lang="en-US" sz="2300" dirty="0"/>
              <a:t>Capabilities do not require authentication, but require what? </a:t>
            </a:r>
          </a:p>
          <a:p>
            <a:pPr>
              <a:defRPr/>
            </a:pPr>
            <a:r>
              <a:rPr lang="en-US" sz="2800" dirty="0"/>
              <a:t>Least Privilege</a:t>
            </a:r>
          </a:p>
          <a:p>
            <a:pPr lvl="1">
              <a:defRPr/>
            </a:pPr>
            <a:r>
              <a:rPr lang="en-US" sz="2300" dirty="0">
                <a:ea typeface="+mn-ea"/>
                <a:cs typeface="+mn-cs"/>
              </a:rPr>
              <a:t>Capabilities provide finer grained least privilege control</a:t>
            </a:r>
          </a:p>
          <a:p>
            <a:pPr>
              <a:defRPr/>
            </a:pPr>
            <a:r>
              <a:rPr lang="en-US" sz="2800" dirty="0"/>
              <a:t>Revocation</a:t>
            </a:r>
          </a:p>
          <a:p>
            <a:pPr lvl="1">
              <a:defRPr/>
            </a:pPr>
            <a:r>
              <a:rPr lang="en-US" sz="2300" dirty="0"/>
              <a:t>ACL can remove a group of users from the list, and those users can no longer gain access to the object</a:t>
            </a:r>
          </a:p>
          <a:p>
            <a:pPr lvl="1">
              <a:defRPr/>
            </a:pPr>
            <a:r>
              <a:rPr lang="en-US" sz="2300" dirty="0"/>
              <a:t>Do capabilities have equivalent operations?</a:t>
            </a:r>
          </a:p>
        </p:txBody>
      </p:sp>
      <p:sp>
        <p:nvSpPr>
          <p:cNvPr id="1741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CN">
                <a:ea typeface="宋体" panose="02010600030101010101" pitchFamily="2" charset="-122"/>
              </a:rPr>
              <a:t>S. S. Yau</a:t>
            </a:r>
            <a:endParaRPr lang="en-US" altLang="en-US"/>
          </a:p>
        </p:txBody>
      </p:sp>
      <p:sp>
        <p:nvSpPr>
          <p:cNvPr id="1741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ko-KR">
                <a:ea typeface="굴림" panose="020B0600000101010101" pitchFamily="34" charset="-127"/>
              </a:rPr>
              <a:t>CSE543</a:t>
            </a:r>
            <a:endParaRPr lang="en-US" altLang="en-US"/>
          </a:p>
        </p:txBody>
      </p:sp>
      <p:sp>
        <p:nvSpPr>
          <p:cNvPr id="174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CE9AC1FB-8234-4C9C-98A0-2CAB493167CA}" type="slidenum">
              <a:rPr lang="en-US" altLang="en-US"/>
              <a:pPr/>
              <a:t>15</a:t>
            </a:fld>
            <a:endParaRPr lang="en-US" alt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427163" y="-228600"/>
            <a:ext cx="7793037" cy="1447800"/>
          </a:xfrm>
        </p:spPr>
        <p:txBody>
          <a:bodyPr/>
          <a:lstStyle/>
          <a:p>
            <a:r>
              <a:rPr lang="en-US" sz="4800" dirty="0"/>
              <a:t>Access Control Models</a:t>
            </a:r>
          </a:p>
        </p:txBody>
      </p:sp>
      <p:sp>
        <p:nvSpPr>
          <p:cNvPr id="18435" name="Content Placeholder 2"/>
          <p:cNvSpPr>
            <a:spLocks noGrp="1"/>
          </p:cNvSpPr>
          <p:nvPr>
            <p:ph idx="1"/>
          </p:nvPr>
        </p:nvSpPr>
        <p:spPr>
          <a:xfrm>
            <a:off x="609600" y="1489075"/>
            <a:ext cx="8305800" cy="4759325"/>
          </a:xfrm>
        </p:spPr>
        <p:txBody>
          <a:bodyPr/>
          <a:lstStyle/>
          <a:p>
            <a:r>
              <a:rPr lang="en-US" b="1" i="1" dirty="0"/>
              <a:t>Discretionary Access Control (DAC)</a:t>
            </a:r>
          </a:p>
          <a:p>
            <a:pPr lvl="1"/>
            <a:r>
              <a:rPr lang="en-US" sz="3000" dirty="0"/>
              <a:t>Restricting access to objects </a:t>
            </a:r>
            <a:r>
              <a:rPr lang="en-US" sz="3000" b="1" i="1" dirty="0"/>
              <a:t>based on identity of subjects and/or groups </a:t>
            </a:r>
            <a:r>
              <a:rPr lang="en-US" sz="3000" dirty="0"/>
              <a:t>to which they belong</a:t>
            </a:r>
          </a:p>
          <a:p>
            <a:r>
              <a:rPr lang="en-US" b="1" i="1" dirty="0"/>
              <a:t>Mandatory Access Control (MAC)</a:t>
            </a:r>
          </a:p>
          <a:p>
            <a:pPr lvl="1"/>
            <a:r>
              <a:rPr lang="en-US" sz="3000" dirty="0"/>
              <a:t>Restrict access to objects </a:t>
            </a:r>
            <a:r>
              <a:rPr lang="en-US" sz="3000" b="1" i="1" dirty="0"/>
              <a:t>based on the sensitivity </a:t>
            </a:r>
            <a:r>
              <a:rPr lang="en-US" sz="3000" dirty="0"/>
              <a:t>(as represented by a label</a:t>
            </a:r>
            <a:r>
              <a:rPr lang="en-US" sz="3000" b="1" i="1" dirty="0"/>
              <a:t>) of the information</a:t>
            </a:r>
            <a:r>
              <a:rPr lang="en-US" sz="3000" dirty="0"/>
              <a:t> contained in the objects and the </a:t>
            </a:r>
            <a:r>
              <a:rPr lang="en-US" sz="3000" b="1" i="1" dirty="0"/>
              <a:t>formal authorization</a:t>
            </a:r>
            <a:r>
              <a:rPr lang="en-US" sz="3000" dirty="0"/>
              <a:t> (i.e. clearance) </a:t>
            </a:r>
            <a:r>
              <a:rPr lang="en-US" sz="3000" b="1" i="1" dirty="0"/>
              <a:t>of subjects </a:t>
            </a:r>
            <a:r>
              <a:rPr lang="en-US" sz="3000" dirty="0"/>
              <a:t>to access information of such sensitivity</a:t>
            </a:r>
          </a:p>
          <a:p>
            <a:endParaRPr lang="en-US" dirty="0"/>
          </a:p>
        </p:txBody>
      </p:sp>
      <p:sp>
        <p:nvSpPr>
          <p:cNvPr id="1843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CN">
                <a:ea typeface="宋体" panose="02010600030101010101" pitchFamily="2" charset="-122"/>
              </a:rPr>
              <a:t>S. S. Yau</a:t>
            </a:r>
            <a:endParaRPr lang="en-US" altLang="en-US"/>
          </a:p>
        </p:txBody>
      </p:sp>
      <p:sp>
        <p:nvSpPr>
          <p:cNvPr id="1843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ko-KR">
                <a:ea typeface="굴림" panose="020B0600000101010101" pitchFamily="34" charset="-127"/>
              </a:rPr>
              <a:t>CSE543</a:t>
            </a:r>
            <a:endParaRPr lang="en-US" altLang="en-US"/>
          </a:p>
        </p:txBody>
      </p:sp>
      <p:sp>
        <p:nvSpPr>
          <p:cNvPr id="184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8CECAC07-6394-459E-A03E-373109C35435}" type="slidenum">
              <a:rPr lang="en-US" altLang="en-US"/>
              <a:pPr/>
              <a:t>16</a:t>
            </a:fld>
            <a:endParaRPr lang="en-US" alt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447800" y="-76200"/>
            <a:ext cx="7543800" cy="1295400"/>
          </a:xfrm>
        </p:spPr>
        <p:txBody>
          <a:bodyPr/>
          <a:lstStyle/>
          <a:p>
            <a:r>
              <a:rPr lang="en-US" sz="4800" dirty="0"/>
              <a:t>Access Control Models </a:t>
            </a:r>
            <a:r>
              <a:rPr lang="en-US" sz="3200" dirty="0"/>
              <a:t>(cont.)</a:t>
            </a:r>
            <a:endParaRPr lang="en-US" sz="3600" dirty="0"/>
          </a:p>
        </p:txBody>
      </p:sp>
      <p:sp>
        <p:nvSpPr>
          <p:cNvPr id="19459" name="Content Placeholder 2"/>
          <p:cNvSpPr>
            <a:spLocks noGrp="1"/>
          </p:cNvSpPr>
          <p:nvPr>
            <p:ph idx="1"/>
          </p:nvPr>
        </p:nvSpPr>
        <p:spPr>
          <a:xfrm>
            <a:off x="457200" y="1371600"/>
            <a:ext cx="8229600" cy="4987925"/>
          </a:xfrm>
        </p:spPr>
        <p:txBody>
          <a:bodyPr/>
          <a:lstStyle/>
          <a:p>
            <a:r>
              <a:rPr lang="en-US" sz="2500" b="1" i="1" dirty="0"/>
              <a:t>Role based access control (RBAC)</a:t>
            </a:r>
          </a:p>
          <a:p>
            <a:pPr lvl="1"/>
            <a:r>
              <a:rPr lang="en-US" sz="2500" dirty="0"/>
              <a:t>To facilitate the </a:t>
            </a:r>
            <a:r>
              <a:rPr lang="en-US" sz="2500" b="1" i="1" dirty="0"/>
              <a:t>security management in multi-user , multi-application systems</a:t>
            </a:r>
          </a:p>
          <a:p>
            <a:pPr lvl="1"/>
            <a:r>
              <a:rPr lang="en-US" sz="2500" dirty="0"/>
              <a:t>Minimum requirements: </a:t>
            </a:r>
          </a:p>
          <a:p>
            <a:pPr lvl="2"/>
            <a:r>
              <a:rPr lang="en-US" sz="2500" dirty="0"/>
              <a:t>Associate </a:t>
            </a:r>
            <a:r>
              <a:rPr lang="en-US" sz="2500" b="1" i="1" dirty="0"/>
              <a:t>roles</a:t>
            </a:r>
            <a:r>
              <a:rPr lang="en-US" sz="2500" dirty="0"/>
              <a:t> with </a:t>
            </a:r>
            <a:r>
              <a:rPr lang="en-US" sz="2500" b="1" i="1" dirty="0"/>
              <a:t>each individual</a:t>
            </a:r>
            <a:r>
              <a:rPr lang="en-US" sz="2500" dirty="0"/>
              <a:t>. </a:t>
            </a:r>
          </a:p>
          <a:p>
            <a:pPr lvl="2"/>
            <a:r>
              <a:rPr lang="en-US" sz="2500" dirty="0"/>
              <a:t>Each </a:t>
            </a:r>
            <a:r>
              <a:rPr lang="en-US" sz="2500" b="1" i="1" dirty="0"/>
              <a:t>role</a:t>
            </a:r>
            <a:r>
              <a:rPr lang="en-US" sz="2500" dirty="0"/>
              <a:t> defines </a:t>
            </a:r>
            <a:r>
              <a:rPr lang="en-US" sz="2500" b="1" i="1" dirty="0"/>
              <a:t>a specific set of operations </a:t>
            </a:r>
            <a:r>
              <a:rPr lang="en-US" sz="2500" dirty="0"/>
              <a:t>that the individual acting in that role may perform.  </a:t>
            </a:r>
          </a:p>
          <a:p>
            <a:pPr lvl="2"/>
            <a:r>
              <a:rPr lang="en-US" sz="2500" dirty="0"/>
              <a:t>An individual needs to be </a:t>
            </a:r>
            <a:r>
              <a:rPr lang="en-US" sz="2500" b="1" i="1" dirty="0"/>
              <a:t>authenticated</a:t>
            </a:r>
            <a:r>
              <a:rPr lang="en-US" sz="2500" dirty="0"/>
              <a:t>, chooses a </a:t>
            </a:r>
            <a:r>
              <a:rPr lang="en-US" sz="2500" b="1" i="1" dirty="0"/>
              <a:t>role assigned to the individual</a:t>
            </a:r>
            <a:r>
              <a:rPr lang="en-US" sz="2500" dirty="0"/>
              <a:t>, and accesses information according to </a:t>
            </a:r>
            <a:r>
              <a:rPr lang="en-US" sz="2500" b="1" i="1" dirty="0"/>
              <a:t>operations needed for the role. </a:t>
            </a:r>
          </a:p>
          <a:p>
            <a:endParaRPr lang="en-US" dirty="0"/>
          </a:p>
          <a:p>
            <a:endParaRPr lang="en-US" dirty="0"/>
          </a:p>
        </p:txBody>
      </p:sp>
      <p:sp>
        <p:nvSpPr>
          <p:cNvPr id="1946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CN">
                <a:ea typeface="宋体" panose="02010600030101010101" pitchFamily="2" charset="-122"/>
              </a:rPr>
              <a:t>S. S. Yau</a:t>
            </a:r>
            <a:endParaRPr lang="en-US" altLang="en-US"/>
          </a:p>
        </p:txBody>
      </p:sp>
      <p:sp>
        <p:nvSpPr>
          <p:cNvPr id="1946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ko-KR">
                <a:ea typeface="굴림" panose="020B0600000101010101" pitchFamily="34" charset="-127"/>
              </a:rPr>
              <a:t>CSE543</a:t>
            </a:r>
            <a:endParaRPr lang="en-US" altLang="en-US"/>
          </a:p>
        </p:txBody>
      </p:sp>
      <p:sp>
        <p:nvSpPr>
          <p:cNvPr id="194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0648AF4-C152-4158-A058-B39EB07FEBEA}" type="slidenum">
              <a:rPr lang="en-US" altLang="en-US"/>
              <a:pPr/>
              <a:t>17</a:t>
            </a:fld>
            <a:endParaRPr lang="en-US" alt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427163" y="-228600"/>
            <a:ext cx="7793037" cy="1447800"/>
          </a:xfrm>
        </p:spPr>
        <p:txBody>
          <a:bodyPr/>
          <a:lstStyle/>
          <a:p>
            <a:r>
              <a:rPr lang="en-US" sz="4800" dirty="0"/>
              <a:t>Role-Based Access Control </a:t>
            </a:r>
            <a:endParaRPr lang="en-US" sz="3200" dirty="0"/>
          </a:p>
        </p:txBody>
      </p:sp>
      <p:sp>
        <p:nvSpPr>
          <p:cNvPr id="3" name="Content Placeholder 2"/>
          <p:cNvSpPr>
            <a:spLocks noGrp="1"/>
          </p:cNvSpPr>
          <p:nvPr>
            <p:ph idx="1"/>
          </p:nvPr>
        </p:nvSpPr>
        <p:spPr>
          <a:xfrm>
            <a:off x="609600" y="1490663"/>
            <a:ext cx="8229600" cy="2624137"/>
          </a:xfrm>
        </p:spPr>
        <p:txBody>
          <a:bodyPr>
            <a:normAutofit fontScale="92500" lnSpcReduction="20000"/>
          </a:bodyPr>
          <a:lstStyle/>
          <a:p>
            <a:pPr>
              <a:defRPr/>
            </a:pPr>
            <a:r>
              <a:rPr lang="en-US" dirty="0"/>
              <a:t>Users: human</a:t>
            </a:r>
          </a:p>
          <a:p>
            <a:pPr>
              <a:defRPr/>
            </a:pPr>
            <a:r>
              <a:rPr lang="en-US" dirty="0"/>
              <a:t>Roles: job function (title)</a:t>
            </a:r>
          </a:p>
          <a:p>
            <a:pPr>
              <a:defRPr/>
            </a:pPr>
            <a:r>
              <a:rPr lang="en-US" dirty="0"/>
              <a:t>Permissions: approval of a mode of access</a:t>
            </a:r>
          </a:p>
          <a:p>
            <a:pPr lvl="1">
              <a:defRPr/>
            </a:pPr>
            <a:r>
              <a:rPr lang="en-US" dirty="0"/>
              <a:t>Always positive</a:t>
            </a:r>
          </a:p>
          <a:p>
            <a:pPr lvl="1">
              <a:defRPr/>
            </a:pPr>
            <a:r>
              <a:rPr lang="en-US" dirty="0"/>
              <a:t>Abstract representation</a:t>
            </a:r>
          </a:p>
          <a:p>
            <a:pPr lvl="1">
              <a:defRPr/>
            </a:pPr>
            <a:r>
              <a:rPr lang="en-US" dirty="0"/>
              <a:t>Can apply to single object or to many</a:t>
            </a:r>
          </a:p>
          <a:p>
            <a:pPr>
              <a:defRPr/>
            </a:pPr>
            <a:endParaRPr lang="en-US" dirty="0"/>
          </a:p>
        </p:txBody>
      </p:sp>
      <p:sp>
        <p:nvSpPr>
          <p:cNvPr id="2048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CN">
                <a:ea typeface="宋体" panose="02010600030101010101" pitchFamily="2" charset="-122"/>
              </a:rPr>
              <a:t>S. S. Yau</a:t>
            </a:r>
            <a:endParaRPr lang="en-US" altLang="en-US"/>
          </a:p>
        </p:txBody>
      </p:sp>
      <p:sp>
        <p:nvSpPr>
          <p:cNvPr id="2048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ko-KR">
                <a:ea typeface="굴림" panose="020B0600000101010101" pitchFamily="34" charset="-127"/>
              </a:rPr>
              <a:t>CSE543</a:t>
            </a:r>
            <a:endParaRPr lang="en-US" altLang="en-US"/>
          </a:p>
        </p:txBody>
      </p:sp>
      <p:sp>
        <p:nvSpPr>
          <p:cNvPr id="204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6BB28F98-0C84-48B0-B9E6-216DB130347F}" type="slidenum">
              <a:rPr lang="en-US" altLang="en-US"/>
              <a:pPr/>
              <a:t>18</a:t>
            </a:fld>
            <a:endParaRPr lang="en-US" altLang="en-US"/>
          </a:p>
        </p:txBody>
      </p:sp>
      <p:sp>
        <p:nvSpPr>
          <p:cNvPr id="20487" name="Oval 4"/>
          <p:cNvSpPr>
            <a:spLocks noChangeArrowheads="1"/>
          </p:cNvSpPr>
          <p:nvPr/>
        </p:nvSpPr>
        <p:spPr bwMode="auto">
          <a:xfrm>
            <a:off x="669925" y="4495800"/>
            <a:ext cx="1219200" cy="1219200"/>
          </a:xfrm>
          <a:prstGeom prst="ellipse">
            <a:avLst/>
          </a:prstGeom>
          <a:solidFill>
            <a:srgbClr val="FFFFFF"/>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endParaRPr lang="en-US">
              <a:solidFill>
                <a:srgbClr val="FFFFFF"/>
              </a:solidFill>
            </a:endParaRPr>
          </a:p>
        </p:txBody>
      </p:sp>
      <p:sp>
        <p:nvSpPr>
          <p:cNvPr id="20488" name="Oval 5"/>
          <p:cNvSpPr>
            <a:spLocks noChangeArrowheads="1"/>
          </p:cNvSpPr>
          <p:nvPr/>
        </p:nvSpPr>
        <p:spPr bwMode="auto">
          <a:xfrm>
            <a:off x="4175125" y="4495800"/>
            <a:ext cx="1219200" cy="1219200"/>
          </a:xfrm>
          <a:prstGeom prst="ellipse">
            <a:avLst/>
          </a:prstGeom>
          <a:solidFill>
            <a:srgbClr val="FFFFFF"/>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endParaRPr lang="en-US">
              <a:solidFill>
                <a:srgbClr val="FFFFFF"/>
              </a:solidFill>
            </a:endParaRPr>
          </a:p>
        </p:txBody>
      </p:sp>
      <p:sp>
        <p:nvSpPr>
          <p:cNvPr id="20489" name="Oval 6"/>
          <p:cNvSpPr>
            <a:spLocks noChangeArrowheads="1"/>
          </p:cNvSpPr>
          <p:nvPr/>
        </p:nvSpPr>
        <p:spPr bwMode="auto">
          <a:xfrm>
            <a:off x="7146925" y="4495800"/>
            <a:ext cx="1692275" cy="1219200"/>
          </a:xfrm>
          <a:prstGeom prst="ellipse">
            <a:avLst/>
          </a:prstGeom>
          <a:solidFill>
            <a:srgbClr val="FFFFFF"/>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endParaRPr lang="en-US">
              <a:solidFill>
                <a:srgbClr val="FFFFFF"/>
              </a:solidFill>
            </a:endParaRPr>
          </a:p>
        </p:txBody>
      </p:sp>
      <p:sp>
        <p:nvSpPr>
          <p:cNvPr id="20490" name="Text Box 8"/>
          <p:cNvSpPr txBox="1">
            <a:spLocks noChangeArrowheads="1"/>
          </p:cNvSpPr>
          <p:nvPr/>
        </p:nvSpPr>
        <p:spPr bwMode="auto">
          <a:xfrm>
            <a:off x="4419600" y="4729163"/>
            <a:ext cx="793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r>
              <a:rPr lang="en-US" i="1">
                <a:latin typeface="Arial" panose="020B0604020202020204" pitchFamily="34" charset="0"/>
              </a:rPr>
              <a:t>roles</a:t>
            </a:r>
          </a:p>
          <a:p>
            <a:pPr algn="ctr" eaLnBrk="1" hangingPunct="1"/>
            <a:r>
              <a:rPr lang="en-US">
                <a:latin typeface="Arial Narrow" panose="020B0606020202030204" pitchFamily="34" charset="0"/>
              </a:rPr>
              <a:t>(R)</a:t>
            </a:r>
          </a:p>
        </p:txBody>
      </p:sp>
      <p:sp>
        <p:nvSpPr>
          <p:cNvPr id="20491" name="Text Box 9"/>
          <p:cNvSpPr txBox="1">
            <a:spLocks noChangeArrowheads="1"/>
          </p:cNvSpPr>
          <p:nvPr/>
        </p:nvSpPr>
        <p:spPr bwMode="auto">
          <a:xfrm>
            <a:off x="7162800" y="4887913"/>
            <a:ext cx="1768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i="1">
                <a:latin typeface="Arial" panose="020B0604020202020204" pitchFamily="34" charset="0"/>
              </a:rPr>
              <a:t>permissions</a:t>
            </a:r>
            <a:r>
              <a:rPr lang="en-US">
                <a:latin typeface="Arial Narrow" panose="020B0606020202030204" pitchFamily="34" charset="0"/>
              </a:rPr>
              <a:t> (P)</a:t>
            </a:r>
          </a:p>
        </p:txBody>
      </p:sp>
      <p:sp>
        <p:nvSpPr>
          <p:cNvPr id="20492" name="Text Box 10"/>
          <p:cNvSpPr txBox="1">
            <a:spLocks noChangeArrowheads="1"/>
          </p:cNvSpPr>
          <p:nvPr/>
        </p:nvSpPr>
        <p:spPr bwMode="auto">
          <a:xfrm>
            <a:off x="903288" y="4729163"/>
            <a:ext cx="8286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r>
              <a:rPr lang="en-US" i="1">
                <a:latin typeface="Arial" panose="020B0604020202020204" pitchFamily="34" charset="0"/>
              </a:rPr>
              <a:t>users</a:t>
            </a:r>
          </a:p>
          <a:p>
            <a:pPr algn="ctr" eaLnBrk="1" hangingPunct="1"/>
            <a:r>
              <a:rPr lang="en-US">
                <a:latin typeface="Arial Narrow" panose="020B0606020202030204" pitchFamily="34" charset="0"/>
              </a:rPr>
              <a:t>(U)</a:t>
            </a:r>
          </a:p>
        </p:txBody>
      </p:sp>
      <p:sp>
        <p:nvSpPr>
          <p:cNvPr id="20493" name="Line 11"/>
          <p:cNvSpPr>
            <a:spLocks noChangeShapeType="1"/>
          </p:cNvSpPr>
          <p:nvPr/>
        </p:nvSpPr>
        <p:spPr bwMode="auto">
          <a:xfrm>
            <a:off x="1889125" y="5105400"/>
            <a:ext cx="2286000" cy="0"/>
          </a:xfrm>
          <a:prstGeom prst="line">
            <a:avLst/>
          </a:prstGeom>
          <a:noFill/>
          <a:ln w="952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0494" name="Line 12"/>
          <p:cNvSpPr>
            <a:spLocks noChangeShapeType="1"/>
          </p:cNvSpPr>
          <p:nvPr/>
        </p:nvSpPr>
        <p:spPr bwMode="auto">
          <a:xfrm>
            <a:off x="5394325" y="5105400"/>
            <a:ext cx="1752600" cy="0"/>
          </a:xfrm>
          <a:prstGeom prst="line">
            <a:avLst/>
          </a:prstGeom>
          <a:noFill/>
          <a:ln w="952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0495" name="Text Box 18"/>
          <p:cNvSpPr txBox="1">
            <a:spLocks noChangeArrowheads="1"/>
          </p:cNvSpPr>
          <p:nvPr/>
        </p:nvSpPr>
        <p:spPr bwMode="auto">
          <a:xfrm>
            <a:off x="2178050" y="5164138"/>
            <a:ext cx="1949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sz="1600" b="1">
                <a:latin typeface="Arial Narrow" panose="020B0606020202030204" pitchFamily="34" charset="0"/>
              </a:rPr>
              <a:t>User Assignment (UA)</a:t>
            </a:r>
          </a:p>
        </p:txBody>
      </p:sp>
      <p:sp>
        <p:nvSpPr>
          <p:cNvPr id="20496" name="Text Box 19"/>
          <p:cNvSpPr txBox="1">
            <a:spLocks noChangeArrowheads="1"/>
          </p:cNvSpPr>
          <p:nvPr/>
        </p:nvSpPr>
        <p:spPr bwMode="auto">
          <a:xfrm>
            <a:off x="5530850" y="5087938"/>
            <a:ext cx="1524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sz="1600" b="1">
                <a:latin typeface="Arial Narrow" panose="020B0606020202030204" pitchFamily="34" charset="0"/>
              </a:rPr>
              <a:t>Permission</a:t>
            </a:r>
          </a:p>
          <a:p>
            <a:pPr eaLnBrk="1" hangingPunct="1"/>
            <a:r>
              <a:rPr lang="en-US" sz="1600" b="1">
                <a:latin typeface="Arial Narrow" panose="020B0606020202030204" pitchFamily="34" charset="0"/>
              </a:rPr>
              <a:t>Assignment (PA)</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2"/>
          <p:cNvSpPr>
            <a:spLocks noGrp="1"/>
          </p:cNvSpPr>
          <p:nvPr>
            <p:ph type="ftr" sz="quarter" idx="11"/>
          </p:nvPr>
        </p:nvSpPr>
        <p:spPr>
          <a:xfrm>
            <a:off x="3276600" y="62484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ea typeface="宋体" panose="02010600030101010101" pitchFamily="2" charset="-122"/>
              </a:rPr>
              <a:t>CSE543</a:t>
            </a:r>
          </a:p>
        </p:txBody>
      </p:sp>
      <p:sp>
        <p:nvSpPr>
          <p:cNvPr id="21507" name="Slide Number Placeholder 3"/>
          <p:cNvSpPr>
            <a:spLocks noGrp="1"/>
          </p:cNvSpPr>
          <p:nvPr>
            <p:ph type="sldNum" sz="quarter" idx="12"/>
          </p:nvPr>
        </p:nvSpPr>
        <p:spPr>
          <a:xfrm>
            <a:off x="6161088"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2CD51C6E-0B4B-4B02-9E05-21337824C875}" type="slidenum">
              <a:rPr lang="en-US">
                <a:ea typeface="굴림" panose="020B0600000101010101" pitchFamily="34" charset="-127"/>
              </a:rPr>
              <a:pPr/>
              <a:t>19</a:t>
            </a:fld>
            <a:endParaRPr lang="en-US">
              <a:ea typeface="굴림" panose="020B0600000101010101" pitchFamily="34" charset="-127"/>
            </a:endParaRPr>
          </a:p>
        </p:txBody>
      </p:sp>
      <p:sp>
        <p:nvSpPr>
          <p:cNvPr id="21508" name="Date Placeholder 4"/>
          <p:cNvSpPr>
            <a:spLocks noGrp="1"/>
          </p:cNvSpPr>
          <p:nvPr>
            <p:ph type="dt" sz="quarter" idx="10"/>
          </p:nvPr>
        </p:nvSpPr>
        <p:spPr>
          <a:xfrm>
            <a:off x="76200" y="62484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t>S. S. Yau</a:t>
            </a:r>
          </a:p>
        </p:txBody>
      </p:sp>
      <p:sp>
        <p:nvSpPr>
          <p:cNvPr id="21509" name="Rectangle 2"/>
          <p:cNvSpPr>
            <a:spLocks noGrp="1" noChangeArrowheads="1"/>
          </p:cNvSpPr>
          <p:nvPr>
            <p:ph type="title"/>
          </p:nvPr>
        </p:nvSpPr>
        <p:spPr>
          <a:xfrm>
            <a:off x="1350963" y="0"/>
            <a:ext cx="7793037" cy="1219200"/>
          </a:xfrm>
        </p:spPr>
        <p:txBody>
          <a:bodyPr/>
          <a:lstStyle/>
          <a:p>
            <a:r>
              <a:rPr lang="en-US" sz="4800" dirty="0"/>
              <a:t>RBAC Family</a:t>
            </a:r>
          </a:p>
        </p:txBody>
      </p:sp>
      <p:sp>
        <p:nvSpPr>
          <p:cNvPr id="21510" name="Line 3"/>
          <p:cNvSpPr>
            <a:spLocks noChangeShapeType="1"/>
          </p:cNvSpPr>
          <p:nvPr/>
        </p:nvSpPr>
        <p:spPr bwMode="auto">
          <a:xfrm flipH="1">
            <a:off x="2209800" y="2667000"/>
            <a:ext cx="228600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11" name="Line 4"/>
          <p:cNvSpPr>
            <a:spLocks noChangeShapeType="1"/>
          </p:cNvSpPr>
          <p:nvPr/>
        </p:nvSpPr>
        <p:spPr bwMode="auto">
          <a:xfrm flipH="1">
            <a:off x="4495800" y="3962400"/>
            <a:ext cx="228600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12" name="Line 5"/>
          <p:cNvSpPr>
            <a:spLocks noChangeShapeType="1"/>
          </p:cNvSpPr>
          <p:nvPr/>
        </p:nvSpPr>
        <p:spPr bwMode="auto">
          <a:xfrm>
            <a:off x="2209800" y="3962400"/>
            <a:ext cx="228600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13" name="Line 6"/>
          <p:cNvSpPr>
            <a:spLocks noChangeShapeType="1"/>
          </p:cNvSpPr>
          <p:nvPr/>
        </p:nvSpPr>
        <p:spPr bwMode="auto">
          <a:xfrm flipH="1" flipV="1">
            <a:off x="4495800" y="2667000"/>
            <a:ext cx="228600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14" name="Text Box 7"/>
          <p:cNvSpPr txBox="1">
            <a:spLocks noChangeArrowheads="1"/>
          </p:cNvSpPr>
          <p:nvPr/>
        </p:nvSpPr>
        <p:spPr bwMode="auto">
          <a:xfrm>
            <a:off x="2819400" y="2057400"/>
            <a:ext cx="3541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sz="2400">
                <a:latin typeface="Times New Roman" panose="02020603050405020304" pitchFamily="18" charset="0"/>
              </a:rPr>
              <a:t>RBAC</a:t>
            </a:r>
            <a:r>
              <a:rPr lang="en-US" sz="2400" baseline="-25000">
                <a:latin typeface="Times New Roman" panose="02020603050405020304" pitchFamily="18" charset="0"/>
              </a:rPr>
              <a:t>3 </a:t>
            </a:r>
            <a:r>
              <a:rPr lang="en-US" sz="2400">
                <a:latin typeface="Times New Roman" panose="02020603050405020304" pitchFamily="18" charset="0"/>
              </a:rPr>
              <a:t>consolidated model</a:t>
            </a:r>
          </a:p>
        </p:txBody>
      </p:sp>
      <p:sp>
        <p:nvSpPr>
          <p:cNvPr id="21515" name="Text Box 8"/>
          <p:cNvSpPr txBox="1">
            <a:spLocks noChangeArrowheads="1"/>
          </p:cNvSpPr>
          <p:nvPr/>
        </p:nvSpPr>
        <p:spPr bwMode="auto">
          <a:xfrm>
            <a:off x="304800" y="3429000"/>
            <a:ext cx="18827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sz="2400">
                <a:latin typeface="Times New Roman" panose="02020603050405020304" pitchFamily="18" charset="0"/>
              </a:rPr>
              <a:t>      RBAC</a:t>
            </a:r>
            <a:r>
              <a:rPr lang="en-US" sz="2400" baseline="-25000">
                <a:latin typeface="Times New Roman" panose="02020603050405020304" pitchFamily="18" charset="0"/>
              </a:rPr>
              <a:t>1</a:t>
            </a:r>
          </a:p>
          <a:p>
            <a:pPr eaLnBrk="1" hangingPunct="1"/>
            <a:r>
              <a:rPr lang="en-US" sz="2400">
                <a:latin typeface="Times New Roman" panose="02020603050405020304" pitchFamily="18" charset="0"/>
              </a:rPr>
              <a:t>role hierarchy</a:t>
            </a:r>
          </a:p>
        </p:txBody>
      </p:sp>
      <p:sp>
        <p:nvSpPr>
          <p:cNvPr id="21516" name="Text Box 9"/>
          <p:cNvSpPr txBox="1">
            <a:spLocks noChangeArrowheads="1"/>
          </p:cNvSpPr>
          <p:nvPr/>
        </p:nvSpPr>
        <p:spPr bwMode="auto">
          <a:xfrm>
            <a:off x="6858000" y="3505200"/>
            <a:ext cx="15033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sz="2400">
                <a:latin typeface="Times New Roman" panose="02020603050405020304" pitchFamily="18" charset="0"/>
              </a:rPr>
              <a:t> RBAC</a:t>
            </a:r>
            <a:r>
              <a:rPr lang="en-US" sz="2400" baseline="-25000">
                <a:latin typeface="Times New Roman" panose="02020603050405020304" pitchFamily="18" charset="0"/>
              </a:rPr>
              <a:t>2</a:t>
            </a:r>
          </a:p>
          <a:p>
            <a:pPr eaLnBrk="1" hangingPunct="1"/>
            <a:r>
              <a:rPr lang="en-US" sz="2400">
                <a:latin typeface="Times New Roman" panose="02020603050405020304" pitchFamily="18" charset="0"/>
              </a:rPr>
              <a:t>constraints</a:t>
            </a:r>
          </a:p>
        </p:txBody>
      </p:sp>
      <p:sp>
        <p:nvSpPr>
          <p:cNvPr id="21517" name="Text Box 10"/>
          <p:cNvSpPr txBox="1">
            <a:spLocks noChangeArrowheads="1"/>
          </p:cNvSpPr>
          <p:nvPr/>
        </p:nvSpPr>
        <p:spPr bwMode="auto">
          <a:xfrm>
            <a:off x="3276600" y="5257800"/>
            <a:ext cx="2570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sz="2400">
                <a:latin typeface="Times New Roman" panose="02020603050405020304" pitchFamily="18" charset="0"/>
              </a:rPr>
              <a:t>RBAC</a:t>
            </a:r>
            <a:r>
              <a:rPr lang="en-US" sz="2400" baseline="-25000">
                <a:latin typeface="Times New Roman" panose="02020603050405020304" pitchFamily="18" charset="0"/>
              </a:rPr>
              <a:t>0</a:t>
            </a:r>
            <a:r>
              <a:rPr lang="en-US" sz="2400">
                <a:latin typeface="Times New Roman" panose="02020603050405020304" pitchFamily="18" charset="0"/>
              </a:rPr>
              <a:t> base model</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ko-KR">
                <a:ea typeface="굴림" panose="020B0600000101010101" pitchFamily="34" charset="-127"/>
              </a:rPr>
              <a:t>CSE543</a:t>
            </a:r>
            <a:endParaRPr lang="en-US" altLang="en-US">
              <a:ea typeface="굴림" panose="020B0600000101010101" pitchFamily="34" charset="-127"/>
            </a:endParaRPr>
          </a:p>
        </p:txBody>
      </p:sp>
      <p:sp>
        <p:nvSpPr>
          <p:cNvPr id="51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1F88DBE-9EE7-4AB4-B2C5-CAF7580D0D42}" type="slidenum">
              <a:rPr lang="en-US"/>
              <a:pPr/>
              <a:t>2</a:t>
            </a:fld>
            <a:endParaRPr lang="en-US"/>
          </a:p>
        </p:txBody>
      </p:sp>
      <p:sp>
        <p:nvSpPr>
          <p:cNvPr id="5124" name="Rectangle 4"/>
          <p:cNvSpPr>
            <a:spLocks noGrp="1" noChangeArrowheads="1"/>
          </p:cNvSpPr>
          <p:nvPr>
            <p:ph type="title"/>
          </p:nvPr>
        </p:nvSpPr>
        <p:spPr>
          <a:xfrm>
            <a:off x="1219200" y="-228600"/>
            <a:ext cx="7543800" cy="1447800"/>
          </a:xfrm>
        </p:spPr>
        <p:txBody>
          <a:bodyPr/>
          <a:lstStyle/>
          <a:p>
            <a:r>
              <a:rPr lang="en-US" sz="5400" dirty="0"/>
              <a:t>Authentication</a:t>
            </a:r>
          </a:p>
        </p:txBody>
      </p:sp>
      <p:sp>
        <p:nvSpPr>
          <p:cNvPr id="5125" name="Rectangle 5"/>
          <p:cNvSpPr>
            <a:spLocks noGrp="1" noChangeArrowheads="1"/>
          </p:cNvSpPr>
          <p:nvPr>
            <p:ph type="body" idx="1"/>
          </p:nvPr>
        </p:nvSpPr>
        <p:spPr>
          <a:xfrm>
            <a:off x="609600" y="1295400"/>
            <a:ext cx="8305800" cy="5029200"/>
          </a:xfrm>
        </p:spPr>
        <p:txBody>
          <a:bodyPr/>
          <a:lstStyle/>
          <a:p>
            <a:pPr>
              <a:spcBef>
                <a:spcPct val="0"/>
              </a:spcBef>
            </a:pPr>
            <a:r>
              <a:rPr lang="en-US" sz="3600" dirty="0"/>
              <a:t>Authentication is </a:t>
            </a:r>
            <a:r>
              <a:rPr lang="en-US" sz="3600" b="1" i="1" u="sng" dirty="0"/>
              <a:t>validation of a user’s identity</a:t>
            </a:r>
          </a:p>
          <a:p>
            <a:pPr>
              <a:spcBef>
                <a:spcPct val="0"/>
              </a:spcBef>
            </a:pPr>
            <a:r>
              <a:rPr lang="en-US" sz="3600" dirty="0"/>
              <a:t>Four general ways for authentication:</a:t>
            </a:r>
          </a:p>
          <a:p>
            <a:pPr lvl="1">
              <a:spcBef>
                <a:spcPct val="0"/>
              </a:spcBef>
            </a:pPr>
            <a:r>
              <a:rPr lang="en-US" sz="3200" dirty="0"/>
              <a:t>What an entity </a:t>
            </a:r>
            <a:r>
              <a:rPr lang="en-US" sz="3200" b="1" i="1" u="sng" dirty="0"/>
              <a:t>has</a:t>
            </a:r>
            <a:r>
              <a:rPr lang="en-US" sz="3200" dirty="0"/>
              <a:t> (badge, ID card)</a:t>
            </a:r>
          </a:p>
          <a:p>
            <a:pPr lvl="1">
              <a:spcBef>
                <a:spcPct val="0"/>
              </a:spcBef>
            </a:pPr>
            <a:r>
              <a:rPr lang="en-US" sz="3200" dirty="0"/>
              <a:t>What an entity </a:t>
            </a:r>
            <a:r>
              <a:rPr lang="en-US" sz="3200" b="1" i="1" u="sng" dirty="0"/>
              <a:t>knows</a:t>
            </a:r>
            <a:r>
              <a:rPr lang="en-US" sz="3200" dirty="0"/>
              <a:t> (passwords, secret information)</a:t>
            </a:r>
          </a:p>
          <a:p>
            <a:pPr lvl="1">
              <a:spcBef>
                <a:spcPct val="0"/>
              </a:spcBef>
            </a:pPr>
            <a:r>
              <a:rPr lang="en-US" sz="3200" b="1" i="1" u="sng" dirty="0"/>
              <a:t>Who</a:t>
            </a:r>
            <a:r>
              <a:rPr lang="en-US" sz="3200" dirty="0"/>
              <a:t> an entity is (fingerprints, retinal characteristics)</a:t>
            </a:r>
          </a:p>
          <a:p>
            <a:pPr lvl="1">
              <a:spcBef>
                <a:spcPct val="0"/>
              </a:spcBef>
            </a:pPr>
            <a:r>
              <a:rPr lang="en-US" sz="3200" b="1" i="1" u="sng" dirty="0"/>
              <a:t>Where</a:t>
            </a:r>
            <a:r>
              <a:rPr lang="en-US" sz="3200" dirty="0"/>
              <a:t> an entity is (in front of a particular terminal)</a:t>
            </a:r>
          </a:p>
        </p:txBody>
      </p:sp>
      <p:sp>
        <p:nvSpPr>
          <p:cNvPr id="5126"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CN">
                <a:ea typeface="宋体" panose="02010600030101010101" pitchFamily="2" charset="-122"/>
              </a:rPr>
              <a:t>S. S. Yau</a:t>
            </a:r>
            <a:endParaRPr lang="en-US" alt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447800" y="-76200"/>
            <a:ext cx="7543800" cy="1295400"/>
          </a:xfrm>
        </p:spPr>
        <p:txBody>
          <a:bodyPr/>
          <a:lstStyle/>
          <a:p>
            <a:r>
              <a:rPr lang="en-US" sz="4800" dirty="0"/>
              <a:t>RBAC Family </a:t>
            </a:r>
            <a:r>
              <a:rPr lang="en-US" sz="3200" dirty="0"/>
              <a:t>(cont.)</a:t>
            </a:r>
          </a:p>
        </p:txBody>
      </p:sp>
      <p:sp>
        <p:nvSpPr>
          <p:cNvPr id="3" name="Content Placeholder 2"/>
          <p:cNvSpPr>
            <a:spLocks noGrp="1"/>
          </p:cNvSpPr>
          <p:nvPr>
            <p:ph idx="1"/>
          </p:nvPr>
        </p:nvSpPr>
        <p:spPr>
          <a:xfrm>
            <a:off x="609600" y="1447800"/>
            <a:ext cx="8229600" cy="5181600"/>
          </a:xfrm>
        </p:spPr>
        <p:txBody>
          <a:bodyPr>
            <a:normAutofit fontScale="92500" lnSpcReduction="20000"/>
          </a:bodyPr>
          <a:lstStyle/>
          <a:p>
            <a:pPr>
              <a:defRPr/>
            </a:pPr>
            <a:r>
              <a:rPr lang="en-US" dirty="0"/>
              <a:t>RBAC</a:t>
            </a:r>
            <a:r>
              <a:rPr lang="en-US" baseline="-25000" dirty="0"/>
              <a:t>0</a:t>
            </a:r>
            <a:r>
              <a:rPr lang="en-US" dirty="0"/>
              <a:t>: the base model indicating that it is the minimum requirement for RBAC</a:t>
            </a:r>
          </a:p>
          <a:p>
            <a:pPr>
              <a:defRPr/>
            </a:pPr>
            <a:r>
              <a:rPr lang="en-US" dirty="0"/>
              <a:t>RBAC</a:t>
            </a:r>
            <a:r>
              <a:rPr lang="en-US" baseline="-25000" dirty="0"/>
              <a:t>1</a:t>
            </a:r>
            <a:r>
              <a:rPr lang="en-US" dirty="0"/>
              <a:t>: include RBAC</a:t>
            </a:r>
            <a:r>
              <a:rPr lang="en-US" baseline="-25000" dirty="0"/>
              <a:t>0</a:t>
            </a:r>
            <a:r>
              <a:rPr lang="en-US" dirty="0"/>
              <a:t> and support of </a:t>
            </a:r>
            <a:r>
              <a:rPr lang="en-US" b="1" i="1" dirty="0"/>
              <a:t>role hierarchy </a:t>
            </a:r>
          </a:p>
          <a:p>
            <a:pPr lvl="1">
              <a:defRPr/>
            </a:pPr>
            <a:r>
              <a:rPr lang="en-US" dirty="0"/>
              <a:t>Inheritance among roles</a:t>
            </a:r>
            <a:endParaRPr lang="en-US" dirty="0">
              <a:ea typeface="+mn-ea"/>
              <a:cs typeface="+mn-cs"/>
            </a:endParaRPr>
          </a:p>
          <a:p>
            <a:pPr lvl="1">
              <a:defRPr/>
            </a:pPr>
            <a:r>
              <a:rPr lang="en-US" dirty="0"/>
              <a:t>Inheritance of permission from junior role (bottom) to senior role (top)</a:t>
            </a:r>
            <a:endParaRPr lang="en-US" dirty="0">
              <a:ea typeface="+mn-ea"/>
              <a:cs typeface="+mn-cs"/>
            </a:endParaRPr>
          </a:p>
          <a:p>
            <a:pPr>
              <a:defRPr/>
            </a:pPr>
            <a:r>
              <a:rPr lang="en-US" dirty="0"/>
              <a:t>RBAC</a:t>
            </a:r>
            <a:r>
              <a:rPr lang="en-US" baseline="-25000" dirty="0"/>
              <a:t>2</a:t>
            </a:r>
            <a:r>
              <a:rPr lang="en-US" dirty="0"/>
              <a:t>: include RBAC</a:t>
            </a:r>
            <a:r>
              <a:rPr lang="en-US" baseline="-25000" dirty="0"/>
              <a:t>0</a:t>
            </a:r>
            <a:r>
              <a:rPr lang="en-US" dirty="0"/>
              <a:t> and support of </a:t>
            </a:r>
            <a:r>
              <a:rPr lang="en-US" b="1" i="1" dirty="0"/>
              <a:t>constraints</a:t>
            </a:r>
            <a:r>
              <a:rPr lang="en-US" dirty="0"/>
              <a:t> </a:t>
            </a:r>
          </a:p>
          <a:p>
            <a:pPr lvl="1">
              <a:defRPr/>
            </a:pPr>
            <a:r>
              <a:rPr lang="en-US" dirty="0"/>
              <a:t>Enforces high-level organizational policies, such as mutually exclusive roles</a:t>
            </a:r>
          </a:p>
          <a:p>
            <a:pPr>
              <a:defRPr/>
            </a:pPr>
            <a:r>
              <a:rPr lang="en-US" dirty="0"/>
              <a:t>RBAC</a:t>
            </a:r>
            <a:r>
              <a:rPr lang="en-US" baseline="-25000" dirty="0"/>
              <a:t>3</a:t>
            </a:r>
            <a:r>
              <a:rPr lang="en-US" dirty="0"/>
              <a:t>: combine RBAC</a:t>
            </a:r>
            <a:r>
              <a:rPr lang="en-US" baseline="-25000" dirty="0"/>
              <a:t>1</a:t>
            </a:r>
            <a:r>
              <a:rPr lang="en-US" dirty="0"/>
              <a:t> and RBAC</a:t>
            </a:r>
            <a:r>
              <a:rPr lang="en-US" baseline="-25000" dirty="0"/>
              <a:t>2</a:t>
            </a:r>
          </a:p>
        </p:txBody>
      </p:sp>
      <p:sp>
        <p:nvSpPr>
          <p:cNvPr id="2253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CN">
                <a:ea typeface="宋体" panose="02010600030101010101" pitchFamily="2" charset="-122"/>
              </a:rPr>
              <a:t>S. S. Yau</a:t>
            </a:r>
            <a:endParaRPr lang="en-US" altLang="en-US"/>
          </a:p>
        </p:txBody>
      </p:sp>
      <p:sp>
        <p:nvSpPr>
          <p:cNvPr id="2253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ko-KR">
                <a:ea typeface="굴림" panose="020B0600000101010101" pitchFamily="34" charset="-127"/>
              </a:rPr>
              <a:t>CSE543</a:t>
            </a:r>
            <a:endParaRPr lang="en-US" altLang="en-US"/>
          </a:p>
        </p:txBody>
      </p:sp>
      <p:sp>
        <p:nvSpPr>
          <p:cNvPr id="225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216025FF-06EC-4CA4-900E-D1D6ED9EFDC4}" type="slidenum">
              <a:rPr lang="en-US" altLang="en-US"/>
              <a:pPr/>
              <a:t>20</a:t>
            </a:fld>
            <a:endParaRPr lang="en-US" alt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914400" y="-228600"/>
            <a:ext cx="8229600" cy="1447800"/>
          </a:xfrm>
        </p:spPr>
        <p:txBody>
          <a:bodyPr/>
          <a:lstStyle/>
          <a:p>
            <a:r>
              <a:rPr lang="en-US" sz="4300" dirty="0"/>
              <a:t>Situation-Aware Access Control</a:t>
            </a:r>
            <a:endParaRPr lang="en-US" sz="3200" dirty="0"/>
          </a:p>
        </p:txBody>
      </p:sp>
      <p:sp>
        <p:nvSpPr>
          <p:cNvPr id="3" name="Content Placeholder 2"/>
          <p:cNvSpPr>
            <a:spLocks noGrp="1"/>
          </p:cNvSpPr>
          <p:nvPr>
            <p:ph idx="1"/>
          </p:nvPr>
        </p:nvSpPr>
        <p:spPr>
          <a:xfrm>
            <a:off x="609600" y="1412875"/>
            <a:ext cx="8229600" cy="4987925"/>
          </a:xfrm>
        </p:spPr>
        <p:txBody>
          <a:bodyPr/>
          <a:lstStyle/>
          <a:p>
            <a:pPr>
              <a:defRPr/>
            </a:pPr>
            <a:r>
              <a:rPr lang="en-US" dirty="0"/>
              <a:t>Situation-aware access control model incorporates </a:t>
            </a:r>
            <a:r>
              <a:rPr lang="en-US" b="1" i="1" dirty="0"/>
              <a:t>situation-awareness</a:t>
            </a:r>
            <a:r>
              <a:rPr lang="en-US" dirty="0"/>
              <a:t> into RBAC</a:t>
            </a:r>
          </a:p>
          <a:p>
            <a:pPr lvl="1">
              <a:defRPr/>
            </a:pPr>
            <a:r>
              <a:rPr lang="en-US" dirty="0">
                <a:ea typeface="+mn-ea"/>
                <a:cs typeface="+mn-cs"/>
              </a:rPr>
              <a:t>Example, only when the user with the role of a teacher in the Smart Classroom during the class time,  the user can create a group discussion  </a:t>
            </a:r>
            <a:endParaRPr lang="en-US" dirty="0"/>
          </a:p>
        </p:txBody>
      </p:sp>
      <p:sp>
        <p:nvSpPr>
          <p:cNvPr id="2355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CN">
                <a:ea typeface="宋体" panose="02010600030101010101" pitchFamily="2" charset="-122"/>
              </a:rPr>
              <a:t>S. S. Yau</a:t>
            </a:r>
            <a:endParaRPr lang="en-US" altLang="en-US"/>
          </a:p>
        </p:txBody>
      </p:sp>
      <p:sp>
        <p:nvSpPr>
          <p:cNvPr id="2355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ko-KR">
                <a:ea typeface="굴림" panose="020B0600000101010101" pitchFamily="34" charset="-127"/>
              </a:rPr>
              <a:t>CSE543</a:t>
            </a:r>
            <a:endParaRPr lang="en-US" altLang="en-US"/>
          </a:p>
        </p:txBody>
      </p:sp>
      <p:sp>
        <p:nvSpPr>
          <p:cNvPr id="235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9B2F-B175-4374-B482-CD05393B0411}" type="slidenum">
              <a:rPr lang="en-US" altLang="en-US"/>
              <a:pPr/>
              <a:t>21</a:t>
            </a:fld>
            <a:endParaRPr lang="en-US" altLang="en-US"/>
          </a:p>
        </p:txBody>
      </p:sp>
      <p:pic>
        <p:nvPicPr>
          <p:cNvPr id="23559" name="Picture 2" descr="Situation-Aware Access Contro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4038600"/>
            <a:ext cx="75438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t>CSE543</a:t>
            </a:r>
          </a:p>
        </p:txBody>
      </p:sp>
      <p:sp>
        <p:nvSpPr>
          <p:cNvPr id="245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4159613-C638-461B-9526-8C98BA8AC9FE}" type="slidenum">
              <a:rPr lang="en-US"/>
              <a:pPr/>
              <a:t>22</a:t>
            </a:fld>
            <a:endParaRPr lang="en-US"/>
          </a:p>
        </p:txBody>
      </p:sp>
      <p:sp>
        <p:nvSpPr>
          <p:cNvPr id="24580" name="Rectangle 4"/>
          <p:cNvSpPr>
            <a:spLocks noGrp="1" noChangeArrowheads="1"/>
          </p:cNvSpPr>
          <p:nvPr>
            <p:ph type="title"/>
          </p:nvPr>
        </p:nvSpPr>
        <p:spPr>
          <a:xfrm>
            <a:off x="1447800" y="-228600"/>
            <a:ext cx="7543800" cy="1447800"/>
          </a:xfrm>
        </p:spPr>
        <p:txBody>
          <a:bodyPr/>
          <a:lstStyle/>
          <a:p>
            <a:r>
              <a:rPr lang="en-US" sz="4800" dirty="0"/>
              <a:t>References</a:t>
            </a:r>
          </a:p>
        </p:txBody>
      </p:sp>
      <p:sp>
        <p:nvSpPr>
          <p:cNvPr id="21509" name="Rectangle 5"/>
          <p:cNvSpPr>
            <a:spLocks noGrp="1" noChangeArrowheads="1"/>
          </p:cNvSpPr>
          <p:nvPr>
            <p:ph type="body" idx="1"/>
          </p:nvPr>
        </p:nvSpPr>
        <p:spPr>
          <a:xfrm>
            <a:off x="396240" y="1447800"/>
            <a:ext cx="8610600" cy="5029200"/>
          </a:xfrm>
        </p:spPr>
        <p:txBody>
          <a:bodyPr>
            <a:normAutofit fontScale="62500" lnSpcReduction="20000"/>
          </a:bodyPr>
          <a:lstStyle/>
          <a:p>
            <a:pPr marL="514350" indent="-514350">
              <a:buSzPct val="100000"/>
              <a:buFont typeface="+mj-lt"/>
              <a:buAutoNum type="arabicPeriod"/>
              <a:defRPr/>
            </a:pPr>
            <a:r>
              <a:rPr lang="en-US" dirty="0"/>
              <a:t>M. E. Whitman and H. J. </a:t>
            </a:r>
            <a:r>
              <a:rPr lang="en-US" dirty="0" err="1"/>
              <a:t>Mattord</a:t>
            </a:r>
            <a:r>
              <a:rPr lang="en-US" dirty="0"/>
              <a:t>, </a:t>
            </a:r>
            <a:r>
              <a:rPr lang="en-US" i="1" dirty="0"/>
              <a:t>Principles of Information Security,</a:t>
            </a:r>
            <a:r>
              <a:rPr lang="en-US" dirty="0"/>
              <a:t> </a:t>
            </a:r>
            <a:r>
              <a:rPr lang="en-US" i="1" dirty="0"/>
              <a:t>Thomson Course Technology, 6</a:t>
            </a:r>
            <a:r>
              <a:rPr lang="en-US" i="1" baseline="30000" dirty="0"/>
              <a:t>th </a:t>
            </a:r>
            <a:r>
              <a:rPr lang="en-US" dirty="0"/>
              <a:t>edition, 2018.</a:t>
            </a:r>
          </a:p>
          <a:p>
            <a:pPr marL="514350" indent="-514350">
              <a:buSzPct val="100000"/>
              <a:buFont typeface="+mj-lt"/>
              <a:buAutoNum type="arabicPeriod"/>
              <a:defRPr/>
            </a:pPr>
            <a:r>
              <a:rPr lang="en-US" dirty="0"/>
              <a:t>M. Bishop, </a:t>
            </a:r>
            <a:r>
              <a:rPr lang="en-US" i="1" dirty="0"/>
              <a:t>Introduction to Computer Security</a:t>
            </a:r>
            <a:r>
              <a:rPr lang="en-US" dirty="0"/>
              <a:t>, Addison-Wesley, 2005, Chapter 11, 14</a:t>
            </a:r>
          </a:p>
          <a:p>
            <a:pPr marL="514350" indent="-514350">
              <a:buSzPct val="100000"/>
              <a:buFont typeface="+mj-lt"/>
              <a:buAutoNum type="arabicPeriod"/>
              <a:defRPr/>
            </a:pPr>
            <a:r>
              <a:rPr lang="en-US" dirty="0"/>
              <a:t>Comparing ACLs and Capabilities</a:t>
            </a:r>
            <a:r>
              <a:rPr lang="en-US" sz="3100" dirty="0"/>
              <a:t>, </a:t>
            </a:r>
            <a:r>
              <a:rPr lang="en-US" sz="3100" dirty="0">
                <a:hlinkClick r:id="rId3">
                  <a:extLst>
                    <a:ext uri="{A12FA001-AC4F-418D-AE19-62706E023703}">
                      <ahyp:hlinkClr xmlns:ahyp="http://schemas.microsoft.com/office/drawing/2018/hyperlinkcolor" val="tx"/>
                    </a:ext>
                  </a:extLst>
                </a:hlinkClick>
              </a:rPr>
              <a:t>http://www.eros-os.org/essays/ACLSvCaps.html</a:t>
            </a:r>
            <a:endParaRPr lang="en-US" sz="3100" dirty="0"/>
          </a:p>
          <a:p>
            <a:pPr marL="514350" indent="-514350">
              <a:buSzPct val="100000"/>
              <a:buFont typeface="+mj-lt"/>
              <a:buAutoNum type="arabicPeriod"/>
              <a:defRPr/>
            </a:pPr>
            <a:r>
              <a:rPr lang="en-US" dirty="0" err="1"/>
              <a:t>Sandhu</a:t>
            </a:r>
            <a:r>
              <a:rPr lang="en-US" dirty="0"/>
              <a:t>, R., Coyne, E.J., Feinstein, H.L. and </a:t>
            </a:r>
            <a:r>
              <a:rPr lang="en-US" dirty="0" err="1"/>
              <a:t>Youman</a:t>
            </a:r>
            <a:r>
              <a:rPr lang="en-US" dirty="0"/>
              <a:t>, C.E. </a:t>
            </a:r>
            <a:r>
              <a:rPr lang="en-US" sz="3100" dirty="0"/>
              <a:t>"</a:t>
            </a:r>
            <a:r>
              <a:rPr lang="en-US" sz="3100" dirty="0">
                <a:hlinkClick r:id="rId4" tooltip="http://csrc.nist.gov/rbac/sandhu96.pdf">
                  <a:extLst>
                    <a:ext uri="{A12FA001-AC4F-418D-AE19-62706E023703}">
                      <ahyp:hlinkClr xmlns:ahyp="http://schemas.microsoft.com/office/drawing/2018/hyperlinkcolor" val="tx"/>
                    </a:ext>
                  </a:extLst>
                </a:hlinkClick>
              </a:rPr>
              <a:t>Role-Based Access Control Models</a:t>
            </a:r>
            <a:r>
              <a:rPr lang="en-US" dirty="0"/>
              <a:t>“ </a:t>
            </a:r>
            <a:r>
              <a:rPr lang="en-US" i="1" dirty="0"/>
              <a:t>IEEE Computer</a:t>
            </a:r>
            <a:r>
              <a:rPr lang="en-US" dirty="0"/>
              <a:t> (IEEE Press) </a:t>
            </a:r>
            <a:r>
              <a:rPr lang="en-US" b="1" dirty="0"/>
              <a:t>29</a:t>
            </a:r>
            <a:r>
              <a:rPr lang="en-US" dirty="0"/>
              <a:t> (2): 38–47, 1996</a:t>
            </a:r>
          </a:p>
          <a:p>
            <a:pPr marL="514350" indent="-514350">
              <a:buSzPct val="100000"/>
              <a:buFont typeface="+mj-lt"/>
              <a:buAutoNum type="arabicPeriod"/>
              <a:defRPr/>
            </a:pPr>
            <a:r>
              <a:rPr lang="en-US" dirty="0"/>
              <a:t>Role Based Access Control and Role Based Security, </a:t>
            </a:r>
            <a:r>
              <a:rPr lang="en-US" dirty="0">
                <a:solidFill>
                  <a:schemeClr val="bg2"/>
                </a:solidFill>
                <a:hlinkClick r:id="rId5">
                  <a:extLst>
                    <a:ext uri="{A12FA001-AC4F-418D-AE19-62706E023703}">
                      <ahyp:hlinkClr xmlns:ahyp="http://schemas.microsoft.com/office/drawing/2018/hyperlinkcolor" val="tx"/>
                    </a:ext>
                  </a:extLst>
                </a:hlinkClick>
              </a:rPr>
              <a:t>http://csrc.nist.gov/groups/SNS/rbac/</a:t>
            </a:r>
            <a:r>
              <a:rPr lang="en-US" dirty="0">
                <a:solidFill>
                  <a:schemeClr val="bg2"/>
                </a:solidFill>
              </a:rPr>
              <a:t> </a:t>
            </a:r>
          </a:p>
          <a:p>
            <a:pPr marL="514350" indent="-514350">
              <a:buSzPct val="100000"/>
              <a:buFont typeface="+mj-lt"/>
              <a:buAutoNum type="arabicPeriod"/>
              <a:defRPr/>
            </a:pPr>
            <a:r>
              <a:rPr lang="en-US" dirty="0"/>
              <a:t>S. S. </a:t>
            </a:r>
            <a:r>
              <a:rPr lang="en-US" dirty="0" err="1"/>
              <a:t>Yau</a:t>
            </a:r>
            <a:r>
              <a:rPr lang="en-US" dirty="0"/>
              <a:t>, Y. Yao, and V. </a:t>
            </a:r>
            <a:r>
              <a:rPr lang="en-US" dirty="0" err="1"/>
              <a:t>Banga</a:t>
            </a:r>
            <a:r>
              <a:rPr lang="en-US" dirty="0"/>
              <a:t>, “Situation-aware access control for service-oriented autonomous decentralized systems”,  </a:t>
            </a:r>
            <a:r>
              <a:rPr lang="en-US" i="1" dirty="0"/>
              <a:t>Proc. International Symposium on Autonomous Decentralized Systems (ISADS), </a:t>
            </a:r>
            <a:r>
              <a:rPr lang="en-US" dirty="0"/>
              <a:t>2005, pp. 17-24</a:t>
            </a:r>
          </a:p>
          <a:p>
            <a:pPr marL="514350" indent="-514350">
              <a:buSzPct val="100000"/>
              <a:buFont typeface="+mj-lt"/>
              <a:buAutoNum type="arabicPeriod"/>
              <a:defRPr/>
            </a:pPr>
            <a:r>
              <a:rPr lang="en-US" dirty="0"/>
              <a:t>Yun, </a:t>
            </a:r>
            <a:r>
              <a:rPr lang="en-US" dirty="0" err="1"/>
              <a:t>Yau</a:t>
            </a:r>
            <a:r>
              <a:rPr lang="en-US" dirty="0"/>
              <a:t> Wei. "„The ‘123’of Biometric Technology “, 2003</a:t>
            </a:r>
            <a:r>
              <a:rPr lang="en-US"/>
              <a:t>."</a:t>
            </a:r>
            <a:r>
              <a:rPr lang="en-US" i="1"/>
              <a:t> retrieved November</a:t>
            </a:r>
            <a:r>
              <a:rPr lang="en-US"/>
              <a:t> </a:t>
            </a:r>
            <a:r>
              <a:rPr lang="en-US" dirty="0"/>
              <a:t>21 (2005).</a:t>
            </a:r>
          </a:p>
        </p:txBody>
      </p:sp>
      <p:sp>
        <p:nvSpPr>
          <p:cNvPr id="24582"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CN">
                <a:ea typeface="宋体" panose="02010600030101010101" pitchFamily="2" charset="-122"/>
              </a:rPr>
              <a:t>S. S. Yau</a:t>
            </a:r>
            <a:endParaRPr lang="en-US" alt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427163" y="-228600"/>
            <a:ext cx="7793037" cy="1447800"/>
          </a:xfrm>
        </p:spPr>
        <p:txBody>
          <a:bodyPr/>
          <a:lstStyle/>
          <a:p>
            <a:r>
              <a:rPr lang="en-US" sz="5400" dirty="0"/>
              <a:t>Passwords</a:t>
            </a:r>
          </a:p>
        </p:txBody>
      </p:sp>
      <p:sp>
        <p:nvSpPr>
          <p:cNvPr id="3" name="Content Placeholder 2"/>
          <p:cNvSpPr>
            <a:spLocks noGrp="1"/>
          </p:cNvSpPr>
          <p:nvPr>
            <p:ph idx="1"/>
          </p:nvPr>
        </p:nvSpPr>
        <p:spPr>
          <a:xfrm>
            <a:off x="609600" y="1295400"/>
            <a:ext cx="8229600" cy="4759325"/>
          </a:xfrm>
        </p:spPr>
        <p:txBody>
          <a:bodyPr>
            <a:noAutofit/>
          </a:bodyPr>
          <a:lstStyle/>
          <a:p>
            <a:pPr>
              <a:defRPr/>
            </a:pPr>
            <a:r>
              <a:rPr lang="en-US" sz="4000" dirty="0"/>
              <a:t>A password is information associated with an entity that confirms the entity’s identity</a:t>
            </a:r>
          </a:p>
          <a:p>
            <a:pPr>
              <a:defRPr/>
            </a:pPr>
            <a:r>
              <a:rPr lang="en-US" sz="4000" dirty="0"/>
              <a:t>Password storage</a:t>
            </a:r>
          </a:p>
          <a:p>
            <a:pPr lvl="1">
              <a:lnSpc>
                <a:spcPct val="90000"/>
              </a:lnSpc>
              <a:defRPr/>
            </a:pPr>
            <a:r>
              <a:rPr lang="en-US" sz="3600" dirty="0"/>
              <a:t>Store in file</a:t>
            </a:r>
          </a:p>
          <a:p>
            <a:pPr lvl="1">
              <a:lnSpc>
                <a:spcPct val="90000"/>
              </a:lnSpc>
              <a:defRPr/>
            </a:pPr>
            <a:r>
              <a:rPr lang="en-US" sz="3600" dirty="0"/>
              <a:t>Store in encrypted file</a:t>
            </a:r>
          </a:p>
          <a:p>
            <a:pPr lvl="1">
              <a:lnSpc>
                <a:spcPct val="90000"/>
              </a:lnSpc>
              <a:defRPr/>
            </a:pPr>
            <a:r>
              <a:rPr lang="en-US" sz="3600" dirty="0"/>
              <a:t>Store with one-way hashes</a:t>
            </a:r>
          </a:p>
        </p:txBody>
      </p:sp>
      <p:sp>
        <p:nvSpPr>
          <p:cNvPr id="614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CN">
                <a:ea typeface="宋体" panose="02010600030101010101" pitchFamily="2" charset="-122"/>
              </a:rPr>
              <a:t>S. S. Yau</a:t>
            </a:r>
            <a:endParaRPr lang="en-US" altLang="en-US"/>
          </a:p>
        </p:txBody>
      </p:sp>
      <p:sp>
        <p:nvSpPr>
          <p:cNvPr id="614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ko-KR">
                <a:ea typeface="굴림" panose="020B0600000101010101" pitchFamily="34" charset="-127"/>
              </a:rPr>
              <a:t>CSE543</a:t>
            </a:r>
            <a:endParaRPr lang="en-US" altLang="en-US"/>
          </a:p>
        </p:txBody>
      </p:sp>
      <p:sp>
        <p:nvSpPr>
          <p:cNvPr id="61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61FC2023-A8C1-4EC0-9747-AE6DD633D4F0}" type="slidenum">
              <a:rPr lang="en-US" altLang="en-US"/>
              <a:pPr/>
              <a:t>3</a:t>
            </a:fld>
            <a:endParaRPr lang="en-US" alt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427163" y="-228600"/>
            <a:ext cx="7793037" cy="1447800"/>
          </a:xfrm>
        </p:spPr>
        <p:txBody>
          <a:bodyPr/>
          <a:lstStyle/>
          <a:p>
            <a:r>
              <a:rPr lang="en-US" sz="4800" dirty="0"/>
              <a:t>Password Attacks </a:t>
            </a:r>
          </a:p>
        </p:txBody>
      </p:sp>
      <p:sp>
        <p:nvSpPr>
          <p:cNvPr id="7171" name="Content Placeholder 2"/>
          <p:cNvSpPr>
            <a:spLocks noGrp="1"/>
          </p:cNvSpPr>
          <p:nvPr>
            <p:ph idx="1"/>
          </p:nvPr>
        </p:nvSpPr>
        <p:spPr>
          <a:xfrm>
            <a:off x="609600" y="1371600"/>
            <a:ext cx="8229600" cy="4759325"/>
          </a:xfrm>
        </p:spPr>
        <p:txBody>
          <a:bodyPr/>
          <a:lstStyle/>
          <a:p>
            <a:r>
              <a:rPr lang="en-US" sz="3600" dirty="0"/>
              <a:t>Dictionary attack</a:t>
            </a:r>
          </a:p>
          <a:p>
            <a:r>
              <a:rPr lang="en-US" sz="3600" dirty="0"/>
              <a:t>Other types of attacks???</a:t>
            </a:r>
          </a:p>
          <a:p>
            <a:r>
              <a:rPr lang="en-US" sz="3600" dirty="0"/>
              <a:t>Countermeasures</a:t>
            </a:r>
          </a:p>
          <a:p>
            <a:pPr lvl="1"/>
            <a:r>
              <a:rPr lang="en-US" sz="3400" dirty="0"/>
              <a:t>Random selection of passwords</a:t>
            </a:r>
          </a:p>
          <a:p>
            <a:pPr lvl="1"/>
            <a:r>
              <a:rPr lang="en-US" sz="3400" dirty="0"/>
              <a:t>Use strong passwords</a:t>
            </a:r>
          </a:p>
          <a:p>
            <a:pPr lvl="1"/>
            <a:r>
              <a:rPr lang="en-US" sz="3400" dirty="0"/>
              <a:t>Disable the account after </a:t>
            </a:r>
            <a:r>
              <a:rPr lang="en-US" sz="3400" i="1" dirty="0"/>
              <a:t>#</a:t>
            </a:r>
            <a:r>
              <a:rPr lang="en-US" sz="3400" dirty="0"/>
              <a:t> consecutive attempts to login in to an account fail</a:t>
            </a:r>
          </a:p>
          <a:p>
            <a:pPr lvl="1"/>
            <a:r>
              <a:rPr lang="en-US" sz="3400" dirty="0"/>
              <a:t>Other types of countermeasures???</a:t>
            </a:r>
          </a:p>
        </p:txBody>
      </p:sp>
      <p:sp>
        <p:nvSpPr>
          <p:cNvPr id="717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CN">
                <a:ea typeface="宋体" panose="02010600030101010101" pitchFamily="2" charset="-122"/>
              </a:rPr>
              <a:t>S. S. Yau</a:t>
            </a:r>
            <a:endParaRPr lang="en-US" altLang="en-US"/>
          </a:p>
        </p:txBody>
      </p:sp>
      <p:sp>
        <p:nvSpPr>
          <p:cNvPr id="717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ko-KR">
                <a:ea typeface="굴림" panose="020B0600000101010101" pitchFamily="34" charset="-127"/>
              </a:rPr>
              <a:t>CSE543</a:t>
            </a:r>
            <a:endParaRPr lang="en-US" altLang="en-US"/>
          </a:p>
        </p:txBody>
      </p:sp>
      <p:sp>
        <p:nvSpPr>
          <p:cNvPr id="71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6AE257AE-91D7-42CE-8E8F-E588D47EE99E}" type="slidenum">
              <a:rPr lang="en-US" altLang="en-US"/>
              <a:pPr/>
              <a:t>4</a:t>
            </a:fld>
            <a:endParaRPr lang="en-US" alt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427163" y="-228600"/>
            <a:ext cx="7793037" cy="1447800"/>
          </a:xfrm>
        </p:spPr>
        <p:txBody>
          <a:bodyPr/>
          <a:lstStyle/>
          <a:p>
            <a:r>
              <a:rPr lang="en-US" sz="4400" dirty="0"/>
              <a:t>One-Time Passwords</a:t>
            </a:r>
          </a:p>
        </p:txBody>
      </p:sp>
      <p:sp>
        <p:nvSpPr>
          <p:cNvPr id="8195" name="Content Placeholder 2"/>
          <p:cNvSpPr>
            <a:spLocks noGrp="1"/>
          </p:cNvSpPr>
          <p:nvPr>
            <p:ph idx="1"/>
          </p:nvPr>
        </p:nvSpPr>
        <p:spPr>
          <a:xfrm>
            <a:off x="381000" y="1600200"/>
            <a:ext cx="8458200" cy="4835525"/>
          </a:xfrm>
        </p:spPr>
        <p:txBody>
          <a:bodyPr>
            <a:normAutofit/>
          </a:bodyPr>
          <a:lstStyle/>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Password that can be used exactly </a:t>
            </a:r>
            <a:r>
              <a:rPr lang="en-GB" i="1" dirty="0"/>
              <a:t>once</a:t>
            </a: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Generation mechanisms</a:t>
            </a:r>
            <a:endParaRPr lang="en-GB" sz="2800" dirty="0"/>
          </a:p>
          <a:p>
            <a:pPr lvl="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i="1" dirty="0"/>
              <a:t>Time-synchronization</a:t>
            </a:r>
            <a:r>
              <a:rPr lang="en-GB" dirty="0"/>
              <a:t> </a:t>
            </a:r>
          </a:p>
          <a:p>
            <a:pPr lvl="2">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600" dirty="0"/>
              <a:t>Using a synchronized time between client and server </a:t>
            </a:r>
          </a:p>
          <a:p>
            <a:pPr lvl="2">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600" dirty="0"/>
              <a:t>Example</a:t>
            </a:r>
          </a:p>
          <a:p>
            <a:pPr lvl="2">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600" dirty="0"/>
              <a:t>    Let </a:t>
            </a:r>
            <a:r>
              <a:rPr lang="en-GB" sz="2600" dirty="0" err="1"/>
              <a:t>t</a:t>
            </a:r>
            <a:r>
              <a:rPr lang="en-GB" sz="2600" baseline="-25000" dirty="0" err="1"/>
              <a:t>x</a:t>
            </a:r>
            <a:r>
              <a:rPr lang="en-GB" sz="2600" dirty="0"/>
              <a:t> be the current synchronized time, </a:t>
            </a:r>
          </a:p>
          <a:p>
            <a:pPr lvl="1">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600" dirty="0"/>
              <a:t>		 f(</a:t>
            </a:r>
            <a:r>
              <a:rPr lang="en-GB" sz="2600" dirty="0" err="1"/>
              <a:t>t</a:t>
            </a:r>
            <a:r>
              <a:rPr lang="en-GB" sz="2600" baseline="-25000" dirty="0" err="1"/>
              <a:t>x</a:t>
            </a:r>
            <a:r>
              <a:rPr lang="en-GB" sz="2600" dirty="0"/>
              <a:t>)=</a:t>
            </a:r>
            <a:r>
              <a:rPr lang="en-GB" sz="2600" dirty="0" err="1"/>
              <a:t>p</a:t>
            </a:r>
            <a:r>
              <a:rPr lang="en-GB" sz="2600" baseline="-25000" dirty="0" err="1"/>
              <a:t>x</a:t>
            </a:r>
            <a:r>
              <a:rPr lang="en-GB" sz="2600" dirty="0"/>
              <a:t> The passwords in the order of use are</a:t>
            </a:r>
          </a:p>
          <a:p>
            <a:pPr lvl="1">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600" dirty="0"/>
              <a:t>		    p</a:t>
            </a:r>
            <a:r>
              <a:rPr lang="en-GB" sz="2600" baseline="-25000" dirty="0"/>
              <a:t>1</a:t>
            </a:r>
            <a:r>
              <a:rPr lang="en-GB" sz="2600" dirty="0"/>
              <a:t>, p</a:t>
            </a:r>
            <a:r>
              <a:rPr lang="en-GB" sz="2600" baseline="-25000" dirty="0"/>
              <a:t>2</a:t>
            </a:r>
            <a:r>
              <a:rPr lang="en-GB" sz="2600" dirty="0"/>
              <a:t> … </a:t>
            </a:r>
            <a:r>
              <a:rPr lang="en-GB" sz="2600" dirty="0" err="1"/>
              <a:t>p</a:t>
            </a:r>
            <a:r>
              <a:rPr lang="en-GB" sz="2600" baseline="-25000" dirty="0" err="1"/>
              <a:t>x</a:t>
            </a:r>
            <a:r>
              <a:rPr lang="en-GB" sz="2600" dirty="0"/>
              <a:t> … </a:t>
            </a:r>
            <a:endParaRPr lang="en-GB" sz="2200" dirty="0"/>
          </a:p>
          <a:p>
            <a:pPr lvl="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p:txBody>
      </p:sp>
      <p:sp>
        <p:nvSpPr>
          <p:cNvPr id="819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CN">
                <a:ea typeface="宋体" panose="02010600030101010101" pitchFamily="2" charset="-122"/>
              </a:rPr>
              <a:t>S. S. Yau</a:t>
            </a:r>
            <a:endParaRPr lang="en-US" altLang="en-US"/>
          </a:p>
        </p:txBody>
      </p:sp>
      <p:sp>
        <p:nvSpPr>
          <p:cNvPr id="819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ko-KR">
                <a:ea typeface="굴림" panose="020B0600000101010101" pitchFamily="34" charset="-127"/>
              </a:rPr>
              <a:t>CSE543</a:t>
            </a:r>
            <a:endParaRPr lang="en-US" altLang="en-US"/>
          </a:p>
        </p:txBody>
      </p:sp>
      <p:sp>
        <p:nvSpPr>
          <p:cNvPr id="81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AD1E9867-00A5-4457-8C48-94CF1B6F68DC}" type="slidenum">
              <a:rPr lang="en-US" altLang="en-US"/>
              <a:pPr/>
              <a:t>5</a:t>
            </a:fld>
            <a:endParaRPr lang="en-US" alt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427163" y="-228600"/>
            <a:ext cx="7793037" cy="1447800"/>
          </a:xfrm>
        </p:spPr>
        <p:txBody>
          <a:bodyPr/>
          <a:lstStyle/>
          <a:p>
            <a:r>
              <a:rPr lang="en-US" sz="4400" dirty="0"/>
              <a:t>One-Time Passwords </a:t>
            </a:r>
            <a:r>
              <a:rPr lang="en-US" sz="3200" dirty="0"/>
              <a:t>(cont.)</a:t>
            </a:r>
          </a:p>
        </p:txBody>
      </p:sp>
      <p:sp>
        <p:nvSpPr>
          <p:cNvPr id="8195" name="Content Placeholder 2"/>
          <p:cNvSpPr>
            <a:spLocks noGrp="1"/>
          </p:cNvSpPr>
          <p:nvPr>
            <p:ph idx="1"/>
          </p:nvPr>
        </p:nvSpPr>
        <p:spPr>
          <a:xfrm>
            <a:off x="304800" y="1447800"/>
            <a:ext cx="8534400" cy="5029200"/>
          </a:xfrm>
        </p:spPr>
        <p:txBody>
          <a:bodyPr>
            <a:normAutofit/>
          </a:bodyPr>
          <a:lstStyle/>
          <a:p>
            <a:pPr lvl="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i="1" dirty="0"/>
              <a:t>Challenge-response</a:t>
            </a:r>
          </a:p>
          <a:p>
            <a:pPr lvl="2">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dirty="0"/>
              <a:t>Using a challenge from server</a:t>
            </a:r>
          </a:p>
          <a:p>
            <a:pPr lvl="2">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dirty="0"/>
              <a:t>Example:     Let c</a:t>
            </a:r>
            <a:r>
              <a:rPr lang="en-GB" sz="2200" baseline="-25000" dirty="0"/>
              <a:t>i</a:t>
            </a:r>
            <a:r>
              <a:rPr lang="en-GB" sz="2200" dirty="0"/>
              <a:t> be the current challenge from server, </a:t>
            </a:r>
          </a:p>
          <a:p>
            <a:pPr lvl="3">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dirty="0"/>
              <a:t>f(c</a:t>
            </a:r>
            <a:r>
              <a:rPr lang="en-GB" sz="2200" baseline="-25000" dirty="0"/>
              <a:t>i</a:t>
            </a:r>
            <a:r>
              <a:rPr lang="en-GB" sz="2200" dirty="0"/>
              <a:t>) = p</a:t>
            </a:r>
            <a:r>
              <a:rPr lang="en-GB" sz="2200" baseline="-25000" dirty="0"/>
              <a:t>i.</a:t>
            </a:r>
            <a:r>
              <a:rPr lang="en-GB" sz="2200" dirty="0"/>
              <a:t> The passwords in the order of use are </a:t>
            </a:r>
          </a:p>
          <a:p>
            <a:pPr lvl="3">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dirty="0"/>
              <a:t>p</a:t>
            </a:r>
            <a:r>
              <a:rPr lang="en-GB" sz="2200" baseline="-25000" dirty="0"/>
              <a:t>1</a:t>
            </a:r>
            <a:r>
              <a:rPr lang="en-GB" sz="2200" dirty="0"/>
              <a:t>, p</a:t>
            </a:r>
            <a:r>
              <a:rPr lang="en-GB" sz="2200" baseline="-25000" dirty="0"/>
              <a:t>2</a:t>
            </a:r>
            <a:r>
              <a:rPr lang="en-GB" sz="2200" dirty="0"/>
              <a:t> …, p</a:t>
            </a:r>
            <a:r>
              <a:rPr lang="en-GB" sz="2200" baseline="-25000" dirty="0"/>
              <a:t>i</a:t>
            </a:r>
            <a:r>
              <a:rPr lang="en-GB" sz="2200" dirty="0"/>
              <a:t>, … </a:t>
            </a:r>
            <a:r>
              <a:rPr lang="en-GB" sz="2200" dirty="0" err="1"/>
              <a:t>p</a:t>
            </a:r>
            <a:r>
              <a:rPr lang="en-GB" sz="2200" baseline="-25000" dirty="0" err="1"/>
              <a:t>n</a:t>
            </a:r>
            <a:r>
              <a:rPr lang="en-GB" sz="2200" dirty="0"/>
              <a:t> </a:t>
            </a:r>
          </a:p>
          <a:p>
            <a:pPr lvl="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i="1" dirty="0"/>
              <a:t>Hash chain</a:t>
            </a:r>
          </a:p>
          <a:p>
            <a:pPr lvl="2">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dirty="0"/>
              <a:t>Using a chain of hash functions</a:t>
            </a:r>
          </a:p>
          <a:p>
            <a:pPr lvl="2">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dirty="0"/>
              <a:t>Example:  h is the hash function, p is the OTP and an initial seed s</a:t>
            </a:r>
          </a:p>
          <a:p>
            <a:pPr lvl="3">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dirty="0"/>
              <a:t>h(s)=p</a:t>
            </a:r>
            <a:r>
              <a:rPr lang="en-GB" sz="2200" baseline="-25000" dirty="0"/>
              <a:t>1</a:t>
            </a:r>
            <a:r>
              <a:rPr lang="en-GB" sz="2200" dirty="0"/>
              <a:t>, h(p</a:t>
            </a:r>
            <a:r>
              <a:rPr lang="en-GB" sz="2200" baseline="-25000" dirty="0"/>
              <a:t>1</a:t>
            </a:r>
            <a:r>
              <a:rPr lang="en-GB" sz="2200" dirty="0"/>
              <a:t>)=p</a:t>
            </a:r>
            <a:r>
              <a:rPr lang="en-GB" sz="2200" baseline="-25000" dirty="0"/>
              <a:t>2</a:t>
            </a:r>
            <a:r>
              <a:rPr lang="en-GB" sz="2200" dirty="0"/>
              <a:t>, …, h(p</a:t>
            </a:r>
            <a:r>
              <a:rPr lang="en-GB" sz="2200" baseline="-25000" dirty="0"/>
              <a:t>n-1</a:t>
            </a:r>
            <a:r>
              <a:rPr lang="en-GB" sz="2200" dirty="0"/>
              <a:t>)=</a:t>
            </a:r>
            <a:r>
              <a:rPr lang="en-GB" sz="2200" dirty="0" err="1"/>
              <a:t>p</a:t>
            </a:r>
            <a:r>
              <a:rPr lang="en-GB" sz="2200" baseline="-25000" dirty="0" err="1"/>
              <a:t>n</a:t>
            </a:r>
            <a:endParaRPr lang="en-GB" sz="2200" baseline="-25000" dirty="0"/>
          </a:p>
          <a:p>
            <a:pPr lvl="3">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dirty="0"/>
              <a:t>The passwords in the order of use are</a:t>
            </a:r>
          </a:p>
          <a:p>
            <a:pPr lvl="3">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dirty="0" err="1"/>
              <a:t>p</a:t>
            </a:r>
            <a:r>
              <a:rPr lang="en-GB" sz="2200" baseline="-25000" dirty="0" err="1"/>
              <a:t>n</a:t>
            </a:r>
            <a:r>
              <a:rPr lang="en-GB" sz="2200" dirty="0"/>
              <a:t>, p</a:t>
            </a:r>
            <a:r>
              <a:rPr lang="en-GB" sz="2200" baseline="-25000" dirty="0"/>
              <a:t>n-1</a:t>
            </a:r>
            <a:r>
              <a:rPr lang="en-GB" sz="2200" dirty="0"/>
              <a:t>, …, p</a:t>
            </a:r>
            <a:r>
              <a:rPr lang="en-GB" sz="2200" baseline="-25000" dirty="0"/>
              <a:t>2</a:t>
            </a:r>
            <a:r>
              <a:rPr lang="en-GB" sz="2200" dirty="0"/>
              <a:t>, p</a:t>
            </a:r>
            <a:r>
              <a:rPr lang="en-GB" sz="2200" baseline="-25000" dirty="0"/>
              <a:t>1</a:t>
            </a:r>
          </a:p>
          <a:p>
            <a:pPr lvl="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p:txBody>
      </p:sp>
      <p:sp>
        <p:nvSpPr>
          <p:cNvPr id="819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CN">
                <a:ea typeface="宋体" panose="02010600030101010101" pitchFamily="2" charset="-122"/>
              </a:rPr>
              <a:t>S. S. Yau</a:t>
            </a:r>
            <a:endParaRPr lang="en-US" altLang="en-US"/>
          </a:p>
        </p:txBody>
      </p:sp>
      <p:sp>
        <p:nvSpPr>
          <p:cNvPr id="819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ko-KR">
                <a:ea typeface="굴림" panose="020B0600000101010101" pitchFamily="34" charset="-127"/>
              </a:rPr>
              <a:t>CSE543</a:t>
            </a:r>
            <a:endParaRPr lang="en-US" altLang="en-US" dirty="0"/>
          </a:p>
        </p:txBody>
      </p:sp>
      <p:sp>
        <p:nvSpPr>
          <p:cNvPr id="81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AD1E9867-00A5-4457-8C48-94CF1B6F68DC}" type="slidenum">
              <a:rPr lang="en-US" altLang="en-US"/>
              <a:pPr/>
              <a:t>6</a:t>
            </a:fld>
            <a:endParaRPr lang="en-US" altLang="en-US"/>
          </a:p>
        </p:txBody>
      </p:sp>
    </p:spTree>
    <p:extLst>
      <p:ext uri="{BB962C8B-B14F-4D97-AF65-F5344CB8AC3E}">
        <p14:creationId xmlns:p14="http://schemas.microsoft.com/office/powerpoint/2010/main" val="290986958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427163" y="-228600"/>
            <a:ext cx="7793037" cy="1447800"/>
          </a:xfrm>
        </p:spPr>
        <p:txBody>
          <a:bodyPr/>
          <a:lstStyle/>
          <a:p>
            <a:r>
              <a:rPr lang="en-US" sz="4800" dirty="0"/>
              <a:t>Biometric Authentication</a:t>
            </a:r>
          </a:p>
        </p:txBody>
      </p:sp>
      <p:sp>
        <p:nvSpPr>
          <p:cNvPr id="9219" name="Content Placeholder 2"/>
          <p:cNvSpPr>
            <a:spLocks noGrp="1"/>
          </p:cNvSpPr>
          <p:nvPr>
            <p:ph idx="1"/>
          </p:nvPr>
        </p:nvSpPr>
        <p:spPr>
          <a:xfrm>
            <a:off x="609600" y="1489075"/>
            <a:ext cx="8229600" cy="4606925"/>
          </a:xfrm>
        </p:spPr>
        <p:txBody>
          <a:bodyPr/>
          <a:lstStyle/>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3400" b="1" i="1" dirty="0"/>
              <a:t>Fingerprints</a:t>
            </a:r>
            <a:endParaRPr lang="en-GB" sz="3400" dirty="0"/>
          </a:p>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3400" b="1" i="1" dirty="0"/>
              <a:t>Voices</a:t>
            </a:r>
            <a:r>
              <a:rPr lang="en-GB" sz="3400" dirty="0"/>
              <a:t>: speaker verification or recognition</a:t>
            </a:r>
          </a:p>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3400" b="1" i="1" dirty="0"/>
              <a:t>Eyes</a:t>
            </a:r>
            <a:r>
              <a:rPr lang="en-GB" sz="3400" dirty="0"/>
              <a:t>: irises </a:t>
            </a:r>
          </a:p>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3400" b="1" i="1" dirty="0"/>
              <a:t>Faces:</a:t>
            </a:r>
            <a:r>
              <a:rPr lang="en-GB" sz="3400" dirty="0"/>
              <a:t> image, or specific features</a:t>
            </a:r>
          </a:p>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3400" b="1" i="1" dirty="0"/>
              <a:t>Keystroke dynamics</a:t>
            </a:r>
            <a:r>
              <a:rPr lang="en-GB" sz="3400" dirty="0"/>
              <a:t>: keystroke intervals, pressure, duration of stroke, where key is struck</a:t>
            </a:r>
          </a:p>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3400" b="1" i="1" dirty="0"/>
              <a:t>Combinations of the above</a:t>
            </a:r>
          </a:p>
        </p:txBody>
      </p:sp>
      <p:sp>
        <p:nvSpPr>
          <p:cNvPr id="922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CN">
                <a:ea typeface="宋体" panose="02010600030101010101" pitchFamily="2" charset="-122"/>
              </a:rPr>
              <a:t>S. S. Yau</a:t>
            </a:r>
            <a:endParaRPr lang="en-US" altLang="en-US"/>
          </a:p>
        </p:txBody>
      </p:sp>
      <p:sp>
        <p:nvSpPr>
          <p:cNvPr id="922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ko-KR">
                <a:ea typeface="굴림" panose="020B0600000101010101" pitchFamily="34" charset="-127"/>
              </a:rPr>
              <a:t>CSE543</a:t>
            </a:r>
            <a:endParaRPr lang="en-US" altLang="en-US"/>
          </a:p>
        </p:txBody>
      </p:sp>
      <p:sp>
        <p:nvSpPr>
          <p:cNvPr id="92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8CF09522-192A-4D3A-BBDF-207D24581B09}" type="slidenum">
              <a:rPr lang="en-US" altLang="en-US"/>
              <a:pPr/>
              <a:t>7</a:t>
            </a:fld>
            <a:endParaRPr lang="en-US" alt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ko-KR">
                <a:ea typeface="굴림" panose="020B0600000101010101" pitchFamily="34" charset="-127"/>
              </a:rPr>
              <a:t>CSE543</a:t>
            </a:r>
            <a:endParaRPr lang="en-US" altLang="en-US">
              <a:ea typeface="굴림" panose="020B0600000101010101" pitchFamily="34" charset="-127"/>
            </a:endParaRPr>
          </a:p>
        </p:txBody>
      </p:sp>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26B62973-893A-483F-9761-333FD0C3DC91}" type="slidenum">
              <a:rPr lang="en-US"/>
              <a:pPr/>
              <a:t>8</a:t>
            </a:fld>
            <a:endParaRPr lang="en-US"/>
          </a:p>
        </p:txBody>
      </p:sp>
      <p:sp>
        <p:nvSpPr>
          <p:cNvPr id="10244" name="Rectangle 4"/>
          <p:cNvSpPr>
            <a:spLocks noGrp="1" noChangeArrowheads="1"/>
          </p:cNvSpPr>
          <p:nvPr>
            <p:ph type="title"/>
          </p:nvPr>
        </p:nvSpPr>
        <p:spPr>
          <a:xfrm>
            <a:off x="1371600" y="76200"/>
            <a:ext cx="7543800" cy="1143000"/>
          </a:xfrm>
        </p:spPr>
        <p:txBody>
          <a:bodyPr/>
          <a:lstStyle/>
          <a:p>
            <a:r>
              <a:rPr lang="en-US" sz="4800" dirty="0"/>
              <a:t>Effectiveness of Biometrics </a:t>
            </a:r>
          </a:p>
        </p:txBody>
      </p:sp>
      <p:sp>
        <p:nvSpPr>
          <p:cNvPr id="10245" name="Rectangle 5"/>
          <p:cNvSpPr>
            <a:spLocks noGrp="1" noChangeArrowheads="1"/>
          </p:cNvSpPr>
          <p:nvPr>
            <p:ph type="body" idx="1"/>
          </p:nvPr>
        </p:nvSpPr>
        <p:spPr>
          <a:xfrm>
            <a:off x="152400" y="1600200"/>
            <a:ext cx="8610600" cy="4785360"/>
          </a:xfrm>
        </p:spPr>
        <p:txBody>
          <a:bodyPr/>
          <a:lstStyle/>
          <a:p>
            <a:pPr marL="403225" indent="-457200">
              <a:spcBef>
                <a:spcPct val="0"/>
              </a:spcBef>
            </a:pPr>
            <a:r>
              <a:rPr lang="en-US" sz="2600" b="1" i="1" dirty="0"/>
              <a:t>False reject rate: </a:t>
            </a:r>
            <a:r>
              <a:rPr lang="en-US" sz="2600" dirty="0"/>
              <a:t>Rate at which supplicants (authentic users) are denied from accessing authorized areas due to a failure detected by biometric device </a:t>
            </a:r>
            <a:r>
              <a:rPr lang="en-US" sz="2600" b="1" i="1" dirty="0"/>
              <a:t>(Type I error). </a:t>
            </a:r>
          </a:p>
          <a:p>
            <a:pPr marL="403225" indent="-457200">
              <a:spcBef>
                <a:spcPct val="0"/>
              </a:spcBef>
            </a:pPr>
            <a:r>
              <a:rPr lang="en-US" sz="2600" b="1" i="1" dirty="0"/>
              <a:t>False accept rate: </a:t>
            </a:r>
            <a:r>
              <a:rPr lang="en-US" sz="2600" dirty="0"/>
              <a:t>Rate at which supplicants who are not legitimate users are allowed access to systems or data due to failure detected by biometric device </a:t>
            </a:r>
            <a:r>
              <a:rPr lang="en-US" sz="2600" b="1" i="1" dirty="0"/>
              <a:t>(Type II error). </a:t>
            </a:r>
          </a:p>
          <a:p>
            <a:pPr>
              <a:spcBef>
                <a:spcPct val="0"/>
              </a:spcBef>
            </a:pPr>
            <a:r>
              <a:rPr lang="en-US" sz="2600" b="1" i="1" dirty="0"/>
              <a:t>Crossover error rate (CER): </a:t>
            </a:r>
            <a:r>
              <a:rPr lang="en-US" sz="2600" dirty="0"/>
              <a:t>Level at which the number of false rejections equals the number of false acceptances, (equal error rate). This is the most common and important overall measure of the accuracy of  biometric systems. </a:t>
            </a:r>
          </a:p>
        </p:txBody>
      </p:sp>
      <p:sp>
        <p:nvSpPr>
          <p:cNvPr id="10246"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CN">
                <a:ea typeface="宋体" panose="02010600030101010101" pitchFamily="2" charset="-122"/>
              </a:rPr>
              <a:t>S. S. Yau</a:t>
            </a:r>
            <a:endParaRPr lang="en-US" alt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ko-KR">
                <a:ea typeface="굴림" panose="020B0600000101010101" pitchFamily="34" charset="-127"/>
              </a:rPr>
              <a:t>CSE543</a:t>
            </a:r>
            <a:endParaRPr lang="en-US" altLang="en-US">
              <a:ea typeface="굴림" panose="020B0600000101010101" pitchFamily="34" charset="-127"/>
            </a:endParaRPr>
          </a:p>
        </p:txBody>
      </p:sp>
      <p:sp>
        <p:nvSpPr>
          <p:cNvPr id="11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2CFB401D-A017-42BC-8A93-76D222506D31}" type="slidenum">
              <a:rPr lang="en-US"/>
              <a:pPr/>
              <a:t>9</a:t>
            </a:fld>
            <a:endParaRPr lang="en-US"/>
          </a:p>
        </p:txBody>
      </p:sp>
      <p:sp>
        <p:nvSpPr>
          <p:cNvPr id="11268" name="Rectangle 2"/>
          <p:cNvSpPr>
            <a:spLocks noGrp="1" noChangeArrowheads="1"/>
          </p:cNvSpPr>
          <p:nvPr>
            <p:ph type="title"/>
          </p:nvPr>
        </p:nvSpPr>
        <p:spPr>
          <a:xfrm>
            <a:off x="1447800" y="-182563"/>
            <a:ext cx="7543800" cy="1401763"/>
          </a:xfrm>
        </p:spPr>
        <p:txBody>
          <a:bodyPr/>
          <a:lstStyle/>
          <a:p>
            <a:pPr>
              <a:lnSpc>
                <a:spcPct val="96000"/>
              </a:lnSpc>
            </a:pPr>
            <a:r>
              <a:rPr lang="en-US" sz="4800" dirty="0"/>
              <a:t>Acceptability of Biometrics </a:t>
            </a:r>
          </a:p>
        </p:txBody>
      </p:sp>
      <p:sp>
        <p:nvSpPr>
          <p:cNvPr id="11269" name="Rectangle 3"/>
          <p:cNvSpPr>
            <a:spLocks noGrp="1" noChangeArrowheads="1"/>
          </p:cNvSpPr>
          <p:nvPr>
            <p:ph type="body" idx="1"/>
          </p:nvPr>
        </p:nvSpPr>
        <p:spPr>
          <a:xfrm>
            <a:off x="685800" y="1752600"/>
            <a:ext cx="8153400" cy="4648200"/>
          </a:xfrm>
        </p:spPr>
        <p:txBody>
          <a:bodyPr/>
          <a:lstStyle/>
          <a:p>
            <a:pPr>
              <a:spcBef>
                <a:spcPct val="0"/>
              </a:spcBef>
            </a:pPr>
            <a:r>
              <a:rPr lang="en-US" sz="4400" dirty="0"/>
              <a:t>Usefulness of a biometric depends on the </a:t>
            </a:r>
            <a:r>
              <a:rPr lang="en-US" sz="4400" b="1" dirty="0"/>
              <a:t>acceptability </a:t>
            </a:r>
            <a:r>
              <a:rPr lang="en-US" sz="4400" dirty="0"/>
              <a:t>and </a:t>
            </a:r>
            <a:r>
              <a:rPr lang="en-US" sz="4400" b="1" dirty="0"/>
              <a:t>effectiveness of the biometric </a:t>
            </a:r>
          </a:p>
        </p:txBody>
      </p:sp>
      <p:sp>
        <p:nvSpPr>
          <p:cNvPr id="11270"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CN">
                <a:ea typeface="宋体" panose="02010600030101010101" pitchFamily="2" charset="-122"/>
              </a:rPr>
              <a:t>S. S. Yau</a:t>
            </a:r>
            <a:endParaRPr lang="en-US" altLang="en-US"/>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37&quot;&gt;&lt;property id=&quot;20148&quot; value=&quot;5&quot;/&gt;&lt;property id=&quot;20300&quot; value=&quot;Slide 1 - &amp;quot;Authentication and &amp;#x0D;&amp;#x0A;Access Control&amp;quot;&quot;/&gt;&lt;property id=&quot;20307&quot; value=&quot;627&quot;/&gt;&lt;/object&gt;&lt;object type=&quot;3&quot; unique_id=&quot;10038&quot;&gt;&lt;property id=&quot;20148&quot; value=&quot;5&quot;/&gt;&lt;property id=&quot;20300&quot; value=&quot;Slide 2 - &amp;quot;Authentication&amp;quot;&quot;/&gt;&lt;property id=&quot;20307&quot; value=&quot;629&quot;/&gt;&lt;/object&gt;&lt;object type=&quot;3&quot; unique_id=&quot;10039&quot;&gt;&lt;property id=&quot;20148&quot; value=&quot;5&quot;/&gt;&lt;property id=&quot;20300&quot; value=&quot;Slide 3 - &amp;quot;Passwords&amp;quot;&quot;/&gt;&lt;property id=&quot;20307&quot; value=&quot;630&quot;/&gt;&lt;/object&gt;&lt;object type=&quot;3&quot; unique_id=&quot;10040&quot;&gt;&lt;property id=&quot;20148&quot; value=&quot;5&quot;/&gt;&lt;property id=&quot;20300&quot; value=&quot;Slide 4 - &amp;quot;Attacking Passwords&amp;quot;&quot;/&gt;&lt;property id=&quot;20307&quot; value=&quot;631&quot;/&gt;&lt;/object&gt;&lt;object type=&quot;3&quot; unique_id=&quot;10041&quot;&gt;&lt;property id=&quot;20148&quot; value=&quot;5&quot;/&gt;&lt;property id=&quot;20300&quot; value=&quot;Slide 5 - &amp;quot;One-Time Passwords&amp;quot;&quot;/&gt;&lt;property id=&quot;20307&quot; value=&quot;632&quot;/&gt;&lt;/object&gt;&lt;object type=&quot;3&quot; unique_id=&quot;10042&quot;&gt;&lt;property id=&quot;20148&quot; value=&quot;5&quot;/&gt;&lt;property id=&quot;20300&quot; value=&quot;Slide 6 - &amp;quot;One-Time Passwords (cont.)&amp;quot;&quot;/&gt;&lt;property id=&quot;20307&quot; value=&quot;651&quot;/&gt;&lt;/object&gt;&lt;object type=&quot;3&quot; unique_id=&quot;10043&quot;&gt;&lt;property id=&quot;20148&quot; value=&quot;5&quot;/&gt;&lt;property id=&quot;20300&quot; value=&quot;Slide 7 - &amp;quot;Biometric Authentication&amp;quot;&quot;/&gt;&lt;property id=&quot;20307&quot; value=&quot;633&quot;/&gt;&lt;/object&gt;&lt;object type=&quot;3&quot; unique_id=&quot;10044&quot;&gt;&lt;property id=&quot;20148&quot; value=&quot;5&quot;/&gt;&lt;property id=&quot;20300&quot; value=&quot;Slide 8 - &amp;quot;Effectiveness of Biometrics &amp;quot;&quot;/&gt;&lt;property id=&quot;20307&quot; value=&quot;634&quot;/&gt;&lt;/object&gt;&lt;object type=&quot;3&quot; unique_id=&quot;10045&quot;&gt;&lt;property id=&quot;20148&quot; value=&quot;5&quot;/&gt;&lt;property id=&quot;20300&quot; value=&quot;Slide 9 - &amp;quot;Acceptability of Biometrics &amp;quot;&quot;/&gt;&lt;property id=&quot;20307&quot; value=&quot;635&quot;/&gt;&lt;/object&gt;&lt;object type=&quot;3&quot; unique_id=&quot;10046&quot;&gt;&lt;property id=&quot;20148&quot; value=&quot;5&quot;/&gt;&lt;property id=&quot;20300&quot; value=&quot;Slide 10 - &amp;quot;Ranking of Biometric Effectiveness and Acceptance [1]&amp;quot;&quot;/&gt;&lt;property id=&quot;20307&quot; value=&quot;636&quot;/&gt;&lt;/object&gt;&lt;object type=&quot;3&quot; unique_id=&quot;10047&quot;&gt;&lt;property id=&quot;20148&quot; value=&quot;5&quot;/&gt;&lt;property id=&quot;20300&quot; value=&quot;Slide 11 - &amp;quot;Access Control Matrix&amp;quot;&quot;/&gt;&lt;property id=&quot;20307&quot; value=&quot;638&quot;/&gt;&lt;/object&gt;&lt;object type=&quot;3&quot; unique_id=&quot;10048&quot;&gt;&lt;property id=&quot;20148&quot; value=&quot;5&quot;/&gt;&lt;property id=&quot;20300&quot; value=&quot;Slide 12 - &amp;quot;Access Control List&amp;quot;&quot;/&gt;&lt;property id=&quot;20307&quot; value=&quot;639&quot;/&gt;&lt;/object&gt;&lt;object type=&quot;3&quot; unique_id=&quot;10049&quot;&gt;&lt;property id=&quot;20148&quot; value=&quot;5&quot;/&gt;&lt;property id=&quot;20300&quot; value=&quot;Slide 13 - &amp;quot;Creation and Maintenance of Access Control List&amp;quot;&quot;/&gt;&lt;property id=&quot;20307&quot; value=&quot;640&quot;/&gt;&lt;/object&gt;&lt;object type=&quot;3&quot; unique_id=&quot;10050&quot;&gt;&lt;property id=&quot;20148&quot; value=&quot;5&quot;/&gt;&lt;property id=&quot;20300&quot; value=&quot;Slide 14 - &amp;quot;Capabilities&amp;quot;&quot;/&gt;&lt;property id=&quot;20307&quot; value=&quot;641&quot;/&gt;&lt;/object&gt;&lt;object type=&quot;3&quot; unique_id=&quot;10051&quot;&gt;&lt;property id=&quot;20148&quot; value=&quot;5&quot;/&gt;&lt;property id=&quot;20300&quot; value=&quot;Slide 15 - &amp;quot;ACL vs. Capabilities&amp;quot;&quot;/&gt;&lt;property id=&quot;20307&quot; value=&quot;642&quot;/&gt;&lt;/object&gt;&lt;object type=&quot;3&quot; unique_id=&quot;10052&quot;&gt;&lt;property id=&quot;20148&quot; value=&quot;5&quot;/&gt;&lt;property id=&quot;20300&quot; value=&quot;Slide 16 - &amp;quot;ACL vs. Capabilities (cont.)&amp;quot;&quot;/&gt;&lt;property id=&quot;20307&quot; value=&quot;643&quot;/&gt;&lt;/object&gt;&lt;object type=&quot;3&quot; unique_id=&quot;10053&quot;&gt;&lt;property id=&quot;20148&quot; value=&quot;5&quot;/&gt;&lt;property id=&quot;20300&quot; value=&quot;Slide 17 - &amp;quot;Access Control Models&amp;quot;&quot;/&gt;&lt;property id=&quot;20307&quot; value=&quot;644&quot;/&gt;&lt;/object&gt;&lt;object type=&quot;3&quot; unique_id=&quot;10054&quot;&gt;&lt;property id=&quot;20148&quot; value=&quot;5&quot;/&gt;&lt;property id=&quot;20300&quot; value=&quot;Slide 18 - &amp;quot;Access Control Models (cont.)&amp;quot;&quot;/&gt;&lt;property id=&quot;20307&quot; value=&quot;645&quot;/&gt;&lt;/object&gt;&lt;object type=&quot;3&quot; unique_id=&quot;10055&quot;&gt;&lt;property id=&quot;20148&quot; value=&quot;5&quot;/&gt;&lt;property id=&quot;20300&quot; value=&quot;Slide 19 - &amp;quot;RBAC [4,5]&amp;quot;&quot;/&gt;&lt;property id=&quot;20307&quot; value=&quot;646&quot;/&gt;&lt;/object&gt;&lt;object type=&quot;3&quot; unique_id=&quot;10056&quot;&gt;&lt;property id=&quot;20148&quot; value=&quot;5&quot;/&gt;&lt;property id=&quot;20300&quot; value=&quot;Slide 20 - &amp;quot;RBAC Family&amp;quot;&quot;/&gt;&lt;property id=&quot;20307&quot; value=&quot;647&quot;/&gt;&lt;/object&gt;&lt;object type=&quot;3&quot; unique_id=&quot;10057&quot;&gt;&lt;property id=&quot;20148&quot; value=&quot;5&quot;/&gt;&lt;property id=&quot;20300&quot; value=&quot;Slide 21 - &amp;quot;RBAC Family (cont.)&amp;quot;&quot;/&gt;&lt;property id=&quot;20307&quot; value=&quot;648&quot;/&gt;&lt;/object&gt;&lt;object type=&quot;3&quot; unique_id=&quot;10058&quot;&gt;&lt;property id=&quot;20148&quot; value=&quot;5&quot;/&gt;&lt;property id=&quot;20300&quot; value=&quot;Slide 22 - &amp;quot;Situation-Aware Access Control [6]&amp;quot;&quot;/&gt;&lt;property id=&quot;20307&quot; value=&quot;649&quot;/&gt;&lt;/object&gt;&lt;object type=&quot;3&quot; unique_id=&quot;10059&quot;&gt;&lt;property id=&quot;20148&quot; value=&quot;5&quot;/&gt;&lt;property id=&quot;20300&quot; value=&quot;Slide 23 - &amp;quot;References&amp;quot;&quot;/&gt;&lt;property id=&quot;20307&quot; value=&quot;650&quot;/&gt;&lt;/object&gt;&lt;/object&gt;&lt;/object&gt;&lt;/database&gt;"/>
</p:tagLst>
</file>

<file path=ppt/theme/theme1.xml><?xml version="1.0" encoding="utf-8"?>
<a:theme xmlns:a="http://schemas.openxmlformats.org/drawingml/2006/main" name="Blends">
  <a:themeElements>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3300"/>
      </a:hlink>
      <a:folHlink>
        <a:srgbClr val="3333CC"/>
      </a:folHlink>
    </a:clrScheme>
    <a:fontScheme name="Time New Roman Both">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dash"/>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dash"/>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00"/>
        </a:hlink>
        <a:folHlink>
          <a:srgbClr val="3333C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3300"/>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ends">
  <a:themeElements>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3300"/>
      </a:hlink>
      <a:folHlink>
        <a:srgbClr val="3333CC"/>
      </a:folHlink>
    </a:clrScheme>
    <a:fontScheme name="Custom 4">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dash"/>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dash"/>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00"/>
        </a:hlink>
        <a:folHlink>
          <a:srgbClr val="3333C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3300"/>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15064</TotalTime>
  <Words>1511</Words>
  <Application>Microsoft Office PowerPoint</Application>
  <PresentationFormat>On-screen Show (4:3)</PresentationFormat>
  <Paragraphs>223</Paragraphs>
  <Slides>22</Slides>
  <Notes>4</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22</vt:i4>
      </vt:variant>
    </vt:vector>
  </HeadingPairs>
  <TitlesOfParts>
    <vt:vector size="31" baseType="lpstr">
      <vt:lpstr>Arial</vt:lpstr>
      <vt:lpstr>Arial Narrow</vt:lpstr>
      <vt:lpstr>Garamond</vt:lpstr>
      <vt:lpstr>Tahoma</vt:lpstr>
      <vt:lpstr>Times New Roman</vt:lpstr>
      <vt:lpstr>Wingdings</vt:lpstr>
      <vt:lpstr>Blends</vt:lpstr>
      <vt:lpstr>1_Blends</vt:lpstr>
      <vt:lpstr>Worksheet</vt:lpstr>
      <vt:lpstr>CSE 543  Information Assurance and Security  Authentication and  Access Control  Professor Stephen S. Yau Spring 2022 </vt:lpstr>
      <vt:lpstr>Authentication</vt:lpstr>
      <vt:lpstr>Passwords</vt:lpstr>
      <vt:lpstr>Password Attacks </vt:lpstr>
      <vt:lpstr>One-Time Passwords</vt:lpstr>
      <vt:lpstr>One-Time Passwords (cont.)</vt:lpstr>
      <vt:lpstr>Biometric Authentication</vt:lpstr>
      <vt:lpstr>Effectiveness of Biometrics </vt:lpstr>
      <vt:lpstr>Acceptability of Biometrics </vt:lpstr>
      <vt:lpstr>Ranking of Biometric Effectiveness and Acceptance [1]</vt:lpstr>
      <vt:lpstr>Access Control Matrix</vt:lpstr>
      <vt:lpstr>Access Control List</vt:lpstr>
      <vt:lpstr>Capabilities</vt:lpstr>
      <vt:lpstr>ACL vs. Capabilities</vt:lpstr>
      <vt:lpstr>ACL vs. Capabilities (cont.)</vt:lpstr>
      <vt:lpstr>Access Control Models</vt:lpstr>
      <vt:lpstr>Access Control Models (cont.)</vt:lpstr>
      <vt:lpstr>Role-Based Access Control </vt:lpstr>
      <vt:lpstr>RBAC Family</vt:lpstr>
      <vt:lpstr>RBAC Family (cont.)</vt:lpstr>
      <vt:lpstr>Situation-Aware Access Control</vt:lpstr>
      <vt:lpstr>References</vt:lpstr>
    </vt:vector>
  </TitlesOfParts>
  <Company>Arizona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Abstract Model for AS3 Systems</dc:title>
  <dc:creator>Dazhi Huang</dc:creator>
  <cp:lastModifiedBy>Rama Sai Anudeep Itha (Student)</cp:lastModifiedBy>
  <cp:revision>562</cp:revision>
  <dcterms:created xsi:type="dcterms:W3CDTF">2005-01-02T16:54:02Z</dcterms:created>
  <dcterms:modified xsi:type="dcterms:W3CDTF">2022-02-24T22:03:55Z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2</vt:lpwstr>
  </property>
  <property fmtid="{D5CDD505-2E9C-101B-9397-08002B2CF9AE}" pid="3" name="Status">
    <vt:lpwstr>Draft</vt:lpwstr>
  </property>
</Properties>
</file>