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9269400" cy="7019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11">
          <p15:clr>
            <a:srgbClr val="000000"/>
          </p15:clr>
        </p15:guide>
        <p15:guide id="2" pos="2919">
          <p15:clr>
            <a:srgbClr val="000000"/>
          </p15:clr>
        </p15:guide>
      </p15:notesGuideLst>
    </p:ext>
    <p:ext uri="http://customooxmlschemas.google.com/">
      <go:slidesCustomData xmlns:go="http://customooxmlschemas.google.com/" r:id="rId51" roundtripDataSignature="AMtx7mih39pO3Efh2U0oxLhgc+63FpT7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11" orient="horz"/>
        <p:guide pos="291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16375" cy="350837"/>
          </a:xfrm>
          <a:prstGeom prst="rect">
            <a:avLst/>
          </a:prstGeom>
          <a:noFill/>
          <a:ln>
            <a:noFill/>
          </a:ln>
        </p:spPr>
        <p:txBody>
          <a:bodyPr anchorCtr="0" anchor="t" bIns="46525" lIns="93075" spcFirstLastPara="1" rIns="93075" wrap="square" tIns="46525">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9pPr>
          </a:lstStyle>
          <a:p/>
        </p:txBody>
      </p:sp>
      <p:sp>
        <p:nvSpPr>
          <p:cNvPr id="4" name="Google Shape;4;n"/>
          <p:cNvSpPr/>
          <p:nvPr>
            <p:ph idx="3"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 name="Google Shape;5;n"/>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5253037" y="0"/>
            <a:ext cx="4016375" cy="350837"/>
          </a:xfrm>
          <a:prstGeom prst="rect">
            <a:avLst/>
          </a:prstGeom>
          <a:noFill/>
          <a:ln>
            <a:noFill/>
          </a:ln>
        </p:spPr>
        <p:txBody>
          <a:bodyPr anchorCtr="0" anchor="t" bIns="46525" lIns="93075" spcFirstLastPara="1" rIns="93075" wrap="square" tIns="46525">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9pPr>
          </a:lstStyle>
          <a:p/>
        </p:txBody>
      </p:sp>
      <p:sp>
        <p:nvSpPr>
          <p:cNvPr id="7" name="Google Shape;7;n"/>
          <p:cNvSpPr txBox="1"/>
          <p:nvPr>
            <p:ph idx="11" type="ftr"/>
          </p:nvPr>
        </p:nvSpPr>
        <p:spPr>
          <a:xfrm>
            <a:off x="0" y="6669087"/>
            <a:ext cx="4016375" cy="350837"/>
          </a:xfrm>
          <a:prstGeom prst="rect">
            <a:avLst/>
          </a:prstGeom>
          <a:noFill/>
          <a:ln>
            <a:noFill/>
          </a:ln>
        </p:spPr>
        <p:txBody>
          <a:bodyPr anchorCtr="0" anchor="b" bIns="46525" lIns="93075" spcFirstLastPara="1" rIns="93075" wrap="square" tIns="46525">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2400" u="none" cap="none" strike="noStrike">
                <a:solidFill>
                  <a:srgbClr val="000000"/>
                </a:solidFill>
                <a:latin typeface="Comic Sans MS"/>
                <a:ea typeface="Comic Sans MS"/>
                <a:cs typeface="Comic Sans MS"/>
                <a:sym typeface="Comic Sans MS"/>
              </a:defRPr>
            </a:lvl9pPr>
          </a:lstStyle>
          <a:p/>
        </p:txBody>
      </p:sp>
      <p:sp>
        <p:nvSpPr>
          <p:cNvPr id="8" name="Google Shape;8;n"/>
          <p:cNvSpPr txBox="1"/>
          <p:nvPr>
            <p:ph idx="12" type="sldNum"/>
          </p:nvPr>
        </p:nvSpPr>
        <p:spPr>
          <a:xfrm>
            <a:off x="5253037" y="6669087"/>
            <a:ext cx="4016375" cy="350837"/>
          </a:xfrm>
          <a:prstGeom prst="rect">
            <a:avLst/>
          </a:prstGeom>
          <a:noFill/>
          <a:ln>
            <a:noFill/>
          </a:ln>
        </p:spPr>
        <p:txBody>
          <a:bodyPr anchorCtr="0" anchor="b" bIns="46525" lIns="93075" spcFirstLastPara="1" rIns="93075" wrap="square" tIns="46525">
            <a:noAutofit/>
          </a:bodyPr>
          <a:lstStyle/>
          <a:p>
            <a:pPr indent="0" lvl="0" marL="0" marR="0" rtl="0" algn="r">
              <a:lnSpc>
                <a:spcPct val="100000"/>
              </a:lnSpc>
              <a:spcBef>
                <a:spcPts val="0"/>
              </a:spcBef>
              <a:spcAft>
                <a:spcPts val="0"/>
              </a:spcAft>
              <a:buClr>
                <a:srgbClr val="000000"/>
              </a:buClr>
              <a:buSzPts val="1200"/>
              <a:buFont typeface="Comic Sans MS"/>
              <a:buNone/>
            </a:pPr>
            <a:fld id="{00000000-1234-1234-1234-123412341234}" type="slidenum">
              <a:rPr b="0" i="0" lang="en-US" sz="1200" u="none" cap="none" strike="noStrike">
                <a:solidFill>
                  <a:srgbClr val="000000"/>
                </a:solidFill>
                <a:latin typeface="Comic Sans MS"/>
                <a:ea typeface="Comic Sans MS"/>
                <a:cs typeface="Comic Sans MS"/>
                <a:sym typeface="Comic Sans M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 name="Google Shape;29;p1:notes"/>
          <p:cNvSpPr txBox="1"/>
          <p:nvPr>
            <p:ph idx="1" type="body"/>
          </p:nvPr>
        </p:nvSpPr>
        <p:spPr>
          <a:xfrm>
            <a:off x="1236662" y="3333750"/>
            <a:ext cx="6796087" cy="3159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9" name="Google Shape;239;p10: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7" name="Google Shape;247;p11: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6" name="Google Shape;256;p12: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4" name="Google Shape;264;p13: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SzPts val="1800"/>
              <a:buNone/>
            </a:pPr>
            <a:r>
              <a:rPr lang="en-US"/>
              <a:t>by rooting a tree, it's easy to see that it has n-1 edges (exactly one edge leading upward from each non-root node.)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8" name="Google Shape;278;p14:notes"/>
          <p:cNvSpPr txBox="1"/>
          <p:nvPr>
            <p:ph idx="1" type="body"/>
          </p:nvPr>
        </p:nvSpPr>
        <p:spPr>
          <a:xfrm>
            <a:off x="1236662" y="3335337"/>
            <a:ext cx="6796087" cy="3157537"/>
          </a:xfrm>
          <a:prstGeom prst="rect">
            <a:avLst/>
          </a:prstGeom>
          <a:noFill/>
          <a:ln>
            <a:noFill/>
          </a:ln>
        </p:spPr>
        <p:txBody>
          <a:bodyPr anchorCtr="0" anchor="t" bIns="46075" lIns="92175" spcFirstLastPara="1" rIns="92175" wrap="square" tIns="46075">
            <a:noAutofit/>
          </a:bodyPr>
          <a:lstStyle/>
          <a:p>
            <a:pPr indent="0" lvl="0" marL="0" rtl="0" algn="l">
              <a:spcBef>
                <a:spcPts val="0"/>
              </a:spcBef>
              <a:spcAft>
                <a:spcPts val="0"/>
              </a:spcAft>
              <a:buSzPts val="1800"/>
              <a:buNone/>
            </a:pPr>
            <a:r>
              <a:rPr lang="en-US"/>
              <a:t>biologists draw their tree from left to right</a:t>
            </a:r>
            <a:endParaRPr/>
          </a:p>
          <a:p>
            <a:pPr indent="0" lvl="0" marL="0" rtl="0" algn="l">
              <a:spcBef>
                <a:spcPts val="0"/>
              </a:spcBef>
              <a:spcAft>
                <a:spcPts val="0"/>
              </a:spcAft>
              <a:buSzPts val="1800"/>
              <a:buNone/>
            </a:pPr>
            <a:r>
              <a:rPr lang="en-US"/>
              <a:t>The phylogeny states that there was an ancestral species that gave rise to mammals and birds, but not to the other species shown in the tree (that is, mammals and birds share a common ancestor that they do not share with other species on the tree), that all animals are descended from an ancestor not shared with mushrooms, trees, and bacteria, and so 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5: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6" name="Google Shape;286;p15:notes"/>
          <p:cNvSpPr txBox="1"/>
          <p:nvPr>
            <p:ph idx="1" type="body"/>
          </p:nvPr>
        </p:nvSpPr>
        <p:spPr>
          <a:xfrm>
            <a:off x="1236662" y="3335337"/>
            <a:ext cx="6796087" cy="3157537"/>
          </a:xfrm>
          <a:prstGeom prst="rect">
            <a:avLst/>
          </a:prstGeom>
          <a:noFill/>
          <a:ln>
            <a:noFill/>
          </a:ln>
        </p:spPr>
        <p:txBody>
          <a:bodyPr anchorCtr="0" anchor="t" bIns="46075" lIns="92175" spcFirstLastPara="1" rIns="92175" wrap="square" tIns="4607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6: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6" name="Google Shape;296;p16:notes"/>
          <p:cNvSpPr txBox="1"/>
          <p:nvPr>
            <p:ph idx="1" type="body"/>
          </p:nvPr>
        </p:nvSpPr>
        <p:spPr>
          <a:xfrm>
            <a:off x="1236662" y="3333750"/>
            <a:ext cx="6796087" cy="3159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1" name="Google Shape;301;p17: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9" name="Google Shape;309;p18: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7" name="Google Shape;337;p19: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 name="Google Shape;38;p2:notes"/>
          <p:cNvSpPr txBox="1"/>
          <p:nvPr>
            <p:ph idx="1" type="body"/>
          </p:nvPr>
        </p:nvSpPr>
        <p:spPr>
          <a:xfrm>
            <a:off x="1236662" y="3333750"/>
            <a:ext cx="6796087" cy="3159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0" name="Google Shape;350;p20: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1: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9" name="Google Shape;359;p21: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2: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7" name="Google Shape;367;p22: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3: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5" name="Google Shape;455;p23: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4: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43" name="Google Shape;543;p24: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5: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9" name="Google Shape;559;p25:notes"/>
          <p:cNvSpPr txBox="1"/>
          <p:nvPr>
            <p:ph idx="1" type="body"/>
          </p:nvPr>
        </p:nvSpPr>
        <p:spPr>
          <a:xfrm>
            <a:off x="1236662" y="3333750"/>
            <a:ext cx="6796087" cy="3159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26: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4" name="Google Shape;564;p26: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27: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0" name="Google Shape;590;p27: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28: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5" name="Google Shape;635;p28: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29: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4" name="Google Shape;664;p29: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 name="Google Shape;43;p3:notes"/>
          <p:cNvSpPr txBox="1"/>
          <p:nvPr>
            <p:ph idx="1" type="body"/>
          </p:nvPr>
        </p:nvSpPr>
        <p:spPr>
          <a:xfrm>
            <a:off x="1238250" y="3333750"/>
            <a:ext cx="6792912" cy="3159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30: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28" name="Google Shape;728;p30: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31: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63" name="Google Shape;763;p31: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32: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79" name="Google Shape;779;p32: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33: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11" name="Google Shape;811;p33:notes"/>
          <p:cNvSpPr txBox="1"/>
          <p:nvPr>
            <p:ph idx="1" type="body"/>
          </p:nvPr>
        </p:nvSpPr>
        <p:spPr>
          <a:xfrm>
            <a:off x="1236662" y="3333750"/>
            <a:ext cx="6796087" cy="3159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34: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16" name="Google Shape;816;p34: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35: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24" name="Google Shape;824;p35: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36: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31" name="Google Shape;831;p36: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SzPts val="1800"/>
              <a:buNone/>
            </a:pPr>
            <a:r>
              <a:rPr lang="en-US"/>
              <a:t>Theorem.  </a:t>
            </a:r>
            <a:r>
              <a:rPr lang="en-US">
                <a:solidFill>
                  <a:srgbClr val="000000"/>
                </a:solidFill>
              </a:rPr>
              <a:t>[Tarjan 1972]</a:t>
            </a:r>
            <a:r>
              <a:rPr lang="en-US"/>
              <a:t>  Can decompose a graph into its</a:t>
            </a:r>
            <a:br>
              <a:rPr lang="en-US"/>
            </a:br>
            <a:r>
              <a:rPr lang="en-US"/>
              <a:t>"strong components" in O(m + n) time.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37: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48" name="Google Shape;848;p37: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SzPts val="1800"/>
              <a:buNone/>
            </a:pPr>
            <a:r>
              <a:rPr lang="en-US"/>
              <a:t>Theorem.  </a:t>
            </a:r>
            <a:r>
              <a:rPr lang="en-US">
                <a:solidFill>
                  <a:srgbClr val="000000"/>
                </a:solidFill>
              </a:rPr>
              <a:t>[Tarjan 1972]</a:t>
            </a:r>
            <a:r>
              <a:rPr lang="en-US"/>
              <a:t>  Can decompose a graph into its</a:t>
            </a:r>
            <a:br>
              <a:rPr lang="en-US"/>
            </a:br>
            <a:r>
              <a:rPr lang="en-US"/>
              <a:t>"strong components" in O(m + n) time.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38: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83" name="Google Shape;883;p38:notes"/>
          <p:cNvSpPr txBox="1"/>
          <p:nvPr>
            <p:ph idx="1" type="body"/>
          </p:nvPr>
        </p:nvSpPr>
        <p:spPr>
          <a:xfrm>
            <a:off x="1236662" y="3333750"/>
            <a:ext cx="6796087" cy="3159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39: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88" name="Google Shape;888;p39: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 name="Google Shape;52;p4:notes"/>
          <p:cNvSpPr txBox="1"/>
          <p:nvPr>
            <p:ph idx="1" type="body"/>
          </p:nvPr>
        </p:nvSpPr>
        <p:spPr>
          <a:xfrm>
            <a:off x="1236662" y="3332162"/>
            <a:ext cx="6796087" cy="31607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000" lIns="88025" spcFirstLastPara="1" rIns="88025" wrap="square" tIns="440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40: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4" name="Google Shape;934;p40: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41: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41" name="Google Shape;941;p41: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42: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64" name="Google Shape;964;p42: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43: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71" name="Google Shape;971;p43: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44: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98" name="Google Shape;998;p44: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45: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15" name="Google Shape;1015;p45: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SzPts val="1800"/>
              <a:buNone/>
            </a:pPr>
            <a:r>
              <a:rPr lang="en-US"/>
              <a:t>Alternative.  Order nodes in reverse order that DFS finishes visiting them.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5" name="Google Shape;85;p5: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9" name="Google Shape;109;p6: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2879725" y="527050"/>
            <a:ext cx="3509962" cy="2632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 name="Google Shape;118;p7:notes"/>
          <p:cNvSpPr txBox="1"/>
          <p:nvPr>
            <p:ph idx="1" type="body"/>
          </p:nvPr>
        </p:nvSpPr>
        <p:spPr>
          <a:xfrm>
            <a:off x="1236662" y="3335337"/>
            <a:ext cx="6796087" cy="3157537"/>
          </a:xfrm>
          <a:prstGeom prst="rect">
            <a:avLst/>
          </a:prstGeom>
          <a:noFill/>
          <a:ln>
            <a:noFill/>
          </a:ln>
        </p:spPr>
        <p:txBody>
          <a:bodyPr anchorCtr="0" anchor="t" bIns="46525" lIns="93075" spcFirstLastPara="1" rIns="93075" wrap="square" tIns="465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2882900" y="527050"/>
            <a:ext cx="3506787" cy="26304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p8:notes"/>
          <p:cNvSpPr txBox="1"/>
          <p:nvPr>
            <p:ph idx="1" type="body"/>
          </p:nvPr>
        </p:nvSpPr>
        <p:spPr>
          <a:xfrm>
            <a:off x="1238250" y="3333750"/>
            <a:ext cx="6792912" cy="3159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000" lIns="88025" spcFirstLastPara="1" rIns="88025" wrap="square" tIns="440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2882900" y="527050"/>
            <a:ext cx="3506787" cy="26304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9" name="Google Shape;139;p9:notes"/>
          <p:cNvSpPr txBox="1"/>
          <p:nvPr>
            <p:ph idx="1" type="body"/>
          </p:nvPr>
        </p:nvSpPr>
        <p:spPr>
          <a:xfrm>
            <a:off x="1238250" y="3333750"/>
            <a:ext cx="6792912" cy="3159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000" lIns="88025" spcFirstLastPara="1" rIns="88025" wrap="square" tIns="440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4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9pPr>
          </a:lstStyle>
          <a:p/>
        </p:txBody>
      </p:sp>
      <p:sp>
        <p:nvSpPr>
          <p:cNvPr id="15" name="Google Shape;15;p4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9pPr>
          </a:lstStyle>
          <a:p/>
        </p:txBody>
      </p:sp>
      <p:sp>
        <p:nvSpPr>
          <p:cNvPr id="16" name="Google Shape;16;p47"/>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algn="r">
              <a:lnSpc>
                <a:spcPct val="100000"/>
              </a:lnSpc>
              <a:spcBef>
                <a:spcPts val="0"/>
              </a:spcBef>
              <a:spcAft>
                <a:spcPts val="0"/>
              </a:spcAft>
              <a:buNone/>
              <a:defRPr sz="800"/>
            </a:lvl1pPr>
            <a:lvl2pPr indent="0" lvl="1" marL="0" algn="r">
              <a:lnSpc>
                <a:spcPct val="100000"/>
              </a:lnSpc>
              <a:spcBef>
                <a:spcPts val="0"/>
              </a:spcBef>
              <a:spcAft>
                <a:spcPts val="0"/>
              </a:spcAft>
              <a:buNone/>
              <a:defRPr sz="800"/>
            </a:lvl2pPr>
            <a:lvl3pPr indent="0" lvl="2" marL="0" algn="r">
              <a:lnSpc>
                <a:spcPct val="100000"/>
              </a:lnSpc>
              <a:spcBef>
                <a:spcPts val="0"/>
              </a:spcBef>
              <a:spcAft>
                <a:spcPts val="0"/>
              </a:spcAft>
              <a:buNone/>
              <a:defRPr sz="800"/>
            </a:lvl3pPr>
            <a:lvl4pPr indent="0" lvl="3" marL="0" algn="r">
              <a:lnSpc>
                <a:spcPct val="100000"/>
              </a:lnSpc>
              <a:spcBef>
                <a:spcPts val="0"/>
              </a:spcBef>
              <a:spcAft>
                <a:spcPts val="0"/>
              </a:spcAft>
              <a:buNone/>
              <a:defRPr sz="800"/>
            </a:lvl4pPr>
            <a:lvl5pPr indent="0" lvl="4" marL="0" algn="r">
              <a:lnSpc>
                <a:spcPct val="100000"/>
              </a:lnSpc>
              <a:spcBef>
                <a:spcPts val="0"/>
              </a:spcBef>
              <a:spcAft>
                <a:spcPts val="0"/>
              </a:spcAft>
              <a:buNone/>
              <a:defRPr sz="800"/>
            </a:lvl5pPr>
            <a:lvl6pPr indent="0" lvl="5" marL="0" algn="r">
              <a:lnSpc>
                <a:spcPct val="100000"/>
              </a:lnSpc>
              <a:spcBef>
                <a:spcPts val="0"/>
              </a:spcBef>
              <a:spcAft>
                <a:spcPts val="0"/>
              </a:spcAft>
              <a:buNone/>
              <a:defRPr sz="800"/>
            </a:lvl6pPr>
            <a:lvl7pPr indent="0" lvl="6" marL="0" algn="r">
              <a:lnSpc>
                <a:spcPct val="100000"/>
              </a:lnSpc>
              <a:spcBef>
                <a:spcPts val="0"/>
              </a:spcBef>
              <a:spcAft>
                <a:spcPts val="0"/>
              </a:spcAft>
              <a:buNone/>
              <a:defRPr sz="800"/>
            </a:lvl7pPr>
            <a:lvl8pPr indent="0" lvl="7" marL="0" algn="r">
              <a:lnSpc>
                <a:spcPct val="100000"/>
              </a:lnSpc>
              <a:spcBef>
                <a:spcPts val="0"/>
              </a:spcBef>
              <a:spcAft>
                <a:spcPts val="0"/>
              </a:spcAft>
              <a:buNone/>
              <a:defRPr sz="800"/>
            </a:lvl8pPr>
            <a:lvl9pPr indent="0" lvl="8" marL="0" algn="r">
              <a:lnSpc>
                <a:spcPct val="100000"/>
              </a:lnSpc>
              <a:spcBef>
                <a:spcPts val="0"/>
              </a:spcBef>
              <a:spcAft>
                <a:spcPts val="0"/>
              </a:spcAft>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7" name="Shape 17"/>
        <p:cNvGrpSpPr/>
        <p:nvPr/>
      </p:nvGrpSpPr>
      <p:grpSpPr>
        <a:xfrm>
          <a:off x="0" y="0"/>
          <a:ext cx="0" cy="0"/>
          <a:chOff x="0" y="0"/>
          <a:chExt cx="0" cy="0"/>
        </a:xfrm>
      </p:grpSpPr>
      <p:cxnSp>
        <p:nvCxnSpPr>
          <p:cNvPr id="18" name="Google Shape;18;p48"/>
          <p:cNvCxnSpPr/>
          <p:nvPr/>
        </p:nvCxnSpPr>
        <p:spPr>
          <a:xfrm>
            <a:off x="0" y="1708150"/>
            <a:ext cx="9147175" cy="0"/>
          </a:xfrm>
          <a:prstGeom prst="straightConnector1">
            <a:avLst/>
          </a:prstGeom>
          <a:noFill/>
          <a:ln cap="sq" cmpd="sng" w="12700">
            <a:solidFill>
              <a:schemeClr val="lt2"/>
            </a:solidFill>
            <a:prstDash val="solid"/>
            <a:miter lim="800000"/>
            <a:headEnd len="med" w="med" type="none"/>
            <a:tailEnd len="med" w="med" type="none"/>
          </a:ln>
        </p:spPr>
      </p:cxnSp>
      <p:sp>
        <p:nvSpPr>
          <p:cNvPr id="19" name="Google Shape;19;p48"/>
          <p:cNvSpPr txBox="1"/>
          <p:nvPr>
            <p:ph type="ctrTitle"/>
          </p:nvPr>
        </p:nvSpPr>
        <p:spPr>
          <a:xfrm>
            <a:off x="0" y="0"/>
            <a:ext cx="9144000" cy="1524000"/>
          </a:xfrm>
          <a:prstGeom prst="rect">
            <a:avLst/>
          </a:prstGeom>
          <a:noFill/>
          <a:ln>
            <a:noFill/>
          </a:ln>
        </p:spPr>
        <p:txBody>
          <a:bodyPr anchorCtr="0" anchor="b"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20" name="Google Shape;20;p48"/>
          <p:cNvSpPr txBox="1"/>
          <p:nvPr>
            <p:ph idx="1" type="subTitle"/>
          </p:nvPr>
        </p:nvSpPr>
        <p:spPr>
          <a:xfrm>
            <a:off x="1220787" y="2671762"/>
            <a:ext cx="7162800" cy="3094037"/>
          </a:xfrm>
          <a:prstGeom prst="rect">
            <a:avLst/>
          </a:prstGeom>
          <a:noFill/>
          <a:ln>
            <a:noFill/>
          </a:ln>
        </p:spPr>
        <p:txBody>
          <a:bodyPr anchorCtr="0" anchor="t" bIns="46025" lIns="92075" spcFirstLastPara="1" rIns="92075" wrap="square" tIns="46025">
            <a:noAutofit/>
          </a:bodyPr>
          <a:lstStyle>
            <a:lvl1pPr lvl="0" algn="l">
              <a:lnSpc>
                <a:spcPct val="144444"/>
              </a:lnSpc>
              <a:spcBef>
                <a:spcPts val="0"/>
              </a:spcBef>
              <a:spcAft>
                <a:spcPts val="0"/>
              </a:spcAft>
              <a:buSzPts val="1400"/>
              <a:buNone/>
              <a:defRPr/>
            </a:lvl1pPr>
            <a:lvl2pPr lvl="1" algn="l">
              <a:lnSpc>
                <a:spcPct val="144444"/>
              </a:lnSpc>
              <a:spcBef>
                <a:spcPts val="0"/>
              </a:spcBef>
              <a:spcAft>
                <a:spcPts val="0"/>
              </a:spcAft>
              <a:buSzPts val="630"/>
              <a:buChar char="●"/>
              <a:defRPr/>
            </a:lvl2pPr>
            <a:lvl3pPr lvl="2" algn="l">
              <a:lnSpc>
                <a:spcPct val="144444"/>
              </a:lnSpc>
              <a:spcBef>
                <a:spcPts val="0"/>
              </a:spcBef>
              <a:spcAft>
                <a:spcPts val="0"/>
              </a:spcAft>
              <a:buSzPts val="1440"/>
              <a:buChar char="–"/>
              <a:defRPr/>
            </a:lvl3pPr>
            <a:lvl4pPr lvl="3" algn="l">
              <a:lnSpc>
                <a:spcPct val="144444"/>
              </a:lnSpc>
              <a:spcBef>
                <a:spcPts val="0"/>
              </a:spcBef>
              <a:spcAft>
                <a:spcPts val="0"/>
              </a:spcAft>
              <a:buSzPts val="1800"/>
              <a:buChar char="🖉"/>
              <a:defRPr/>
            </a:lvl4pPr>
            <a:lvl5pPr lvl="4" algn="l">
              <a:lnSpc>
                <a:spcPct val="144444"/>
              </a:lnSpc>
              <a:spcBef>
                <a:spcPts val="0"/>
              </a:spcBef>
              <a:spcAft>
                <a:spcPts val="0"/>
              </a:spcAft>
              <a:buSzPts val="1800"/>
              <a:buChar char="–"/>
              <a:defRPr/>
            </a:lvl5pPr>
            <a:lvl6pPr lvl="5" algn="l">
              <a:lnSpc>
                <a:spcPct val="144444"/>
              </a:lnSpc>
              <a:spcBef>
                <a:spcPts val="0"/>
              </a:spcBef>
              <a:spcAft>
                <a:spcPts val="0"/>
              </a:spcAft>
              <a:buSzPts val="1800"/>
              <a:buChar char="–"/>
              <a:defRPr/>
            </a:lvl6pPr>
            <a:lvl7pPr lvl="6" algn="l">
              <a:lnSpc>
                <a:spcPct val="144444"/>
              </a:lnSpc>
              <a:spcBef>
                <a:spcPts val="0"/>
              </a:spcBef>
              <a:spcAft>
                <a:spcPts val="0"/>
              </a:spcAft>
              <a:buSzPts val="1800"/>
              <a:buChar char="–"/>
              <a:defRPr/>
            </a:lvl7pPr>
            <a:lvl8pPr lvl="7" algn="l">
              <a:lnSpc>
                <a:spcPct val="144444"/>
              </a:lnSpc>
              <a:spcBef>
                <a:spcPts val="0"/>
              </a:spcBef>
              <a:spcAft>
                <a:spcPts val="0"/>
              </a:spcAft>
              <a:buSzPts val="1800"/>
              <a:buChar char="–"/>
              <a:defRPr/>
            </a:lvl8pPr>
            <a:lvl9pPr lvl="8" algn="l">
              <a:lnSpc>
                <a:spcPct val="144444"/>
              </a:lnSpc>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1" name="Shape 21"/>
        <p:cNvGrpSpPr/>
        <p:nvPr/>
      </p:nvGrpSpPr>
      <p:grpSpPr>
        <a:xfrm>
          <a:off x="0" y="0"/>
          <a:ext cx="0" cy="0"/>
          <a:chOff x="0" y="0"/>
          <a:chExt cx="0" cy="0"/>
        </a:xfrm>
      </p:grpSpPr>
      <p:sp>
        <p:nvSpPr>
          <p:cNvPr id="22" name="Google Shape;22;p4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23" name="Google Shape;23;p49"/>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algn="l">
              <a:lnSpc>
                <a:spcPct val="144444"/>
              </a:lnSpc>
              <a:spcBef>
                <a:spcPts val="0"/>
              </a:spcBef>
              <a:spcAft>
                <a:spcPts val="0"/>
              </a:spcAft>
              <a:buSzPts val="1400"/>
              <a:buNone/>
              <a:defRPr/>
            </a:lvl1pPr>
            <a:lvl2pPr indent="-268605" lvl="1" marL="914400" algn="l">
              <a:lnSpc>
                <a:spcPct val="144444"/>
              </a:lnSpc>
              <a:spcBef>
                <a:spcPts val="0"/>
              </a:spcBef>
              <a:spcAft>
                <a:spcPts val="0"/>
              </a:spcAft>
              <a:buSzPts val="630"/>
              <a:buChar char="●"/>
              <a:defRPr/>
            </a:lvl2pPr>
            <a:lvl3pPr indent="-320039" lvl="2" marL="1371600" algn="l">
              <a:lnSpc>
                <a:spcPct val="144444"/>
              </a:lnSpc>
              <a:spcBef>
                <a:spcPts val="0"/>
              </a:spcBef>
              <a:spcAft>
                <a:spcPts val="0"/>
              </a:spcAft>
              <a:buSzPts val="1440"/>
              <a:buChar char="–"/>
              <a:defRPr/>
            </a:lvl3pPr>
            <a:lvl4pPr indent="-342900" lvl="3" marL="1828800" algn="l">
              <a:lnSpc>
                <a:spcPct val="144444"/>
              </a:lnSpc>
              <a:spcBef>
                <a:spcPts val="0"/>
              </a:spcBef>
              <a:spcAft>
                <a:spcPts val="0"/>
              </a:spcAft>
              <a:buSzPts val="1800"/>
              <a:buChar char="🖉"/>
              <a:defRPr/>
            </a:lvl4pPr>
            <a:lvl5pPr indent="-342900" lvl="4" marL="2286000" algn="l">
              <a:lnSpc>
                <a:spcPct val="144444"/>
              </a:lnSpc>
              <a:spcBef>
                <a:spcPts val="0"/>
              </a:spcBef>
              <a:spcAft>
                <a:spcPts val="0"/>
              </a:spcAft>
              <a:buSzPts val="1800"/>
              <a:buChar char="–"/>
              <a:defRPr/>
            </a:lvl5pPr>
            <a:lvl6pPr indent="-342900" lvl="5" marL="2743200" algn="l">
              <a:lnSpc>
                <a:spcPct val="144444"/>
              </a:lnSpc>
              <a:spcBef>
                <a:spcPts val="0"/>
              </a:spcBef>
              <a:spcAft>
                <a:spcPts val="0"/>
              </a:spcAft>
              <a:buSzPts val="1800"/>
              <a:buChar char="–"/>
              <a:defRPr/>
            </a:lvl6pPr>
            <a:lvl7pPr indent="-342900" lvl="6" marL="3200400" algn="l">
              <a:lnSpc>
                <a:spcPct val="144444"/>
              </a:lnSpc>
              <a:spcBef>
                <a:spcPts val="0"/>
              </a:spcBef>
              <a:spcAft>
                <a:spcPts val="0"/>
              </a:spcAft>
              <a:buSzPts val="1800"/>
              <a:buChar char="–"/>
              <a:defRPr/>
            </a:lvl7pPr>
            <a:lvl8pPr indent="-342900" lvl="7" marL="3657600" algn="l">
              <a:lnSpc>
                <a:spcPct val="144444"/>
              </a:lnSpc>
              <a:spcBef>
                <a:spcPts val="0"/>
              </a:spcBef>
              <a:spcAft>
                <a:spcPts val="0"/>
              </a:spcAft>
              <a:buSzPts val="1800"/>
              <a:buChar char="–"/>
              <a:defRPr/>
            </a:lvl8pPr>
            <a:lvl9pPr indent="-342900" lvl="8" marL="4114800" algn="l">
              <a:lnSpc>
                <a:spcPct val="144444"/>
              </a:lnSpc>
              <a:spcBef>
                <a:spcPts val="0"/>
              </a:spcBef>
              <a:spcAft>
                <a:spcPts val="0"/>
              </a:spcAft>
              <a:buSzPts val="1800"/>
              <a:buChar char="–"/>
              <a:defRPr/>
            </a:lvl9pPr>
          </a:lstStyle>
          <a:p/>
        </p:txBody>
      </p:sp>
      <p:sp>
        <p:nvSpPr>
          <p:cNvPr id="24" name="Google Shape;24;p4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9pPr>
          </a:lstStyle>
          <a:p/>
        </p:txBody>
      </p:sp>
      <p:sp>
        <p:nvSpPr>
          <p:cNvPr id="25" name="Google Shape;25;p4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9pPr>
          </a:lstStyle>
          <a:p/>
        </p:txBody>
      </p:sp>
      <p:sp>
        <p:nvSpPr>
          <p:cNvPr id="26" name="Google Shape;26;p49"/>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algn="r">
              <a:lnSpc>
                <a:spcPct val="100000"/>
              </a:lnSpc>
              <a:spcBef>
                <a:spcPts val="0"/>
              </a:spcBef>
              <a:spcAft>
                <a:spcPts val="0"/>
              </a:spcAft>
              <a:buNone/>
              <a:defRPr sz="800"/>
            </a:lvl1pPr>
            <a:lvl2pPr indent="0" lvl="1" marL="0" algn="r">
              <a:lnSpc>
                <a:spcPct val="100000"/>
              </a:lnSpc>
              <a:spcBef>
                <a:spcPts val="0"/>
              </a:spcBef>
              <a:spcAft>
                <a:spcPts val="0"/>
              </a:spcAft>
              <a:buNone/>
              <a:defRPr sz="800"/>
            </a:lvl2pPr>
            <a:lvl3pPr indent="0" lvl="2" marL="0" algn="r">
              <a:lnSpc>
                <a:spcPct val="100000"/>
              </a:lnSpc>
              <a:spcBef>
                <a:spcPts val="0"/>
              </a:spcBef>
              <a:spcAft>
                <a:spcPts val="0"/>
              </a:spcAft>
              <a:buNone/>
              <a:defRPr sz="800"/>
            </a:lvl3pPr>
            <a:lvl4pPr indent="0" lvl="3" marL="0" algn="r">
              <a:lnSpc>
                <a:spcPct val="100000"/>
              </a:lnSpc>
              <a:spcBef>
                <a:spcPts val="0"/>
              </a:spcBef>
              <a:spcAft>
                <a:spcPts val="0"/>
              </a:spcAft>
              <a:buNone/>
              <a:defRPr sz="800"/>
            </a:lvl4pPr>
            <a:lvl5pPr indent="0" lvl="4" marL="0" algn="r">
              <a:lnSpc>
                <a:spcPct val="100000"/>
              </a:lnSpc>
              <a:spcBef>
                <a:spcPts val="0"/>
              </a:spcBef>
              <a:spcAft>
                <a:spcPts val="0"/>
              </a:spcAft>
              <a:buNone/>
              <a:defRPr sz="800"/>
            </a:lvl5pPr>
            <a:lvl6pPr indent="0" lvl="5" marL="0" algn="r">
              <a:lnSpc>
                <a:spcPct val="100000"/>
              </a:lnSpc>
              <a:spcBef>
                <a:spcPts val="0"/>
              </a:spcBef>
              <a:spcAft>
                <a:spcPts val="0"/>
              </a:spcAft>
              <a:buNone/>
              <a:defRPr sz="800"/>
            </a:lvl6pPr>
            <a:lvl7pPr indent="0" lvl="6" marL="0" algn="r">
              <a:lnSpc>
                <a:spcPct val="100000"/>
              </a:lnSpc>
              <a:spcBef>
                <a:spcPts val="0"/>
              </a:spcBef>
              <a:spcAft>
                <a:spcPts val="0"/>
              </a:spcAft>
              <a:buNone/>
              <a:defRPr sz="800"/>
            </a:lvl7pPr>
            <a:lvl8pPr indent="0" lvl="7" marL="0" algn="r">
              <a:lnSpc>
                <a:spcPct val="100000"/>
              </a:lnSpc>
              <a:spcBef>
                <a:spcPts val="0"/>
              </a:spcBef>
              <a:spcAft>
                <a:spcPts val="0"/>
              </a:spcAft>
              <a:buNone/>
              <a:defRPr sz="800"/>
            </a:lvl8pPr>
            <a:lvl9pPr indent="0" lvl="8" marL="0" algn="r">
              <a:lnSpc>
                <a:spcPct val="100000"/>
              </a:lnSpc>
              <a:spcBef>
                <a:spcPts val="0"/>
              </a:spcBef>
              <a:spcAft>
                <a:spcPts val="0"/>
              </a:spcAft>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11" name="Google Shape;11;p46"/>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lnSpc>
                <a:spcPct val="144444"/>
              </a:lnSpc>
              <a:spcBef>
                <a:spcPts val="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44444"/>
              </a:lnSpc>
              <a:spcBef>
                <a:spcPts val="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lnSpc>
                <a:spcPct val="144444"/>
              </a:lnSpc>
              <a:spcBef>
                <a:spcPts val="0"/>
              </a:spcBef>
              <a:spcAft>
                <a:spcPts val="0"/>
              </a:spcAft>
              <a:buClr>
                <a:schemeClr val="dk1"/>
              </a:buClr>
              <a:buSzPts val="1440"/>
              <a:buFont typeface="Comic Sans MS"/>
              <a:buChar char="–"/>
              <a:defRPr b="0" i="0" sz="1800" u="none" cap="none" strike="noStrike">
                <a:solidFill>
                  <a:schemeClr val="dk1"/>
                </a:solidFill>
                <a:latin typeface="Comic Sans MS"/>
                <a:ea typeface="Comic Sans MS"/>
                <a:cs typeface="Comic Sans MS"/>
                <a:sym typeface="Comic Sans MS"/>
              </a:defRPr>
            </a:lvl3pPr>
            <a:lvl4pPr indent="-342900" lvl="3" marL="1828800" marR="0" rtl="0" algn="l">
              <a:lnSpc>
                <a:spcPct val="144444"/>
              </a:lnSpc>
              <a:spcBef>
                <a:spcPts val="0"/>
              </a:spcBef>
              <a:spcAft>
                <a:spcPts val="0"/>
              </a:spcAft>
              <a:buClr>
                <a:schemeClr val="dk1"/>
              </a:buClr>
              <a:buSzPts val="1800"/>
              <a:buFont typeface="Noto Sans Symbols"/>
              <a:buChar char="🖉"/>
              <a:defRPr b="0" i="0" sz="1800" u="none" cap="none" strike="noStrike">
                <a:solidFill>
                  <a:schemeClr val="dk1"/>
                </a:solidFill>
                <a:latin typeface="Comic Sans MS"/>
                <a:ea typeface="Comic Sans MS"/>
                <a:cs typeface="Comic Sans MS"/>
                <a:sym typeface="Comic Sans MS"/>
              </a:defRPr>
            </a:lvl4pPr>
            <a:lvl5pPr indent="-342900" lvl="4" marL="2286000" marR="0" rtl="0" algn="l">
              <a:lnSpc>
                <a:spcPct val="144444"/>
              </a:lnSpc>
              <a:spcBef>
                <a:spcPts val="0"/>
              </a:spcBef>
              <a:spcAft>
                <a:spcPts val="0"/>
              </a:spcAft>
              <a:buClr>
                <a:schemeClr val="dk1"/>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lnSpc>
                <a:spcPct val="144444"/>
              </a:lnSpc>
              <a:spcBef>
                <a:spcPts val="0"/>
              </a:spcBef>
              <a:spcAft>
                <a:spcPts val="0"/>
              </a:spcAft>
              <a:buClr>
                <a:schemeClr val="dk1"/>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lnSpc>
                <a:spcPct val="144444"/>
              </a:lnSpc>
              <a:spcBef>
                <a:spcPts val="0"/>
              </a:spcBef>
              <a:spcAft>
                <a:spcPts val="0"/>
              </a:spcAft>
              <a:buClr>
                <a:schemeClr val="dk1"/>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lnSpc>
                <a:spcPct val="144444"/>
              </a:lnSpc>
              <a:spcBef>
                <a:spcPts val="0"/>
              </a:spcBef>
              <a:spcAft>
                <a:spcPts val="0"/>
              </a:spcAft>
              <a:buClr>
                <a:schemeClr val="dk1"/>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lnSpc>
                <a:spcPct val="144444"/>
              </a:lnSpc>
              <a:spcBef>
                <a:spcPts val="0"/>
              </a:spcBef>
              <a:spcAft>
                <a:spcPts val="0"/>
              </a:spcAft>
              <a:buClr>
                <a:schemeClr val="dk1"/>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
        <p:nvSpPr>
          <p:cNvPr id="12" name="Google Shape;12;p46"/>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800"/>
              <a:buFont typeface="Comic Sans MS"/>
              <a:buNone/>
              <a:defRPr b="0" i="0" sz="800" u="none" cap="none" strike="noStrik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SzPts val="800"/>
              <a:buFont typeface="Comic Sans MS"/>
              <a:buNone/>
              <a:defRPr b="0" i="0" sz="800" u="none" cap="none" strike="noStrik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SzPts val="800"/>
              <a:buFont typeface="Comic Sans MS"/>
              <a:buNone/>
              <a:defRPr b="0" i="0" sz="800" u="none" cap="none" strike="noStrik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SzPts val="800"/>
              <a:buFont typeface="Comic Sans MS"/>
              <a:buNone/>
              <a:defRPr b="0" i="0" sz="800" u="none" cap="none" strike="noStrik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SzPts val="800"/>
              <a:buFont typeface="Comic Sans MS"/>
              <a:buNone/>
              <a:defRPr b="0" i="0" sz="800" u="none" cap="none" strike="noStrik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SzPts val="800"/>
              <a:buFont typeface="Comic Sans MS"/>
              <a:buNone/>
              <a:defRPr b="0" i="0" sz="800" u="none" cap="none" strike="noStrik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SzPts val="800"/>
              <a:buFont typeface="Comic Sans MS"/>
              <a:buNone/>
              <a:defRPr b="0" i="0" sz="800" u="none" cap="none" strike="noStrik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SzPts val="800"/>
              <a:buFont typeface="Comic Sans MS"/>
              <a:buNone/>
              <a:defRPr b="0" i="0" sz="800" u="none" cap="none" strike="noStrik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SzPts val="800"/>
              <a:buFont typeface="Comic Sans MS"/>
              <a:buNone/>
              <a:defRPr b="0" i="0" sz="800" u="none" cap="none" strike="noStrik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 name="Shape 30"/>
        <p:cNvGrpSpPr/>
        <p:nvPr/>
      </p:nvGrpSpPr>
      <p:grpSpPr>
        <a:xfrm>
          <a:off x="0" y="0"/>
          <a:ext cx="0" cy="0"/>
          <a:chOff x="0" y="0"/>
          <a:chExt cx="0" cy="0"/>
        </a:xfrm>
      </p:grpSpPr>
      <p:sp>
        <p:nvSpPr>
          <p:cNvPr id="31" name="Google Shape;31;p1"/>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chemeClr val="dk1"/>
                </a:solidFill>
                <a:latin typeface="Comic Sans MS"/>
                <a:ea typeface="Comic Sans MS"/>
                <a:cs typeface="Comic Sans MS"/>
                <a:sym typeface="Comic Sans MS"/>
              </a:rPr>
              <a:t>‹#›</a:t>
            </a:fld>
            <a:endParaRPr/>
          </a:p>
        </p:txBody>
      </p:sp>
      <p:pic>
        <p:nvPicPr>
          <p:cNvPr id="32" name="Google Shape;32;p1"/>
          <p:cNvPicPr preferRelativeResize="0"/>
          <p:nvPr/>
        </p:nvPicPr>
        <p:blipFill rotWithShape="1">
          <a:blip r:embed="rId3">
            <a:alphaModFix/>
          </a:blip>
          <a:srcRect b="0" l="0" r="0" t="0"/>
          <a:stretch/>
        </p:blipFill>
        <p:spPr>
          <a:xfrm>
            <a:off x="5080000" y="5238750"/>
            <a:ext cx="654050" cy="484187"/>
          </a:xfrm>
          <a:prstGeom prst="rect">
            <a:avLst/>
          </a:prstGeom>
          <a:noFill/>
          <a:ln>
            <a:noFill/>
          </a:ln>
        </p:spPr>
      </p:pic>
      <p:sp>
        <p:nvSpPr>
          <p:cNvPr id="33" name="Google Shape;33;p1"/>
          <p:cNvSpPr txBox="1"/>
          <p:nvPr>
            <p:ph idx="4294967295" type="ctrTitle"/>
          </p:nvPr>
        </p:nvSpPr>
        <p:spPr>
          <a:xfrm>
            <a:off x="4895850" y="1270000"/>
            <a:ext cx="2068512" cy="13970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lt1"/>
              </a:buClr>
              <a:buSzPts val="3200"/>
              <a:buFont typeface="Comic Sans MS"/>
              <a:buNone/>
            </a:pPr>
            <a:r>
              <a:rPr b="0" i="0" lang="en-US" sz="3200" u="none" cap="none" strike="noStrike">
                <a:solidFill>
                  <a:schemeClr val="lt1"/>
                </a:solidFill>
                <a:latin typeface="Comic Sans MS"/>
                <a:ea typeface="Comic Sans MS"/>
                <a:cs typeface="Comic Sans MS"/>
                <a:sym typeface="Comic Sans MS"/>
              </a:rPr>
              <a:t>Chapter 3</a:t>
            </a:r>
            <a:br>
              <a:rPr b="0" i="0" lang="en-US" sz="3200" u="none" cap="none" strike="noStrike">
                <a:solidFill>
                  <a:schemeClr val="lt1"/>
                </a:solidFill>
                <a:latin typeface="Comic Sans MS"/>
                <a:ea typeface="Comic Sans MS"/>
                <a:cs typeface="Comic Sans MS"/>
                <a:sym typeface="Comic Sans MS"/>
              </a:rPr>
            </a:br>
            <a:br>
              <a:rPr b="0" i="0" lang="en-US" sz="3200" u="none" cap="none" strike="noStrike">
                <a:solidFill>
                  <a:schemeClr val="folHlink"/>
                </a:solidFill>
                <a:latin typeface="Comic Sans MS"/>
                <a:ea typeface="Comic Sans MS"/>
                <a:cs typeface="Comic Sans MS"/>
                <a:sym typeface="Comic Sans MS"/>
              </a:rPr>
            </a:br>
            <a:r>
              <a:rPr b="0" i="0" lang="en-US" sz="2800" u="none" cap="none" strike="noStrike">
                <a:solidFill>
                  <a:schemeClr val="dk2"/>
                </a:solidFill>
                <a:latin typeface="Comic Sans MS"/>
                <a:ea typeface="Comic Sans MS"/>
                <a:cs typeface="Comic Sans MS"/>
                <a:sym typeface="Comic Sans MS"/>
              </a:rPr>
              <a:t>Graphs</a:t>
            </a:r>
            <a:endParaRPr/>
          </a:p>
        </p:txBody>
      </p:sp>
      <p:sp>
        <p:nvSpPr>
          <p:cNvPr id="34" name="Google Shape;34;p1"/>
          <p:cNvSpPr txBox="1"/>
          <p:nvPr/>
        </p:nvSpPr>
        <p:spPr>
          <a:xfrm>
            <a:off x="5854700" y="5203825"/>
            <a:ext cx="2571750" cy="5730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900"/>
              <a:buFont typeface="Comic Sans MS"/>
              <a:buNone/>
            </a:pPr>
            <a:r>
              <a:rPr b="0" i="0" lang="en-US" sz="900" u="none">
                <a:solidFill>
                  <a:schemeClr val="dk2"/>
                </a:solidFill>
                <a:latin typeface="Comic Sans MS"/>
                <a:ea typeface="Comic Sans MS"/>
                <a:cs typeface="Comic Sans MS"/>
                <a:sym typeface="Comic Sans MS"/>
              </a:rPr>
              <a:t>Slides by Kevin Wayne.</a:t>
            </a:r>
            <a:br>
              <a:rPr b="0" i="0" lang="en-US" sz="900" u="none">
                <a:solidFill>
                  <a:schemeClr val="dk2"/>
                </a:solidFill>
                <a:latin typeface="Comic Sans MS"/>
                <a:ea typeface="Comic Sans MS"/>
                <a:cs typeface="Comic Sans MS"/>
                <a:sym typeface="Comic Sans MS"/>
              </a:rPr>
            </a:br>
            <a:r>
              <a:rPr b="0" i="0" lang="en-US" sz="900" u="none">
                <a:solidFill>
                  <a:schemeClr val="dk2"/>
                </a:solidFill>
                <a:latin typeface="Comic Sans MS"/>
                <a:ea typeface="Comic Sans MS"/>
                <a:cs typeface="Comic Sans MS"/>
                <a:sym typeface="Comic Sans MS"/>
              </a:rPr>
              <a:t>Copyright © 2005 Pearson-Addison Wesley.</a:t>
            </a:r>
            <a:br>
              <a:rPr b="0" i="0" lang="en-US" sz="900" u="none">
                <a:solidFill>
                  <a:schemeClr val="dk2"/>
                </a:solidFill>
                <a:latin typeface="Comic Sans MS"/>
                <a:ea typeface="Comic Sans MS"/>
                <a:cs typeface="Comic Sans MS"/>
                <a:sym typeface="Comic Sans MS"/>
              </a:rPr>
            </a:br>
            <a:r>
              <a:rPr b="0" i="0" lang="en-US" sz="900" u="none">
                <a:solidFill>
                  <a:schemeClr val="dk2"/>
                </a:solidFill>
                <a:latin typeface="Comic Sans MS"/>
                <a:ea typeface="Comic Sans MS"/>
                <a:cs typeface="Comic Sans MS"/>
                <a:sym typeface="Comic Sans MS"/>
              </a:rPr>
              <a:t>All rights reserved.</a:t>
            </a:r>
            <a:endParaRPr/>
          </a:p>
        </p:txBody>
      </p:sp>
      <p:pic>
        <p:nvPicPr>
          <p:cNvPr id="35" name="Google Shape;35;p1"/>
          <p:cNvPicPr preferRelativeResize="0"/>
          <p:nvPr/>
        </p:nvPicPr>
        <p:blipFill rotWithShape="1">
          <a:blip r:embed="rId4">
            <a:alphaModFix/>
          </a:blip>
          <a:srcRect b="0" l="0" r="0" t="0"/>
          <a:stretch/>
        </p:blipFill>
        <p:spPr>
          <a:xfrm>
            <a:off x="531812" y="1241425"/>
            <a:ext cx="3917950" cy="4483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10"/>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242" name="Google Shape;242;p10"/>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Paths and Connectivity</a:t>
            </a:r>
            <a:endParaRPr/>
          </a:p>
        </p:txBody>
      </p:sp>
      <p:sp>
        <p:nvSpPr>
          <p:cNvPr id="243" name="Google Shape;243;p10"/>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A </a:t>
            </a:r>
            <a:r>
              <a:rPr b="0" i="0" lang="en-US" sz="1800" u="none">
                <a:solidFill>
                  <a:schemeClr val="accent1"/>
                </a:solidFill>
                <a:latin typeface="Comic Sans MS"/>
                <a:ea typeface="Comic Sans MS"/>
                <a:cs typeface="Comic Sans MS"/>
                <a:sym typeface="Comic Sans MS"/>
              </a:rPr>
              <a:t>path</a:t>
            </a:r>
            <a:r>
              <a:rPr b="0" i="0" lang="en-US" sz="1800" u="none">
                <a:solidFill>
                  <a:schemeClr val="dk1"/>
                </a:solidFill>
                <a:latin typeface="Comic Sans MS"/>
                <a:ea typeface="Comic Sans MS"/>
                <a:cs typeface="Comic Sans MS"/>
                <a:sym typeface="Comic Sans MS"/>
              </a:rPr>
              <a:t> in an undirected graph G = (V, E) is a sequence P of nodes v</a:t>
            </a:r>
            <a:r>
              <a:rPr b="0" baseline="-25000" i="0" lang="en-US" sz="1800" u="none">
                <a:solidFill>
                  <a:schemeClr val="dk1"/>
                </a:solidFill>
                <a:latin typeface="Comic Sans MS"/>
                <a:ea typeface="Comic Sans MS"/>
                <a:cs typeface="Comic Sans MS"/>
                <a:sym typeface="Comic Sans MS"/>
              </a:rPr>
              <a:t>1</a:t>
            </a:r>
            <a:r>
              <a:rPr b="0" i="0" lang="en-US" sz="1800" u="none">
                <a:solidFill>
                  <a:schemeClr val="dk1"/>
                </a:solidFill>
                <a:latin typeface="Comic Sans MS"/>
                <a:ea typeface="Comic Sans MS"/>
                <a:cs typeface="Comic Sans MS"/>
                <a:sym typeface="Comic Sans MS"/>
              </a:rPr>
              <a:t>, v</a:t>
            </a:r>
            <a:r>
              <a:rPr b="0" baseline="-25000" i="0" lang="en-US" sz="1800" u="none">
                <a:solidFill>
                  <a:schemeClr val="dk1"/>
                </a:solidFill>
                <a:latin typeface="Comic Sans MS"/>
                <a:ea typeface="Comic Sans MS"/>
                <a:cs typeface="Comic Sans MS"/>
                <a:sym typeface="Comic Sans MS"/>
              </a:rPr>
              <a:t>2</a:t>
            </a:r>
            <a:r>
              <a:rPr b="0" i="0" lang="en-US" sz="1800" u="none">
                <a:solidFill>
                  <a:schemeClr val="dk1"/>
                </a:solidFill>
                <a:latin typeface="Comic Sans MS"/>
                <a:ea typeface="Comic Sans MS"/>
                <a:cs typeface="Comic Sans MS"/>
                <a:sym typeface="Comic Sans MS"/>
              </a:rPr>
              <a:t>, …, v</a:t>
            </a:r>
            <a:r>
              <a:rPr b="0" baseline="-25000" i="0" lang="en-US" sz="1800" u="none">
                <a:solidFill>
                  <a:schemeClr val="dk1"/>
                </a:solidFill>
                <a:latin typeface="Comic Sans MS"/>
                <a:ea typeface="Comic Sans MS"/>
                <a:cs typeface="Comic Sans MS"/>
                <a:sym typeface="Comic Sans MS"/>
              </a:rPr>
              <a:t>k-1</a:t>
            </a:r>
            <a:r>
              <a:rPr b="0" i="0" lang="en-US" sz="1800" u="none">
                <a:solidFill>
                  <a:schemeClr val="dk1"/>
                </a:solidFill>
                <a:latin typeface="Comic Sans MS"/>
                <a:ea typeface="Comic Sans MS"/>
                <a:cs typeface="Comic Sans MS"/>
                <a:sym typeface="Comic Sans MS"/>
              </a:rPr>
              <a:t>, v</a:t>
            </a:r>
            <a:r>
              <a:rPr b="0" baseline="-25000" i="0" lang="en-US" sz="1800" u="none">
                <a:solidFill>
                  <a:schemeClr val="dk1"/>
                </a:solidFill>
                <a:latin typeface="Comic Sans MS"/>
                <a:ea typeface="Comic Sans MS"/>
                <a:cs typeface="Comic Sans MS"/>
                <a:sym typeface="Comic Sans MS"/>
              </a:rPr>
              <a:t>k</a:t>
            </a:r>
            <a:r>
              <a:rPr b="0" i="0" lang="en-US" sz="1800" u="none">
                <a:solidFill>
                  <a:schemeClr val="dk1"/>
                </a:solidFill>
                <a:latin typeface="Comic Sans MS"/>
                <a:ea typeface="Comic Sans MS"/>
                <a:cs typeface="Comic Sans MS"/>
                <a:sym typeface="Comic Sans MS"/>
              </a:rPr>
              <a:t> with the property that each consecutive pair v</a:t>
            </a:r>
            <a:r>
              <a:rPr b="0" baseline="-25000" i="0" lang="en-US" sz="1800" u="none">
                <a:solidFill>
                  <a:schemeClr val="dk1"/>
                </a:solidFill>
                <a:latin typeface="Comic Sans MS"/>
                <a:ea typeface="Comic Sans MS"/>
                <a:cs typeface="Comic Sans MS"/>
                <a:sym typeface="Comic Sans MS"/>
              </a:rPr>
              <a:t>i</a:t>
            </a:r>
            <a:r>
              <a:rPr b="0" i="0" lang="en-US" sz="1800" u="none">
                <a:solidFill>
                  <a:schemeClr val="dk1"/>
                </a:solidFill>
                <a:latin typeface="Comic Sans MS"/>
                <a:ea typeface="Comic Sans MS"/>
                <a:cs typeface="Comic Sans MS"/>
                <a:sym typeface="Comic Sans MS"/>
              </a:rPr>
              <a:t>, v</a:t>
            </a:r>
            <a:r>
              <a:rPr b="0" baseline="-25000" i="0" lang="en-US" sz="1800" u="none">
                <a:solidFill>
                  <a:schemeClr val="dk1"/>
                </a:solidFill>
                <a:latin typeface="Comic Sans MS"/>
                <a:ea typeface="Comic Sans MS"/>
                <a:cs typeface="Comic Sans MS"/>
                <a:sym typeface="Comic Sans MS"/>
              </a:rPr>
              <a:t>i+1</a:t>
            </a:r>
            <a:r>
              <a:rPr b="0" i="0" lang="en-US" sz="1800" u="none">
                <a:solidFill>
                  <a:schemeClr val="dk1"/>
                </a:solidFill>
                <a:latin typeface="Comic Sans MS"/>
                <a:ea typeface="Comic Sans MS"/>
                <a:cs typeface="Comic Sans MS"/>
                <a:sym typeface="Comic Sans MS"/>
              </a:rPr>
              <a:t> is joined by an edge in E.</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A path is </a:t>
            </a:r>
            <a:r>
              <a:rPr b="0" i="0" lang="en-US" sz="1800" u="none">
                <a:solidFill>
                  <a:schemeClr val="accent1"/>
                </a:solidFill>
                <a:latin typeface="Comic Sans MS"/>
                <a:ea typeface="Comic Sans MS"/>
                <a:cs typeface="Comic Sans MS"/>
                <a:sym typeface="Comic Sans MS"/>
              </a:rPr>
              <a:t>simple</a:t>
            </a:r>
            <a:r>
              <a:rPr b="0" i="0" lang="en-US" sz="1800" u="none">
                <a:solidFill>
                  <a:schemeClr val="dk1"/>
                </a:solidFill>
                <a:latin typeface="Comic Sans MS"/>
                <a:ea typeface="Comic Sans MS"/>
                <a:cs typeface="Comic Sans MS"/>
                <a:sym typeface="Comic Sans MS"/>
              </a:rPr>
              <a:t> if all nodes are distinct.</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An undirected graph is </a:t>
            </a:r>
            <a:r>
              <a:rPr b="0" i="0" lang="en-US" sz="1800" u="none">
                <a:solidFill>
                  <a:schemeClr val="accent1"/>
                </a:solidFill>
                <a:latin typeface="Comic Sans MS"/>
                <a:ea typeface="Comic Sans MS"/>
                <a:cs typeface="Comic Sans MS"/>
                <a:sym typeface="Comic Sans MS"/>
              </a:rPr>
              <a:t>connected</a:t>
            </a:r>
            <a:r>
              <a:rPr b="0" i="0" lang="en-US" sz="1800" u="none">
                <a:solidFill>
                  <a:schemeClr val="dk1"/>
                </a:solidFill>
                <a:latin typeface="Comic Sans MS"/>
                <a:ea typeface="Comic Sans MS"/>
                <a:cs typeface="Comic Sans MS"/>
                <a:sym typeface="Comic Sans MS"/>
              </a:rPr>
              <a:t> if for every pair of nodes u and v, there is a path between u and v.</a:t>
            </a:r>
            <a:endParaRPr/>
          </a:p>
        </p:txBody>
      </p:sp>
      <p:pic>
        <p:nvPicPr>
          <p:cNvPr id="244" name="Google Shape;244;p10"/>
          <p:cNvPicPr preferRelativeResize="0"/>
          <p:nvPr/>
        </p:nvPicPr>
        <p:blipFill rotWithShape="1">
          <a:blip r:embed="rId3">
            <a:alphaModFix/>
          </a:blip>
          <a:srcRect b="20929" l="19599" r="19351" t="0"/>
          <a:stretch/>
        </p:blipFill>
        <p:spPr>
          <a:xfrm>
            <a:off x="2438400" y="3786187"/>
            <a:ext cx="4267200" cy="259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1"/>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250" name="Google Shape;250;p11"/>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Cycles</a:t>
            </a:r>
            <a:endParaRPr/>
          </a:p>
        </p:txBody>
      </p:sp>
      <p:sp>
        <p:nvSpPr>
          <p:cNvPr id="251" name="Google Shape;251;p11"/>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A </a:t>
            </a:r>
            <a:r>
              <a:rPr b="0" i="0" lang="en-US" sz="1800" u="none">
                <a:solidFill>
                  <a:schemeClr val="accent1"/>
                </a:solidFill>
                <a:latin typeface="Comic Sans MS"/>
                <a:ea typeface="Comic Sans MS"/>
                <a:cs typeface="Comic Sans MS"/>
                <a:sym typeface="Comic Sans MS"/>
              </a:rPr>
              <a:t>cycle</a:t>
            </a:r>
            <a:r>
              <a:rPr b="0" i="0" lang="en-US" sz="1800" u="none">
                <a:solidFill>
                  <a:schemeClr val="dk1"/>
                </a:solidFill>
                <a:latin typeface="Comic Sans MS"/>
                <a:ea typeface="Comic Sans MS"/>
                <a:cs typeface="Comic Sans MS"/>
                <a:sym typeface="Comic Sans MS"/>
              </a:rPr>
              <a:t> is a path v</a:t>
            </a:r>
            <a:r>
              <a:rPr b="0" baseline="-25000" i="0" lang="en-US" sz="1800" u="none">
                <a:solidFill>
                  <a:schemeClr val="dk1"/>
                </a:solidFill>
                <a:latin typeface="Comic Sans MS"/>
                <a:ea typeface="Comic Sans MS"/>
                <a:cs typeface="Comic Sans MS"/>
                <a:sym typeface="Comic Sans MS"/>
              </a:rPr>
              <a:t>1</a:t>
            </a:r>
            <a:r>
              <a:rPr b="0" i="0" lang="en-US" sz="1800" u="none">
                <a:solidFill>
                  <a:schemeClr val="dk1"/>
                </a:solidFill>
                <a:latin typeface="Comic Sans MS"/>
                <a:ea typeface="Comic Sans MS"/>
                <a:cs typeface="Comic Sans MS"/>
                <a:sym typeface="Comic Sans MS"/>
              </a:rPr>
              <a:t>, v</a:t>
            </a:r>
            <a:r>
              <a:rPr b="0" baseline="-25000" i="0" lang="en-US" sz="1800" u="none">
                <a:solidFill>
                  <a:schemeClr val="dk1"/>
                </a:solidFill>
                <a:latin typeface="Comic Sans MS"/>
                <a:ea typeface="Comic Sans MS"/>
                <a:cs typeface="Comic Sans MS"/>
                <a:sym typeface="Comic Sans MS"/>
              </a:rPr>
              <a:t>2</a:t>
            </a:r>
            <a:r>
              <a:rPr b="0" i="0" lang="en-US" sz="1800" u="none">
                <a:solidFill>
                  <a:schemeClr val="dk1"/>
                </a:solidFill>
                <a:latin typeface="Comic Sans MS"/>
                <a:ea typeface="Comic Sans MS"/>
                <a:cs typeface="Comic Sans MS"/>
                <a:sym typeface="Comic Sans MS"/>
              </a:rPr>
              <a:t>, …, v</a:t>
            </a:r>
            <a:r>
              <a:rPr b="0" baseline="-25000" i="0" lang="en-US" sz="1800" u="none">
                <a:solidFill>
                  <a:schemeClr val="dk1"/>
                </a:solidFill>
                <a:latin typeface="Comic Sans MS"/>
                <a:ea typeface="Comic Sans MS"/>
                <a:cs typeface="Comic Sans MS"/>
                <a:sym typeface="Comic Sans MS"/>
              </a:rPr>
              <a:t>k-1</a:t>
            </a:r>
            <a:r>
              <a:rPr b="0" i="0" lang="en-US" sz="1800" u="none">
                <a:solidFill>
                  <a:schemeClr val="dk1"/>
                </a:solidFill>
                <a:latin typeface="Comic Sans MS"/>
                <a:ea typeface="Comic Sans MS"/>
                <a:cs typeface="Comic Sans MS"/>
                <a:sym typeface="Comic Sans MS"/>
              </a:rPr>
              <a:t>, v</a:t>
            </a:r>
            <a:r>
              <a:rPr b="0" baseline="-25000" i="0" lang="en-US" sz="1800" u="none">
                <a:solidFill>
                  <a:schemeClr val="dk1"/>
                </a:solidFill>
                <a:latin typeface="Comic Sans MS"/>
                <a:ea typeface="Comic Sans MS"/>
                <a:cs typeface="Comic Sans MS"/>
                <a:sym typeface="Comic Sans MS"/>
              </a:rPr>
              <a:t>k</a:t>
            </a:r>
            <a:r>
              <a:rPr b="0" i="0" lang="en-US" sz="1800" u="none">
                <a:solidFill>
                  <a:schemeClr val="dk1"/>
                </a:solidFill>
                <a:latin typeface="Comic Sans MS"/>
                <a:ea typeface="Comic Sans MS"/>
                <a:cs typeface="Comic Sans MS"/>
                <a:sym typeface="Comic Sans MS"/>
              </a:rPr>
              <a:t> in which v</a:t>
            </a:r>
            <a:r>
              <a:rPr b="0" baseline="-25000" i="0" lang="en-US" sz="1800" u="none">
                <a:solidFill>
                  <a:schemeClr val="dk1"/>
                </a:solidFill>
                <a:latin typeface="Comic Sans MS"/>
                <a:ea typeface="Comic Sans MS"/>
                <a:cs typeface="Comic Sans MS"/>
                <a:sym typeface="Comic Sans MS"/>
              </a:rPr>
              <a:t>1</a:t>
            </a:r>
            <a:r>
              <a:rPr b="0" i="0" lang="en-US" sz="1800" u="none">
                <a:solidFill>
                  <a:schemeClr val="dk1"/>
                </a:solidFill>
                <a:latin typeface="Comic Sans MS"/>
                <a:ea typeface="Comic Sans MS"/>
                <a:cs typeface="Comic Sans MS"/>
                <a:sym typeface="Comic Sans MS"/>
              </a:rPr>
              <a:t> = v</a:t>
            </a:r>
            <a:r>
              <a:rPr b="0" baseline="-25000" i="0" lang="en-US" sz="1800" u="none">
                <a:solidFill>
                  <a:schemeClr val="dk1"/>
                </a:solidFill>
                <a:latin typeface="Comic Sans MS"/>
                <a:ea typeface="Comic Sans MS"/>
                <a:cs typeface="Comic Sans MS"/>
                <a:sym typeface="Comic Sans MS"/>
              </a:rPr>
              <a:t>k</a:t>
            </a:r>
            <a:r>
              <a:rPr b="0" i="0" lang="en-US" sz="1800" u="none">
                <a:solidFill>
                  <a:schemeClr val="dk1"/>
                </a:solidFill>
                <a:latin typeface="Comic Sans MS"/>
                <a:ea typeface="Comic Sans MS"/>
                <a:cs typeface="Comic Sans MS"/>
                <a:sym typeface="Comic Sans MS"/>
              </a:rPr>
              <a:t>, k &gt; 2, and the first k-1 nodes are all distinct.</a:t>
            </a:r>
            <a:endParaRPr/>
          </a:p>
        </p:txBody>
      </p:sp>
      <p:pic>
        <p:nvPicPr>
          <p:cNvPr id="252" name="Google Shape;252;p11"/>
          <p:cNvPicPr preferRelativeResize="0"/>
          <p:nvPr/>
        </p:nvPicPr>
        <p:blipFill rotWithShape="1">
          <a:blip r:embed="rId3">
            <a:alphaModFix/>
          </a:blip>
          <a:srcRect b="20929" l="16851" r="43379" t="0"/>
          <a:stretch/>
        </p:blipFill>
        <p:spPr>
          <a:xfrm>
            <a:off x="3032125" y="2584450"/>
            <a:ext cx="2779712" cy="2590800"/>
          </a:xfrm>
          <a:prstGeom prst="rect">
            <a:avLst/>
          </a:prstGeom>
          <a:noFill/>
          <a:ln>
            <a:noFill/>
          </a:ln>
        </p:spPr>
      </p:pic>
      <p:sp>
        <p:nvSpPr>
          <p:cNvPr id="253" name="Google Shape;253;p11"/>
          <p:cNvSpPr txBox="1"/>
          <p:nvPr/>
        </p:nvSpPr>
        <p:spPr>
          <a:xfrm>
            <a:off x="3803650" y="5370512"/>
            <a:ext cx="1927225"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cycle C = 1-2-4-5-3-1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12"/>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259" name="Google Shape;259;p12"/>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Trees</a:t>
            </a:r>
            <a:endParaRPr/>
          </a:p>
        </p:txBody>
      </p:sp>
      <p:sp>
        <p:nvSpPr>
          <p:cNvPr id="260" name="Google Shape;260;p12"/>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An undirected graph is a </a:t>
            </a:r>
            <a:r>
              <a:rPr b="0" i="0" lang="en-US" sz="1800" u="none">
                <a:solidFill>
                  <a:schemeClr val="accent1"/>
                </a:solidFill>
                <a:latin typeface="Comic Sans MS"/>
                <a:ea typeface="Comic Sans MS"/>
                <a:cs typeface="Comic Sans MS"/>
                <a:sym typeface="Comic Sans MS"/>
              </a:rPr>
              <a:t>tree</a:t>
            </a:r>
            <a:r>
              <a:rPr b="0" i="0" lang="en-US" sz="1800" u="none">
                <a:solidFill>
                  <a:schemeClr val="dk1"/>
                </a:solidFill>
                <a:latin typeface="Comic Sans MS"/>
                <a:ea typeface="Comic Sans MS"/>
                <a:cs typeface="Comic Sans MS"/>
                <a:sym typeface="Comic Sans MS"/>
              </a:rPr>
              <a:t> if it is connected and does not contain a cycle.</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Theorem.  </a:t>
            </a:r>
            <a:r>
              <a:rPr b="0" i="0" lang="en-US" sz="1800" u="none">
                <a:solidFill>
                  <a:schemeClr val="dk1"/>
                </a:solidFill>
                <a:latin typeface="Comic Sans MS"/>
                <a:ea typeface="Comic Sans MS"/>
                <a:cs typeface="Comic Sans MS"/>
                <a:sym typeface="Comic Sans MS"/>
              </a:rPr>
              <a:t>Let G be an undirected graph on n nodes. Any two of the following statements imply the third.</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G is connected.</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G does not contain a cycle.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G has n-1 edges.</a:t>
            </a:r>
            <a:endParaRPr/>
          </a:p>
        </p:txBody>
      </p:sp>
      <p:pic>
        <p:nvPicPr>
          <p:cNvPr id="261" name="Google Shape;261;p12"/>
          <p:cNvPicPr preferRelativeResize="0"/>
          <p:nvPr/>
        </p:nvPicPr>
        <p:blipFill rotWithShape="1">
          <a:blip r:embed="rId3">
            <a:alphaModFix/>
          </a:blip>
          <a:srcRect b="12870" l="0" r="51493" t="4794"/>
          <a:stretch/>
        </p:blipFill>
        <p:spPr>
          <a:xfrm>
            <a:off x="3030537" y="3776662"/>
            <a:ext cx="3581400" cy="250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13"/>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267" name="Google Shape;267;p13"/>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Rooted Trees</a:t>
            </a:r>
            <a:endParaRPr/>
          </a:p>
        </p:txBody>
      </p:sp>
      <p:sp>
        <p:nvSpPr>
          <p:cNvPr id="268" name="Google Shape;268;p13"/>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Rooted tree.  </a:t>
            </a:r>
            <a:r>
              <a:rPr b="0" i="0" lang="en-US" sz="1800" u="none">
                <a:solidFill>
                  <a:schemeClr val="dk1"/>
                </a:solidFill>
                <a:latin typeface="Comic Sans MS"/>
                <a:ea typeface="Comic Sans MS"/>
                <a:cs typeface="Comic Sans MS"/>
                <a:sym typeface="Comic Sans MS"/>
              </a:rPr>
              <a:t>Given a tree T, choose a root node r and orient each edge away from r.</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Importance.  </a:t>
            </a:r>
            <a:r>
              <a:rPr b="0" i="0" lang="en-US" sz="1800" u="none">
                <a:solidFill>
                  <a:schemeClr val="dk1"/>
                </a:solidFill>
                <a:latin typeface="Comic Sans MS"/>
                <a:ea typeface="Comic Sans MS"/>
                <a:cs typeface="Comic Sans MS"/>
                <a:sym typeface="Comic Sans MS"/>
              </a:rPr>
              <a:t>Models hierarchical structure.</a:t>
            </a:r>
            <a:endParaRPr/>
          </a:p>
        </p:txBody>
      </p:sp>
      <p:pic>
        <p:nvPicPr>
          <p:cNvPr id="269" name="Google Shape;269;p13"/>
          <p:cNvPicPr preferRelativeResize="0"/>
          <p:nvPr/>
        </p:nvPicPr>
        <p:blipFill rotWithShape="1">
          <a:blip r:embed="rId3">
            <a:alphaModFix/>
          </a:blip>
          <a:srcRect b="12870" l="0" r="-2108" t="4794"/>
          <a:stretch/>
        </p:blipFill>
        <p:spPr>
          <a:xfrm>
            <a:off x="685800" y="3052762"/>
            <a:ext cx="7253287" cy="2413000"/>
          </a:xfrm>
          <a:prstGeom prst="rect">
            <a:avLst/>
          </a:prstGeom>
          <a:noFill/>
          <a:ln>
            <a:noFill/>
          </a:ln>
        </p:spPr>
      </p:pic>
      <p:sp>
        <p:nvSpPr>
          <p:cNvPr id="270" name="Google Shape;270;p13"/>
          <p:cNvSpPr txBox="1"/>
          <p:nvPr/>
        </p:nvSpPr>
        <p:spPr>
          <a:xfrm>
            <a:off x="1749425" y="5751512"/>
            <a:ext cx="692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a tree</a:t>
            </a:r>
            <a:endParaRPr/>
          </a:p>
        </p:txBody>
      </p:sp>
      <p:sp>
        <p:nvSpPr>
          <p:cNvPr id="271" name="Google Shape;271;p13"/>
          <p:cNvSpPr txBox="1"/>
          <p:nvPr/>
        </p:nvSpPr>
        <p:spPr>
          <a:xfrm>
            <a:off x="4927600" y="5759450"/>
            <a:ext cx="2373312"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the same tree, rooted at 1</a:t>
            </a:r>
            <a:endParaRPr/>
          </a:p>
        </p:txBody>
      </p:sp>
      <p:sp>
        <p:nvSpPr>
          <p:cNvPr id="272" name="Google Shape;272;p13"/>
          <p:cNvSpPr txBox="1"/>
          <p:nvPr/>
        </p:nvSpPr>
        <p:spPr>
          <a:xfrm>
            <a:off x="7242175" y="4222750"/>
            <a:ext cx="269875"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3399"/>
              </a:buClr>
              <a:buSzPts val="1400"/>
              <a:buFont typeface="Comic Sans MS"/>
              <a:buNone/>
            </a:pPr>
            <a:r>
              <a:rPr b="0" i="0" lang="en-US" sz="1400" u="none">
                <a:solidFill>
                  <a:srgbClr val="003399"/>
                </a:solidFill>
                <a:latin typeface="Comic Sans MS"/>
                <a:ea typeface="Comic Sans MS"/>
                <a:cs typeface="Comic Sans MS"/>
                <a:sym typeface="Comic Sans MS"/>
              </a:rPr>
              <a:t>v</a:t>
            </a:r>
            <a:endParaRPr/>
          </a:p>
        </p:txBody>
      </p:sp>
      <p:sp>
        <p:nvSpPr>
          <p:cNvPr id="273" name="Google Shape;273;p13"/>
          <p:cNvSpPr txBox="1"/>
          <p:nvPr/>
        </p:nvSpPr>
        <p:spPr>
          <a:xfrm>
            <a:off x="6353175" y="3409950"/>
            <a:ext cx="1106487"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3399"/>
              </a:buClr>
              <a:buSzPts val="1400"/>
              <a:buFont typeface="Comic Sans MS"/>
              <a:buNone/>
            </a:pPr>
            <a:r>
              <a:rPr b="0" i="0" lang="en-US" sz="1400" u="none">
                <a:solidFill>
                  <a:srgbClr val="003399"/>
                </a:solidFill>
                <a:latin typeface="Comic Sans MS"/>
                <a:ea typeface="Comic Sans MS"/>
                <a:cs typeface="Comic Sans MS"/>
                <a:sym typeface="Comic Sans MS"/>
              </a:rPr>
              <a:t>parent of v</a:t>
            </a:r>
            <a:endParaRPr/>
          </a:p>
        </p:txBody>
      </p:sp>
      <p:sp>
        <p:nvSpPr>
          <p:cNvPr id="274" name="Google Shape;274;p13"/>
          <p:cNvSpPr txBox="1"/>
          <p:nvPr/>
        </p:nvSpPr>
        <p:spPr>
          <a:xfrm>
            <a:off x="7693025" y="5024437"/>
            <a:ext cx="957262"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3399"/>
              </a:buClr>
              <a:buSzPts val="1400"/>
              <a:buFont typeface="Comic Sans MS"/>
              <a:buNone/>
            </a:pPr>
            <a:r>
              <a:rPr b="0" i="0" lang="en-US" sz="1400" u="none">
                <a:solidFill>
                  <a:srgbClr val="003399"/>
                </a:solidFill>
                <a:latin typeface="Comic Sans MS"/>
                <a:ea typeface="Comic Sans MS"/>
                <a:cs typeface="Comic Sans MS"/>
                <a:sym typeface="Comic Sans MS"/>
              </a:rPr>
              <a:t>child of v</a:t>
            </a:r>
            <a:endParaRPr/>
          </a:p>
        </p:txBody>
      </p:sp>
      <p:sp>
        <p:nvSpPr>
          <p:cNvPr id="275" name="Google Shape;275;p13"/>
          <p:cNvSpPr txBox="1"/>
          <p:nvPr/>
        </p:nvSpPr>
        <p:spPr>
          <a:xfrm>
            <a:off x="5780087" y="3048000"/>
            <a:ext cx="679450"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3399"/>
              </a:buClr>
              <a:buSzPts val="1400"/>
              <a:buFont typeface="Comic Sans MS"/>
              <a:buNone/>
            </a:pPr>
            <a:r>
              <a:rPr b="0" i="0" lang="en-US" sz="1400" u="none">
                <a:solidFill>
                  <a:srgbClr val="003399"/>
                </a:solidFill>
                <a:latin typeface="Comic Sans MS"/>
                <a:ea typeface="Comic Sans MS"/>
                <a:cs typeface="Comic Sans MS"/>
                <a:sym typeface="Comic Sans MS"/>
              </a:rPr>
              <a:t>root 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14"/>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281" name="Google Shape;281;p14"/>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Phylogeny Trees</a:t>
            </a:r>
            <a:endParaRPr/>
          </a:p>
        </p:txBody>
      </p:sp>
      <p:sp>
        <p:nvSpPr>
          <p:cNvPr id="282" name="Google Shape;282;p14"/>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Phylogeny trees.  </a:t>
            </a:r>
            <a:r>
              <a:rPr b="0" i="0" lang="en-US" sz="1800" u="none">
                <a:solidFill>
                  <a:schemeClr val="dk1"/>
                </a:solidFill>
                <a:latin typeface="Comic Sans MS"/>
                <a:ea typeface="Comic Sans MS"/>
                <a:cs typeface="Comic Sans MS"/>
                <a:sym typeface="Comic Sans MS"/>
              </a:rPr>
              <a:t>Describe evolutionary history of species. </a:t>
            </a:r>
            <a:endParaRPr/>
          </a:p>
        </p:txBody>
      </p:sp>
      <p:pic>
        <p:nvPicPr>
          <p:cNvPr descr="The image “http://tolweb.org/tree/home.pages/pictures/interpret1.gif” cannot be displayed, because it contains errors." id="283" name="Google Shape;283;p14"/>
          <p:cNvPicPr preferRelativeResize="0"/>
          <p:nvPr/>
        </p:nvPicPr>
        <p:blipFill rotWithShape="1">
          <a:blip r:embed="rId3">
            <a:alphaModFix/>
          </a:blip>
          <a:srcRect b="0" l="0" r="0" t="0"/>
          <a:stretch/>
        </p:blipFill>
        <p:spPr>
          <a:xfrm>
            <a:off x="2614612" y="2335212"/>
            <a:ext cx="3535362" cy="28844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15"/>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289" name="Google Shape;289;p15"/>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GUI Containment Hierarchy</a:t>
            </a:r>
            <a:endParaRPr/>
          </a:p>
        </p:txBody>
      </p:sp>
      <p:pic>
        <p:nvPicPr>
          <p:cNvPr descr="Annotated Converter" id="290" name="Google Shape;290;p15"/>
          <p:cNvPicPr preferRelativeResize="0"/>
          <p:nvPr/>
        </p:nvPicPr>
        <p:blipFill rotWithShape="1">
          <a:blip r:embed="rId3">
            <a:alphaModFix/>
          </a:blip>
          <a:srcRect b="0" l="0" r="0" t="0"/>
          <a:stretch/>
        </p:blipFill>
        <p:spPr>
          <a:xfrm>
            <a:off x="0" y="3436937"/>
            <a:ext cx="4618037" cy="1646237"/>
          </a:xfrm>
          <a:prstGeom prst="rect">
            <a:avLst/>
          </a:prstGeom>
          <a:noFill/>
          <a:ln>
            <a:noFill/>
          </a:ln>
        </p:spPr>
      </p:pic>
      <p:pic>
        <p:nvPicPr>
          <p:cNvPr descr="JFrame Containment Hierarchy" id="291" name="Google Shape;291;p15"/>
          <p:cNvPicPr preferRelativeResize="0"/>
          <p:nvPr/>
        </p:nvPicPr>
        <p:blipFill rotWithShape="1">
          <a:blip r:embed="rId4">
            <a:alphaModFix/>
          </a:blip>
          <a:srcRect b="0" l="0" r="0" t="0"/>
          <a:stretch/>
        </p:blipFill>
        <p:spPr>
          <a:xfrm>
            <a:off x="4500562" y="2503487"/>
            <a:ext cx="4543425" cy="2701925"/>
          </a:xfrm>
          <a:prstGeom prst="rect">
            <a:avLst/>
          </a:prstGeom>
          <a:noFill/>
          <a:ln>
            <a:noFill/>
          </a:ln>
        </p:spPr>
      </p:pic>
      <p:sp>
        <p:nvSpPr>
          <p:cNvPr id="292" name="Google Shape;292;p15"/>
          <p:cNvSpPr txBox="1"/>
          <p:nvPr/>
        </p:nvSpPr>
        <p:spPr>
          <a:xfrm>
            <a:off x="912812" y="6016625"/>
            <a:ext cx="5334000" cy="279400"/>
          </a:xfrm>
          <a:prstGeom prst="rect">
            <a:avLst/>
          </a:prstGeom>
          <a:noFill/>
          <a:ln>
            <a:noFill/>
          </a:ln>
        </p:spPr>
        <p:txBody>
          <a:bodyPr anchorCtr="0" anchor="t" bIns="51275" lIns="102575" spcFirstLastPara="1" rIns="102575" wrap="square" tIns="51275">
            <a:spAutoFit/>
          </a:bodyPr>
          <a:lstStyle/>
          <a:p>
            <a:pPr indent="0" lvl="0" marL="0" marR="0" rtl="0" algn="l">
              <a:lnSpc>
                <a:spcPct val="100000"/>
              </a:lnSpc>
              <a:spcBef>
                <a:spcPts val="0"/>
              </a:spcBef>
              <a:spcAft>
                <a:spcPts val="0"/>
              </a:spcAft>
              <a:buClr>
                <a:schemeClr val="dk1"/>
              </a:buClr>
              <a:buSzPts val="1000"/>
              <a:buFont typeface="Comic Sans MS"/>
              <a:buNone/>
            </a:pPr>
            <a:r>
              <a:rPr b="0" i="0" lang="en-US" sz="1000" u="none">
                <a:solidFill>
                  <a:schemeClr val="dk1"/>
                </a:solidFill>
                <a:latin typeface="Comic Sans MS"/>
                <a:ea typeface="Comic Sans MS"/>
                <a:cs typeface="Comic Sans MS"/>
                <a:sym typeface="Comic Sans MS"/>
              </a:rPr>
              <a:t>Reference:  http://java.sun.com/docs/books/tutorial/uiswing/overview/anatomy.html</a:t>
            </a:r>
            <a:endParaRPr/>
          </a:p>
        </p:txBody>
      </p:sp>
      <p:sp>
        <p:nvSpPr>
          <p:cNvPr id="293" name="Google Shape;293;p15"/>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GUI containment hierarchy.  </a:t>
            </a:r>
            <a:r>
              <a:rPr b="0" i="0" lang="en-US" sz="1800" u="none">
                <a:solidFill>
                  <a:schemeClr val="dk1"/>
                </a:solidFill>
                <a:latin typeface="Comic Sans MS"/>
                <a:ea typeface="Comic Sans MS"/>
                <a:cs typeface="Comic Sans MS"/>
                <a:sym typeface="Comic Sans MS"/>
              </a:rPr>
              <a:t>Describe organization of GUI widgets.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16"/>
          <p:cNvSpPr txBox="1"/>
          <p:nvPr>
            <p:ph type="ctrTitle"/>
          </p:nvPr>
        </p:nvSpPr>
        <p:spPr>
          <a:xfrm>
            <a:off x="0" y="0"/>
            <a:ext cx="9144000" cy="1524000"/>
          </a:xfrm>
          <a:prstGeom prst="rect">
            <a:avLst/>
          </a:prstGeom>
          <a:noFill/>
          <a:ln>
            <a:noFill/>
          </a:ln>
        </p:spPr>
        <p:txBody>
          <a:bodyPr anchorCtr="0" anchor="b" bIns="46025" lIns="92075" spcFirstLastPara="1" rIns="92075" wrap="square" tIns="46025">
            <a:noAutofit/>
          </a:bodyPr>
          <a:lstStyle/>
          <a:p>
            <a:pPr indent="0" lvl="0" marL="0" rtl="0" algn="ctr">
              <a:lnSpc>
                <a:spcPct val="80000"/>
              </a:lnSpc>
              <a:spcBef>
                <a:spcPts val="0"/>
              </a:spcBef>
              <a:spcAft>
                <a:spcPts val="0"/>
              </a:spcAft>
              <a:buClr>
                <a:schemeClr val="folHlink"/>
              </a:buClr>
              <a:buSzPts val="3200"/>
              <a:buFont typeface="Comic Sans MS"/>
              <a:buNone/>
            </a:pPr>
            <a:r>
              <a:rPr b="0" i="0" lang="en-US" sz="3200" u="none">
                <a:solidFill>
                  <a:schemeClr val="folHlink"/>
                </a:solidFill>
                <a:latin typeface="Comic Sans MS"/>
                <a:ea typeface="Comic Sans MS"/>
                <a:cs typeface="Comic Sans MS"/>
                <a:sym typeface="Comic Sans MS"/>
              </a:rPr>
              <a:t>3.2  Graph Traversal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17"/>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pic>
        <p:nvPicPr>
          <p:cNvPr id="304" name="Google Shape;304;p17"/>
          <p:cNvPicPr preferRelativeResize="0"/>
          <p:nvPr/>
        </p:nvPicPr>
        <p:blipFill rotWithShape="1">
          <a:blip r:embed="rId3">
            <a:alphaModFix/>
          </a:blip>
          <a:srcRect b="20929" l="18215" r="44358" t="0"/>
          <a:stretch/>
        </p:blipFill>
        <p:spPr>
          <a:xfrm>
            <a:off x="6415087" y="4151312"/>
            <a:ext cx="2195512" cy="2173287"/>
          </a:xfrm>
          <a:prstGeom prst="rect">
            <a:avLst/>
          </a:prstGeom>
          <a:noFill/>
          <a:ln>
            <a:noFill/>
          </a:ln>
        </p:spPr>
      </p:pic>
      <p:sp>
        <p:nvSpPr>
          <p:cNvPr id="305" name="Google Shape;305;p17"/>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Connectivity</a:t>
            </a:r>
            <a:endParaRPr/>
          </a:p>
        </p:txBody>
      </p:sp>
      <p:sp>
        <p:nvSpPr>
          <p:cNvPr id="306" name="Google Shape;306;p17"/>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s-t connectivity problem.  </a:t>
            </a:r>
            <a:r>
              <a:rPr b="0" i="0" lang="en-US" sz="1800" u="none">
                <a:solidFill>
                  <a:schemeClr val="dk1"/>
                </a:solidFill>
                <a:latin typeface="Comic Sans MS"/>
                <a:ea typeface="Comic Sans MS"/>
                <a:cs typeface="Comic Sans MS"/>
                <a:sym typeface="Comic Sans MS"/>
              </a:rPr>
              <a:t>Given two node s and t, is there a path between s and t?</a:t>
            </a:r>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s-t shortest path problem.  </a:t>
            </a:r>
            <a:r>
              <a:rPr b="0" i="0" lang="en-US" sz="1800" u="none">
                <a:solidFill>
                  <a:schemeClr val="dk1"/>
                </a:solidFill>
                <a:latin typeface="Comic Sans MS"/>
                <a:ea typeface="Comic Sans MS"/>
                <a:cs typeface="Comic Sans MS"/>
                <a:sym typeface="Comic Sans MS"/>
              </a:rPr>
              <a:t>Given two node s and t, what is the length of the shortest path between s and t?</a:t>
            </a:r>
            <a:endParaRPr b="0" i="0" sz="1800" u="non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Applications.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Friendster.</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Maze traversal.</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Kevin Bacon number.</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Fewest number of hops in a communication network.</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18"/>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312" name="Google Shape;312;p18"/>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Breadth First Search</a:t>
            </a:r>
            <a:endParaRPr/>
          </a:p>
        </p:txBody>
      </p:sp>
      <p:sp>
        <p:nvSpPr>
          <p:cNvPr id="313" name="Google Shape;313;p18"/>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BFS intuition.  </a:t>
            </a:r>
            <a:r>
              <a:rPr b="0" i="0" lang="en-US" sz="1800" u="none">
                <a:solidFill>
                  <a:schemeClr val="dk1"/>
                </a:solidFill>
                <a:latin typeface="Comic Sans MS"/>
                <a:ea typeface="Comic Sans MS"/>
                <a:cs typeface="Comic Sans MS"/>
                <a:sym typeface="Comic Sans MS"/>
              </a:rPr>
              <a:t>Explore outward from s in all possible directions, adding nodes one "layer" at a time.</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BFS algorithm.</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L</a:t>
            </a:r>
            <a:r>
              <a:rPr b="0" baseline="-25000" i="0" lang="en-US" sz="1800" u="none" cap="none" strike="noStrike">
                <a:solidFill>
                  <a:schemeClr val="dk1"/>
                </a:solidFill>
                <a:latin typeface="Comic Sans MS"/>
                <a:ea typeface="Comic Sans MS"/>
                <a:cs typeface="Comic Sans MS"/>
                <a:sym typeface="Comic Sans MS"/>
              </a:rPr>
              <a:t>0</a:t>
            </a:r>
            <a:r>
              <a:rPr b="0" i="0" lang="en-US" sz="1800" u="none" cap="none" strike="noStrike">
                <a:solidFill>
                  <a:schemeClr val="dk1"/>
                </a:solidFill>
                <a:latin typeface="Comic Sans MS"/>
                <a:ea typeface="Comic Sans MS"/>
                <a:cs typeface="Comic Sans MS"/>
                <a:sym typeface="Comic Sans MS"/>
              </a:rPr>
              <a:t> = { s }.</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L</a:t>
            </a:r>
            <a:r>
              <a:rPr b="0" baseline="-25000" i="0" lang="en-US" sz="1800" u="none" cap="none" strike="noStrike">
                <a:solidFill>
                  <a:schemeClr val="dk1"/>
                </a:solidFill>
                <a:latin typeface="Comic Sans MS"/>
                <a:ea typeface="Comic Sans MS"/>
                <a:cs typeface="Comic Sans MS"/>
                <a:sym typeface="Comic Sans MS"/>
              </a:rPr>
              <a:t>1</a:t>
            </a:r>
            <a:r>
              <a:rPr b="0" i="0" lang="en-US" sz="1800" u="none" cap="none" strike="noStrike">
                <a:solidFill>
                  <a:schemeClr val="dk1"/>
                </a:solidFill>
                <a:latin typeface="Comic Sans MS"/>
                <a:ea typeface="Comic Sans MS"/>
                <a:cs typeface="Comic Sans MS"/>
                <a:sym typeface="Comic Sans MS"/>
              </a:rPr>
              <a:t> = all neighbors of L</a:t>
            </a:r>
            <a:r>
              <a:rPr b="0" baseline="-25000" i="0" lang="en-US" sz="1800" u="none" cap="none" strike="noStrike">
                <a:solidFill>
                  <a:schemeClr val="dk1"/>
                </a:solidFill>
                <a:latin typeface="Comic Sans MS"/>
                <a:ea typeface="Comic Sans MS"/>
                <a:cs typeface="Comic Sans MS"/>
                <a:sym typeface="Comic Sans MS"/>
              </a:rPr>
              <a:t>0</a:t>
            </a:r>
            <a:r>
              <a:rPr b="0" i="0" lang="en-US" sz="1800" u="none" cap="none" strike="noStrike">
                <a:solidFill>
                  <a:schemeClr val="dk1"/>
                </a:solidFill>
                <a:latin typeface="Comic Sans MS"/>
                <a:ea typeface="Comic Sans MS"/>
                <a:cs typeface="Comic Sans MS"/>
                <a:sym typeface="Comic Sans MS"/>
              </a:rPr>
              <a:t>.</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L</a:t>
            </a:r>
            <a:r>
              <a:rPr b="0" baseline="-25000" i="0" lang="en-US" sz="1800" u="none" cap="none" strike="noStrike">
                <a:solidFill>
                  <a:schemeClr val="dk1"/>
                </a:solidFill>
                <a:latin typeface="Comic Sans MS"/>
                <a:ea typeface="Comic Sans MS"/>
                <a:cs typeface="Comic Sans MS"/>
                <a:sym typeface="Comic Sans MS"/>
              </a:rPr>
              <a:t>2</a:t>
            </a:r>
            <a:r>
              <a:rPr b="0" i="0" lang="en-US" sz="1800" u="none" cap="none" strike="noStrike">
                <a:solidFill>
                  <a:schemeClr val="dk1"/>
                </a:solidFill>
                <a:latin typeface="Comic Sans MS"/>
                <a:ea typeface="Comic Sans MS"/>
                <a:cs typeface="Comic Sans MS"/>
                <a:sym typeface="Comic Sans MS"/>
              </a:rPr>
              <a:t> = all nodes that do not belong to L</a:t>
            </a:r>
            <a:r>
              <a:rPr b="0" baseline="-25000" i="0" lang="en-US" sz="1800" u="none" cap="none" strike="noStrike">
                <a:solidFill>
                  <a:schemeClr val="dk1"/>
                </a:solidFill>
                <a:latin typeface="Comic Sans MS"/>
                <a:ea typeface="Comic Sans MS"/>
                <a:cs typeface="Comic Sans MS"/>
                <a:sym typeface="Comic Sans MS"/>
              </a:rPr>
              <a:t>0</a:t>
            </a:r>
            <a:r>
              <a:rPr b="0" i="0" lang="en-US" sz="1800" u="none" cap="none" strike="noStrike">
                <a:solidFill>
                  <a:schemeClr val="dk1"/>
                </a:solidFill>
                <a:latin typeface="Comic Sans MS"/>
                <a:ea typeface="Comic Sans MS"/>
                <a:cs typeface="Comic Sans MS"/>
                <a:sym typeface="Comic Sans MS"/>
              </a:rPr>
              <a:t> or L</a:t>
            </a:r>
            <a:r>
              <a:rPr b="0" baseline="-25000" i="0" lang="en-US" sz="1800" u="none" cap="none" strike="noStrike">
                <a:solidFill>
                  <a:schemeClr val="dk1"/>
                </a:solidFill>
                <a:latin typeface="Comic Sans MS"/>
                <a:ea typeface="Comic Sans MS"/>
                <a:cs typeface="Comic Sans MS"/>
                <a:sym typeface="Comic Sans MS"/>
              </a:rPr>
              <a:t>1</a:t>
            </a:r>
            <a:r>
              <a:rPr b="0" i="0" lang="en-US" sz="1800" u="none" cap="none" strike="noStrike">
                <a:solidFill>
                  <a:schemeClr val="dk1"/>
                </a:solidFill>
                <a:latin typeface="Comic Sans MS"/>
                <a:ea typeface="Comic Sans MS"/>
                <a:cs typeface="Comic Sans MS"/>
                <a:sym typeface="Comic Sans MS"/>
              </a:rPr>
              <a:t>, and that have an edge to a node in L</a:t>
            </a:r>
            <a:r>
              <a:rPr b="0" baseline="-25000" i="0" lang="en-US" sz="1800" u="none" cap="none" strike="noStrike">
                <a:solidFill>
                  <a:schemeClr val="dk1"/>
                </a:solidFill>
                <a:latin typeface="Comic Sans MS"/>
                <a:ea typeface="Comic Sans MS"/>
                <a:cs typeface="Comic Sans MS"/>
                <a:sym typeface="Comic Sans MS"/>
              </a:rPr>
              <a:t>1</a:t>
            </a:r>
            <a:r>
              <a:rPr b="0" i="0" lang="en-US" sz="1800" u="none" cap="none" strike="noStrike">
                <a:solidFill>
                  <a:schemeClr val="dk1"/>
                </a:solidFill>
                <a:latin typeface="Comic Sans MS"/>
                <a:ea typeface="Comic Sans MS"/>
                <a:cs typeface="Comic Sans MS"/>
                <a:sym typeface="Comic Sans MS"/>
              </a:rPr>
              <a:t>.</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L</a:t>
            </a:r>
            <a:r>
              <a:rPr b="0" baseline="-25000" i="0" lang="en-US" sz="1800" u="none" cap="none" strike="noStrike">
                <a:solidFill>
                  <a:schemeClr val="dk1"/>
                </a:solidFill>
                <a:latin typeface="Comic Sans MS"/>
                <a:ea typeface="Comic Sans MS"/>
                <a:cs typeface="Comic Sans MS"/>
                <a:sym typeface="Comic Sans MS"/>
              </a:rPr>
              <a:t>i+1</a:t>
            </a:r>
            <a:r>
              <a:rPr b="0" i="0" lang="en-US" sz="1800" u="none" cap="none" strike="noStrike">
                <a:solidFill>
                  <a:schemeClr val="dk1"/>
                </a:solidFill>
                <a:latin typeface="Comic Sans MS"/>
                <a:ea typeface="Comic Sans MS"/>
                <a:cs typeface="Comic Sans MS"/>
                <a:sym typeface="Comic Sans MS"/>
              </a:rPr>
              <a:t> = all nodes that do not belong to an earlier layer, and that have an edge to a node in L</a:t>
            </a:r>
            <a:r>
              <a:rPr b="0" baseline="-25000" i="0" lang="en-US" sz="1800" u="none" cap="none" strike="noStrike">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a:t>
            </a:r>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Theorem.  </a:t>
            </a:r>
            <a:r>
              <a:rPr b="0" i="0" lang="en-US" sz="1800" u="none">
                <a:solidFill>
                  <a:schemeClr val="dk1"/>
                </a:solidFill>
                <a:latin typeface="Comic Sans MS"/>
                <a:ea typeface="Comic Sans MS"/>
                <a:cs typeface="Comic Sans MS"/>
                <a:sym typeface="Comic Sans MS"/>
              </a:rPr>
              <a:t>For each i, L</a:t>
            </a:r>
            <a:r>
              <a:rPr b="0" baseline="-25000" i="0" lang="en-US" sz="1800" u="none">
                <a:solidFill>
                  <a:schemeClr val="dk1"/>
                </a:solidFill>
                <a:latin typeface="Comic Sans MS"/>
                <a:ea typeface="Comic Sans MS"/>
                <a:cs typeface="Comic Sans MS"/>
                <a:sym typeface="Comic Sans MS"/>
              </a:rPr>
              <a:t>i</a:t>
            </a:r>
            <a:r>
              <a:rPr b="0" i="0" lang="en-US" sz="1800" u="none">
                <a:solidFill>
                  <a:schemeClr val="dk1"/>
                </a:solidFill>
                <a:latin typeface="Comic Sans MS"/>
                <a:ea typeface="Comic Sans MS"/>
                <a:cs typeface="Comic Sans MS"/>
                <a:sym typeface="Comic Sans MS"/>
              </a:rPr>
              <a:t> consists of all nodes at distance exactly i</a:t>
            </a:r>
            <a:br>
              <a:rPr b="0" i="0" lang="en-US" sz="1800" u="none">
                <a:solidFill>
                  <a:schemeClr val="dk1"/>
                </a:solidFill>
                <a:latin typeface="Comic Sans MS"/>
                <a:ea typeface="Comic Sans MS"/>
                <a:cs typeface="Comic Sans MS"/>
                <a:sym typeface="Comic Sans MS"/>
              </a:rPr>
            </a:br>
            <a:r>
              <a:rPr b="0" i="0" lang="en-US" sz="1800" u="none">
                <a:solidFill>
                  <a:schemeClr val="dk1"/>
                </a:solidFill>
                <a:latin typeface="Comic Sans MS"/>
                <a:ea typeface="Comic Sans MS"/>
                <a:cs typeface="Comic Sans MS"/>
                <a:sym typeface="Comic Sans MS"/>
              </a:rPr>
              <a:t>from s.  There is a path from s to t iff t appears in some layer.</a:t>
            </a:r>
            <a:endParaRPr/>
          </a:p>
        </p:txBody>
      </p:sp>
      <p:grpSp>
        <p:nvGrpSpPr>
          <p:cNvPr id="314" name="Google Shape;314;p18"/>
          <p:cNvGrpSpPr/>
          <p:nvPr/>
        </p:nvGrpSpPr>
        <p:grpSpPr>
          <a:xfrm>
            <a:off x="3862387" y="1817687"/>
            <a:ext cx="4265612" cy="1004887"/>
            <a:chOff x="2319" y="1193"/>
            <a:chExt cx="2483" cy="585"/>
          </a:xfrm>
        </p:grpSpPr>
        <p:cxnSp>
          <p:nvCxnSpPr>
            <p:cNvPr id="315" name="Google Shape;315;p18"/>
            <p:cNvCxnSpPr/>
            <p:nvPr/>
          </p:nvCxnSpPr>
          <p:spPr>
            <a:xfrm>
              <a:off x="3509" y="1326"/>
              <a:ext cx="188" cy="11"/>
            </a:xfrm>
            <a:prstGeom prst="straightConnector1">
              <a:avLst/>
            </a:prstGeom>
            <a:noFill/>
            <a:ln cap="flat" cmpd="sng" w="9525">
              <a:solidFill>
                <a:schemeClr val="dk1"/>
              </a:solidFill>
              <a:prstDash val="solid"/>
              <a:miter lim="800000"/>
              <a:headEnd len="med" w="med" type="none"/>
              <a:tailEnd len="med" w="med" type="none"/>
            </a:ln>
          </p:spPr>
        </p:cxnSp>
        <p:cxnSp>
          <p:nvCxnSpPr>
            <p:cNvPr id="316" name="Google Shape;316;p18"/>
            <p:cNvCxnSpPr/>
            <p:nvPr/>
          </p:nvCxnSpPr>
          <p:spPr>
            <a:xfrm>
              <a:off x="3492" y="1618"/>
              <a:ext cx="188" cy="30"/>
            </a:xfrm>
            <a:prstGeom prst="straightConnector1">
              <a:avLst/>
            </a:prstGeom>
            <a:noFill/>
            <a:ln cap="flat" cmpd="sng" w="9525">
              <a:solidFill>
                <a:schemeClr val="dk1"/>
              </a:solidFill>
              <a:prstDash val="solid"/>
              <a:miter lim="800000"/>
              <a:headEnd len="med" w="med" type="none"/>
              <a:tailEnd len="med" w="med" type="none"/>
            </a:ln>
          </p:spPr>
        </p:cxnSp>
        <p:cxnSp>
          <p:nvCxnSpPr>
            <p:cNvPr id="317" name="Google Shape;317;p18"/>
            <p:cNvCxnSpPr/>
            <p:nvPr/>
          </p:nvCxnSpPr>
          <p:spPr>
            <a:xfrm flipH="1" rot="10800000">
              <a:off x="3558" y="1483"/>
              <a:ext cx="154" cy="29"/>
            </a:xfrm>
            <a:prstGeom prst="straightConnector1">
              <a:avLst/>
            </a:prstGeom>
            <a:noFill/>
            <a:ln cap="flat" cmpd="sng" w="9525">
              <a:solidFill>
                <a:schemeClr val="dk1"/>
              </a:solidFill>
              <a:prstDash val="solid"/>
              <a:miter lim="800000"/>
              <a:headEnd len="med" w="med" type="none"/>
              <a:tailEnd len="med" w="med" type="none"/>
            </a:ln>
          </p:spPr>
        </p:cxnSp>
        <p:cxnSp>
          <p:nvCxnSpPr>
            <p:cNvPr id="318" name="Google Shape;318;p18"/>
            <p:cNvCxnSpPr/>
            <p:nvPr/>
          </p:nvCxnSpPr>
          <p:spPr>
            <a:xfrm flipH="1" rot="10800000">
              <a:off x="4358" y="1361"/>
              <a:ext cx="237" cy="7"/>
            </a:xfrm>
            <a:prstGeom prst="straightConnector1">
              <a:avLst/>
            </a:prstGeom>
            <a:noFill/>
            <a:ln cap="flat" cmpd="sng" w="9525">
              <a:solidFill>
                <a:schemeClr val="dk1"/>
              </a:solidFill>
              <a:prstDash val="solid"/>
              <a:miter lim="800000"/>
              <a:headEnd len="med" w="med" type="none"/>
              <a:tailEnd len="med" w="med" type="none"/>
            </a:ln>
          </p:spPr>
        </p:cxnSp>
        <p:cxnSp>
          <p:nvCxnSpPr>
            <p:cNvPr id="319" name="Google Shape;319;p18"/>
            <p:cNvCxnSpPr/>
            <p:nvPr/>
          </p:nvCxnSpPr>
          <p:spPr>
            <a:xfrm>
              <a:off x="4281" y="1554"/>
              <a:ext cx="184" cy="40"/>
            </a:xfrm>
            <a:prstGeom prst="straightConnector1">
              <a:avLst/>
            </a:prstGeom>
            <a:noFill/>
            <a:ln cap="flat" cmpd="sng" w="9525">
              <a:solidFill>
                <a:schemeClr val="dk1"/>
              </a:solidFill>
              <a:prstDash val="solid"/>
              <a:miter lim="800000"/>
              <a:headEnd len="med" w="med" type="none"/>
              <a:tailEnd len="med" w="med" type="none"/>
            </a:ln>
          </p:spPr>
        </p:cxnSp>
        <p:cxnSp>
          <p:nvCxnSpPr>
            <p:cNvPr id="320" name="Google Shape;320;p18"/>
            <p:cNvCxnSpPr/>
            <p:nvPr/>
          </p:nvCxnSpPr>
          <p:spPr>
            <a:xfrm flipH="1" rot="10800000">
              <a:off x="2974" y="1349"/>
              <a:ext cx="387" cy="53"/>
            </a:xfrm>
            <a:prstGeom prst="straightConnector1">
              <a:avLst/>
            </a:prstGeom>
            <a:noFill/>
            <a:ln cap="flat" cmpd="sng" w="9525">
              <a:solidFill>
                <a:schemeClr val="dk1"/>
              </a:solidFill>
              <a:prstDash val="solid"/>
              <a:miter lim="800000"/>
              <a:headEnd len="med" w="med" type="none"/>
              <a:tailEnd len="med" w="med" type="none"/>
            </a:ln>
          </p:spPr>
        </p:cxnSp>
        <p:cxnSp>
          <p:nvCxnSpPr>
            <p:cNvPr id="321" name="Google Shape;321;p18"/>
            <p:cNvCxnSpPr/>
            <p:nvPr/>
          </p:nvCxnSpPr>
          <p:spPr>
            <a:xfrm flipH="1" rot="10800000">
              <a:off x="2892" y="1616"/>
              <a:ext cx="447" cy="18"/>
            </a:xfrm>
            <a:prstGeom prst="straightConnector1">
              <a:avLst/>
            </a:prstGeom>
            <a:noFill/>
            <a:ln cap="flat" cmpd="sng" w="9525">
              <a:solidFill>
                <a:schemeClr val="dk1"/>
              </a:solidFill>
              <a:prstDash val="solid"/>
              <a:miter lim="800000"/>
              <a:headEnd len="med" w="med" type="none"/>
              <a:tailEnd len="med" w="med" type="none"/>
            </a:ln>
          </p:spPr>
        </p:cxnSp>
        <p:cxnSp>
          <p:nvCxnSpPr>
            <p:cNvPr id="322" name="Google Shape;322;p18"/>
            <p:cNvCxnSpPr/>
            <p:nvPr/>
          </p:nvCxnSpPr>
          <p:spPr>
            <a:xfrm flipH="1" rot="10800000">
              <a:off x="2959" y="1445"/>
              <a:ext cx="387" cy="71"/>
            </a:xfrm>
            <a:prstGeom prst="straightConnector1">
              <a:avLst/>
            </a:prstGeom>
            <a:noFill/>
            <a:ln cap="flat" cmpd="sng" w="9525">
              <a:solidFill>
                <a:schemeClr val="dk1"/>
              </a:solidFill>
              <a:prstDash val="solid"/>
              <a:miter lim="800000"/>
              <a:headEnd len="med" w="med" type="none"/>
              <a:tailEnd len="med" w="med" type="none"/>
            </a:ln>
          </p:spPr>
        </p:cxnSp>
        <p:cxnSp>
          <p:nvCxnSpPr>
            <p:cNvPr id="323" name="Google Shape;323;p18"/>
            <p:cNvCxnSpPr/>
            <p:nvPr/>
          </p:nvCxnSpPr>
          <p:spPr>
            <a:xfrm flipH="1" rot="10800000">
              <a:off x="2432" y="1359"/>
              <a:ext cx="416" cy="89"/>
            </a:xfrm>
            <a:prstGeom prst="straightConnector1">
              <a:avLst/>
            </a:prstGeom>
            <a:noFill/>
            <a:ln cap="flat" cmpd="sng" w="9525">
              <a:solidFill>
                <a:schemeClr val="dk1"/>
              </a:solidFill>
              <a:prstDash val="solid"/>
              <a:miter lim="800000"/>
              <a:headEnd len="med" w="med" type="none"/>
              <a:tailEnd len="med" w="med" type="none"/>
            </a:ln>
          </p:spPr>
        </p:cxnSp>
        <p:cxnSp>
          <p:nvCxnSpPr>
            <p:cNvPr id="324" name="Google Shape;324;p18"/>
            <p:cNvCxnSpPr/>
            <p:nvPr/>
          </p:nvCxnSpPr>
          <p:spPr>
            <a:xfrm>
              <a:off x="2451" y="1479"/>
              <a:ext cx="344" cy="118"/>
            </a:xfrm>
            <a:prstGeom prst="straightConnector1">
              <a:avLst/>
            </a:prstGeom>
            <a:noFill/>
            <a:ln cap="flat" cmpd="sng" w="9525">
              <a:solidFill>
                <a:schemeClr val="dk1"/>
              </a:solidFill>
              <a:prstDash val="solid"/>
              <a:miter lim="800000"/>
              <a:headEnd len="med" w="med" type="none"/>
              <a:tailEnd len="med" w="med" type="none"/>
            </a:ln>
          </p:spPr>
        </p:cxnSp>
        <p:sp>
          <p:nvSpPr>
            <p:cNvPr id="325" name="Google Shape;325;p18"/>
            <p:cNvSpPr/>
            <p:nvPr/>
          </p:nvSpPr>
          <p:spPr>
            <a:xfrm>
              <a:off x="2319" y="1395"/>
              <a:ext cx="154" cy="154"/>
            </a:xfrm>
            <a:prstGeom prst="ellipse">
              <a:avLst/>
            </a:prstGeom>
            <a:solidFill>
              <a:schemeClr val="dk2"/>
            </a:solid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s</a:t>
              </a:r>
              <a:endParaRPr/>
            </a:p>
          </p:txBody>
        </p:sp>
        <p:sp>
          <p:nvSpPr>
            <p:cNvPr id="326" name="Google Shape;326;p18"/>
            <p:cNvSpPr/>
            <p:nvPr/>
          </p:nvSpPr>
          <p:spPr>
            <a:xfrm>
              <a:off x="2693" y="1213"/>
              <a:ext cx="349" cy="565"/>
            </a:xfrm>
            <a:custGeom>
              <a:rect b="b" l="l" r="r" t="t"/>
              <a:pathLst>
                <a:path extrusionOk="0" h="429" w="249">
                  <a:moveTo>
                    <a:pt x="89" y="5"/>
                  </a:moveTo>
                  <a:cubicBezTo>
                    <a:pt x="87" y="29"/>
                    <a:pt x="91" y="54"/>
                    <a:pt x="83" y="76"/>
                  </a:cubicBezTo>
                  <a:cubicBezTo>
                    <a:pt x="77" y="92"/>
                    <a:pt x="60" y="100"/>
                    <a:pt x="48" y="112"/>
                  </a:cubicBezTo>
                  <a:cubicBezTo>
                    <a:pt x="42" y="118"/>
                    <a:pt x="30" y="129"/>
                    <a:pt x="30" y="129"/>
                  </a:cubicBezTo>
                  <a:cubicBezTo>
                    <a:pt x="26" y="141"/>
                    <a:pt x="22" y="153"/>
                    <a:pt x="18" y="165"/>
                  </a:cubicBezTo>
                  <a:cubicBezTo>
                    <a:pt x="16" y="171"/>
                    <a:pt x="12" y="183"/>
                    <a:pt x="12" y="183"/>
                  </a:cubicBezTo>
                  <a:cubicBezTo>
                    <a:pt x="36" y="279"/>
                    <a:pt x="9" y="145"/>
                    <a:pt x="6" y="224"/>
                  </a:cubicBezTo>
                  <a:cubicBezTo>
                    <a:pt x="4" y="270"/>
                    <a:pt x="0" y="317"/>
                    <a:pt x="12" y="361"/>
                  </a:cubicBezTo>
                  <a:cubicBezTo>
                    <a:pt x="17" y="380"/>
                    <a:pt x="50" y="374"/>
                    <a:pt x="66" y="385"/>
                  </a:cubicBezTo>
                  <a:cubicBezTo>
                    <a:pt x="78" y="429"/>
                    <a:pt x="71" y="425"/>
                    <a:pt x="166" y="397"/>
                  </a:cubicBezTo>
                  <a:cubicBezTo>
                    <a:pt x="180" y="393"/>
                    <a:pt x="171" y="368"/>
                    <a:pt x="178" y="355"/>
                  </a:cubicBezTo>
                  <a:cubicBezTo>
                    <a:pt x="185" y="342"/>
                    <a:pt x="202" y="319"/>
                    <a:pt x="202" y="319"/>
                  </a:cubicBezTo>
                  <a:cubicBezTo>
                    <a:pt x="211" y="283"/>
                    <a:pt x="224" y="249"/>
                    <a:pt x="232" y="213"/>
                  </a:cubicBezTo>
                  <a:cubicBezTo>
                    <a:pt x="228" y="133"/>
                    <a:pt x="249" y="93"/>
                    <a:pt x="202" y="46"/>
                  </a:cubicBezTo>
                  <a:cubicBezTo>
                    <a:pt x="186" y="0"/>
                    <a:pt x="210" y="55"/>
                    <a:pt x="178" y="23"/>
                  </a:cubicBezTo>
                  <a:cubicBezTo>
                    <a:pt x="174" y="19"/>
                    <a:pt x="178" y="6"/>
                    <a:pt x="172" y="5"/>
                  </a:cubicBezTo>
                  <a:cubicBezTo>
                    <a:pt x="145" y="0"/>
                    <a:pt x="117" y="5"/>
                    <a:pt x="89" y="5"/>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27" name="Google Shape;327;p18"/>
            <p:cNvSpPr txBox="1"/>
            <p:nvPr/>
          </p:nvSpPr>
          <p:spPr>
            <a:xfrm>
              <a:off x="2748" y="1390"/>
              <a:ext cx="194" cy="19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L</a:t>
              </a:r>
              <a:r>
                <a:rPr b="0" baseline="-25000" i="0" lang="en-US" sz="1400" u="none">
                  <a:solidFill>
                    <a:schemeClr val="dk1"/>
                  </a:solidFill>
                  <a:latin typeface="Comic Sans MS"/>
                  <a:ea typeface="Comic Sans MS"/>
                  <a:cs typeface="Comic Sans MS"/>
                  <a:sym typeface="Comic Sans MS"/>
                </a:rPr>
                <a:t>1</a:t>
              </a:r>
              <a:endParaRPr/>
            </a:p>
          </p:txBody>
        </p:sp>
        <p:sp>
          <p:nvSpPr>
            <p:cNvPr id="328" name="Google Shape;328;p18"/>
            <p:cNvSpPr/>
            <p:nvPr/>
          </p:nvSpPr>
          <p:spPr>
            <a:xfrm>
              <a:off x="3251" y="1195"/>
              <a:ext cx="381" cy="580"/>
            </a:xfrm>
            <a:custGeom>
              <a:rect b="b" l="l" r="r" t="t"/>
              <a:pathLst>
                <a:path extrusionOk="0" h="580" w="339">
                  <a:moveTo>
                    <a:pt x="143" y="4"/>
                  </a:moveTo>
                  <a:cubicBezTo>
                    <a:pt x="169" y="7"/>
                    <a:pt x="199" y="0"/>
                    <a:pt x="220" y="16"/>
                  </a:cubicBezTo>
                  <a:cubicBezTo>
                    <a:pt x="247" y="37"/>
                    <a:pt x="259" y="63"/>
                    <a:pt x="285" y="82"/>
                  </a:cubicBezTo>
                  <a:cubicBezTo>
                    <a:pt x="294" y="109"/>
                    <a:pt x="304" y="128"/>
                    <a:pt x="315" y="153"/>
                  </a:cubicBezTo>
                  <a:cubicBezTo>
                    <a:pt x="320" y="165"/>
                    <a:pt x="327" y="189"/>
                    <a:pt x="327" y="189"/>
                  </a:cubicBezTo>
                  <a:cubicBezTo>
                    <a:pt x="324" y="263"/>
                    <a:pt x="339" y="331"/>
                    <a:pt x="297" y="390"/>
                  </a:cubicBezTo>
                  <a:cubicBezTo>
                    <a:pt x="282" y="435"/>
                    <a:pt x="290" y="498"/>
                    <a:pt x="238" y="515"/>
                  </a:cubicBezTo>
                  <a:cubicBezTo>
                    <a:pt x="215" y="538"/>
                    <a:pt x="195" y="562"/>
                    <a:pt x="167" y="580"/>
                  </a:cubicBezTo>
                  <a:cubicBezTo>
                    <a:pt x="130" y="575"/>
                    <a:pt x="112" y="577"/>
                    <a:pt x="84" y="557"/>
                  </a:cubicBezTo>
                  <a:cubicBezTo>
                    <a:pt x="63" y="526"/>
                    <a:pt x="50" y="540"/>
                    <a:pt x="36" y="497"/>
                  </a:cubicBezTo>
                  <a:cubicBezTo>
                    <a:pt x="38" y="440"/>
                    <a:pt x="40" y="382"/>
                    <a:pt x="42" y="325"/>
                  </a:cubicBezTo>
                  <a:cubicBezTo>
                    <a:pt x="42" y="325"/>
                    <a:pt x="0" y="92"/>
                    <a:pt x="84" y="64"/>
                  </a:cubicBezTo>
                  <a:cubicBezTo>
                    <a:pt x="117" y="12"/>
                    <a:pt x="105" y="42"/>
                    <a:pt x="143" y="4"/>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29" name="Google Shape;329;p18"/>
            <p:cNvSpPr/>
            <p:nvPr/>
          </p:nvSpPr>
          <p:spPr>
            <a:xfrm>
              <a:off x="4392" y="1193"/>
              <a:ext cx="410" cy="534"/>
            </a:xfrm>
            <a:custGeom>
              <a:rect b="b" l="l" r="r" t="t"/>
              <a:pathLst>
                <a:path extrusionOk="0" h="511" w="291">
                  <a:moveTo>
                    <a:pt x="77" y="18"/>
                  </a:moveTo>
                  <a:cubicBezTo>
                    <a:pt x="70" y="135"/>
                    <a:pt x="79" y="86"/>
                    <a:pt x="59" y="167"/>
                  </a:cubicBezTo>
                  <a:cubicBezTo>
                    <a:pt x="56" y="181"/>
                    <a:pt x="39" y="189"/>
                    <a:pt x="35" y="202"/>
                  </a:cubicBezTo>
                  <a:cubicBezTo>
                    <a:pt x="26" y="229"/>
                    <a:pt x="9" y="252"/>
                    <a:pt x="0" y="279"/>
                  </a:cubicBezTo>
                  <a:cubicBezTo>
                    <a:pt x="2" y="337"/>
                    <a:pt x="3" y="394"/>
                    <a:pt x="6" y="452"/>
                  </a:cubicBezTo>
                  <a:cubicBezTo>
                    <a:pt x="6" y="454"/>
                    <a:pt x="14" y="490"/>
                    <a:pt x="17" y="493"/>
                  </a:cubicBezTo>
                  <a:cubicBezTo>
                    <a:pt x="26" y="502"/>
                    <a:pt x="42" y="504"/>
                    <a:pt x="53" y="511"/>
                  </a:cubicBezTo>
                  <a:cubicBezTo>
                    <a:pt x="108" y="509"/>
                    <a:pt x="164" y="510"/>
                    <a:pt x="219" y="505"/>
                  </a:cubicBezTo>
                  <a:cubicBezTo>
                    <a:pt x="243" y="503"/>
                    <a:pt x="273" y="458"/>
                    <a:pt x="273" y="458"/>
                  </a:cubicBezTo>
                  <a:cubicBezTo>
                    <a:pt x="291" y="405"/>
                    <a:pt x="252" y="296"/>
                    <a:pt x="237" y="238"/>
                  </a:cubicBezTo>
                  <a:cubicBezTo>
                    <a:pt x="234" y="177"/>
                    <a:pt x="247" y="94"/>
                    <a:pt x="190" y="54"/>
                  </a:cubicBezTo>
                  <a:cubicBezTo>
                    <a:pt x="171" y="25"/>
                    <a:pt x="152" y="7"/>
                    <a:pt x="118" y="0"/>
                  </a:cubicBezTo>
                  <a:cubicBezTo>
                    <a:pt x="96" y="8"/>
                    <a:pt x="89" y="30"/>
                    <a:pt x="77" y="18"/>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30" name="Google Shape;330;p18"/>
            <p:cNvSpPr txBox="1"/>
            <p:nvPr/>
          </p:nvSpPr>
          <p:spPr>
            <a:xfrm>
              <a:off x="3331" y="1391"/>
              <a:ext cx="205" cy="19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L</a:t>
              </a:r>
              <a:r>
                <a:rPr b="0" baseline="-25000" i="0" lang="en-US" sz="1400" u="none">
                  <a:solidFill>
                    <a:schemeClr val="dk1"/>
                  </a:solidFill>
                  <a:latin typeface="Comic Sans MS"/>
                  <a:ea typeface="Comic Sans MS"/>
                  <a:cs typeface="Comic Sans MS"/>
                  <a:sym typeface="Comic Sans MS"/>
                </a:rPr>
                <a:t>2</a:t>
              </a:r>
              <a:endParaRPr/>
            </a:p>
          </p:txBody>
        </p:sp>
        <p:sp>
          <p:nvSpPr>
            <p:cNvPr id="331" name="Google Shape;331;p18"/>
            <p:cNvSpPr/>
            <p:nvPr/>
          </p:nvSpPr>
          <p:spPr>
            <a:xfrm>
              <a:off x="3929" y="1466"/>
              <a:ext cx="29" cy="29"/>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32" name="Google Shape;332;p18"/>
            <p:cNvSpPr/>
            <p:nvPr/>
          </p:nvSpPr>
          <p:spPr>
            <a:xfrm>
              <a:off x="4001" y="1466"/>
              <a:ext cx="29" cy="29"/>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33" name="Google Shape;333;p18"/>
            <p:cNvSpPr/>
            <p:nvPr/>
          </p:nvSpPr>
          <p:spPr>
            <a:xfrm>
              <a:off x="4079" y="1466"/>
              <a:ext cx="29" cy="29"/>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34" name="Google Shape;334;p18"/>
            <p:cNvSpPr txBox="1"/>
            <p:nvPr/>
          </p:nvSpPr>
          <p:spPr>
            <a:xfrm>
              <a:off x="4467" y="1398"/>
              <a:ext cx="276" cy="19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L</a:t>
              </a:r>
              <a:r>
                <a:rPr b="0" baseline="-25000" i="0" lang="en-US" sz="1400" u="none">
                  <a:solidFill>
                    <a:schemeClr val="dk1"/>
                  </a:solidFill>
                  <a:latin typeface="Comic Sans MS"/>
                  <a:ea typeface="Comic Sans MS"/>
                  <a:cs typeface="Comic Sans MS"/>
                  <a:sym typeface="Comic Sans MS"/>
                </a:rPr>
                <a:t> n-1</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19"/>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pic>
        <p:nvPicPr>
          <p:cNvPr id="340" name="Google Shape;340;p19"/>
          <p:cNvPicPr preferRelativeResize="0"/>
          <p:nvPr/>
        </p:nvPicPr>
        <p:blipFill rotWithShape="1">
          <a:blip r:embed="rId3">
            <a:alphaModFix/>
          </a:blip>
          <a:srcRect b="26585" l="0" r="0" t="0"/>
          <a:stretch/>
        </p:blipFill>
        <p:spPr>
          <a:xfrm>
            <a:off x="635000" y="4105275"/>
            <a:ext cx="7772400" cy="2533650"/>
          </a:xfrm>
          <a:prstGeom prst="rect">
            <a:avLst/>
          </a:prstGeom>
          <a:noFill/>
          <a:ln>
            <a:noFill/>
          </a:ln>
        </p:spPr>
      </p:pic>
      <p:pic>
        <p:nvPicPr>
          <p:cNvPr id="341" name="Google Shape;341;p19"/>
          <p:cNvPicPr preferRelativeResize="0"/>
          <p:nvPr/>
        </p:nvPicPr>
        <p:blipFill rotWithShape="1">
          <a:blip r:embed="rId4">
            <a:alphaModFix/>
          </a:blip>
          <a:srcRect b="20929" l="17868" r="42841" t="0"/>
          <a:stretch/>
        </p:blipFill>
        <p:spPr>
          <a:xfrm>
            <a:off x="2971800" y="1736725"/>
            <a:ext cx="2335212" cy="2203450"/>
          </a:xfrm>
          <a:prstGeom prst="rect">
            <a:avLst/>
          </a:prstGeom>
          <a:noFill/>
          <a:ln>
            <a:noFill/>
          </a:ln>
        </p:spPr>
      </p:pic>
      <p:sp>
        <p:nvSpPr>
          <p:cNvPr id="342" name="Google Shape;342;p1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Breadth First Search</a:t>
            </a:r>
            <a:endParaRPr/>
          </a:p>
        </p:txBody>
      </p:sp>
      <p:sp>
        <p:nvSpPr>
          <p:cNvPr id="343" name="Google Shape;343;p19"/>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Property.  </a:t>
            </a:r>
            <a:r>
              <a:rPr b="0" i="0" lang="en-US" sz="1800" u="none">
                <a:solidFill>
                  <a:schemeClr val="dk1"/>
                </a:solidFill>
                <a:latin typeface="Comic Sans MS"/>
                <a:ea typeface="Comic Sans MS"/>
                <a:cs typeface="Comic Sans MS"/>
                <a:sym typeface="Comic Sans MS"/>
              </a:rPr>
              <a:t>Let T be a BFS tree of G = (V, E), and let (x, y) be an edge of G. Then the level of x and y differ by at most 1.</a:t>
            </a:r>
            <a:endParaRPr/>
          </a:p>
        </p:txBody>
      </p:sp>
      <p:sp>
        <p:nvSpPr>
          <p:cNvPr id="344" name="Google Shape;344;p19"/>
          <p:cNvSpPr txBox="1"/>
          <p:nvPr/>
        </p:nvSpPr>
        <p:spPr>
          <a:xfrm>
            <a:off x="8482012" y="4227512"/>
            <a:ext cx="33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0</a:t>
            </a:r>
            <a:endParaRPr/>
          </a:p>
        </p:txBody>
      </p:sp>
      <p:sp>
        <p:nvSpPr>
          <p:cNvPr id="345" name="Google Shape;345;p19"/>
          <p:cNvSpPr txBox="1"/>
          <p:nvPr/>
        </p:nvSpPr>
        <p:spPr>
          <a:xfrm>
            <a:off x="8494712" y="4795837"/>
            <a:ext cx="3238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1</a:t>
            </a:r>
            <a:endParaRPr/>
          </a:p>
        </p:txBody>
      </p:sp>
      <p:sp>
        <p:nvSpPr>
          <p:cNvPr id="346" name="Google Shape;346;p19"/>
          <p:cNvSpPr txBox="1"/>
          <p:nvPr/>
        </p:nvSpPr>
        <p:spPr>
          <a:xfrm>
            <a:off x="8507412" y="5394325"/>
            <a:ext cx="33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2</a:t>
            </a:r>
            <a:endParaRPr/>
          </a:p>
        </p:txBody>
      </p:sp>
      <p:sp>
        <p:nvSpPr>
          <p:cNvPr id="347" name="Google Shape;347;p19"/>
          <p:cNvSpPr txBox="1"/>
          <p:nvPr/>
        </p:nvSpPr>
        <p:spPr>
          <a:xfrm>
            <a:off x="8509000" y="5975350"/>
            <a:ext cx="33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2"/>
          <p:cNvSpPr txBox="1"/>
          <p:nvPr>
            <p:ph type="ctrTitle"/>
          </p:nvPr>
        </p:nvSpPr>
        <p:spPr>
          <a:xfrm>
            <a:off x="0" y="0"/>
            <a:ext cx="9144000" cy="1524000"/>
          </a:xfrm>
          <a:prstGeom prst="rect">
            <a:avLst/>
          </a:prstGeom>
          <a:noFill/>
          <a:ln>
            <a:noFill/>
          </a:ln>
        </p:spPr>
        <p:txBody>
          <a:bodyPr anchorCtr="0" anchor="b" bIns="46025" lIns="92075" spcFirstLastPara="1" rIns="92075" wrap="square" tIns="46025">
            <a:noAutofit/>
          </a:bodyPr>
          <a:lstStyle/>
          <a:p>
            <a:pPr indent="0" lvl="0" marL="0" rtl="0" algn="ctr">
              <a:lnSpc>
                <a:spcPct val="80000"/>
              </a:lnSpc>
              <a:spcBef>
                <a:spcPts val="0"/>
              </a:spcBef>
              <a:spcAft>
                <a:spcPts val="0"/>
              </a:spcAft>
              <a:buClr>
                <a:schemeClr val="folHlink"/>
              </a:buClr>
              <a:buSzPts val="3200"/>
              <a:buFont typeface="Comic Sans MS"/>
              <a:buNone/>
            </a:pPr>
            <a:r>
              <a:rPr b="0" i="0" lang="en-US" sz="3200" u="none">
                <a:solidFill>
                  <a:schemeClr val="folHlink"/>
                </a:solidFill>
                <a:latin typeface="Comic Sans MS"/>
                <a:ea typeface="Comic Sans MS"/>
                <a:cs typeface="Comic Sans MS"/>
                <a:sym typeface="Comic Sans MS"/>
              </a:rPr>
              <a:t>3.1  Basic Definitions and 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20"/>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353" name="Google Shape;353;p20"/>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Breadth First Search:  Analysis</a:t>
            </a:r>
            <a:endParaRPr/>
          </a:p>
        </p:txBody>
      </p:sp>
      <p:sp>
        <p:nvSpPr>
          <p:cNvPr id="354" name="Google Shape;354;p20"/>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Theorem.  </a:t>
            </a:r>
            <a:r>
              <a:rPr b="0" i="0" lang="en-US" sz="1800" u="none">
                <a:solidFill>
                  <a:schemeClr val="dk1"/>
                </a:solidFill>
                <a:latin typeface="Comic Sans MS"/>
                <a:ea typeface="Comic Sans MS"/>
                <a:cs typeface="Comic Sans MS"/>
                <a:sym typeface="Comic Sans MS"/>
              </a:rPr>
              <a:t>The above implementation of BFS runs in O(m + n) time if the graph is given by its adjacency representation.</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Easy to prove O(n</a:t>
            </a:r>
            <a:r>
              <a:rPr b="0" baseline="30000" i="0" lang="en-US" sz="1800" u="none" cap="none" strike="noStrike">
                <a:solidFill>
                  <a:schemeClr val="dk1"/>
                </a:solidFill>
                <a:latin typeface="Comic Sans MS"/>
                <a:ea typeface="Comic Sans MS"/>
                <a:cs typeface="Comic Sans MS"/>
                <a:sym typeface="Comic Sans MS"/>
              </a:rPr>
              <a:t>2</a:t>
            </a:r>
            <a:r>
              <a:rPr b="0" i="0" lang="en-US" sz="1800" u="none" cap="none" strike="noStrike">
                <a:solidFill>
                  <a:schemeClr val="dk1"/>
                </a:solidFill>
                <a:latin typeface="Comic Sans MS"/>
                <a:ea typeface="Comic Sans MS"/>
                <a:cs typeface="Comic Sans MS"/>
                <a:sym typeface="Comic Sans MS"/>
              </a:rPr>
              <a:t>) running time:</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at most n lists L[i]</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each node occurs on at most one list; for loop runs ≤ n times</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when we consider node u, there are ≤ n incident edges (u, v),</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and we spend O(1) processing each edge</a:t>
            </a:r>
            <a:endParaRPr/>
          </a:p>
          <a:p>
            <a:pPr indent="-75247" lvl="2" marL="627062" marR="0" rtl="0" algn="l">
              <a:lnSpc>
                <a:spcPct val="144444"/>
              </a:lnSpc>
              <a:spcBef>
                <a:spcPts val="0"/>
              </a:spcBef>
              <a:spcAft>
                <a:spcPts val="0"/>
              </a:spcAft>
              <a:buClr>
                <a:schemeClr val="dk1"/>
              </a:buClr>
              <a:buSzPts val="1440"/>
              <a:buFont typeface="Comic Sans MS"/>
              <a:buNone/>
            </a:pPr>
            <a:r>
              <a:t/>
            </a:r>
            <a:endParaRPr b="0" i="0" sz="1800" u="none" cap="none" strike="noStrike">
              <a:solidFill>
                <a:schemeClr val="dk1"/>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Actually runs in O(m + n) time:</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when we consider node u, there are deg(u) incident edges (u, v)</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total time processing edges is Σ</a:t>
            </a:r>
            <a:r>
              <a:rPr b="0" baseline="-25000" i="0" lang="en-US" sz="1800" u="none" cap="none" strike="noStrike">
                <a:solidFill>
                  <a:schemeClr val="dk1"/>
                </a:solidFill>
                <a:latin typeface="Comic Sans MS"/>
                <a:ea typeface="Comic Sans MS"/>
                <a:cs typeface="Comic Sans MS"/>
                <a:sym typeface="Comic Sans MS"/>
              </a:rPr>
              <a:t>u∈V </a:t>
            </a:r>
            <a:r>
              <a:rPr b="0" i="0" lang="en-US" sz="1800" u="none" cap="none" strike="noStrike">
                <a:solidFill>
                  <a:schemeClr val="dk1"/>
                </a:solidFill>
                <a:latin typeface="Comic Sans MS"/>
                <a:ea typeface="Comic Sans MS"/>
                <a:cs typeface="Comic Sans MS"/>
                <a:sym typeface="Comic Sans MS"/>
              </a:rPr>
              <a:t>deg(u) = 2m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cxnSp>
        <p:nvCxnSpPr>
          <p:cNvPr id="355" name="Google Shape;355;p20"/>
          <p:cNvCxnSpPr/>
          <p:nvPr/>
        </p:nvCxnSpPr>
        <p:spPr>
          <a:xfrm rot="10800000">
            <a:off x="5807075" y="5251450"/>
            <a:ext cx="0" cy="234950"/>
          </a:xfrm>
          <a:prstGeom prst="straightConnector1">
            <a:avLst/>
          </a:prstGeom>
          <a:noFill/>
          <a:ln cap="flat" cmpd="sng" w="9525">
            <a:solidFill>
              <a:schemeClr val="dk1"/>
            </a:solidFill>
            <a:prstDash val="solid"/>
            <a:miter lim="800000"/>
            <a:headEnd len="med" w="med" type="none"/>
            <a:tailEnd len="sm" w="sm" type="triangle"/>
          </a:ln>
        </p:spPr>
      </p:cxnSp>
      <p:sp>
        <p:nvSpPr>
          <p:cNvPr id="356" name="Google Shape;356;p20"/>
          <p:cNvSpPr txBox="1"/>
          <p:nvPr/>
        </p:nvSpPr>
        <p:spPr>
          <a:xfrm>
            <a:off x="5189537" y="5540375"/>
            <a:ext cx="3003550" cy="5207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each edge (u, v) is counted exactly twice</a:t>
            </a:r>
            <a:br>
              <a:rPr b="0" i="0" lang="en-US" sz="1200" u="none">
                <a:solidFill>
                  <a:schemeClr val="dk1"/>
                </a:solidFill>
                <a:latin typeface="Comic Sans MS"/>
                <a:ea typeface="Comic Sans MS"/>
                <a:cs typeface="Comic Sans MS"/>
                <a:sym typeface="Comic Sans MS"/>
              </a:rPr>
            </a:br>
            <a:r>
              <a:rPr b="0" i="0" lang="en-US" sz="1200" u="none">
                <a:solidFill>
                  <a:schemeClr val="dk1"/>
                </a:solidFill>
                <a:latin typeface="Comic Sans MS"/>
                <a:ea typeface="Comic Sans MS"/>
                <a:cs typeface="Comic Sans MS"/>
                <a:sym typeface="Comic Sans MS"/>
              </a:rPr>
              <a:t>in sum: once in deg(u) and once in deg(v)</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21"/>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362" name="Google Shape;362;p21"/>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Connected Component</a:t>
            </a:r>
            <a:endParaRPr/>
          </a:p>
        </p:txBody>
      </p:sp>
      <p:sp>
        <p:nvSpPr>
          <p:cNvPr id="363" name="Google Shape;363;p21"/>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Connected component.  </a:t>
            </a:r>
            <a:r>
              <a:rPr b="0" i="0" lang="en-US" sz="1800" u="none">
                <a:solidFill>
                  <a:schemeClr val="dk1"/>
                </a:solidFill>
                <a:latin typeface="Comic Sans MS"/>
                <a:ea typeface="Comic Sans MS"/>
                <a:cs typeface="Comic Sans MS"/>
                <a:sym typeface="Comic Sans MS"/>
              </a:rPr>
              <a:t>Find all nodes reachable from s.</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Connected component containing node 1 = { 1, 2, 3, 4, 5, 6, 7, 8 }.</a:t>
            </a:r>
            <a:endParaRPr/>
          </a:p>
          <a:p>
            <a:pPr indent="0" lvl="0" marL="0" marR="0" rtl="0" algn="l">
              <a:lnSpc>
                <a:spcPct val="144444"/>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pic>
        <p:nvPicPr>
          <p:cNvPr id="364" name="Google Shape;364;p21"/>
          <p:cNvPicPr preferRelativeResize="0"/>
          <p:nvPr/>
        </p:nvPicPr>
        <p:blipFill rotWithShape="1">
          <a:blip r:embed="rId3">
            <a:alphaModFix/>
          </a:blip>
          <a:srcRect b="20929" l="18215" r="14382" t="0"/>
          <a:stretch/>
        </p:blipFill>
        <p:spPr>
          <a:xfrm>
            <a:off x="2743200" y="2286000"/>
            <a:ext cx="3668712" cy="20145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22"/>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370" name="Google Shape;370;p22"/>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Flood Fill</a:t>
            </a:r>
            <a:endParaRPr/>
          </a:p>
        </p:txBody>
      </p:sp>
      <p:sp>
        <p:nvSpPr>
          <p:cNvPr id="371" name="Google Shape;371;p22"/>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Flood fill.  </a:t>
            </a:r>
            <a:r>
              <a:rPr b="0" i="0" lang="en-US" sz="1800" u="none">
                <a:solidFill>
                  <a:schemeClr val="dk1"/>
                </a:solidFill>
                <a:latin typeface="Comic Sans MS"/>
                <a:ea typeface="Comic Sans MS"/>
                <a:cs typeface="Comic Sans MS"/>
                <a:sym typeface="Comic Sans MS"/>
              </a:rPr>
              <a:t>Given lime green pixel in an image, change color of entire blob of neighboring lime pixels to blue.</a:t>
            </a:r>
            <a:endParaRPr b="0" i="0" sz="1800" u="none">
              <a:solidFill>
                <a:schemeClr val="dk1"/>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Node:  pixel.</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Edge:  two neighboring lime pixels.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Blob:  connected component of lime pixels.</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pic>
        <p:nvPicPr>
          <p:cNvPr id="372" name="Google Shape;372;p22"/>
          <p:cNvPicPr preferRelativeResize="0"/>
          <p:nvPr/>
        </p:nvPicPr>
        <p:blipFill rotWithShape="1">
          <a:blip r:embed="rId3">
            <a:alphaModFix/>
          </a:blip>
          <a:srcRect b="0" l="0" r="0" t="0"/>
          <a:stretch/>
        </p:blipFill>
        <p:spPr>
          <a:xfrm>
            <a:off x="1676400" y="3386137"/>
            <a:ext cx="4038600" cy="3167062"/>
          </a:xfrm>
          <a:prstGeom prst="rect">
            <a:avLst/>
          </a:prstGeom>
          <a:noFill/>
          <a:ln>
            <a:noFill/>
          </a:ln>
        </p:spPr>
      </p:pic>
      <p:cxnSp>
        <p:nvCxnSpPr>
          <p:cNvPr id="373" name="Google Shape;373;p22"/>
          <p:cNvCxnSpPr/>
          <p:nvPr/>
        </p:nvCxnSpPr>
        <p:spPr>
          <a:xfrm flipH="1">
            <a:off x="3581400" y="2971800"/>
            <a:ext cx="2133600" cy="1295400"/>
          </a:xfrm>
          <a:prstGeom prst="straightConnector1">
            <a:avLst/>
          </a:prstGeom>
          <a:noFill/>
          <a:ln cap="flat" cmpd="sng" w="9525">
            <a:solidFill>
              <a:schemeClr val="dk1"/>
            </a:solidFill>
            <a:prstDash val="solid"/>
            <a:miter lim="800000"/>
            <a:headEnd len="med" w="med" type="none"/>
            <a:tailEnd len="med" w="med" type="triangle"/>
          </a:ln>
        </p:spPr>
      </p:cxnSp>
      <p:sp>
        <p:nvSpPr>
          <p:cNvPr id="374" name="Google Shape;374;p22"/>
          <p:cNvSpPr txBox="1"/>
          <p:nvPr/>
        </p:nvSpPr>
        <p:spPr>
          <a:xfrm>
            <a:off x="5486400" y="2667000"/>
            <a:ext cx="23177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recolor lime green blob to blue</a:t>
            </a:r>
            <a:endParaRPr/>
          </a:p>
        </p:txBody>
      </p:sp>
      <p:sp>
        <p:nvSpPr>
          <p:cNvPr id="375" name="Google Shape;375;p22"/>
          <p:cNvSpPr/>
          <p:nvPr/>
        </p:nvSpPr>
        <p:spPr>
          <a:xfrm>
            <a:off x="64008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76" name="Google Shape;376;p22"/>
          <p:cNvSpPr/>
          <p:nvPr/>
        </p:nvSpPr>
        <p:spPr>
          <a:xfrm>
            <a:off x="65135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77" name="Google Shape;377;p22"/>
          <p:cNvSpPr/>
          <p:nvPr/>
        </p:nvSpPr>
        <p:spPr>
          <a:xfrm>
            <a:off x="67056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78" name="Google Shape;378;p22"/>
          <p:cNvSpPr/>
          <p:nvPr/>
        </p:nvSpPr>
        <p:spPr>
          <a:xfrm>
            <a:off x="68183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79" name="Google Shape;379;p22"/>
          <p:cNvSpPr/>
          <p:nvPr/>
        </p:nvSpPr>
        <p:spPr>
          <a:xfrm>
            <a:off x="70104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0" name="Google Shape;380;p22"/>
          <p:cNvSpPr/>
          <p:nvPr/>
        </p:nvSpPr>
        <p:spPr>
          <a:xfrm>
            <a:off x="71231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1" name="Google Shape;381;p22"/>
          <p:cNvSpPr/>
          <p:nvPr/>
        </p:nvSpPr>
        <p:spPr>
          <a:xfrm>
            <a:off x="73152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2" name="Google Shape;382;p22"/>
          <p:cNvSpPr/>
          <p:nvPr/>
        </p:nvSpPr>
        <p:spPr>
          <a:xfrm>
            <a:off x="74279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3" name="Google Shape;383;p22"/>
          <p:cNvSpPr/>
          <p:nvPr/>
        </p:nvSpPr>
        <p:spPr>
          <a:xfrm>
            <a:off x="6400800" y="42672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4" name="Google Shape;384;p22"/>
          <p:cNvSpPr/>
          <p:nvPr/>
        </p:nvSpPr>
        <p:spPr>
          <a:xfrm>
            <a:off x="65135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5" name="Google Shape;385;p22"/>
          <p:cNvSpPr/>
          <p:nvPr/>
        </p:nvSpPr>
        <p:spPr>
          <a:xfrm>
            <a:off x="6705600" y="42672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6" name="Google Shape;386;p22"/>
          <p:cNvSpPr/>
          <p:nvPr/>
        </p:nvSpPr>
        <p:spPr>
          <a:xfrm>
            <a:off x="68183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7" name="Google Shape;387;p22"/>
          <p:cNvSpPr/>
          <p:nvPr/>
        </p:nvSpPr>
        <p:spPr>
          <a:xfrm>
            <a:off x="7010400" y="4267200"/>
            <a:ext cx="304800" cy="304800"/>
          </a:xfrm>
          <a:prstGeom prst="rect">
            <a:avLst/>
          </a:prstGeom>
          <a:solidFill>
            <a:srgbClr val="00FF0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8" name="Google Shape;388;p22"/>
          <p:cNvSpPr/>
          <p:nvPr/>
        </p:nvSpPr>
        <p:spPr>
          <a:xfrm>
            <a:off x="71231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89" name="Google Shape;389;p22"/>
          <p:cNvSpPr/>
          <p:nvPr/>
        </p:nvSpPr>
        <p:spPr>
          <a:xfrm>
            <a:off x="7315200" y="4267200"/>
            <a:ext cx="304800" cy="304800"/>
          </a:xfrm>
          <a:prstGeom prst="rect">
            <a:avLst/>
          </a:prstGeom>
          <a:solidFill>
            <a:srgbClr val="00FF0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0" name="Google Shape;390;p22"/>
          <p:cNvSpPr/>
          <p:nvPr/>
        </p:nvSpPr>
        <p:spPr>
          <a:xfrm>
            <a:off x="74279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1" name="Google Shape;391;p22"/>
          <p:cNvSpPr/>
          <p:nvPr/>
        </p:nvSpPr>
        <p:spPr>
          <a:xfrm>
            <a:off x="64008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2" name="Google Shape;392;p22"/>
          <p:cNvSpPr/>
          <p:nvPr/>
        </p:nvSpPr>
        <p:spPr>
          <a:xfrm>
            <a:off x="65135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3" name="Google Shape;393;p22"/>
          <p:cNvSpPr/>
          <p:nvPr/>
        </p:nvSpPr>
        <p:spPr>
          <a:xfrm>
            <a:off x="67056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4" name="Google Shape;394;p22"/>
          <p:cNvSpPr/>
          <p:nvPr/>
        </p:nvSpPr>
        <p:spPr>
          <a:xfrm>
            <a:off x="68183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5" name="Google Shape;395;p22"/>
          <p:cNvSpPr/>
          <p:nvPr/>
        </p:nvSpPr>
        <p:spPr>
          <a:xfrm>
            <a:off x="7010400" y="4572000"/>
            <a:ext cx="304800" cy="304800"/>
          </a:xfrm>
          <a:prstGeom prst="rect">
            <a:avLst/>
          </a:prstGeom>
          <a:solidFill>
            <a:srgbClr val="00FF0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6" name="Google Shape;396;p22"/>
          <p:cNvSpPr/>
          <p:nvPr/>
        </p:nvSpPr>
        <p:spPr>
          <a:xfrm>
            <a:off x="71231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7" name="Google Shape;397;p22"/>
          <p:cNvSpPr/>
          <p:nvPr/>
        </p:nvSpPr>
        <p:spPr>
          <a:xfrm>
            <a:off x="7315200" y="4572000"/>
            <a:ext cx="304800" cy="304800"/>
          </a:xfrm>
          <a:prstGeom prst="rect">
            <a:avLst/>
          </a:prstGeom>
          <a:solidFill>
            <a:srgbClr val="00FF0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8" name="Google Shape;398;p22"/>
          <p:cNvSpPr/>
          <p:nvPr/>
        </p:nvSpPr>
        <p:spPr>
          <a:xfrm>
            <a:off x="74279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99" name="Google Shape;399;p22"/>
          <p:cNvSpPr/>
          <p:nvPr/>
        </p:nvSpPr>
        <p:spPr>
          <a:xfrm>
            <a:off x="64008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0" name="Google Shape;400;p22"/>
          <p:cNvSpPr/>
          <p:nvPr/>
        </p:nvSpPr>
        <p:spPr>
          <a:xfrm>
            <a:off x="65135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1" name="Google Shape;401;p22"/>
          <p:cNvSpPr/>
          <p:nvPr/>
        </p:nvSpPr>
        <p:spPr>
          <a:xfrm>
            <a:off x="67056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2" name="Google Shape;402;p22"/>
          <p:cNvSpPr/>
          <p:nvPr/>
        </p:nvSpPr>
        <p:spPr>
          <a:xfrm>
            <a:off x="68183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3" name="Google Shape;403;p22"/>
          <p:cNvSpPr/>
          <p:nvPr/>
        </p:nvSpPr>
        <p:spPr>
          <a:xfrm>
            <a:off x="7010400" y="4876800"/>
            <a:ext cx="304800" cy="304800"/>
          </a:xfrm>
          <a:prstGeom prst="rect">
            <a:avLst/>
          </a:prstGeom>
          <a:solidFill>
            <a:srgbClr val="00FF0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4" name="Google Shape;404;p22"/>
          <p:cNvSpPr/>
          <p:nvPr/>
        </p:nvSpPr>
        <p:spPr>
          <a:xfrm>
            <a:off x="71231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5" name="Google Shape;405;p22"/>
          <p:cNvSpPr/>
          <p:nvPr/>
        </p:nvSpPr>
        <p:spPr>
          <a:xfrm>
            <a:off x="7315200" y="4876800"/>
            <a:ext cx="304800" cy="304800"/>
          </a:xfrm>
          <a:prstGeom prst="rect">
            <a:avLst/>
          </a:prstGeom>
          <a:solidFill>
            <a:srgbClr val="00FF0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6" name="Google Shape;406;p22"/>
          <p:cNvSpPr/>
          <p:nvPr/>
        </p:nvSpPr>
        <p:spPr>
          <a:xfrm>
            <a:off x="74279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7" name="Google Shape;407;p22"/>
          <p:cNvSpPr/>
          <p:nvPr/>
        </p:nvSpPr>
        <p:spPr>
          <a:xfrm>
            <a:off x="64008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8" name="Google Shape;408;p22"/>
          <p:cNvSpPr/>
          <p:nvPr/>
        </p:nvSpPr>
        <p:spPr>
          <a:xfrm>
            <a:off x="65135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09" name="Google Shape;409;p22"/>
          <p:cNvSpPr/>
          <p:nvPr/>
        </p:nvSpPr>
        <p:spPr>
          <a:xfrm>
            <a:off x="67056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0" name="Google Shape;410;p22"/>
          <p:cNvSpPr/>
          <p:nvPr/>
        </p:nvSpPr>
        <p:spPr>
          <a:xfrm>
            <a:off x="68183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1" name="Google Shape;411;p22"/>
          <p:cNvSpPr/>
          <p:nvPr/>
        </p:nvSpPr>
        <p:spPr>
          <a:xfrm>
            <a:off x="70104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2" name="Google Shape;412;p22"/>
          <p:cNvSpPr/>
          <p:nvPr/>
        </p:nvSpPr>
        <p:spPr>
          <a:xfrm>
            <a:off x="71231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3" name="Google Shape;413;p22"/>
          <p:cNvSpPr/>
          <p:nvPr/>
        </p:nvSpPr>
        <p:spPr>
          <a:xfrm>
            <a:off x="73152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4" name="Google Shape;414;p22"/>
          <p:cNvSpPr/>
          <p:nvPr/>
        </p:nvSpPr>
        <p:spPr>
          <a:xfrm>
            <a:off x="74279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5" name="Google Shape;415;p22"/>
          <p:cNvSpPr/>
          <p:nvPr/>
        </p:nvSpPr>
        <p:spPr>
          <a:xfrm>
            <a:off x="76200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6" name="Google Shape;416;p22"/>
          <p:cNvSpPr/>
          <p:nvPr/>
        </p:nvSpPr>
        <p:spPr>
          <a:xfrm>
            <a:off x="77327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7" name="Google Shape;417;p22"/>
          <p:cNvSpPr/>
          <p:nvPr/>
        </p:nvSpPr>
        <p:spPr>
          <a:xfrm>
            <a:off x="79248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8" name="Google Shape;418;p22"/>
          <p:cNvSpPr/>
          <p:nvPr/>
        </p:nvSpPr>
        <p:spPr>
          <a:xfrm>
            <a:off x="80375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19" name="Google Shape;419;p22"/>
          <p:cNvSpPr/>
          <p:nvPr/>
        </p:nvSpPr>
        <p:spPr>
          <a:xfrm>
            <a:off x="82296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0" name="Google Shape;420;p22"/>
          <p:cNvSpPr/>
          <p:nvPr/>
        </p:nvSpPr>
        <p:spPr>
          <a:xfrm>
            <a:off x="83423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1" name="Google Shape;421;p22"/>
          <p:cNvSpPr/>
          <p:nvPr/>
        </p:nvSpPr>
        <p:spPr>
          <a:xfrm>
            <a:off x="7620000" y="4267200"/>
            <a:ext cx="304800" cy="304800"/>
          </a:xfrm>
          <a:prstGeom prst="rect">
            <a:avLst/>
          </a:prstGeom>
          <a:solidFill>
            <a:srgbClr val="00FF0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2" name="Google Shape;422;p22"/>
          <p:cNvSpPr/>
          <p:nvPr/>
        </p:nvSpPr>
        <p:spPr>
          <a:xfrm>
            <a:off x="77327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3" name="Google Shape;423;p22"/>
          <p:cNvSpPr/>
          <p:nvPr/>
        </p:nvSpPr>
        <p:spPr>
          <a:xfrm>
            <a:off x="7924800" y="42672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4" name="Google Shape;424;p22"/>
          <p:cNvSpPr/>
          <p:nvPr/>
        </p:nvSpPr>
        <p:spPr>
          <a:xfrm>
            <a:off x="80375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5" name="Google Shape;425;p22"/>
          <p:cNvSpPr/>
          <p:nvPr/>
        </p:nvSpPr>
        <p:spPr>
          <a:xfrm>
            <a:off x="8229600" y="42672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6" name="Google Shape;426;p22"/>
          <p:cNvSpPr/>
          <p:nvPr/>
        </p:nvSpPr>
        <p:spPr>
          <a:xfrm>
            <a:off x="83423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7" name="Google Shape;427;p22"/>
          <p:cNvSpPr/>
          <p:nvPr/>
        </p:nvSpPr>
        <p:spPr>
          <a:xfrm>
            <a:off x="76200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8" name="Google Shape;428;p22"/>
          <p:cNvSpPr/>
          <p:nvPr/>
        </p:nvSpPr>
        <p:spPr>
          <a:xfrm>
            <a:off x="77327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29" name="Google Shape;429;p22"/>
          <p:cNvSpPr/>
          <p:nvPr/>
        </p:nvSpPr>
        <p:spPr>
          <a:xfrm>
            <a:off x="79248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0" name="Google Shape;430;p22"/>
          <p:cNvSpPr/>
          <p:nvPr/>
        </p:nvSpPr>
        <p:spPr>
          <a:xfrm>
            <a:off x="80375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1" name="Google Shape;431;p22"/>
          <p:cNvSpPr/>
          <p:nvPr/>
        </p:nvSpPr>
        <p:spPr>
          <a:xfrm>
            <a:off x="82296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2" name="Google Shape;432;p22"/>
          <p:cNvSpPr/>
          <p:nvPr/>
        </p:nvSpPr>
        <p:spPr>
          <a:xfrm>
            <a:off x="83423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3" name="Google Shape;433;p22"/>
          <p:cNvSpPr/>
          <p:nvPr/>
        </p:nvSpPr>
        <p:spPr>
          <a:xfrm>
            <a:off x="76200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4" name="Google Shape;434;p22"/>
          <p:cNvSpPr/>
          <p:nvPr/>
        </p:nvSpPr>
        <p:spPr>
          <a:xfrm>
            <a:off x="77327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5" name="Google Shape;435;p22"/>
          <p:cNvSpPr/>
          <p:nvPr/>
        </p:nvSpPr>
        <p:spPr>
          <a:xfrm>
            <a:off x="79248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6" name="Google Shape;436;p22"/>
          <p:cNvSpPr/>
          <p:nvPr/>
        </p:nvSpPr>
        <p:spPr>
          <a:xfrm>
            <a:off x="80375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7" name="Google Shape;437;p22"/>
          <p:cNvSpPr/>
          <p:nvPr/>
        </p:nvSpPr>
        <p:spPr>
          <a:xfrm>
            <a:off x="82296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8" name="Google Shape;438;p22"/>
          <p:cNvSpPr/>
          <p:nvPr/>
        </p:nvSpPr>
        <p:spPr>
          <a:xfrm>
            <a:off x="83423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39" name="Google Shape;439;p22"/>
          <p:cNvSpPr/>
          <p:nvPr/>
        </p:nvSpPr>
        <p:spPr>
          <a:xfrm>
            <a:off x="76200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40" name="Google Shape;440;p22"/>
          <p:cNvSpPr/>
          <p:nvPr/>
        </p:nvSpPr>
        <p:spPr>
          <a:xfrm>
            <a:off x="77327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41" name="Google Shape;441;p22"/>
          <p:cNvSpPr/>
          <p:nvPr/>
        </p:nvSpPr>
        <p:spPr>
          <a:xfrm>
            <a:off x="79248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42" name="Google Shape;442;p22"/>
          <p:cNvSpPr/>
          <p:nvPr/>
        </p:nvSpPr>
        <p:spPr>
          <a:xfrm>
            <a:off x="80375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43" name="Google Shape;443;p22"/>
          <p:cNvSpPr/>
          <p:nvPr/>
        </p:nvSpPr>
        <p:spPr>
          <a:xfrm>
            <a:off x="82296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44" name="Google Shape;444;p22"/>
          <p:cNvSpPr/>
          <p:nvPr/>
        </p:nvSpPr>
        <p:spPr>
          <a:xfrm>
            <a:off x="83423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445" name="Google Shape;445;p22"/>
          <p:cNvCxnSpPr/>
          <p:nvPr/>
        </p:nvCxnSpPr>
        <p:spPr>
          <a:xfrm>
            <a:off x="7169150" y="4475162"/>
            <a:ext cx="0" cy="212725"/>
          </a:xfrm>
          <a:prstGeom prst="straightConnector1">
            <a:avLst/>
          </a:prstGeom>
          <a:noFill/>
          <a:ln cap="flat" cmpd="sng" w="25400">
            <a:solidFill>
              <a:schemeClr val="dk1"/>
            </a:solidFill>
            <a:prstDash val="solid"/>
            <a:miter lim="800000"/>
            <a:headEnd len="med" w="med" type="none"/>
            <a:tailEnd len="med" w="med" type="none"/>
          </a:ln>
        </p:spPr>
      </p:cxnSp>
      <p:cxnSp>
        <p:nvCxnSpPr>
          <p:cNvPr id="446" name="Google Shape;446;p22"/>
          <p:cNvCxnSpPr/>
          <p:nvPr/>
        </p:nvCxnSpPr>
        <p:spPr>
          <a:xfrm>
            <a:off x="7473950" y="4475162"/>
            <a:ext cx="0" cy="304800"/>
          </a:xfrm>
          <a:prstGeom prst="straightConnector1">
            <a:avLst/>
          </a:prstGeom>
          <a:noFill/>
          <a:ln cap="flat" cmpd="sng" w="25400">
            <a:solidFill>
              <a:schemeClr val="dk1"/>
            </a:solidFill>
            <a:prstDash val="solid"/>
            <a:miter lim="800000"/>
            <a:headEnd len="med" w="med" type="none"/>
            <a:tailEnd len="med" w="med" type="none"/>
          </a:ln>
        </p:spPr>
      </p:cxnSp>
      <p:cxnSp>
        <p:nvCxnSpPr>
          <p:cNvPr id="447" name="Google Shape;447;p22"/>
          <p:cNvCxnSpPr/>
          <p:nvPr/>
        </p:nvCxnSpPr>
        <p:spPr>
          <a:xfrm rot="10800000">
            <a:off x="7215187" y="4429125"/>
            <a:ext cx="212725" cy="0"/>
          </a:xfrm>
          <a:prstGeom prst="straightConnector1">
            <a:avLst/>
          </a:prstGeom>
          <a:noFill/>
          <a:ln cap="flat" cmpd="sng" w="25400">
            <a:solidFill>
              <a:schemeClr val="dk1"/>
            </a:solidFill>
            <a:prstDash val="solid"/>
            <a:miter lim="800000"/>
            <a:headEnd len="med" w="med" type="none"/>
            <a:tailEnd len="med" w="med" type="none"/>
          </a:ln>
        </p:spPr>
      </p:cxnSp>
      <p:cxnSp>
        <p:nvCxnSpPr>
          <p:cNvPr id="448" name="Google Shape;448;p22"/>
          <p:cNvCxnSpPr/>
          <p:nvPr/>
        </p:nvCxnSpPr>
        <p:spPr>
          <a:xfrm rot="10800000">
            <a:off x="7215187" y="4733925"/>
            <a:ext cx="212725" cy="0"/>
          </a:xfrm>
          <a:prstGeom prst="straightConnector1">
            <a:avLst/>
          </a:prstGeom>
          <a:noFill/>
          <a:ln cap="flat" cmpd="sng" w="25400">
            <a:solidFill>
              <a:schemeClr val="dk1"/>
            </a:solidFill>
            <a:prstDash val="solid"/>
            <a:miter lim="800000"/>
            <a:headEnd len="med" w="med" type="none"/>
            <a:tailEnd len="med" w="med" type="none"/>
          </a:ln>
        </p:spPr>
      </p:cxnSp>
      <p:cxnSp>
        <p:nvCxnSpPr>
          <p:cNvPr id="449" name="Google Shape;449;p22"/>
          <p:cNvCxnSpPr/>
          <p:nvPr/>
        </p:nvCxnSpPr>
        <p:spPr>
          <a:xfrm rot="10800000">
            <a:off x="7519987" y="4429125"/>
            <a:ext cx="212725" cy="0"/>
          </a:xfrm>
          <a:prstGeom prst="straightConnector1">
            <a:avLst/>
          </a:prstGeom>
          <a:noFill/>
          <a:ln cap="flat" cmpd="sng" w="25400">
            <a:solidFill>
              <a:schemeClr val="dk1"/>
            </a:solidFill>
            <a:prstDash val="solid"/>
            <a:miter lim="800000"/>
            <a:headEnd len="med" w="med" type="none"/>
            <a:tailEnd len="med" w="med" type="none"/>
          </a:ln>
        </p:spPr>
      </p:cxnSp>
      <p:cxnSp>
        <p:nvCxnSpPr>
          <p:cNvPr id="450" name="Google Shape;450;p22"/>
          <p:cNvCxnSpPr/>
          <p:nvPr/>
        </p:nvCxnSpPr>
        <p:spPr>
          <a:xfrm rot="10800000">
            <a:off x="7473950" y="4779962"/>
            <a:ext cx="0" cy="212725"/>
          </a:xfrm>
          <a:prstGeom prst="straightConnector1">
            <a:avLst/>
          </a:prstGeom>
          <a:noFill/>
          <a:ln cap="flat" cmpd="sng" w="25400">
            <a:solidFill>
              <a:schemeClr val="dk1"/>
            </a:solidFill>
            <a:prstDash val="solid"/>
            <a:miter lim="800000"/>
            <a:headEnd len="med" w="med" type="none"/>
            <a:tailEnd len="med" w="med" type="none"/>
          </a:ln>
        </p:spPr>
      </p:cxnSp>
      <p:cxnSp>
        <p:nvCxnSpPr>
          <p:cNvPr id="451" name="Google Shape;451;p22"/>
          <p:cNvCxnSpPr/>
          <p:nvPr/>
        </p:nvCxnSpPr>
        <p:spPr>
          <a:xfrm>
            <a:off x="7215187" y="5038725"/>
            <a:ext cx="212725" cy="0"/>
          </a:xfrm>
          <a:prstGeom prst="straightConnector1">
            <a:avLst/>
          </a:prstGeom>
          <a:noFill/>
          <a:ln cap="flat" cmpd="sng" w="25400">
            <a:solidFill>
              <a:schemeClr val="dk1"/>
            </a:solidFill>
            <a:prstDash val="solid"/>
            <a:miter lim="800000"/>
            <a:headEnd len="med" w="med" type="none"/>
            <a:tailEnd len="med" w="med" type="none"/>
          </a:ln>
        </p:spPr>
      </p:cxnSp>
      <p:cxnSp>
        <p:nvCxnSpPr>
          <p:cNvPr id="452" name="Google Shape;452;p22"/>
          <p:cNvCxnSpPr/>
          <p:nvPr/>
        </p:nvCxnSpPr>
        <p:spPr>
          <a:xfrm>
            <a:off x="7169150" y="4779962"/>
            <a:ext cx="0" cy="212725"/>
          </a:xfrm>
          <a:prstGeom prst="straightConnector1">
            <a:avLst/>
          </a:prstGeom>
          <a:noFill/>
          <a:ln cap="flat" cmpd="sng" w="25400">
            <a:solidFill>
              <a:schemeClr val="dk1"/>
            </a:solidFill>
            <a:prstDash val="solid"/>
            <a:miter lim="800000"/>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23"/>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pic>
        <p:nvPicPr>
          <p:cNvPr id="458" name="Google Shape;458;p23"/>
          <p:cNvPicPr preferRelativeResize="0"/>
          <p:nvPr/>
        </p:nvPicPr>
        <p:blipFill rotWithShape="1">
          <a:blip r:embed="rId3">
            <a:alphaModFix/>
          </a:blip>
          <a:srcRect b="0" l="0" r="0" t="0"/>
          <a:stretch/>
        </p:blipFill>
        <p:spPr>
          <a:xfrm>
            <a:off x="1677987" y="3386137"/>
            <a:ext cx="4037012" cy="3167062"/>
          </a:xfrm>
          <a:prstGeom prst="rect">
            <a:avLst/>
          </a:prstGeom>
          <a:noFill/>
          <a:ln>
            <a:noFill/>
          </a:ln>
        </p:spPr>
      </p:pic>
      <p:sp>
        <p:nvSpPr>
          <p:cNvPr id="459" name="Google Shape;459;p23"/>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Flood Fill</a:t>
            </a:r>
            <a:endParaRPr/>
          </a:p>
        </p:txBody>
      </p:sp>
      <p:sp>
        <p:nvSpPr>
          <p:cNvPr id="460" name="Google Shape;460;p23"/>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Flood fill.  </a:t>
            </a:r>
            <a:r>
              <a:rPr b="0" i="0" lang="en-US" sz="1800" u="none">
                <a:solidFill>
                  <a:schemeClr val="dk1"/>
                </a:solidFill>
                <a:latin typeface="Comic Sans MS"/>
                <a:ea typeface="Comic Sans MS"/>
                <a:cs typeface="Comic Sans MS"/>
                <a:sym typeface="Comic Sans MS"/>
              </a:rPr>
              <a:t>Given lime green pixel in an image, change color of entire blob of neighboring lime pixels to blue.</a:t>
            </a:r>
            <a:endParaRPr b="0" i="0" sz="1800" u="none">
              <a:solidFill>
                <a:schemeClr val="dk1"/>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Node:  pixel.</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Edge:  two neighboring lime pixels.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Blob:  connected component of lime pixels.</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cxnSp>
        <p:nvCxnSpPr>
          <p:cNvPr id="461" name="Google Shape;461;p23"/>
          <p:cNvCxnSpPr/>
          <p:nvPr/>
        </p:nvCxnSpPr>
        <p:spPr>
          <a:xfrm flipH="1">
            <a:off x="3581400" y="2971800"/>
            <a:ext cx="2133600" cy="1295400"/>
          </a:xfrm>
          <a:prstGeom prst="straightConnector1">
            <a:avLst/>
          </a:prstGeom>
          <a:noFill/>
          <a:ln cap="flat" cmpd="sng" w="9525">
            <a:solidFill>
              <a:schemeClr val="dk1"/>
            </a:solidFill>
            <a:prstDash val="solid"/>
            <a:miter lim="800000"/>
            <a:headEnd len="med" w="med" type="none"/>
            <a:tailEnd len="med" w="med" type="triangle"/>
          </a:ln>
        </p:spPr>
      </p:cxnSp>
      <p:sp>
        <p:nvSpPr>
          <p:cNvPr id="462" name="Google Shape;462;p23"/>
          <p:cNvSpPr txBox="1"/>
          <p:nvPr/>
        </p:nvSpPr>
        <p:spPr>
          <a:xfrm>
            <a:off x="5486400" y="2667000"/>
            <a:ext cx="23177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recolor lime green blob to blue</a:t>
            </a:r>
            <a:endParaRPr/>
          </a:p>
        </p:txBody>
      </p:sp>
      <p:sp>
        <p:nvSpPr>
          <p:cNvPr id="463" name="Google Shape;463;p23"/>
          <p:cNvSpPr/>
          <p:nvPr/>
        </p:nvSpPr>
        <p:spPr>
          <a:xfrm>
            <a:off x="64008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64" name="Google Shape;464;p23"/>
          <p:cNvSpPr/>
          <p:nvPr/>
        </p:nvSpPr>
        <p:spPr>
          <a:xfrm>
            <a:off x="65135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65" name="Google Shape;465;p23"/>
          <p:cNvSpPr/>
          <p:nvPr/>
        </p:nvSpPr>
        <p:spPr>
          <a:xfrm>
            <a:off x="67056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66" name="Google Shape;466;p23"/>
          <p:cNvSpPr/>
          <p:nvPr/>
        </p:nvSpPr>
        <p:spPr>
          <a:xfrm>
            <a:off x="68183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67" name="Google Shape;467;p23"/>
          <p:cNvSpPr/>
          <p:nvPr/>
        </p:nvSpPr>
        <p:spPr>
          <a:xfrm>
            <a:off x="70104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68" name="Google Shape;468;p23"/>
          <p:cNvSpPr/>
          <p:nvPr/>
        </p:nvSpPr>
        <p:spPr>
          <a:xfrm>
            <a:off x="71231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69" name="Google Shape;469;p23"/>
          <p:cNvSpPr/>
          <p:nvPr/>
        </p:nvSpPr>
        <p:spPr>
          <a:xfrm>
            <a:off x="73152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0" name="Google Shape;470;p23"/>
          <p:cNvSpPr/>
          <p:nvPr/>
        </p:nvSpPr>
        <p:spPr>
          <a:xfrm>
            <a:off x="74279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1" name="Google Shape;471;p23"/>
          <p:cNvSpPr/>
          <p:nvPr/>
        </p:nvSpPr>
        <p:spPr>
          <a:xfrm>
            <a:off x="6400800" y="42672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2" name="Google Shape;472;p23"/>
          <p:cNvSpPr/>
          <p:nvPr/>
        </p:nvSpPr>
        <p:spPr>
          <a:xfrm>
            <a:off x="65135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3" name="Google Shape;473;p23"/>
          <p:cNvSpPr/>
          <p:nvPr/>
        </p:nvSpPr>
        <p:spPr>
          <a:xfrm>
            <a:off x="6705600" y="42672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4" name="Google Shape;474;p23"/>
          <p:cNvSpPr/>
          <p:nvPr/>
        </p:nvSpPr>
        <p:spPr>
          <a:xfrm>
            <a:off x="68183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5" name="Google Shape;475;p23"/>
          <p:cNvSpPr/>
          <p:nvPr/>
        </p:nvSpPr>
        <p:spPr>
          <a:xfrm>
            <a:off x="7010400" y="4267200"/>
            <a:ext cx="304800" cy="304800"/>
          </a:xfrm>
          <a:prstGeom prst="rect">
            <a:avLst/>
          </a:prstGeom>
          <a:solidFill>
            <a:srgbClr val="003399"/>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6" name="Google Shape;476;p23"/>
          <p:cNvSpPr/>
          <p:nvPr/>
        </p:nvSpPr>
        <p:spPr>
          <a:xfrm>
            <a:off x="71231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7" name="Google Shape;477;p23"/>
          <p:cNvSpPr/>
          <p:nvPr/>
        </p:nvSpPr>
        <p:spPr>
          <a:xfrm>
            <a:off x="7315200" y="4267200"/>
            <a:ext cx="304800" cy="304800"/>
          </a:xfrm>
          <a:prstGeom prst="rect">
            <a:avLst/>
          </a:prstGeom>
          <a:solidFill>
            <a:srgbClr val="003399"/>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8" name="Google Shape;478;p23"/>
          <p:cNvSpPr/>
          <p:nvPr/>
        </p:nvSpPr>
        <p:spPr>
          <a:xfrm>
            <a:off x="74279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79" name="Google Shape;479;p23"/>
          <p:cNvSpPr/>
          <p:nvPr/>
        </p:nvSpPr>
        <p:spPr>
          <a:xfrm>
            <a:off x="64008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0" name="Google Shape;480;p23"/>
          <p:cNvSpPr/>
          <p:nvPr/>
        </p:nvSpPr>
        <p:spPr>
          <a:xfrm>
            <a:off x="65135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1" name="Google Shape;481;p23"/>
          <p:cNvSpPr/>
          <p:nvPr/>
        </p:nvSpPr>
        <p:spPr>
          <a:xfrm>
            <a:off x="67056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2" name="Google Shape;482;p23"/>
          <p:cNvSpPr/>
          <p:nvPr/>
        </p:nvSpPr>
        <p:spPr>
          <a:xfrm>
            <a:off x="68183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3" name="Google Shape;483;p23"/>
          <p:cNvSpPr/>
          <p:nvPr/>
        </p:nvSpPr>
        <p:spPr>
          <a:xfrm>
            <a:off x="7010400" y="4572000"/>
            <a:ext cx="304800" cy="304800"/>
          </a:xfrm>
          <a:prstGeom prst="rect">
            <a:avLst/>
          </a:prstGeom>
          <a:solidFill>
            <a:srgbClr val="003399"/>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4" name="Google Shape;484;p23"/>
          <p:cNvSpPr/>
          <p:nvPr/>
        </p:nvSpPr>
        <p:spPr>
          <a:xfrm>
            <a:off x="71231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5" name="Google Shape;485;p23"/>
          <p:cNvSpPr/>
          <p:nvPr/>
        </p:nvSpPr>
        <p:spPr>
          <a:xfrm>
            <a:off x="7315200" y="4572000"/>
            <a:ext cx="304800" cy="304800"/>
          </a:xfrm>
          <a:prstGeom prst="rect">
            <a:avLst/>
          </a:prstGeom>
          <a:solidFill>
            <a:srgbClr val="003399"/>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6" name="Google Shape;486;p23"/>
          <p:cNvSpPr/>
          <p:nvPr/>
        </p:nvSpPr>
        <p:spPr>
          <a:xfrm>
            <a:off x="74279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7" name="Google Shape;487;p23"/>
          <p:cNvSpPr/>
          <p:nvPr/>
        </p:nvSpPr>
        <p:spPr>
          <a:xfrm>
            <a:off x="64008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8" name="Google Shape;488;p23"/>
          <p:cNvSpPr/>
          <p:nvPr/>
        </p:nvSpPr>
        <p:spPr>
          <a:xfrm>
            <a:off x="65135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89" name="Google Shape;489;p23"/>
          <p:cNvSpPr/>
          <p:nvPr/>
        </p:nvSpPr>
        <p:spPr>
          <a:xfrm>
            <a:off x="67056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0" name="Google Shape;490;p23"/>
          <p:cNvSpPr/>
          <p:nvPr/>
        </p:nvSpPr>
        <p:spPr>
          <a:xfrm>
            <a:off x="68183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1" name="Google Shape;491;p23"/>
          <p:cNvSpPr/>
          <p:nvPr/>
        </p:nvSpPr>
        <p:spPr>
          <a:xfrm>
            <a:off x="7010400" y="4876800"/>
            <a:ext cx="304800" cy="304800"/>
          </a:xfrm>
          <a:prstGeom prst="rect">
            <a:avLst/>
          </a:prstGeom>
          <a:solidFill>
            <a:srgbClr val="003399"/>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2" name="Google Shape;492;p23"/>
          <p:cNvSpPr/>
          <p:nvPr/>
        </p:nvSpPr>
        <p:spPr>
          <a:xfrm>
            <a:off x="71231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3" name="Google Shape;493;p23"/>
          <p:cNvSpPr/>
          <p:nvPr/>
        </p:nvSpPr>
        <p:spPr>
          <a:xfrm>
            <a:off x="7315200" y="4876800"/>
            <a:ext cx="304800" cy="304800"/>
          </a:xfrm>
          <a:prstGeom prst="rect">
            <a:avLst/>
          </a:prstGeom>
          <a:solidFill>
            <a:srgbClr val="003399"/>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4" name="Google Shape;494;p23"/>
          <p:cNvSpPr/>
          <p:nvPr/>
        </p:nvSpPr>
        <p:spPr>
          <a:xfrm>
            <a:off x="74279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5" name="Google Shape;495;p23"/>
          <p:cNvSpPr/>
          <p:nvPr/>
        </p:nvSpPr>
        <p:spPr>
          <a:xfrm>
            <a:off x="64008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6" name="Google Shape;496;p23"/>
          <p:cNvSpPr/>
          <p:nvPr/>
        </p:nvSpPr>
        <p:spPr>
          <a:xfrm>
            <a:off x="65135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7" name="Google Shape;497;p23"/>
          <p:cNvSpPr/>
          <p:nvPr/>
        </p:nvSpPr>
        <p:spPr>
          <a:xfrm>
            <a:off x="67056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8" name="Google Shape;498;p23"/>
          <p:cNvSpPr/>
          <p:nvPr/>
        </p:nvSpPr>
        <p:spPr>
          <a:xfrm>
            <a:off x="68183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499" name="Google Shape;499;p23"/>
          <p:cNvSpPr/>
          <p:nvPr/>
        </p:nvSpPr>
        <p:spPr>
          <a:xfrm>
            <a:off x="70104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0" name="Google Shape;500;p23"/>
          <p:cNvSpPr/>
          <p:nvPr/>
        </p:nvSpPr>
        <p:spPr>
          <a:xfrm>
            <a:off x="71231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1" name="Google Shape;501;p23"/>
          <p:cNvSpPr/>
          <p:nvPr/>
        </p:nvSpPr>
        <p:spPr>
          <a:xfrm>
            <a:off x="73152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2" name="Google Shape;502;p23"/>
          <p:cNvSpPr/>
          <p:nvPr/>
        </p:nvSpPr>
        <p:spPr>
          <a:xfrm>
            <a:off x="74279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3" name="Google Shape;503;p23"/>
          <p:cNvSpPr/>
          <p:nvPr/>
        </p:nvSpPr>
        <p:spPr>
          <a:xfrm>
            <a:off x="76200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4" name="Google Shape;504;p23"/>
          <p:cNvSpPr/>
          <p:nvPr/>
        </p:nvSpPr>
        <p:spPr>
          <a:xfrm>
            <a:off x="77327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5" name="Google Shape;505;p23"/>
          <p:cNvSpPr/>
          <p:nvPr/>
        </p:nvSpPr>
        <p:spPr>
          <a:xfrm>
            <a:off x="79248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6" name="Google Shape;506;p23"/>
          <p:cNvSpPr/>
          <p:nvPr/>
        </p:nvSpPr>
        <p:spPr>
          <a:xfrm>
            <a:off x="80375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7" name="Google Shape;507;p23"/>
          <p:cNvSpPr/>
          <p:nvPr/>
        </p:nvSpPr>
        <p:spPr>
          <a:xfrm>
            <a:off x="8229600" y="39624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8" name="Google Shape;508;p23"/>
          <p:cNvSpPr/>
          <p:nvPr/>
        </p:nvSpPr>
        <p:spPr>
          <a:xfrm>
            <a:off x="8342312" y="40782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09" name="Google Shape;509;p23"/>
          <p:cNvSpPr/>
          <p:nvPr/>
        </p:nvSpPr>
        <p:spPr>
          <a:xfrm>
            <a:off x="7620000" y="4267200"/>
            <a:ext cx="304800" cy="304800"/>
          </a:xfrm>
          <a:prstGeom prst="rect">
            <a:avLst/>
          </a:prstGeom>
          <a:solidFill>
            <a:srgbClr val="003399"/>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0" name="Google Shape;510;p23"/>
          <p:cNvSpPr/>
          <p:nvPr/>
        </p:nvSpPr>
        <p:spPr>
          <a:xfrm>
            <a:off x="77327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1" name="Google Shape;511;p23"/>
          <p:cNvSpPr/>
          <p:nvPr/>
        </p:nvSpPr>
        <p:spPr>
          <a:xfrm>
            <a:off x="7924800" y="42672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2" name="Google Shape;512;p23"/>
          <p:cNvSpPr/>
          <p:nvPr/>
        </p:nvSpPr>
        <p:spPr>
          <a:xfrm>
            <a:off x="80375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3" name="Google Shape;513;p23"/>
          <p:cNvSpPr/>
          <p:nvPr/>
        </p:nvSpPr>
        <p:spPr>
          <a:xfrm>
            <a:off x="8229600" y="42672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4" name="Google Shape;514;p23"/>
          <p:cNvSpPr/>
          <p:nvPr/>
        </p:nvSpPr>
        <p:spPr>
          <a:xfrm>
            <a:off x="8342312" y="43830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5" name="Google Shape;515;p23"/>
          <p:cNvSpPr/>
          <p:nvPr/>
        </p:nvSpPr>
        <p:spPr>
          <a:xfrm>
            <a:off x="76200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6" name="Google Shape;516;p23"/>
          <p:cNvSpPr/>
          <p:nvPr/>
        </p:nvSpPr>
        <p:spPr>
          <a:xfrm>
            <a:off x="77327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7" name="Google Shape;517;p23"/>
          <p:cNvSpPr/>
          <p:nvPr/>
        </p:nvSpPr>
        <p:spPr>
          <a:xfrm>
            <a:off x="79248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8" name="Google Shape;518;p23"/>
          <p:cNvSpPr/>
          <p:nvPr/>
        </p:nvSpPr>
        <p:spPr>
          <a:xfrm>
            <a:off x="80375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19" name="Google Shape;519;p23"/>
          <p:cNvSpPr/>
          <p:nvPr/>
        </p:nvSpPr>
        <p:spPr>
          <a:xfrm>
            <a:off x="8229600" y="45720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0" name="Google Shape;520;p23"/>
          <p:cNvSpPr/>
          <p:nvPr/>
        </p:nvSpPr>
        <p:spPr>
          <a:xfrm>
            <a:off x="8342312" y="46878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1" name="Google Shape;521;p23"/>
          <p:cNvSpPr/>
          <p:nvPr/>
        </p:nvSpPr>
        <p:spPr>
          <a:xfrm>
            <a:off x="76200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2" name="Google Shape;522;p23"/>
          <p:cNvSpPr/>
          <p:nvPr/>
        </p:nvSpPr>
        <p:spPr>
          <a:xfrm>
            <a:off x="77327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3" name="Google Shape;523;p23"/>
          <p:cNvSpPr/>
          <p:nvPr/>
        </p:nvSpPr>
        <p:spPr>
          <a:xfrm>
            <a:off x="79248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4" name="Google Shape;524;p23"/>
          <p:cNvSpPr/>
          <p:nvPr/>
        </p:nvSpPr>
        <p:spPr>
          <a:xfrm>
            <a:off x="80375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5" name="Google Shape;525;p23"/>
          <p:cNvSpPr/>
          <p:nvPr/>
        </p:nvSpPr>
        <p:spPr>
          <a:xfrm>
            <a:off x="8229600" y="48768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6" name="Google Shape;526;p23"/>
          <p:cNvSpPr/>
          <p:nvPr/>
        </p:nvSpPr>
        <p:spPr>
          <a:xfrm>
            <a:off x="8342312" y="49926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7" name="Google Shape;527;p23"/>
          <p:cNvSpPr/>
          <p:nvPr/>
        </p:nvSpPr>
        <p:spPr>
          <a:xfrm>
            <a:off x="76200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8" name="Google Shape;528;p23"/>
          <p:cNvSpPr/>
          <p:nvPr/>
        </p:nvSpPr>
        <p:spPr>
          <a:xfrm>
            <a:off x="77327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29" name="Google Shape;529;p23"/>
          <p:cNvSpPr/>
          <p:nvPr/>
        </p:nvSpPr>
        <p:spPr>
          <a:xfrm>
            <a:off x="79248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30" name="Google Shape;530;p23"/>
          <p:cNvSpPr/>
          <p:nvPr/>
        </p:nvSpPr>
        <p:spPr>
          <a:xfrm>
            <a:off x="80375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31" name="Google Shape;531;p23"/>
          <p:cNvSpPr/>
          <p:nvPr/>
        </p:nvSpPr>
        <p:spPr>
          <a:xfrm>
            <a:off x="8229600" y="5181600"/>
            <a:ext cx="304800" cy="3048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32" name="Google Shape;532;p23"/>
          <p:cNvSpPr/>
          <p:nvPr/>
        </p:nvSpPr>
        <p:spPr>
          <a:xfrm>
            <a:off x="8342312" y="5297487"/>
            <a:ext cx="92075" cy="92075"/>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533" name="Google Shape;533;p23"/>
          <p:cNvCxnSpPr/>
          <p:nvPr/>
        </p:nvCxnSpPr>
        <p:spPr>
          <a:xfrm>
            <a:off x="7169150" y="4475162"/>
            <a:ext cx="0" cy="212725"/>
          </a:xfrm>
          <a:prstGeom prst="straightConnector1">
            <a:avLst/>
          </a:prstGeom>
          <a:noFill/>
          <a:ln cap="flat" cmpd="sng" w="25400">
            <a:solidFill>
              <a:schemeClr val="dk1"/>
            </a:solidFill>
            <a:prstDash val="solid"/>
            <a:miter lim="800000"/>
            <a:headEnd len="med" w="med" type="none"/>
            <a:tailEnd len="med" w="med" type="none"/>
          </a:ln>
        </p:spPr>
      </p:cxnSp>
      <p:cxnSp>
        <p:nvCxnSpPr>
          <p:cNvPr id="534" name="Google Shape;534;p23"/>
          <p:cNvCxnSpPr/>
          <p:nvPr/>
        </p:nvCxnSpPr>
        <p:spPr>
          <a:xfrm>
            <a:off x="7473950" y="4475162"/>
            <a:ext cx="0" cy="304800"/>
          </a:xfrm>
          <a:prstGeom prst="straightConnector1">
            <a:avLst/>
          </a:prstGeom>
          <a:noFill/>
          <a:ln cap="flat" cmpd="sng" w="25400">
            <a:solidFill>
              <a:schemeClr val="dk1"/>
            </a:solidFill>
            <a:prstDash val="solid"/>
            <a:miter lim="800000"/>
            <a:headEnd len="med" w="med" type="none"/>
            <a:tailEnd len="med" w="med" type="none"/>
          </a:ln>
        </p:spPr>
      </p:cxnSp>
      <p:cxnSp>
        <p:nvCxnSpPr>
          <p:cNvPr id="535" name="Google Shape;535;p23"/>
          <p:cNvCxnSpPr/>
          <p:nvPr/>
        </p:nvCxnSpPr>
        <p:spPr>
          <a:xfrm rot="10800000">
            <a:off x="7215187" y="4429125"/>
            <a:ext cx="212725" cy="0"/>
          </a:xfrm>
          <a:prstGeom prst="straightConnector1">
            <a:avLst/>
          </a:prstGeom>
          <a:noFill/>
          <a:ln cap="flat" cmpd="sng" w="25400">
            <a:solidFill>
              <a:schemeClr val="dk1"/>
            </a:solidFill>
            <a:prstDash val="solid"/>
            <a:miter lim="800000"/>
            <a:headEnd len="med" w="med" type="none"/>
            <a:tailEnd len="med" w="med" type="none"/>
          </a:ln>
        </p:spPr>
      </p:cxnSp>
      <p:cxnSp>
        <p:nvCxnSpPr>
          <p:cNvPr id="536" name="Google Shape;536;p23"/>
          <p:cNvCxnSpPr/>
          <p:nvPr/>
        </p:nvCxnSpPr>
        <p:spPr>
          <a:xfrm rot="10800000">
            <a:off x="7215187" y="4733925"/>
            <a:ext cx="212725" cy="0"/>
          </a:xfrm>
          <a:prstGeom prst="straightConnector1">
            <a:avLst/>
          </a:prstGeom>
          <a:noFill/>
          <a:ln cap="flat" cmpd="sng" w="25400">
            <a:solidFill>
              <a:schemeClr val="dk1"/>
            </a:solidFill>
            <a:prstDash val="solid"/>
            <a:miter lim="800000"/>
            <a:headEnd len="med" w="med" type="none"/>
            <a:tailEnd len="med" w="med" type="none"/>
          </a:ln>
        </p:spPr>
      </p:cxnSp>
      <p:cxnSp>
        <p:nvCxnSpPr>
          <p:cNvPr id="537" name="Google Shape;537;p23"/>
          <p:cNvCxnSpPr/>
          <p:nvPr/>
        </p:nvCxnSpPr>
        <p:spPr>
          <a:xfrm rot="10800000">
            <a:off x="7519987" y="4429125"/>
            <a:ext cx="212725" cy="0"/>
          </a:xfrm>
          <a:prstGeom prst="straightConnector1">
            <a:avLst/>
          </a:prstGeom>
          <a:noFill/>
          <a:ln cap="flat" cmpd="sng" w="25400">
            <a:solidFill>
              <a:schemeClr val="dk1"/>
            </a:solidFill>
            <a:prstDash val="solid"/>
            <a:miter lim="800000"/>
            <a:headEnd len="med" w="med" type="none"/>
            <a:tailEnd len="med" w="med" type="none"/>
          </a:ln>
        </p:spPr>
      </p:cxnSp>
      <p:cxnSp>
        <p:nvCxnSpPr>
          <p:cNvPr id="538" name="Google Shape;538;p23"/>
          <p:cNvCxnSpPr/>
          <p:nvPr/>
        </p:nvCxnSpPr>
        <p:spPr>
          <a:xfrm rot="10800000">
            <a:off x="7473950" y="4779962"/>
            <a:ext cx="0" cy="212725"/>
          </a:xfrm>
          <a:prstGeom prst="straightConnector1">
            <a:avLst/>
          </a:prstGeom>
          <a:noFill/>
          <a:ln cap="flat" cmpd="sng" w="25400">
            <a:solidFill>
              <a:schemeClr val="dk1"/>
            </a:solidFill>
            <a:prstDash val="solid"/>
            <a:miter lim="800000"/>
            <a:headEnd len="med" w="med" type="none"/>
            <a:tailEnd len="med" w="med" type="none"/>
          </a:ln>
        </p:spPr>
      </p:cxnSp>
      <p:cxnSp>
        <p:nvCxnSpPr>
          <p:cNvPr id="539" name="Google Shape;539;p23"/>
          <p:cNvCxnSpPr/>
          <p:nvPr/>
        </p:nvCxnSpPr>
        <p:spPr>
          <a:xfrm>
            <a:off x="7215187" y="5038725"/>
            <a:ext cx="212725" cy="0"/>
          </a:xfrm>
          <a:prstGeom prst="straightConnector1">
            <a:avLst/>
          </a:prstGeom>
          <a:noFill/>
          <a:ln cap="flat" cmpd="sng" w="25400">
            <a:solidFill>
              <a:schemeClr val="dk1"/>
            </a:solidFill>
            <a:prstDash val="solid"/>
            <a:miter lim="800000"/>
            <a:headEnd len="med" w="med" type="none"/>
            <a:tailEnd len="med" w="med" type="none"/>
          </a:ln>
        </p:spPr>
      </p:cxnSp>
      <p:cxnSp>
        <p:nvCxnSpPr>
          <p:cNvPr id="540" name="Google Shape;540;p23"/>
          <p:cNvCxnSpPr/>
          <p:nvPr/>
        </p:nvCxnSpPr>
        <p:spPr>
          <a:xfrm>
            <a:off x="7169150" y="4779962"/>
            <a:ext cx="0" cy="212725"/>
          </a:xfrm>
          <a:prstGeom prst="straightConnector1">
            <a:avLst/>
          </a:prstGeom>
          <a:noFill/>
          <a:ln cap="flat" cmpd="sng" w="25400">
            <a:solidFill>
              <a:schemeClr val="dk1"/>
            </a:solidFill>
            <a:prstDash val="solid"/>
            <a:miter lim="800000"/>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4" name="Shape 544"/>
        <p:cNvGrpSpPr/>
        <p:nvPr/>
      </p:nvGrpSpPr>
      <p:grpSpPr>
        <a:xfrm>
          <a:off x="0" y="0"/>
          <a:ext cx="0" cy="0"/>
          <a:chOff x="0" y="0"/>
          <a:chExt cx="0" cy="0"/>
        </a:xfrm>
      </p:grpSpPr>
      <p:sp>
        <p:nvSpPr>
          <p:cNvPr id="545" name="Google Shape;545;p24"/>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546" name="Google Shape;546;p24"/>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Connected Component</a:t>
            </a:r>
            <a:endParaRPr/>
          </a:p>
        </p:txBody>
      </p:sp>
      <p:sp>
        <p:nvSpPr>
          <p:cNvPr id="547" name="Google Shape;547;p24"/>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Connected component.  </a:t>
            </a:r>
            <a:r>
              <a:rPr b="0" i="0" lang="en-US" sz="1800" u="none">
                <a:solidFill>
                  <a:schemeClr val="dk1"/>
                </a:solidFill>
                <a:latin typeface="Comic Sans MS"/>
                <a:ea typeface="Comic Sans MS"/>
                <a:cs typeface="Comic Sans MS"/>
                <a:sym typeface="Comic Sans MS"/>
              </a:rPr>
              <a:t>Find all nodes reachable from s.</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Theorem.  </a:t>
            </a:r>
            <a:r>
              <a:rPr b="0" i="0" lang="en-US" sz="1800" u="none">
                <a:solidFill>
                  <a:schemeClr val="dk1"/>
                </a:solidFill>
                <a:latin typeface="Comic Sans MS"/>
                <a:ea typeface="Comic Sans MS"/>
                <a:cs typeface="Comic Sans MS"/>
                <a:sym typeface="Comic Sans MS"/>
              </a:rPr>
              <a:t>Upon termination, R is the connected component containing 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BFS = explore in order of distance from 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DFS = explore in a different way.</a:t>
            </a:r>
            <a:endParaRPr/>
          </a:p>
        </p:txBody>
      </p:sp>
      <p:pic>
        <p:nvPicPr>
          <p:cNvPr id="548" name="Google Shape;548;p24"/>
          <p:cNvPicPr preferRelativeResize="0"/>
          <p:nvPr/>
        </p:nvPicPr>
        <p:blipFill rotWithShape="1">
          <a:blip r:embed="rId3">
            <a:alphaModFix/>
          </a:blip>
          <a:srcRect b="0" l="0" r="31029" t="0"/>
          <a:stretch/>
        </p:blipFill>
        <p:spPr>
          <a:xfrm>
            <a:off x="658812" y="2209800"/>
            <a:ext cx="4876800" cy="1968500"/>
          </a:xfrm>
          <a:prstGeom prst="rect">
            <a:avLst/>
          </a:prstGeom>
          <a:noFill/>
          <a:ln>
            <a:noFill/>
          </a:ln>
        </p:spPr>
      </p:pic>
      <p:sp>
        <p:nvSpPr>
          <p:cNvPr id="549" name="Google Shape;549;p24"/>
          <p:cNvSpPr/>
          <p:nvPr/>
        </p:nvSpPr>
        <p:spPr>
          <a:xfrm>
            <a:off x="6145212" y="2286000"/>
            <a:ext cx="2106612" cy="1371600"/>
          </a:xfrm>
          <a:custGeom>
            <a:rect b="b" l="l" r="r" t="t"/>
            <a:pathLst>
              <a:path extrusionOk="0" h="1045" w="1471">
                <a:moveTo>
                  <a:pt x="159" y="190"/>
                </a:moveTo>
                <a:cubicBezTo>
                  <a:pt x="191" y="167"/>
                  <a:pt x="280" y="82"/>
                  <a:pt x="313" y="78"/>
                </a:cubicBezTo>
                <a:cubicBezTo>
                  <a:pt x="358" y="73"/>
                  <a:pt x="404" y="74"/>
                  <a:pt x="450" y="72"/>
                </a:cubicBezTo>
                <a:cubicBezTo>
                  <a:pt x="510" y="51"/>
                  <a:pt x="572" y="36"/>
                  <a:pt x="634" y="24"/>
                </a:cubicBezTo>
                <a:cubicBezTo>
                  <a:pt x="646" y="22"/>
                  <a:pt x="657" y="20"/>
                  <a:pt x="669" y="18"/>
                </a:cubicBezTo>
                <a:cubicBezTo>
                  <a:pt x="677" y="16"/>
                  <a:pt x="685" y="14"/>
                  <a:pt x="693" y="12"/>
                </a:cubicBezTo>
                <a:cubicBezTo>
                  <a:pt x="713" y="8"/>
                  <a:pt x="752" y="0"/>
                  <a:pt x="752" y="0"/>
                </a:cubicBezTo>
                <a:cubicBezTo>
                  <a:pt x="869" y="2"/>
                  <a:pt x="986" y="2"/>
                  <a:pt x="1103" y="6"/>
                </a:cubicBezTo>
                <a:cubicBezTo>
                  <a:pt x="1122" y="7"/>
                  <a:pt x="1157" y="14"/>
                  <a:pt x="1174" y="24"/>
                </a:cubicBezTo>
                <a:cubicBezTo>
                  <a:pt x="1236" y="58"/>
                  <a:pt x="1187" y="40"/>
                  <a:pt x="1228" y="54"/>
                </a:cubicBezTo>
                <a:cubicBezTo>
                  <a:pt x="1256" y="73"/>
                  <a:pt x="1284" y="96"/>
                  <a:pt x="1317" y="107"/>
                </a:cubicBezTo>
                <a:cubicBezTo>
                  <a:pt x="1345" y="126"/>
                  <a:pt x="1367" y="149"/>
                  <a:pt x="1394" y="167"/>
                </a:cubicBezTo>
                <a:cubicBezTo>
                  <a:pt x="1418" y="201"/>
                  <a:pt x="1436" y="240"/>
                  <a:pt x="1459" y="273"/>
                </a:cubicBezTo>
                <a:cubicBezTo>
                  <a:pt x="1471" y="390"/>
                  <a:pt x="1466" y="502"/>
                  <a:pt x="1429" y="612"/>
                </a:cubicBezTo>
                <a:cubicBezTo>
                  <a:pt x="1426" y="677"/>
                  <a:pt x="1439" y="719"/>
                  <a:pt x="1406" y="766"/>
                </a:cubicBezTo>
                <a:cubicBezTo>
                  <a:pt x="1386" y="827"/>
                  <a:pt x="1328" y="886"/>
                  <a:pt x="1275" y="921"/>
                </a:cubicBezTo>
                <a:cubicBezTo>
                  <a:pt x="1259" y="945"/>
                  <a:pt x="1234" y="964"/>
                  <a:pt x="1210" y="980"/>
                </a:cubicBezTo>
                <a:cubicBezTo>
                  <a:pt x="1189" y="1011"/>
                  <a:pt x="1160" y="1008"/>
                  <a:pt x="1127" y="1016"/>
                </a:cubicBezTo>
                <a:cubicBezTo>
                  <a:pt x="1084" y="1026"/>
                  <a:pt x="1039" y="1033"/>
                  <a:pt x="996" y="1045"/>
                </a:cubicBezTo>
                <a:cubicBezTo>
                  <a:pt x="855" y="1043"/>
                  <a:pt x="715" y="1043"/>
                  <a:pt x="574" y="1040"/>
                </a:cubicBezTo>
                <a:cubicBezTo>
                  <a:pt x="485" y="1038"/>
                  <a:pt x="429" y="948"/>
                  <a:pt x="349" y="921"/>
                </a:cubicBezTo>
                <a:cubicBezTo>
                  <a:pt x="336" y="901"/>
                  <a:pt x="326" y="881"/>
                  <a:pt x="307" y="867"/>
                </a:cubicBezTo>
                <a:cubicBezTo>
                  <a:pt x="296" y="858"/>
                  <a:pt x="271" y="844"/>
                  <a:pt x="271" y="844"/>
                </a:cubicBezTo>
                <a:cubicBezTo>
                  <a:pt x="258" y="816"/>
                  <a:pt x="210" y="756"/>
                  <a:pt x="182" y="737"/>
                </a:cubicBezTo>
                <a:cubicBezTo>
                  <a:pt x="178" y="731"/>
                  <a:pt x="176" y="724"/>
                  <a:pt x="171" y="719"/>
                </a:cubicBezTo>
                <a:cubicBezTo>
                  <a:pt x="166" y="714"/>
                  <a:pt x="157" y="713"/>
                  <a:pt x="153" y="707"/>
                </a:cubicBezTo>
                <a:cubicBezTo>
                  <a:pt x="119" y="653"/>
                  <a:pt x="156" y="690"/>
                  <a:pt x="135" y="648"/>
                </a:cubicBezTo>
                <a:cubicBezTo>
                  <a:pt x="128" y="635"/>
                  <a:pt x="119" y="624"/>
                  <a:pt x="111" y="612"/>
                </a:cubicBezTo>
                <a:cubicBezTo>
                  <a:pt x="104" y="601"/>
                  <a:pt x="99" y="576"/>
                  <a:pt x="99" y="576"/>
                </a:cubicBezTo>
                <a:cubicBezTo>
                  <a:pt x="102" y="395"/>
                  <a:pt x="0" y="239"/>
                  <a:pt x="147" y="202"/>
                </a:cubicBezTo>
                <a:cubicBezTo>
                  <a:pt x="160" y="182"/>
                  <a:pt x="159" y="177"/>
                  <a:pt x="159" y="190"/>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50" name="Google Shape;550;p24"/>
          <p:cNvSpPr/>
          <p:nvPr/>
        </p:nvSpPr>
        <p:spPr>
          <a:xfrm>
            <a:off x="6497637" y="2543175"/>
            <a:ext cx="255587" cy="25558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s</a:t>
            </a:r>
            <a:endParaRPr/>
          </a:p>
        </p:txBody>
      </p:sp>
      <p:sp>
        <p:nvSpPr>
          <p:cNvPr id="551" name="Google Shape;551;p24"/>
          <p:cNvSpPr/>
          <p:nvPr/>
        </p:nvSpPr>
        <p:spPr>
          <a:xfrm>
            <a:off x="7593012" y="3152775"/>
            <a:ext cx="255587" cy="25558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u</a:t>
            </a:r>
            <a:endParaRPr/>
          </a:p>
        </p:txBody>
      </p:sp>
      <p:sp>
        <p:nvSpPr>
          <p:cNvPr id="552" name="Google Shape;552;p24"/>
          <p:cNvSpPr/>
          <p:nvPr/>
        </p:nvSpPr>
        <p:spPr>
          <a:xfrm>
            <a:off x="6754812" y="2695575"/>
            <a:ext cx="838200" cy="635000"/>
          </a:xfrm>
          <a:custGeom>
            <a:rect b="b" l="l" r="r" t="t"/>
            <a:pathLst>
              <a:path extrusionOk="0" h="400" w="528">
                <a:moveTo>
                  <a:pt x="0" y="0"/>
                </a:moveTo>
                <a:cubicBezTo>
                  <a:pt x="136" y="12"/>
                  <a:pt x="272" y="24"/>
                  <a:pt x="336" y="48"/>
                </a:cubicBezTo>
                <a:cubicBezTo>
                  <a:pt x="400" y="72"/>
                  <a:pt x="384" y="104"/>
                  <a:pt x="384" y="144"/>
                </a:cubicBezTo>
                <a:cubicBezTo>
                  <a:pt x="384" y="184"/>
                  <a:pt x="328" y="248"/>
                  <a:pt x="336" y="288"/>
                </a:cubicBezTo>
                <a:cubicBezTo>
                  <a:pt x="344" y="328"/>
                  <a:pt x="400" y="368"/>
                  <a:pt x="432" y="384"/>
                </a:cubicBezTo>
                <a:cubicBezTo>
                  <a:pt x="464" y="400"/>
                  <a:pt x="496" y="392"/>
                  <a:pt x="528" y="384"/>
                </a:cubicBezTo>
              </a:path>
            </a:pathLst>
          </a:cu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53" name="Google Shape;553;p24"/>
          <p:cNvSpPr/>
          <p:nvPr/>
        </p:nvSpPr>
        <p:spPr>
          <a:xfrm>
            <a:off x="8431212" y="3152775"/>
            <a:ext cx="255587" cy="25558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v</a:t>
            </a:r>
            <a:endParaRPr/>
          </a:p>
        </p:txBody>
      </p:sp>
      <p:cxnSp>
        <p:nvCxnSpPr>
          <p:cNvPr id="554" name="Google Shape;554;p24"/>
          <p:cNvCxnSpPr/>
          <p:nvPr/>
        </p:nvCxnSpPr>
        <p:spPr>
          <a:xfrm>
            <a:off x="7848600" y="3281362"/>
            <a:ext cx="582612" cy="0"/>
          </a:xfrm>
          <a:prstGeom prst="straightConnector1">
            <a:avLst/>
          </a:prstGeom>
          <a:noFill/>
          <a:ln cap="flat" cmpd="sng" w="9525">
            <a:solidFill>
              <a:schemeClr val="dk1"/>
            </a:solidFill>
            <a:prstDash val="solid"/>
            <a:miter lim="800000"/>
            <a:headEnd len="med" w="med" type="none"/>
            <a:tailEnd len="med" w="med" type="none"/>
          </a:ln>
        </p:spPr>
      </p:cxnSp>
      <p:sp>
        <p:nvSpPr>
          <p:cNvPr id="555" name="Google Shape;555;p24"/>
          <p:cNvSpPr txBox="1"/>
          <p:nvPr/>
        </p:nvSpPr>
        <p:spPr>
          <a:xfrm>
            <a:off x="7516812" y="2376487"/>
            <a:ext cx="311150" cy="3746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R</a:t>
            </a:r>
            <a:endParaRPr/>
          </a:p>
        </p:txBody>
      </p:sp>
      <p:sp>
        <p:nvSpPr>
          <p:cNvPr id="556" name="Google Shape;556;p24"/>
          <p:cNvSpPr txBox="1"/>
          <p:nvPr/>
        </p:nvSpPr>
        <p:spPr>
          <a:xfrm>
            <a:off x="6591300" y="3749675"/>
            <a:ext cx="1614487"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it's safe to add v</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0" name="Shape 560"/>
        <p:cNvGrpSpPr/>
        <p:nvPr/>
      </p:nvGrpSpPr>
      <p:grpSpPr>
        <a:xfrm>
          <a:off x="0" y="0"/>
          <a:ext cx="0" cy="0"/>
          <a:chOff x="0" y="0"/>
          <a:chExt cx="0" cy="0"/>
        </a:xfrm>
      </p:grpSpPr>
      <p:sp>
        <p:nvSpPr>
          <p:cNvPr id="561" name="Google Shape;561;p25"/>
          <p:cNvSpPr txBox="1"/>
          <p:nvPr>
            <p:ph type="ctrTitle"/>
          </p:nvPr>
        </p:nvSpPr>
        <p:spPr>
          <a:xfrm>
            <a:off x="0" y="0"/>
            <a:ext cx="9144000" cy="1524000"/>
          </a:xfrm>
          <a:prstGeom prst="rect">
            <a:avLst/>
          </a:prstGeom>
          <a:noFill/>
          <a:ln>
            <a:noFill/>
          </a:ln>
        </p:spPr>
        <p:txBody>
          <a:bodyPr anchorCtr="0" anchor="b" bIns="46025" lIns="92075" spcFirstLastPara="1" rIns="92075" wrap="square" tIns="46025">
            <a:noAutofit/>
          </a:bodyPr>
          <a:lstStyle/>
          <a:p>
            <a:pPr indent="0" lvl="0" marL="0" rtl="0" algn="ctr">
              <a:lnSpc>
                <a:spcPct val="80000"/>
              </a:lnSpc>
              <a:spcBef>
                <a:spcPts val="0"/>
              </a:spcBef>
              <a:spcAft>
                <a:spcPts val="0"/>
              </a:spcAft>
              <a:buClr>
                <a:schemeClr val="folHlink"/>
              </a:buClr>
              <a:buSzPts val="3200"/>
              <a:buFont typeface="Comic Sans MS"/>
              <a:buNone/>
            </a:pPr>
            <a:r>
              <a:rPr b="0" i="0" lang="en-US" sz="3200" u="none">
                <a:solidFill>
                  <a:schemeClr val="folHlink"/>
                </a:solidFill>
                <a:latin typeface="Comic Sans MS"/>
                <a:ea typeface="Comic Sans MS"/>
                <a:cs typeface="Comic Sans MS"/>
                <a:sym typeface="Comic Sans MS"/>
              </a:rPr>
              <a:t>3.4  Testing Bipartiteness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5" name="Shape 565"/>
        <p:cNvGrpSpPr/>
        <p:nvPr/>
      </p:nvGrpSpPr>
      <p:grpSpPr>
        <a:xfrm>
          <a:off x="0" y="0"/>
          <a:ext cx="0" cy="0"/>
          <a:chOff x="0" y="0"/>
          <a:chExt cx="0" cy="0"/>
        </a:xfrm>
      </p:grpSpPr>
      <p:sp>
        <p:nvSpPr>
          <p:cNvPr id="566" name="Google Shape;566;p26"/>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567" name="Google Shape;567;p26"/>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Bipartite Graphs</a:t>
            </a:r>
            <a:endParaRPr/>
          </a:p>
        </p:txBody>
      </p:sp>
      <p:sp>
        <p:nvSpPr>
          <p:cNvPr id="568" name="Google Shape;568;p26"/>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An undirected graph G = (V, E) is </a:t>
            </a:r>
            <a:r>
              <a:rPr b="0" i="0" lang="en-US" sz="1800" u="none">
                <a:solidFill>
                  <a:schemeClr val="accent1"/>
                </a:solidFill>
                <a:latin typeface="Comic Sans MS"/>
                <a:ea typeface="Comic Sans MS"/>
                <a:cs typeface="Comic Sans MS"/>
                <a:sym typeface="Comic Sans MS"/>
              </a:rPr>
              <a:t>bipartite</a:t>
            </a:r>
            <a:r>
              <a:rPr b="0" i="0" lang="en-US" sz="1800" u="none">
                <a:solidFill>
                  <a:schemeClr val="dk1"/>
                </a:solidFill>
                <a:latin typeface="Comic Sans MS"/>
                <a:ea typeface="Comic Sans MS"/>
                <a:cs typeface="Comic Sans MS"/>
                <a:sym typeface="Comic Sans MS"/>
              </a:rPr>
              <a:t> if the nodes can be colored red or blue such that every edge has one red and one blue end.</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Applications.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Stable marriage:  men = red, women = blue.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Scheduling:  machines = red, jobs = blue.</a:t>
            </a:r>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569" name="Google Shape;569;p26"/>
          <p:cNvSpPr/>
          <p:nvPr/>
        </p:nvSpPr>
        <p:spPr>
          <a:xfrm>
            <a:off x="3505200" y="3581400"/>
            <a:ext cx="258762" cy="258762"/>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70" name="Google Shape;570;p26"/>
          <p:cNvSpPr/>
          <p:nvPr/>
        </p:nvSpPr>
        <p:spPr>
          <a:xfrm>
            <a:off x="3505200" y="4191000"/>
            <a:ext cx="258762" cy="258762"/>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71" name="Google Shape;571;p26"/>
          <p:cNvSpPr/>
          <p:nvPr/>
        </p:nvSpPr>
        <p:spPr>
          <a:xfrm>
            <a:off x="3505200" y="4922837"/>
            <a:ext cx="258762" cy="258762"/>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72" name="Google Shape;572;p26"/>
          <p:cNvSpPr/>
          <p:nvPr/>
        </p:nvSpPr>
        <p:spPr>
          <a:xfrm>
            <a:off x="3505200" y="5608637"/>
            <a:ext cx="258762" cy="258762"/>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73" name="Google Shape;573;p26"/>
          <p:cNvSpPr/>
          <p:nvPr/>
        </p:nvSpPr>
        <p:spPr>
          <a:xfrm>
            <a:off x="5380037" y="3886200"/>
            <a:ext cx="258762" cy="25876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74" name="Google Shape;574;p26"/>
          <p:cNvSpPr/>
          <p:nvPr/>
        </p:nvSpPr>
        <p:spPr>
          <a:xfrm>
            <a:off x="5380037" y="4572000"/>
            <a:ext cx="258762" cy="25876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575" name="Google Shape;575;p26"/>
          <p:cNvSpPr/>
          <p:nvPr/>
        </p:nvSpPr>
        <p:spPr>
          <a:xfrm>
            <a:off x="5380037" y="5303837"/>
            <a:ext cx="258762" cy="25876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576" name="Google Shape;576;p26"/>
          <p:cNvCxnSpPr/>
          <p:nvPr/>
        </p:nvCxnSpPr>
        <p:spPr>
          <a:xfrm>
            <a:off x="3763962" y="3711575"/>
            <a:ext cx="1616075"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577" name="Google Shape;577;p26"/>
          <p:cNvCxnSpPr/>
          <p:nvPr/>
        </p:nvCxnSpPr>
        <p:spPr>
          <a:xfrm flipH="1" rot="10800000">
            <a:off x="3763962" y="4016375"/>
            <a:ext cx="1616075"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578" name="Google Shape;578;p26"/>
          <p:cNvCxnSpPr/>
          <p:nvPr/>
        </p:nvCxnSpPr>
        <p:spPr>
          <a:xfrm flipH="1" rot="10800000">
            <a:off x="3763962" y="4016375"/>
            <a:ext cx="1616075" cy="1036637"/>
          </a:xfrm>
          <a:prstGeom prst="straightConnector1">
            <a:avLst/>
          </a:prstGeom>
          <a:noFill/>
          <a:ln cap="flat" cmpd="sng" w="9525">
            <a:solidFill>
              <a:schemeClr val="dk1"/>
            </a:solidFill>
            <a:prstDash val="solid"/>
            <a:miter lim="800000"/>
            <a:headEnd len="med" w="med" type="none"/>
            <a:tailEnd len="med" w="med" type="none"/>
          </a:ln>
        </p:spPr>
      </p:cxnSp>
      <p:cxnSp>
        <p:nvCxnSpPr>
          <p:cNvPr id="579" name="Google Shape;579;p26"/>
          <p:cNvCxnSpPr/>
          <p:nvPr/>
        </p:nvCxnSpPr>
        <p:spPr>
          <a:xfrm>
            <a:off x="3763962" y="4321175"/>
            <a:ext cx="1616075"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580" name="Google Shape;580;p26"/>
          <p:cNvCxnSpPr/>
          <p:nvPr/>
        </p:nvCxnSpPr>
        <p:spPr>
          <a:xfrm flipH="1" rot="10800000">
            <a:off x="3763962" y="4702175"/>
            <a:ext cx="1616075" cy="1036637"/>
          </a:xfrm>
          <a:prstGeom prst="straightConnector1">
            <a:avLst/>
          </a:prstGeom>
          <a:noFill/>
          <a:ln cap="flat" cmpd="sng" w="9525">
            <a:solidFill>
              <a:schemeClr val="dk1"/>
            </a:solidFill>
            <a:prstDash val="solid"/>
            <a:miter lim="800000"/>
            <a:headEnd len="med" w="med" type="none"/>
            <a:tailEnd len="med" w="med" type="none"/>
          </a:ln>
        </p:spPr>
      </p:cxnSp>
      <p:cxnSp>
        <p:nvCxnSpPr>
          <p:cNvPr id="581" name="Google Shape;581;p26"/>
          <p:cNvCxnSpPr/>
          <p:nvPr/>
        </p:nvCxnSpPr>
        <p:spPr>
          <a:xfrm flipH="1" rot="10800000">
            <a:off x="3763962" y="5434012"/>
            <a:ext cx="1616075"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582" name="Google Shape;582;p26"/>
          <p:cNvCxnSpPr/>
          <p:nvPr/>
        </p:nvCxnSpPr>
        <p:spPr>
          <a:xfrm>
            <a:off x="3763962" y="5053012"/>
            <a:ext cx="1616075"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583" name="Google Shape;583;p26"/>
          <p:cNvCxnSpPr/>
          <p:nvPr/>
        </p:nvCxnSpPr>
        <p:spPr>
          <a:xfrm>
            <a:off x="3763962" y="3711575"/>
            <a:ext cx="1616075" cy="1722437"/>
          </a:xfrm>
          <a:prstGeom prst="straightConnector1">
            <a:avLst/>
          </a:prstGeom>
          <a:noFill/>
          <a:ln cap="flat" cmpd="sng" w="9525">
            <a:solidFill>
              <a:schemeClr val="dk1"/>
            </a:solidFill>
            <a:prstDash val="solid"/>
            <a:miter lim="800000"/>
            <a:headEnd len="med" w="med" type="none"/>
            <a:tailEnd len="med" w="med" type="none"/>
          </a:ln>
        </p:spPr>
      </p:cxnSp>
      <p:cxnSp>
        <p:nvCxnSpPr>
          <p:cNvPr id="584" name="Google Shape;584;p26"/>
          <p:cNvCxnSpPr/>
          <p:nvPr/>
        </p:nvCxnSpPr>
        <p:spPr>
          <a:xfrm>
            <a:off x="3763962" y="3711575"/>
            <a:ext cx="1616075" cy="990600"/>
          </a:xfrm>
          <a:prstGeom prst="straightConnector1">
            <a:avLst/>
          </a:prstGeom>
          <a:noFill/>
          <a:ln cap="flat" cmpd="sng" w="9525">
            <a:solidFill>
              <a:schemeClr val="dk1"/>
            </a:solidFill>
            <a:prstDash val="solid"/>
            <a:miter lim="800000"/>
            <a:headEnd len="med" w="med" type="none"/>
            <a:tailEnd len="med" w="med" type="none"/>
          </a:ln>
        </p:spPr>
      </p:cxnSp>
      <p:cxnSp>
        <p:nvCxnSpPr>
          <p:cNvPr id="585" name="Google Shape;585;p26"/>
          <p:cNvCxnSpPr/>
          <p:nvPr/>
        </p:nvCxnSpPr>
        <p:spPr>
          <a:xfrm flipH="1" rot="10800000">
            <a:off x="3763962" y="4702175"/>
            <a:ext cx="1616075" cy="350837"/>
          </a:xfrm>
          <a:prstGeom prst="straightConnector1">
            <a:avLst/>
          </a:prstGeom>
          <a:noFill/>
          <a:ln cap="flat" cmpd="sng" w="9525">
            <a:solidFill>
              <a:schemeClr val="dk1"/>
            </a:solidFill>
            <a:prstDash val="solid"/>
            <a:miter lim="800000"/>
            <a:headEnd len="med" w="med" type="none"/>
            <a:tailEnd len="med" w="med" type="none"/>
          </a:ln>
        </p:spPr>
      </p:cxnSp>
      <p:cxnSp>
        <p:nvCxnSpPr>
          <p:cNvPr id="586" name="Google Shape;586;p26"/>
          <p:cNvCxnSpPr/>
          <p:nvPr/>
        </p:nvCxnSpPr>
        <p:spPr>
          <a:xfrm flipH="1" rot="10800000">
            <a:off x="3763962" y="4016375"/>
            <a:ext cx="1616075" cy="1722437"/>
          </a:xfrm>
          <a:prstGeom prst="straightConnector1">
            <a:avLst/>
          </a:prstGeom>
          <a:noFill/>
          <a:ln cap="flat" cmpd="sng" w="9525">
            <a:solidFill>
              <a:schemeClr val="dk1"/>
            </a:solidFill>
            <a:prstDash val="solid"/>
            <a:miter lim="800000"/>
            <a:headEnd len="med" w="med" type="none"/>
            <a:tailEnd len="med" w="med" type="none"/>
          </a:ln>
        </p:spPr>
      </p:cxnSp>
      <p:sp>
        <p:nvSpPr>
          <p:cNvPr id="587" name="Google Shape;587;p26"/>
          <p:cNvSpPr txBox="1"/>
          <p:nvPr/>
        </p:nvSpPr>
        <p:spPr>
          <a:xfrm>
            <a:off x="3810000" y="6019800"/>
            <a:ext cx="1592262"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a bipartite graph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1" name="Shape 591"/>
        <p:cNvGrpSpPr/>
        <p:nvPr/>
      </p:nvGrpSpPr>
      <p:grpSpPr>
        <a:xfrm>
          <a:off x="0" y="0"/>
          <a:ext cx="0" cy="0"/>
          <a:chOff x="0" y="0"/>
          <a:chExt cx="0" cy="0"/>
        </a:xfrm>
      </p:grpSpPr>
      <p:sp>
        <p:nvSpPr>
          <p:cNvPr id="592" name="Google Shape;592;p27"/>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593" name="Google Shape;593;p27"/>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Testing Bipartiteness</a:t>
            </a:r>
            <a:endParaRPr/>
          </a:p>
        </p:txBody>
      </p:sp>
      <p:sp>
        <p:nvSpPr>
          <p:cNvPr id="594" name="Google Shape;594;p27"/>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Testing bipartiteness.   </a:t>
            </a:r>
            <a:r>
              <a:rPr b="0" i="0" lang="en-US" sz="1800" u="none">
                <a:solidFill>
                  <a:schemeClr val="dk1"/>
                </a:solidFill>
                <a:latin typeface="Comic Sans MS"/>
                <a:ea typeface="Comic Sans MS"/>
                <a:cs typeface="Comic Sans MS"/>
                <a:sym typeface="Comic Sans MS"/>
              </a:rPr>
              <a:t>Given a graph G, is it bipartite?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Many graph problems become:</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easier if the underlying graph is bipartite (matching)</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tractable if the underlying graph is bipartite (independent set)</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Before attempting to design an algorithm, we need to understand structure of bipartite graphs.</a:t>
            </a:r>
            <a:endParaRPr/>
          </a:p>
        </p:txBody>
      </p:sp>
      <p:sp>
        <p:nvSpPr>
          <p:cNvPr id="595" name="Google Shape;595;p27"/>
          <p:cNvSpPr/>
          <p:nvPr/>
        </p:nvSpPr>
        <p:spPr>
          <a:xfrm>
            <a:off x="3214687" y="5364162"/>
            <a:ext cx="258762" cy="258762"/>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1</a:t>
            </a:r>
            <a:endParaRPr/>
          </a:p>
        </p:txBody>
      </p:sp>
      <p:sp>
        <p:nvSpPr>
          <p:cNvPr id="596" name="Google Shape;596;p27"/>
          <p:cNvSpPr/>
          <p:nvPr/>
        </p:nvSpPr>
        <p:spPr>
          <a:xfrm>
            <a:off x="2147887" y="3886200"/>
            <a:ext cx="258762" cy="258762"/>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2</a:t>
            </a:r>
            <a:endParaRPr/>
          </a:p>
        </p:txBody>
      </p:sp>
      <p:sp>
        <p:nvSpPr>
          <p:cNvPr id="597" name="Google Shape;597;p27"/>
          <p:cNvSpPr/>
          <p:nvPr/>
        </p:nvSpPr>
        <p:spPr>
          <a:xfrm>
            <a:off x="3214687" y="3886200"/>
            <a:ext cx="258762" cy="258762"/>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3</a:t>
            </a:r>
            <a:endParaRPr/>
          </a:p>
        </p:txBody>
      </p:sp>
      <p:sp>
        <p:nvSpPr>
          <p:cNvPr id="598" name="Google Shape;598;p27"/>
          <p:cNvSpPr/>
          <p:nvPr/>
        </p:nvSpPr>
        <p:spPr>
          <a:xfrm>
            <a:off x="1304925" y="4610100"/>
            <a:ext cx="260350" cy="2603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6</a:t>
            </a:r>
            <a:endParaRPr/>
          </a:p>
        </p:txBody>
      </p:sp>
      <p:sp>
        <p:nvSpPr>
          <p:cNvPr id="599" name="Google Shape;599;p27"/>
          <p:cNvSpPr/>
          <p:nvPr/>
        </p:nvSpPr>
        <p:spPr>
          <a:xfrm>
            <a:off x="2146300" y="4608512"/>
            <a:ext cx="260350" cy="2603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5</a:t>
            </a:r>
            <a:endParaRPr/>
          </a:p>
        </p:txBody>
      </p:sp>
      <p:sp>
        <p:nvSpPr>
          <p:cNvPr id="600" name="Google Shape;600;p27"/>
          <p:cNvSpPr/>
          <p:nvPr/>
        </p:nvSpPr>
        <p:spPr>
          <a:xfrm>
            <a:off x="3854450" y="4610100"/>
            <a:ext cx="260350" cy="2603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4</a:t>
            </a:r>
            <a:endParaRPr/>
          </a:p>
        </p:txBody>
      </p:sp>
      <p:sp>
        <p:nvSpPr>
          <p:cNvPr id="601" name="Google Shape;601;p27"/>
          <p:cNvSpPr/>
          <p:nvPr/>
        </p:nvSpPr>
        <p:spPr>
          <a:xfrm>
            <a:off x="2147887" y="5364162"/>
            <a:ext cx="258762" cy="258762"/>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7</a:t>
            </a:r>
            <a:endParaRPr/>
          </a:p>
        </p:txBody>
      </p:sp>
      <p:cxnSp>
        <p:nvCxnSpPr>
          <p:cNvPr id="602" name="Google Shape;602;p27"/>
          <p:cNvCxnSpPr/>
          <p:nvPr/>
        </p:nvCxnSpPr>
        <p:spPr>
          <a:xfrm flipH="1">
            <a:off x="1527175" y="4106862"/>
            <a:ext cx="658812" cy="541337"/>
          </a:xfrm>
          <a:prstGeom prst="straightConnector1">
            <a:avLst/>
          </a:prstGeom>
          <a:noFill/>
          <a:ln cap="flat" cmpd="sng" w="9525">
            <a:solidFill>
              <a:schemeClr val="dk1"/>
            </a:solidFill>
            <a:prstDash val="solid"/>
            <a:miter lim="800000"/>
            <a:headEnd len="med" w="med" type="none"/>
            <a:tailEnd len="med" w="med" type="none"/>
          </a:ln>
        </p:spPr>
      </p:cxnSp>
      <p:cxnSp>
        <p:nvCxnSpPr>
          <p:cNvPr id="603" name="Google Shape;603;p27"/>
          <p:cNvCxnSpPr/>
          <p:nvPr/>
        </p:nvCxnSpPr>
        <p:spPr>
          <a:xfrm>
            <a:off x="2406650" y="4016375"/>
            <a:ext cx="808037" cy="0"/>
          </a:xfrm>
          <a:prstGeom prst="straightConnector1">
            <a:avLst/>
          </a:prstGeom>
          <a:noFill/>
          <a:ln cap="flat" cmpd="sng" w="9525">
            <a:solidFill>
              <a:schemeClr val="dk1"/>
            </a:solidFill>
            <a:prstDash val="solid"/>
            <a:miter lim="800000"/>
            <a:headEnd len="med" w="med" type="none"/>
            <a:tailEnd len="med" w="med" type="none"/>
          </a:ln>
        </p:spPr>
      </p:cxnSp>
      <p:cxnSp>
        <p:nvCxnSpPr>
          <p:cNvPr id="604" name="Google Shape;604;p27"/>
          <p:cNvCxnSpPr/>
          <p:nvPr/>
        </p:nvCxnSpPr>
        <p:spPr>
          <a:xfrm>
            <a:off x="3435350" y="4106862"/>
            <a:ext cx="457200" cy="541337"/>
          </a:xfrm>
          <a:prstGeom prst="straightConnector1">
            <a:avLst/>
          </a:prstGeom>
          <a:noFill/>
          <a:ln cap="flat" cmpd="sng" w="9525">
            <a:solidFill>
              <a:schemeClr val="dk1"/>
            </a:solidFill>
            <a:prstDash val="solid"/>
            <a:miter lim="800000"/>
            <a:headEnd len="med" w="med" type="none"/>
            <a:tailEnd len="med" w="med" type="none"/>
          </a:ln>
        </p:spPr>
      </p:cxnSp>
      <p:cxnSp>
        <p:nvCxnSpPr>
          <p:cNvPr id="605" name="Google Shape;605;p27"/>
          <p:cNvCxnSpPr/>
          <p:nvPr/>
        </p:nvCxnSpPr>
        <p:spPr>
          <a:xfrm flipH="1" rot="10800000">
            <a:off x="3435350" y="4832350"/>
            <a:ext cx="457200" cy="569912"/>
          </a:xfrm>
          <a:prstGeom prst="straightConnector1">
            <a:avLst/>
          </a:prstGeom>
          <a:noFill/>
          <a:ln cap="flat" cmpd="sng" w="9525">
            <a:solidFill>
              <a:schemeClr val="dk1"/>
            </a:solidFill>
            <a:prstDash val="solid"/>
            <a:miter lim="800000"/>
            <a:headEnd len="med" w="med" type="none"/>
            <a:tailEnd len="med" w="med" type="none"/>
          </a:ln>
        </p:spPr>
      </p:cxnSp>
      <p:cxnSp>
        <p:nvCxnSpPr>
          <p:cNvPr id="606" name="Google Shape;606;p27"/>
          <p:cNvCxnSpPr/>
          <p:nvPr/>
        </p:nvCxnSpPr>
        <p:spPr>
          <a:xfrm rot="10800000">
            <a:off x="2368550" y="4830762"/>
            <a:ext cx="884237" cy="571500"/>
          </a:xfrm>
          <a:prstGeom prst="straightConnector1">
            <a:avLst/>
          </a:prstGeom>
          <a:noFill/>
          <a:ln cap="flat" cmpd="sng" w="9525">
            <a:solidFill>
              <a:schemeClr val="dk1"/>
            </a:solidFill>
            <a:prstDash val="solid"/>
            <a:miter lim="800000"/>
            <a:headEnd len="med" w="med" type="none"/>
            <a:tailEnd len="med" w="med" type="none"/>
          </a:ln>
        </p:spPr>
      </p:cxnSp>
      <p:cxnSp>
        <p:nvCxnSpPr>
          <p:cNvPr id="607" name="Google Shape;607;p27"/>
          <p:cNvCxnSpPr/>
          <p:nvPr/>
        </p:nvCxnSpPr>
        <p:spPr>
          <a:xfrm rot="10800000">
            <a:off x="2406650" y="5494337"/>
            <a:ext cx="808037" cy="0"/>
          </a:xfrm>
          <a:prstGeom prst="straightConnector1">
            <a:avLst/>
          </a:prstGeom>
          <a:noFill/>
          <a:ln cap="flat" cmpd="sng" w="9525">
            <a:solidFill>
              <a:schemeClr val="dk1"/>
            </a:solidFill>
            <a:prstDash val="solid"/>
            <a:miter lim="800000"/>
            <a:headEnd len="med" w="med" type="none"/>
            <a:tailEnd len="med" w="med" type="none"/>
          </a:ln>
        </p:spPr>
      </p:cxnSp>
      <p:cxnSp>
        <p:nvCxnSpPr>
          <p:cNvPr id="608" name="Google Shape;608;p27"/>
          <p:cNvCxnSpPr/>
          <p:nvPr/>
        </p:nvCxnSpPr>
        <p:spPr>
          <a:xfrm>
            <a:off x="1527175" y="4832350"/>
            <a:ext cx="658812" cy="569912"/>
          </a:xfrm>
          <a:prstGeom prst="straightConnector1">
            <a:avLst/>
          </a:prstGeom>
          <a:noFill/>
          <a:ln cap="flat" cmpd="sng" w="9525">
            <a:solidFill>
              <a:schemeClr val="dk1"/>
            </a:solidFill>
            <a:prstDash val="solid"/>
            <a:miter lim="800000"/>
            <a:headEnd len="med" w="med" type="none"/>
            <a:tailEnd len="med" w="med" type="none"/>
          </a:ln>
        </p:spPr>
      </p:cxnSp>
      <p:cxnSp>
        <p:nvCxnSpPr>
          <p:cNvPr id="609" name="Google Shape;609;p27"/>
          <p:cNvCxnSpPr/>
          <p:nvPr/>
        </p:nvCxnSpPr>
        <p:spPr>
          <a:xfrm flipH="1">
            <a:off x="1565275" y="4738687"/>
            <a:ext cx="581025" cy="1587"/>
          </a:xfrm>
          <a:prstGeom prst="straightConnector1">
            <a:avLst/>
          </a:prstGeom>
          <a:noFill/>
          <a:ln cap="flat" cmpd="sng" w="9525">
            <a:solidFill>
              <a:schemeClr val="dk1"/>
            </a:solidFill>
            <a:prstDash val="solid"/>
            <a:miter lim="800000"/>
            <a:headEnd len="med" w="med" type="none"/>
            <a:tailEnd len="med" w="med" type="none"/>
          </a:ln>
        </p:spPr>
      </p:cxnSp>
      <p:cxnSp>
        <p:nvCxnSpPr>
          <p:cNvPr id="610" name="Google Shape;610;p27"/>
          <p:cNvCxnSpPr/>
          <p:nvPr/>
        </p:nvCxnSpPr>
        <p:spPr>
          <a:xfrm flipH="1">
            <a:off x="2368550" y="4106862"/>
            <a:ext cx="884237" cy="539750"/>
          </a:xfrm>
          <a:prstGeom prst="straightConnector1">
            <a:avLst/>
          </a:prstGeom>
          <a:noFill/>
          <a:ln cap="flat" cmpd="sng" w="9525">
            <a:solidFill>
              <a:schemeClr val="dk1"/>
            </a:solidFill>
            <a:prstDash val="solid"/>
            <a:miter lim="800000"/>
            <a:headEnd len="med" w="med" type="none"/>
            <a:tailEnd len="med" w="med" type="none"/>
          </a:ln>
        </p:spPr>
      </p:cxnSp>
      <p:cxnSp>
        <p:nvCxnSpPr>
          <p:cNvPr id="611" name="Google Shape;611;p27"/>
          <p:cNvCxnSpPr/>
          <p:nvPr/>
        </p:nvCxnSpPr>
        <p:spPr>
          <a:xfrm flipH="1">
            <a:off x="2368550" y="4144962"/>
            <a:ext cx="976312" cy="1257300"/>
          </a:xfrm>
          <a:prstGeom prst="straightConnector1">
            <a:avLst/>
          </a:prstGeom>
          <a:noFill/>
          <a:ln cap="flat" cmpd="sng" w="9525">
            <a:solidFill>
              <a:schemeClr val="dk1"/>
            </a:solidFill>
            <a:prstDash val="solid"/>
            <a:miter lim="800000"/>
            <a:headEnd len="med" w="med" type="none"/>
            <a:tailEnd len="med" w="med" type="none"/>
          </a:ln>
        </p:spPr>
      </p:cxnSp>
      <p:cxnSp>
        <p:nvCxnSpPr>
          <p:cNvPr id="612" name="Google Shape;612;p27"/>
          <p:cNvCxnSpPr/>
          <p:nvPr/>
        </p:nvCxnSpPr>
        <p:spPr>
          <a:xfrm rot="10800000">
            <a:off x="2368550" y="4106862"/>
            <a:ext cx="976312" cy="1257300"/>
          </a:xfrm>
          <a:prstGeom prst="straightConnector1">
            <a:avLst/>
          </a:prstGeom>
          <a:noFill/>
          <a:ln cap="flat" cmpd="sng" w="9525">
            <a:solidFill>
              <a:schemeClr val="dk1"/>
            </a:solidFill>
            <a:prstDash val="solid"/>
            <a:miter lim="800000"/>
            <a:headEnd len="med" w="med" type="none"/>
            <a:tailEnd len="med" w="med" type="none"/>
          </a:ln>
        </p:spPr>
      </p:cxnSp>
      <p:sp>
        <p:nvSpPr>
          <p:cNvPr id="613" name="Google Shape;613;p27"/>
          <p:cNvSpPr/>
          <p:nvPr/>
        </p:nvSpPr>
        <p:spPr>
          <a:xfrm>
            <a:off x="5380037" y="3733800"/>
            <a:ext cx="258762" cy="258762"/>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200"/>
              <a:buFont typeface="Comic Sans MS"/>
              <a:buNone/>
            </a:pPr>
            <a:r>
              <a:rPr b="0" i="0" lang="en-US" sz="1200" u="none">
                <a:solidFill>
                  <a:schemeClr val="lt1"/>
                </a:solidFill>
                <a:latin typeface="Comic Sans MS"/>
                <a:ea typeface="Comic Sans MS"/>
                <a:cs typeface="Comic Sans MS"/>
                <a:sym typeface="Comic Sans MS"/>
              </a:rPr>
              <a:t>v</a:t>
            </a:r>
            <a:r>
              <a:rPr b="0" baseline="-25000" i="0" lang="en-US" sz="1200" u="none">
                <a:solidFill>
                  <a:schemeClr val="lt1"/>
                </a:solidFill>
                <a:latin typeface="Comic Sans MS"/>
                <a:ea typeface="Comic Sans MS"/>
                <a:cs typeface="Comic Sans MS"/>
                <a:sym typeface="Comic Sans MS"/>
              </a:rPr>
              <a:t>2</a:t>
            </a:r>
            <a:endParaRPr/>
          </a:p>
        </p:txBody>
      </p:sp>
      <p:sp>
        <p:nvSpPr>
          <p:cNvPr id="614" name="Google Shape;614;p27"/>
          <p:cNvSpPr/>
          <p:nvPr/>
        </p:nvSpPr>
        <p:spPr>
          <a:xfrm>
            <a:off x="5380037" y="4267200"/>
            <a:ext cx="258762" cy="258762"/>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200"/>
              <a:buFont typeface="Comic Sans MS"/>
              <a:buNone/>
            </a:pPr>
            <a:r>
              <a:rPr b="0" i="0" lang="en-US" sz="1200" u="none">
                <a:solidFill>
                  <a:schemeClr val="lt1"/>
                </a:solidFill>
                <a:latin typeface="Comic Sans MS"/>
                <a:ea typeface="Comic Sans MS"/>
                <a:cs typeface="Comic Sans MS"/>
                <a:sym typeface="Comic Sans MS"/>
              </a:rPr>
              <a:t>v</a:t>
            </a:r>
            <a:r>
              <a:rPr b="0" baseline="-25000" i="0" lang="en-US" sz="1200" u="none">
                <a:solidFill>
                  <a:schemeClr val="lt1"/>
                </a:solidFill>
                <a:latin typeface="Comic Sans MS"/>
                <a:ea typeface="Comic Sans MS"/>
                <a:cs typeface="Comic Sans MS"/>
                <a:sym typeface="Comic Sans MS"/>
              </a:rPr>
              <a:t>4</a:t>
            </a:r>
            <a:endParaRPr/>
          </a:p>
        </p:txBody>
      </p:sp>
      <p:sp>
        <p:nvSpPr>
          <p:cNvPr id="615" name="Google Shape;615;p27"/>
          <p:cNvSpPr/>
          <p:nvPr/>
        </p:nvSpPr>
        <p:spPr>
          <a:xfrm>
            <a:off x="5380037" y="4846637"/>
            <a:ext cx="258762" cy="258762"/>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200"/>
              <a:buFont typeface="Comic Sans MS"/>
              <a:buNone/>
            </a:pPr>
            <a:r>
              <a:rPr b="0" i="0" lang="en-US" sz="1200" u="none">
                <a:solidFill>
                  <a:schemeClr val="lt1"/>
                </a:solidFill>
                <a:latin typeface="Comic Sans MS"/>
                <a:ea typeface="Comic Sans MS"/>
                <a:cs typeface="Comic Sans MS"/>
                <a:sym typeface="Comic Sans MS"/>
              </a:rPr>
              <a:t>v</a:t>
            </a:r>
            <a:r>
              <a:rPr b="0" baseline="-25000" i="0" lang="en-US" sz="1200" u="none">
                <a:solidFill>
                  <a:schemeClr val="lt1"/>
                </a:solidFill>
                <a:latin typeface="Comic Sans MS"/>
                <a:ea typeface="Comic Sans MS"/>
                <a:cs typeface="Comic Sans MS"/>
                <a:sym typeface="Comic Sans MS"/>
              </a:rPr>
              <a:t>5</a:t>
            </a:r>
            <a:endParaRPr/>
          </a:p>
        </p:txBody>
      </p:sp>
      <p:sp>
        <p:nvSpPr>
          <p:cNvPr id="616" name="Google Shape;616;p27"/>
          <p:cNvSpPr/>
          <p:nvPr/>
        </p:nvSpPr>
        <p:spPr>
          <a:xfrm>
            <a:off x="5380037" y="5456237"/>
            <a:ext cx="258762" cy="258762"/>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200"/>
              <a:buFont typeface="Comic Sans MS"/>
              <a:buNone/>
            </a:pPr>
            <a:r>
              <a:rPr b="0" i="0" lang="en-US" sz="1200" u="none">
                <a:solidFill>
                  <a:schemeClr val="lt1"/>
                </a:solidFill>
                <a:latin typeface="Comic Sans MS"/>
                <a:ea typeface="Comic Sans MS"/>
                <a:cs typeface="Comic Sans MS"/>
                <a:sym typeface="Comic Sans MS"/>
              </a:rPr>
              <a:t>v</a:t>
            </a:r>
            <a:r>
              <a:rPr b="0" baseline="-25000" i="0" lang="en-US" sz="1200" u="none">
                <a:solidFill>
                  <a:schemeClr val="lt1"/>
                </a:solidFill>
                <a:latin typeface="Comic Sans MS"/>
                <a:ea typeface="Comic Sans MS"/>
                <a:cs typeface="Comic Sans MS"/>
                <a:sym typeface="Comic Sans MS"/>
              </a:rPr>
              <a:t>7</a:t>
            </a:r>
            <a:endParaRPr/>
          </a:p>
        </p:txBody>
      </p:sp>
      <p:sp>
        <p:nvSpPr>
          <p:cNvPr id="617" name="Google Shape;617;p27"/>
          <p:cNvSpPr/>
          <p:nvPr/>
        </p:nvSpPr>
        <p:spPr>
          <a:xfrm>
            <a:off x="6858000" y="4038600"/>
            <a:ext cx="258762" cy="25876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200"/>
              <a:buFont typeface="Comic Sans MS"/>
              <a:buNone/>
            </a:pPr>
            <a:r>
              <a:rPr b="0" i="0" lang="en-US" sz="1200" u="none">
                <a:solidFill>
                  <a:schemeClr val="lt1"/>
                </a:solidFill>
                <a:latin typeface="Comic Sans MS"/>
                <a:ea typeface="Comic Sans MS"/>
                <a:cs typeface="Comic Sans MS"/>
                <a:sym typeface="Comic Sans MS"/>
              </a:rPr>
              <a:t>v</a:t>
            </a:r>
            <a:r>
              <a:rPr b="0" baseline="-25000" i="0" lang="en-US" sz="1200" u="none">
                <a:solidFill>
                  <a:schemeClr val="lt1"/>
                </a:solidFill>
                <a:latin typeface="Comic Sans MS"/>
                <a:ea typeface="Comic Sans MS"/>
                <a:cs typeface="Comic Sans MS"/>
                <a:sym typeface="Comic Sans MS"/>
              </a:rPr>
              <a:t>1</a:t>
            </a:r>
            <a:endParaRPr/>
          </a:p>
        </p:txBody>
      </p:sp>
      <p:sp>
        <p:nvSpPr>
          <p:cNvPr id="618" name="Google Shape;618;p27"/>
          <p:cNvSpPr/>
          <p:nvPr/>
        </p:nvSpPr>
        <p:spPr>
          <a:xfrm>
            <a:off x="6858000" y="4572000"/>
            <a:ext cx="258762" cy="25876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200"/>
              <a:buFont typeface="Comic Sans MS"/>
              <a:buNone/>
            </a:pPr>
            <a:r>
              <a:rPr b="0" i="0" lang="en-US" sz="1200" u="none">
                <a:solidFill>
                  <a:schemeClr val="lt1"/>
                </a:solidFill>
                <a:latin typeface="Comic Sans MS"/>
                <a:ea typeface="Comic Sans MS"/>
                <a:cs typeface="Comic Sans MS"/>
                <a:sym typeface="Comic Sans MS"/>
              </a:rPr>
              <a:t>v</a:t>
            </a:r>
            <a:r>
              <a:rPr b="0" baseline="-25000" i="0" lang="en-US" sz="1200" u="none">
                <a:solidFill>
                  <a:schemeClr val="lt1"/>
                </a:solidFill>
                <a:latin typeface="Comic Sans MS"/>
                <a:ea typeface="Comic Sans MS"/>
                <a:cs typeface="Comic Sans MS"/>
                <a:sym typeface="Comic Sans MS"/>
              </a:rPr>
              <a:t>3</a:t>
            </a:r>
            <a:endParaRPr/>
          </a:p>
        </p:txBody>
      </p:sp>
      <p:sp>
        <p:nvSpPr>
          <p:cNvPr id="619" name="Google Shape;619;p27"/>
          <p:cNvSpPr/>
          <p:nvPr/>
        </p:nvSpPr>
        <p:spPr>
          <a:xfrm>
            <a:off x="6858000" y="5151437"/>
            <a:ext cx="258762" cy="25876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200"/>
              <a:buFont typeface="Comic Sans MS"/>
              <a:buNone/>
            </a:pPr>
            <a:r>
              <a:rPr b="0" i="0" lang="en-US" sz="1200" u="none">
                <a:solidFill>
                  <a:schemeClr val="lt1"/>
                </a:solidFill>
                <a:latin typeface="Comic Sans MS"/>
                <a:ea typeface="Comic Sans MS"/>
                <a:cs typeface="Comic Sans MS"/>
                <a:sym typeface="Comic Sans MS"/>
              </a:rPr>
              <a:t>v</a:t>
            </a:r>
            <a:r>
              <a:rPr b="0" baseline="-25000" i="0" lang="en-US" sz="1200" u="none">
                <a:solidFill>
                  <a:schemeClr val="lt1"/>
                </a:solidFill>
                <a:latin typeface="Comic Sans MS"/>
                <a:ea typeface="Comic Sans MS"/>
                <a:cs typeface="Comic Sans MS"/>
                <a:sym typeface="Comic Sans MS"/>
              </a:rPr>
              <a:t>6</a:t>
            </a:r>
            <a:endParaRPr/>
          </a:p>
        </p:txBody>
      </p:sp>
      <p:cxnSp>
        <p:nvCxnSpPr>
          <p:cNvPr id="620" name="Google Shape;620;p27"/>
          <p:cNvCxnSpPr/>
          <p:nvPr/>
        </p:nvCxnSpPr>
        <p:spPr>
          <a:xfrm>
            <a:off x="5638800" y="3863975"/>
            <a:ext cx="1219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621" name="Google Shape;621;p27"/>
          <p:cNvCxnSpPr/>
          <p:nvPr/>
        </p:nvCxnSpPr>
        <p:spPr>
          <a:xfrm flipH="1" rot="10800000">
            <a:off x="5638800" y="4168775"/>
            <a:ext cx="1219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622" name="Google Shape;622;p27"/>
          <p:cNvCxnSpPr/>
          <p:nvPr/>
        </p:nvCxnSpPr>
        <p:spPr>
          <a:xfrm flipH="1" rot="10800000">
            <a:off x="5638800" y="4168775"/>
            <a:ext cx="1219200" cy="808037"/>
          </a:xfrm>
          <a:prstGeom prst="straightConnector1">
            <a:avLst/>
          </a:prstGeom>
          <a:noFill/>
          <a:ln cap="flat" cmpd="sng" w="9525">
            <a:solidFill>
              <a:schemeClr val="dk1"/>
            </a:solidFill>
            <a:prstDash val="solid"/>
            <a:miter lim="800000"/>
            <a:headEnd len="med" w="med" type="none"/>
            <a:tailEnd len="med" w="med" type="none"/>
          </a:ln>
        </p:spPr>
      </p:cxnSp>
      <p:cxnSp>
        <p:nvCxnSpPr>
          <p:cNvPr id="623" name="Google Shape;623;p27"/>
          <p:cNvCxnSpPr/>
          <p:nvPr/>
        </p:nvCxnSpPr>
        <p:spPr>
          <a:xfrm>
            <a:off x="5638800" y="4397375"/>
            <a:ext cx="1219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624" name="Google Shape;624;p27"/>
          <p:cNvCxnSpPr/>
          <p:nvPr/>
        </p:nvCxnSpPr>
        <p:spPr>
          <a:xfrm flipH="1" rot="10800000">
            <a:off x="5638800" y="4702175"/>
            <a:ext cx="1219200" cy="884237"/>
          </a:xfrm>
          <a:prstGeom prst="straightConnector1">
            <a:avLst/>
          </a:prstGeom>
          <a:noFill/>
          <a:ln cap="flat" cmpd="sng" w="9525">
            <a:solidFill>
              <a:schemeClr val="dk1"/>
            </a:solidFill>
            <a:prstDash val="solid"/>
            <a:miter lim="800000"/>
            <a:headEnd len="med" w="med" type="none"/>
            <a:tailEnd len="med" w="med" type="none"/>
          </a:ln>
        </p:spPr>
      </p:cxnSp>
      <p:cxnSp>
        <p:nvCxnSpPr>
          <p:cNvPr id="625" name="Google Shape;625;p27"/>
          <p:cNvCxnSpPr/>
          <p:nvPr/>
        </p:nvCxnSpPr>
        <p:spPr>
          <a:xfrm flipH="1" rot="10800000">
            <a:off x="5638800" y="5281612"/>
            <a:ext cx="1219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626" name="Google Shape;626;p27"/>
          <p:cNvCxnSpPr/>
          <p:nvPr/>
        </p:nvCxnSpPr>
        <p:spPr>
          <a:xfrm>
            <a:off x="5638800" y="4976812"/>
            <a:ext cx="1219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627" name="Google Shape;627;p27"/>
          <p:cNvCxnSpPr/>
          <p:nvPr/>
        </p:nvCxnSpPr>
        <p:spPr>
          <a:xfrm>
            <a:off x="5638800" y="3863975"/>
            <a:ext cx="1219200" cy="1417637"/>
          </a:xfrm>
          <a:prstGeom prst="straightConnector1">
            <a:avLst/>
          </a:prstGeom>
          <a:noFill/>
          <a:ln cap="flat" cmpd="sng" w="9525">
            <a:solidFill>
              <a:schemeClr val="dk1"/>
            </a:solidFill>
            <a:prstDash val="solid"/>
            <a:miter lim="800000"/>
            <a:headEnd len="med" w="med" type="none"/>
            <a:tailEnd len="med" w="med" type="none"/>
          </a:ln>
        </p:spPr>
      </p:cxnSp>
      <p:cxnSp>
        <p:nvCxnSpPr>
          <p:cNvPr id="628" name="Google Shape;628;p27"/>
          <p:cNvCxnSpPr/>
          <p:nvPr/>
        </p:nvCxnSpPr>
        <p:spPr>
          <a:xfrm>
            <a:off x="5638800" y="3863975"/>
            <a:ext cx="12192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629" name="Google Shape;629;p27"/>
          <p:cNvCxnSpPr/>
          <p:nvPr/>
        </p:nvCxnSpPr>
        <p:spPr>
          <a:xfrm flipH="1" rot="10800000">
            <a:off x="5638800" y="4702175"/>
            <a:ext cx="1219200" cy="274637"/>
          </a:xfrm>
          <a:prstGeom prst="straightConnector1">
            <a:avLst/>
          </a:prstGeom>
          <a:noFill/>
          <a:ln cap="flat" cmpd="sng" w="9525">
            <a:solidFill>
              <a:schemeClr val="dk1"/>
            </a:solidFill>
            <a:prstDash val="solid"/>
            <a:miter lim="800000"/>
            <a:headEnd len="med" w="med" type="none"/>
            <a:tailEnd len="med" w="med" type="none"/>
          </a:ln>
        </p:spPr>
      </p:cxnSp>
      <p:cxnSp>
        <p:nvCxnSpPr>
          <p:cNvPr id="630" name="Google Shape;630;p27"/>
          <p:cNvCxnSpPr/>
          <p:nvPr/>
        </p:nvCxnSpPr>
        <p:spPr>
          <a:xfrm flipH="1" rot="10800000">
            <a:off x="5638800" y="4168775"/>
            <a:ext cx="1219200" cy="1417637"/>
          </a:xfrm>
          <a:prstGeom prst="straightConnector1">
            <a:avLst/>
          </a:prstGeom>
          <a:noFill/>
          <a:ln cap="flat" cmpd="sng" w="9525">
            <a:solidFill>
              <a:schemeClr val="dk1"/>
            </a:solidFill>
            <a:prstDash val="solid"/>
            <a:miter lim="800000"/>
            <a:headEnd len="med" w="med" type="none"/>
            <a:tailEnd len="med" w="med" type="none"/>
          </a:ln>
        </p:spPr>
      </p:cxnSp>
      <p:sp>
        <p:nvSpPr>
          <p:cNvPr id="631" name="Google Shape;631;p27"/>
          <p:cNvSpPr txBox="1"/>
          <p:nvPr/>
        </p:nvSpPr>
        <p:spPr>
          <a:xfrm>
            <a:off x="1993900" y="5791200"/>
            <a:ext cx="1765300"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a bipartite graph G</a:t>
            </a:r>
            <a:endParaRPr/>
          </a:p>
        </p:txBody>
      </p:sp>
      <p:sp>
        <p:nvSpPr>
          <p:cNvPr id="632" name="Google Shape;632;p27"/>
          <p:cNvSpPr txBox="1"/>
          <p:nvPr/>
        </p:nvSpPr>
        <p:spPr>
          <a:xfrm>
            <a:off x="5381625" y="5791200"/>
            <a:ext cx="1935162"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another drawing of 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6" name="Shape 636"/>
        <p:cNvGrpSpPr/>
        <p:nvPr/>
      </p:nvGrpSpPr>
      <p:grpSpPr>
        <a:xfrm>
          <a:off x="0" y="0"/>
          <a:ext cx="0" cy="0"/>
          <a:chOff x="0" y="0"/>
          <a:chExt cx="0" cy="0"/>
        </a:xfrm>
      </p:grpSpPr>
      <p:sp>
        <p:nvSpPr>
          <p:cNvPr id="637" name="Google Shape;637;p28"/>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cxnSp>
        <p:nvCxnSpPr>
          <p:cNvPr id="638" name="Google Shape;638;p28"/>
          <p:cNvCxnSpPr/>
          <p:nvPr/>
        </p:nvCxnSpPr>
        <p:spPr>
          <a:xfrm>
            <a:off x="5495925" y="3276600"/>
            <a:ext cx="1123950" cy="0"/>
          </a:xfrm>
          <a:prstGeom prst="straightConnector1">
            <a:avLst/>
          </a:prstGeom>
          <a:noFill/>
          <a:ln cap="flat" cmpd="sng" w="9525">
            <a:solidFill>
              <a:schemeClr val="dk1"/>
            </a:solidFill>
            <a:prstDash val="solid"/>
            <a:miter lim="800000"/>
            <a:headEnd len="med" w="med" type="none"/>
            <a:tailEnd len="med" w="med" type="none"/>
          </a:ln>
        </p:spPr>
      </p:cxnSp>
      <p:cxnSp>
        <p:nvCxnSpPr>
          <p:cNvPr id="639" name="Google Shape;639;p28"/>
          <p:cNvCxnSpPr/>
          <p:nvPr/>
        </p:nvCxnSpPr>
        <p:spPr>
          <a:xfrm rot="10800000">
            <a:off x="6781800" y="3438525"/>
            <a:ext cx="0" cy="666750"/>
          </a:xfrm>
          <a:prstGeom prst="straightConnector1">
            <a:avLst/>
          </a:prstGeom>
          <a:noFill/>
          <a:ln cap="flat" cmpd="sng" w="9525">
            <a:solidFill>
              <a:schemeClr val="dk1"/>
            </a:solidFill>
            <a:prstDash val="solid"/>
            <a:miter lim="800000"/>
            <a:headEnd len="med" w="med" type="none"/>
            <a:tailEnd len="med" w="med" type="none"/>
          </a:ln>
        </p:spPr>
      </p:cxnSp>
      <p:cxnSp>
        <p:nvCxnSpPr>
          <p:cNvPr id="640" name="Google Shape;640;p28"/>
          <p:cNvCxnSpPr/>
          <p:nvPr/>
        </p:nvCxnSpPr>
        <p:spPr>
          <a:xfrm rot="10800000">
            <a:off x="5334000" y="3438525"/>
            <a:ext cx="0" cy="666750"/>
          </a:xfrm>
          <a:prstGeom prst="straightConnector1">
            <a:avLst/>
          </a:prstGeom>
          <a:noFill/>
          <a:ln cap="flat" cmpd="sng" w="9525">
            <a:solidFill>
              <a:schemeClr val="dk1"/>
            </a:solidFill>
            <a:prstDash val="solid"/>
            <a:miter lim="800000"/>
            <a:headEnd len="med" w="med" type="none"/>
            <a:tailEnd len="med" w="med" type="none"/>
          </a:ln>
        </p:spPr>
      </p:cxnSp>
      <p:cxnSp>
        <p:nvCxnSpPr>
          <p:cNvPr id="641" name="Google Shape;641;p28"/>
          <p:cNvCxnSpPr/>
          <p:nvPr/>
        </p:nvCxnSpPr>
        <p:spPr>
          <a:xfrm flipH="1" rot="10800000">
            <a:off x="6162675" y="4333875"/>
            <a:ext cx="4953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42" name="Google Shape;642;p28"/>
          <p:cNvCxnSpPr/>
          <p:nvPr/>
        </p:nvCxnSpPr>
        <p:spPr>
          <a:xfrm>
            <a:off x="5438775" y="4333875"/>
            <a:ext cx="495300" cy="457200"/>
          </a:xfrm>
          <a:prstGeom prst="straightConnector1">
            <a:avLst/>
          </a:prstGeom>
          <a:noFill/>
          <a:ln cap="flat" cmpd="sng" w="9525">
            <a:solidFill>
              <a:schemeClr val="dk1"/>
            </a:solidFill>
            <a:prstDash val="solid"/>
            <a:miter lim="800000"/>
            <a:headEnd len="med" w="med" type="none"/>
            <a:tailEnd len="med" w="med" type="none"/>
          </a:ln>
        </p:spPr>
      </p:cxnSp>
      <p:sp>
        <p:nvSpPr>
          <p:cNvPr id="643" name="Google Shape;643;p28"/>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An Obstruction to Bipartiteness</a:t>
            </a:r>
            <a:endParaRPr/>
          </a:p>
        </p:txBody>
      </p:sp>
      <p:sp>
        <p:nvSpPr>
          <p:cNvPr id="644" name="Google Shape;644;p28"/>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Lemma.  </a:t>
            </a:r>
            <a:r>
              <a:rPr b="0" i="0" lang="en-US" sz="1800" u="none">
                <a:solidFill>
                  <a:schemeClr val="dk1"/>
                </a:solidFill>
                <a:latin typeface="Comic Sans MS"/>
                <a:ea typeface="Comic Sans MS"/>
                <a:cs typeface="Comic Sans MS"/>
                <a:sym typeface="Comic Sans MS"/>
              </a:rPr>
              <a:t>If a graph G is bipartite, it cannot contain an odd length cycle.</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  </a:t>
            </a:r>
            <a:r>
              <a:rPr b="0" i="0" lang="en-US" sz="1800" u="none">
                <a:solidFill>
                  <a:schemeClr val="dk1"/>
                </a:solidFill>
                <a:latin typeface="Comic Sans MS"/>
                <a:ea typeface="Comic Sans MS"/>
                <a:cs typeface="Comic Sans MS"/>
                <a:sym typeface="Comic Sans MS"/>
              </a:rPr>
              <a:t>Not possible to 2-color the odd cycle, let alone G.</a:t>
            </a:r>
            <a:endParaRPr/>
          </a:p>
        </p:txBody>
      </p:sp>
      <p:sp>
        <p:nvSpPr>
          <p:cNvPr id="645" name="Google Shape;645;p28"/>
          <p:cNvSpPr/>
          <p:nvPr/>
        </p:nvSpPr>
        <p:spPr>
          <a:xfrm>
            <a:off x="5162550" y="312420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46" name="Google Shape;646;p28"/>
          <p:cNvSpPr/>
          <p:nvPr/>
        </p:nvSpPr>
        <p:spPr>
          <a:xfrm>
            <a:off x="6610350" y="312420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47" name="Google Shape;647;p28"/>
          <p:cNvSpPr/>
          <p:nvPr/>
        </p:nvSpPr>
        <p:spPr>
          <a:xfrm>
            <a:off x="5162550" y="405765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48" name="Google Shape;648;p28"/>
          <p:cNvSpPr/>
          <p:nvPr/>
        </p:nvSpPr>
        <p:spPr>
          <a:xfrm>
            <a:off x="6610350" y="405765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49" name="Google Shape;649;p28"/>
          <p:cNvSpPr/>
          <p:nvPr/>
        </p:nvSpPr>
        <p:spPr>
          <a:xfrm>
            <a:off x="5886450" y="474345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50" name="Google Shape;650;p28"/>
          <p:cNvSpPr/>
          <p:nvPr/>
        </p:nvSpPr>
        <p:spPr>
          <a:xfrm>
            <a:off x="1371600" y="3105150"/>
            <a:ext cx="323850" cy="32385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51" name="Google Shape;651;p28"/>
          <p:cNvSpPr/>
          <p:nvPr/>
        </p:nvSpPr>
        <p:spPr>
          <a:xfrm>
            <a:off x="2819400" y="3105150"/>
            <a:ext cx="323850" cy="32385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52" name="Google Shape;652;p28"/>
          <p:cNvSpPr/>
          <p:nvPr/>
        </p:nvSpPr>
        <p:spPr>
          <a:xfrm>
            <a:off x="1371600" y="4038600"/>
            <a:ext cx="323850" cy="32385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53" name="Google Shape;653;p28"/>
          <p:cNvSpPr/>
          <p:nvPr/>
        </p:nvSpPr>
        <p:spPr>
          <a:xfrm>
            <a:off x="2819400" y="4038600"/>
            <a:ext cx="323850" cy="32385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54" name="Google Shape;654;p28"/>
          <p:cNvSpPr/>
          <p:nvPr/>
        </p:nvSpPr>
        <p:spPr>
          <a:xfrm>
            <a:off x="2209800" y="4724400"/>
            <a:ext cx="323850" cy="32385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655" name="Google Shape;655;p28"/>
          <p:cNvCxnSpPr/>
          <p:nvPr/>
        </p:nvCxnSpPr>
        <p:spPr>
          <a:xfrm>
            <a:off x="1695450" y="3267075"/>
            <a:ext cx="1123950" cy="0"/>
          </a:xfrm>
          <a:prstGeom prst="straightConnector1">
            <a:avLst/>
          </a:prstGeom>
          <a:noFill/>
          <a:ln cap="flat" cmpd="sng" w="9525">
            <a:solidFill>
              <a:schemeClr val="dk1"/>
            </a:solidFill>
            <a:prstDash val="solid"/>
            <a:miter lim="800000"/>
            <a:headEnd len="med" w="med" type="none"/>
            <a:tailEnd len="med" w="med" type="none"/>
          </a:ln>
        </p:spPr>
      </p:cxnSp>
      <p:cxnSp>
        <p:nvCxnSpPr>
          <p:cNvPr id="656" name="Google Shape;656;p28"/>
          <p:cNvCxnSpPr/>
          <p:nvPr/>
        </p:nvCxnSpPr>
        <p:spPr>
          <a:xfrm rot="10800000">
            <a:off x="2981325" y="3429000"/>
            <a:ext cx="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657" name="Google Shape;657;p28"/>
          <p:cNvCxnSpPr/>
          <p:nvPr/>
        </p:nvCxnSpPr>
        <p:spPr>
          <a:xfrm rot="10800000">
            <a:off x="1533525" y="3429000"/>
            <a:ext cx="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658" name="Google Shape;658;p28"/>
          <p:cNvCxnSpPr/>
          <p:nvPr/>
        </p:nvCxnSpPr>
        <p:spPr>
          <a:xfrm rot="10800000">
            <a:off x="1647825" y="3381375"/>
            <a:ext cx="723900" cy="1343025"/>
          </a:xfrm>
          <a:prstGeom prst="straightConnector1">
            <a:avLst/>
          </a:prstGeom>
          <a:noFill/>
          <a:ln cap="flat" cmpd="sng" w="9525">
            <a:solidFill>
              <a:schemeClr val="dk1"/>
            </a:solidFill>
            <a:prstDash val="solid"/>
            <a:miter lim="800000"/>
            <a:headEnd len="med" w="med" type="none"/>
            <a:tailEnd len="med" w="med" type="none"/>
          </a:ln>
        </p:spPr>
      </p:cxnSp>
      <p:cxnSp>
        <p:nvCxnSpPr>
          <p:cNvPr id="659" name="Google Shape;659;p28"/>
          <p:cNvCxnSpPr/>
          <p:nvPr/>
        </p:nvCxnSpPr>
        <p:spPr>
          <a:xfrm flipH="1" rot="10800000">
            <a:off x="2486025" y="4314825"/>
            <a:ext cx="381000" cy="457200"/>
          </a:xfrm>
          <a:prstGeom prst="straightConnector1">
            <a:avLst/>
          </a:prstGeom>
          <a:noFill/>
          <a:ln cap="flat" cmpd="sng" w="9525">
            <a:solidFill>
              <a:schemeClr val="dk1"/>
            </a:solidFill>
            <a:prstDash val="solid"/>
            <a:miter lim="800000"/>
            <a:headEnd len="med" w="med" type="none"/>
            <a:tailEnd len="med" w="med" type="none"/>
          </a:ln>
        </p:spPr>
      </p:cxnSp>
      <p:sp>
        <p:nvSpPr>
          <p:cNvPr id="660" name="Google Shape;660;p28"/>
          <p:cNvSpPr txBox="1"/>
          <p:nvPr/>
        </p:nvSpPr>
        <p:spPr>
          <a:xfrm>
            <a:off x="1752600" y="5257800"/>
            <a:ext cx="1252537" cy="5873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bipartite</a:t>
            </a:r>
            <a:br>
              <a:rPr b="0" i="0" lang="en-US" sz="1400" u="none">
                <a:solidFill>
                  <a:schemeClr val="dk1"/>
                </a:solidFill>
                <a:latin typeface="Comic Sans MS"/>
                <a:ea typeface="Comic Sans MS"/>
                <a:cs typeface="Comic Sans MS"/>
                <a:sym typeface="Comic Sans MS"/>
              </a:rPr>
            </a:br>
            <a:r>
              <a:rPr b="0" i="0" lang="en-US" sz="1400" u="none">
                <a:solidFill>
                  <a:schemeClr val="dk1"/>
                </a:solidFill>
                <a:latin typeface="Comic Sans MS"/>
                <a:ea typeface="Comic Sans MS"/>
                <a:cs typeface="Comic Sans MS"/>
                <a:sym typeface="Comic Sans MS"/>
              </a:rPr>
              <a:t>(2-colorable)</a:t>
            </a:r>
            <a:endParaRPr/>
          </a:p>
        </p:txBody>
      </p:sp>
      <p:sp>
        <p:nvSpPr>
          <p:cNvPr id="661" name="Google Shape;661;p28"/>
          <p:cNvSpPr txBox="1"/>
          <p:nvPr/>
        </p:nvSpPr>
        <p:spPr>
          <a:xfrm>
            <a:off x="5543550" y="5276850"/>
            <a:ext cx="1574800" cy="5873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not bipartite</a:t>
            </a:r>
            <a:br>
              <a:rPr b="0" i="0" lang="en-US" sz="1400" u="none">
                <a:solidFill>
                  <a:schemeClr val="dk1"/>
                </a:solidFill>
                <a:latin typeface="Comic Sans MS"/>
                <a:ea typeface="Comic Sans MS"/>
                <a:cs typeface="Comic Sans MS"/>
                <a:sym typeface="Comic Sans MS"/>
              </a:rPr>
            </a:br>
            <a:r>
              <a:rPr b="0" i="0" lang="en-US" sz="1400" u="none">
                <a:solidFill>
                  <a:schemeClr val="dk1"/>
                </a:solidFill>
                <a:latin typeface="Comic Sans MS"/>
                <a:ea typeface="Comic Sans MS"/>
                <a:cs typeface="Comic Sans MS"/>
                <a:sym typeface="Comic Sans MS"/>
              </a:rPr>
              <a:t>(not 2-colorable)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5" name="Shape 665"/>
        <p:cNvGrpSpPr/>
        <p:nvPr/>
      </p:nvGrpSpPr>
      <p:grpSpPr>
        <a:xfrm>
          <a:off x="0" y="0"/>
          <a:ext cx="0" cy="0"/>
          <a:chOff x="0" y="0"/>
          <a:chExt cx="0" cy="0"/>
        </a:xfrm>
      </p:grpSpPr>
      <p:sp>
        <p:nvSpPr>
          <p:cNvPr id="666" name="Google Shape;666;p29"/>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667" name="Google Shape;667;p29"/>
          <p:cNvSpPr/>
          <p:nvPr/>
        </p:nvSpPr>
        <p:spPr>
          <a:xfrm>
            <a:off x="3363912" y="4629150"/>
            <a:ext cx="493712" cy="1666875"/>
          </a:xfrm>
          <a:custGeom>
            <a:rect b="b" l="l" r="r" t="t"/>
            <a:pathLst>
              <a:path extrusionOk="0" h="912" w="311">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68" name="Google Shape;668;p29"/>
          <p:cNvSpPr/>
          <p:nvPr/>
        </p:nvSpPr>
        <p:spPr>
          <a:xfrm>
            <a:off x="2543175" y="4629150"/>
            <a:ext cx="493712" cy="1666875"/>
          </a:xfrm>
          <a:custGeom>
            <a:rect b="b" l="l" r="r" t="t"/>
            <a:pathLst>
              <a:path extrusionOk="0" h="912" w="311">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69" name="Google Shape;669;p29"/>
          <p:cNvSpPr/>
          <p:nvPr/>
        </p:nvSpPr>
        <p:spPr>
          <a:xfrm>
            <a:off x="1724025" y="4648200"/>
            <a:ext cx="493712" cy="1666875"/>
          </a:xfrm>
          <a:custGeom>
            <a:rect b="b" l="l" r="r" t="t"/>
            <a:pathLst>
              <a:path extrusionOk="0" h="912" w="311">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70" name="Google Shape;670;p2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Bipartite Graphs</a:t>
            </a:r>
            <a:endParaRPr/>
          </a:p>
        </p:txBody>
      </p:sp>
      <p:sp>
        <p:nvSpPr>
          <p:cNvPr id="671" name="Google Shape;671;p29"/>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Lemma.  </a:t>
            </a:r>
            <a:r>
              <a:rPr b="0" i="0" lang="en-US" sz="1800" u="none">
                <a:solidFill>
                  <a:schemeClr val="dk1"/>
                </a:solidFill>
                <a:latin typeface="Comic Sans MS"/>
                <a:ea typeface="Comic Sans MS"/>
                <a:cs typeface="Comic Sans MS"/>
                <a:sym typeface="Comic Sans MS"/>
              </a:rPr>
              <a:t>Let G be a connected graph, and let L</a:t>
            </a:r>
            <a:r>
              <a:rPr b="0" baseline="-25000" i="0" lang="en-US" sz="1800" u="none">
                <a:solidFill>
                  <a:schemeClr val="dk1"/>
                </a:solidFill>
                <a:latin typeface="Comic Sans MS"/>
                <a:ea typeface="Comic Sans MS"/>
                <a:cs typeface="Comic Sans MS"/>
                <a:sym typeface="Comic Sans MS"/>
              </a:rPr>
              <a:t>0</a:t>
            </a:r>
            <a:r>
              <a:rPr b="0" i="0" lang="en-US" sz="1800" u="none">
                <a:solidFill>
                  <a:schemeClr val="dk1"/>
                </a:solidFill>
                <a:latin typeface="Comic Sans MS"/>
                <a:ea typeface="Comic Sans MS"/>
                <a:cs typeface="Comic Sans MS"/>
                <a:sym typeface="Comic Sans MS"/>
              </a:rPr>
              <a:t>, …, L</a:t>
            </a:r>
            <a:r>
              <a:rPr b="0" baseline="-25000" i="0" lang="en-US" sz="1800" u="none">
                <a:solidFill>
                  <a:schemeClr val="dk1"/>
                </a:solidFill>
                <a:latin typeface="Comic Sans MS"/>
                <a:ea typeface="Comic Sans MS"/>
                <a:cs typeface="Comic Sans MS"/>
                <a:sym typeface="Comic Sans MS"/>
              </a:rPr>
              <a:t>k</a:t>
            </a:r>
            <a:r>
              <a:rPr b="0" i="0" lang="en-US" sz="1800" u="none">
                <a:solidFill>
                  <a:schemeClr val="dk1"/>
                </a:solidFill>
                <a:latin typeface="Comic Sans MS"/>
                <a:ea typeface="Comic Sans MS"/>
                <a:cs typeface="Comic Sans MS"/>
                <a:sym typeface="Comic Sans MS"/>
              </a:rPr>
              <a:t> be the layers produced by BFS starting at node s.  Exactly one of the following holds.</a:t>
            </a:r>
            <a:endParaRPr/>
          </a:p>
          <a:p>
            <a:pPr indent="-231775" lvl="1" marL="346075" marR="0" rtl="0" algn="l">
              <a:lnSpc>
                <a:spcPct val="144444"/>
              </a:lnSpc>
              <a:spcBef>
                <a:spcPts val="0"/>
              </a:spcBef>
              <a:spcAft>
                <a:spcPts val="0"/>
              </a:spcAft>
              <a:buClr>
                <a:schemeClr val="dk1"/>
              </a:buClr>
              <a:buSzPts val="630"/>
              <a:buFont typeface="Arial"/>
              <a:buNone/>
            </a:pPr>
            <a:r>
              <a:rPr b="0" i="0" lang="en-US" sz="1800" u="none" cap="none" strike="noStrike">
                <a:solidFill>
                  <a:schemeClr val="dk1"/>
                </a:solidFill>
                <a:latin typeface="Comic Sans MS"/>
                <a:ea typeface="Comic Sans MS"/>
                <a:cs typeface="Comic Sans MS"/>
                <a:sym typeface="Comic Sans MS"/>
              </a:rPr>
              <a:t>(i)   No edge of G joins two nodes of the same layer, and G is bipartite.</a:t>
            </a:r>
            <a:endParaRPr/>
          </a:p>
          <a:p>
            <a:pPr indent="-231775" lvl="1" marL="346075" marR="0" rtl="0" algn="l">
              <a:lnSpc>
                <a:spcPct val="144444"/>
              </a:lnSpc>
              <a:spcBef>
                <a:spcPts val="0"/>
              </a:spcBef>
              <a:spcAft>
                <a:spcPts val="0"/>
              </a:spcAft>
              <a:buClr>
                <a:schemeClr val="dk1"/>
              </a:buClr>
              <a:buSzPts val="630"/>
              <a:buFont typeface="Arial"/>
              <a:buNone/>
            </a:pPr>
            <a:r>
              <a:rPr b="0" i="0" lang="en-US" sz="1800" u="none" cap="none" strike="noStrike">
                <a:solidFill>
                  <a:schemeClr val="dk1"/>
                </a:solidFill>
                <a:latin typeface="Comic Sans MS"/>
                <a:ea typeface="Comic Sans MS"/>
                <a:cs typeface="Comic Sans MS"/>
                <a:sym typeface="Comic Sans MS"/>
              </a:rPr>
              <a:t>(ii)  An edge of G joins two nodes of the same layer, and G contains an</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   odd-length cycle (and hence is not bipartite).</a:t>
            </a:r>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672" name="Google Shape;672;p29"/>
          <p:cNvSpPr/>
          <p:nvPr/>
        </p:nvSpPr>
        <p:spPr>
          <a:xfrm>
            <a:off x="1857375" y="48291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73" name="Google Shape;673;p29"/>
          <p:cNvSpPr/>
          <p:nvPr/>
        </p:nvSpPr>
        <p:spPr>
          <a:xfrm>
            <a:off x="1857375" y="52863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74" name="Google Shape;674;p29"/>
          <p:cNvSpPr/>
          <p:nvPr/>
        </p:nvSpPr>
        <p:spPr>
          <a:xfrm>
            <a:off x="1857375" y="57435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75" name="Google Shape;675;p29"/>
          <p:cNvSpPr/>
          <p:nvPr/>
        </p:nvSpPr>
        <p:spPr>
          <a:xfrm>
            <a:off x="1219200" y="52863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76" name="Google Shape;676;p29"/>
          <p:cNvSpPr/>
          <p:nvPr/>
        </p:nvSpPr>
        <p:spPr>
          <a:xfrm>
            <a:off x="2695575" y="48291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77" name="Google Shape;677;p29"/>
          <p:cNvSpPr/>
          <p:nvPr/>
        </p:nvSpPr>
        <p:spPr>
          <a:xfrm>
            <a:off x="2695575" y="52863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78" name="Google Shape;678;p29"/>
          <p:cNvSpPr/>
          <p:nvPr/>
        </p:nvSpPr>
        <p:spPr>
          <a:xfrm>
            <a:off x="2695575" y="57435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79" name="Google Shape;679;p29"/>
          <p:cNvSpPr/>
          <p:nvPr/>
        </p:nvSpPr>
        <p:spPr>
          <a:xfrm>
            <a:off x="3514725" y="52863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80" name="Google Shape;680;p29"/>
          <p:cNvSpPr/>
          <p:nvPr/>
        </p:nvSpPr>
        <p:spPr>
          <a:xfrm>
            <a:off x="3514725" y="57435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681" name="Google Shape;681;p29"/>
          <p:cNvCxnSpPr/>
          <p:nvPr/>
        </p:nvCxnSpPr>
        <p:spPr>
          <a:xfrm>
            <a:off x="2009775" y="4905375"/>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682" name="Google Shape;682;p29"/>
          <p:cNvCxnSpPr/>
          <p:nvPr/>
        </p:nvCxnSpPr>
        <p:spPr>
          <a:xfrm flipH="1" rot="10800000">
            <a:off x="1987550" y="4959350"/>
            <a:ext cx="730250" cy="349250"/>
          </a:xfrm>
          <a:prstGeom prst="straightConnector1">
            <a:avLst/>
          </a:prstGeom>
          <a:noFill/>
          <a:ln cap="flat" cmpd="sng" w="9525">
            <a:solidFill>
              <a:schemeClr val="dk1"/>
            </a:solidFill>
            <a:prstDash val="solid"/>
            <a:miter lim="800000"/>
            <a:headEnd len="med" w="med" type="none"/>
            <a:tailEnd len="med" w="med" type="none"/>
          </a:ln>
        </p:spPr>
      </p:cxnSp>
      <p:cxnSp>
        <p:nvCxnSpPr>
          <p:cNvPr id="683" name="Google Shape;683;p29"/>
          <p:cNvCxnSpPr/>
          <p:nvPr/>
        </p:nvCxnSpPr>
        <p:spPr>
          <a:xfrm>
            <a:off x="2009775" y="5362575"/>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684" name="Google Shape;684;p29"/>
          <p:cNvCxnSpPr/>
          <p:nvPr/>
        </p:nvCxnSpPr>
        <p:spPr>
          <a:xfrm>
            <a:off x="2009775" y="5819775"/>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685" name="Google Shape;685;p29"/>
          <p:cNvCxnSpPr/>
          <p:nvPr/>
        </p:nvCxnSpPr>
        <p:spPr>
          <a:xfrm flipH="1" rot="10800000">
            <a:off x="1349375" y="4905375"/>
            <a:ext cx="508000" cy="403225"/>
          </a:xfrm>
          <a:prstGeom prst="straightConnector1">
            <a:avLst/>
          </a:prstGeom>
          <a:noFill/>
          <a:ln cap="flat" cmpd="sng" w="9525">
            <a:solidFill>
              <a:schemeClr val="dk1"/>
            </a:solidFill>
            <a:prstDash val="solid"/>
            <a:miter lim="800000"/>
            <a:headEnd len="med" w="med" type="none"/>
            <a:tailEnd len="med" w="med" type="none"/>
          </a:ln>
        </p:spPr>
      </p:cxnSp>
      <p:cxnSp>
        <p:nvCxnSpPr>
          <p:cNvPr id="686" name="Google Shape;686;p29"/>
          <p:cNvCxnSpPr/>
          <p:nvPr/>
        </p:nvCxnSpPr>
        <p:spPr>
          <a:xfrm>
            <a:off x="1371600" y="5362575"/>
            <a:ext cx="485775" cy="0"/>
          </a:xfrm>
          <a:prstGeom prst="straightConnector1">
            <a:avLst/>
          </a:prstGeom>
          <a:noFill/>
          <a:ln cap="flat" cmpd="sng" w="9525">
            <a:solidFill>
              <a:schemeClr val="dk1"/>
            </a:solidFill>
            <a:prstDash val="solid"/>
            <a:miter lim="800000"/>
            <a:headEnd len="med" w="med" type="none"/>
            <a:tailEnd len="med" w="med" type="none"/>
          </a:ln>
        </p:spPr>
      </p:cxnSp>
      <p:cxnSp>
        <p:nvCxnSpPr>
          <p:cNvPr id="687" name="Google Shape;687;p29"/>
          <p:cNvCxnSpPr/>
          <p:nvPr/>
        </p:nvCxnSpPr>
        <p:spPr>
          <a:xfrm>
            <a:off x="1349375" y="5416550"/>
            <a:ext cx="508000" cy="403225"/>
          </a:xfrm>
          <a:prstGeom prst="straightConnector1">
            <a:avLst/>
          </a:prstGeom>
          <a:noFill/>
          <a:ln cap="flat" cmpd="sng" w="9525">
            <a:solidFill>
              <a:schemeClr val="dk1"/>
            </a:solidFill>
            <a:prstDash val="solid"/>
            <a:miter lim="800000"/>
            <a:headEnd len="med" w="med" type="none"/>
            <a:tailEnd len="med" w="med" type="none"/>
          </a:ln>
        </p:spPr>
      </p:cxnSp>
      <p:cxnSp>
        <p:nvCxnSpPr>
          <p:cNvPr id="688" name="Google Shape;688;p29"/>
          <p:cNvCxnSpPr/>
          <p:nvPr/>
        </p:nvCxnSpPr>
        <p:spPr>
          <a:xfrm>
            <a:off x="2825750" y="4959350"/>
            <a:ext cx="711200" cy="349250"/>
          </a:xfrm>
          <a:prstGeom prst="straightConnector1">
            <a:avLst/>
          </a:prstGeom>
          <a:noFill/>
          <a:ln cap="flat" cmpd="sng" w="9525">
            <a:solidFill>
              <a:schemeClr val="dk1"/>
            </a:solidFill>
            <a:prstDash val="solid"/>
            <a:miter lim="800000"/>
            <a:headEnd len="med" w="med" type="none"/>
            <a:tailEnd len="med" w="med" type="none"/>
          </a:ln>
        </p:spPr>
      </p:cxnSp>
      <p:cxnSp>
        <p:nvCxnSpPr>
          <p:cNvPr id="689" name="Google Shape;689;p29"/>
          <p:cNvCxnSpPr/>
          <p:nvPr/>
        </p:nvCxnSpPr>
        <p:spPr>
          <a:xfrm flipH="1" rot="10800000">
            <a:off x="2847975" y="5416550"/>
            <a:ext cx="688975" cy="403225"/>
          </a:xfrm>
          <a:prstGeom prst="straightConnector1">
            <a:avLst/>
          </a:prstGeom>
          <a:noFill/>
          <a:ln cap="flat" cmpd="sng" w="9525">
            <a:solidFill>
              <a:schemeClr val="dk1"/>
            </a:solidFill>
            <a:prstDash val="solid"/>
            <a:miter lim="800000"/>
            <a:headEnd len="med" w="med" type="none"/>
            <a:tailEnd len="med" w="med" type="none"/>
          </a:ln>
        </p:spPr>
      </p:cxnSp>
      <p:cxnSp>
        <p:nvCxnSpPr>
          <p:cNvPr id="690" name="Google Shape;690;p29"/>
          <p:cNvCxnSpPr/>
          <p:nvPr/>
        </p:nvCxnSpPr>
        <p:spPr>
          <a:xfrm>
            <a:off x="2847975" y="5362575"/>
            <a:ext cx="688975" cy="403225"/>
          </a:xfrm>
          <a:prstGeom prst="straightConnector1">
            <a:avLst/>
          </a:prstGeom>
          <a:noFill/>
          <a:ln cap="flat" cmpd="sng" w="9525">
            <a:solidFill>
              <a:schemeClr val="dk1"/>
            </a:solidFill>
            <a:prstDash val="solid"/>
            <a:miter lim="800000"/>
            <a:headEnd len="med" w="med" type="none"/>
            <a:tailEnd len="med" w="med" type="none"/>
          </a:ln>
        </p:spPr>
      </p:cxnSp>
      <p:sp>
        <p:nvSpPr>
          <p:cNvPr id="691" name="Google Shape;691;p29"/>
          <p:cNvSpPr/>
          <p:nvPr/>
        </p:nvSpPr>
        <p:spPr>
          <a:xfrm>
            <a:off x="3514725" y="4829175"/>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692" name="Google Shape;692;p29"/>
          <p:cNvCxnSpPr/>
          <p:nvPr/>
        </p:nvCxnSpPr>
        <p:spPr>
          <a:xfrm>
            <a:off x="2847975" y="4905375"/>
            <a:ext cx="666750" cy="0"/>
          </a:xfrm>
          <a:prstGeom prst="straightConnector1">
            <a:avLst/>
          </a:prstGeom>
          <a:noFill/>
          <a:ln cap="flat" cmpd="sng" w="9525">
            <a:solidFill>
              <a:schemeClr val="dk1"/>
            </a:solidFill>
            <a:prstDash val="solid"/>
            <a:miter lim="800000"/>
            <a:headEnd len="med" w="med" type="none"/>
            <a:tailEnd len="med" w="med" type="none"/>
          </a:ln>
        </p:spPr>
      </p:cxnSp>
      <p:sp>
        <p:nvSpPr>
          <p:cNvPr id="693" name="Google Shape;693;p29"/>
          <p:cNvSpPr txBox="1"/>
          <p:nvPr/>
        </p:nvSpPr>
        <p:spPr>
          <a:xfrm>
            <a:off x="2209800" y="6373812"/>
            <a:ext cx="800100"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Case (i)</a:t>
            </a:r>
            <a:endParaRPr/>
          </a:p>
        </p:txBody>
      </p:sp>
      <p:sp>
        <p:nvSpPr>
          <p:cNvPr id="694" name="Google Shape;694;p29"/>
          <p:cNvSpPr txBox="1"/>
          <p:nvPr/>
        </p:nvSpPr>
        <p:spPr>
          <a:xfrm>
            <a:off x="1752600" y="5967412"/>
            <a:ext cx="3238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1</a:t>
            </a:r>
            <a:endParaRPr/>
          </a:p>
        </p:txBody>
      </p:sp>
      <p:sp>
        <p:nvSpPr>
          <p:cNvPr id="695" name="Google Shape;695;p29"/>
          <p:cNvSpPr txBox="1"/>
          <p:nvPr/>
        </p:nvSpPr>
        <p:spPr>
          <a:xfrm>
            <a:off x="2600325" y="5962650"/>
            <a:ext cx="33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2</a:t>
            </a:r>
            <a:endParaRPr/>
          </a:p>
        </p:txBody>
      </p:sp>
      <p:sp>
        <p:nvSpPr>
          <p:cNvPr id="696" name="Google Shape;696;p29"/>
          <p:cNvSpPr txBox="1"/>
          <p:nvPr/>
        </p:nvSpPr>
        <p:spPr>
          <a:xfrm>
            <a:off x="3419475" y="5962650"/>
            <a:ext cx="33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3</a:t>
            </a:r>
            <a:endParaRPr/>
          </a:p>
        </p:txBody>
      </p:sp>
      <p:sp>
        <p:nvSpPr>
          <p:cNvPr id="697" name="Google Shape;697;p29"/>
          <p:cNvSpPr/>
          <p:nvPr/>
        </p:nvSpPr>
        <p:spPr>
          <a:xfrm>
            <a:off x="7221537" y="4600575"/>
            <a:ext cx="493712" cy="1666875"/>
          </a:xfrm>
          <a:custGeom>
            <a:rect b="b" l="l" r="r" t="t"/>
            <a:pathLst>
              <a:path extrusionOk="0" h="912" w="311">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98" name="Google Shape;698;p29"/>
          <p:cNvSpPr/>
          <p:nvPr/>
        </p:nvSpPr>
        <p:spPr>
          <a:xfrm>
            <a:off x="6400800" y="4600575"/>
            <a:ext cx="493712" cy="1666875"/>
          </a:xfrm>
          <a:custGeom>
            <a:rect b="b" l="l" r="r" t="t"/>
            <a:pathLst>
              <a:path extrusionOk="0" h="912" w="311">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699" name="Google Shape;699;p29"/>
          <p:cNvSpPr/>
          <p:nvPr/>
        </p:nvSpPr>
        <p:spPr>
          <a:xfrm>
            <a:off x="5581650" y="4619625"/>
            <a:ext cx="493712" cy="1666875"/>
          </a:xfrm>
          <a:custGeom>
            <a:rect b="b" l="l" r="r" t="t"/>
            <a:pathLst>
              <a:path extrusionOk="0" h="912" w="311">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00" name="Google Shape;700;p29"/>
          <p:cNvSpPr/>
          <p:nvPr/>
        </p:nvSpPr>
        <p:spPr>
          <a:xfrm>
            <a:off x="5715000" y="48006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01" name="Google Shape;701;p29"/>
          <p:cNvSpPr/>
          <p:nvPr/>
        </p:nvSpPr>
        <p:spPr>
          <a:xfrm>
            <a:off x="5715000" y="52578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02" name="Google Shape;702;p29"/>
          <p:cNvSpPr/>
          <p:nvPr/>
        </p:nvSpPr>
        <p:spPr>
          <a:xfrm>
            <a:off x="5715000" y="57150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03" name="Google Shape;703;p29"/>
          <p:cNvSpPr/>
          <p:nvPr/>
        </p:nvSpPr>
        <p:spPr>
          <a:xfrm>
            <a:off x="5076825" y="52578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04" name="Google Shape;704;p29"/>
          <p:cNvSpPr/>
          <p:nvPr/>
        </p:nvSpPr>
        <p:spPr>
          <a:xfrm>
            <a:off x="6553200" y="48006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05" name="Google Shape;705;p29"/>
          <p:cNvSpPr/>
          <p:nvPr/>
        </p:nvSpPr>
        <p:spPr>
          <a:xfrm>
            <a:off x="6553200" y="52578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06" name="Google Shape;706;p29"/>
          <p:cNvSpPr/>
          <p:nvPr/>
        </p:nvSpPr>
        <p:spPr>
          <a:xfrm>
            <a:off x="6553200" y="57150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07" name="Google Shape;707;p29"/>
          <p:cNvSpPr/>
          <p:nvPr/>
        </p:nvSpPr>
        <p:spPr>
          <a:xfrm>
            <a:off x="7372350" y="52578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08" name="Google Shape;708;p29"/>
          <p:cNvSpPr/>
          <p:nvPr/>
        </p:nvSpPr>
        <p:spPr>
          <a:xfrm>
            <a:off x="7372350" y="57150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709" name="Google Shape;709;p29"/>
          <p:cNvCxnSpPr/>
          <p:nvPr/>
        </p:nvCxnSpPr>
        <p:spPr>
          <a:xfrm>
            <a:off x="5867400" y="4876800"/>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710" name="Google Shape;710;p29"/>
          <p:cNvCxnSpPr/>
          <p:nvPr/>
        </p:nvCxnSpPr>
        <p:spPr>
          <a:xfrm flipH="1" rot="10800000">
            <a:off x="5845175" y="4930775"/>
            <a:ext cx="730250" cy="349250"/>
          </a:xfrm>
          <a:prstGeom prst="straightConnector1">
            <a:avLst/>
          </a:prstGeom>
          <a:noFill/>
          <a:ln cap="flat" cmpd="sng" w="9525">
            <a:solidFill>
              <a:schemeClr val="dk1"/>
            </a:solidFill>
            <a:prstDash val="solid"/>
            <a:miter lim="800000"/>
            <a:headEnd len="med" w="med" type="none"/>
            <a:tailEnd len="med" w="med" type="none"/>
          </a:ln>
        </p:spPr>
      </p:cxnSp>
      <p:cxnSp>
        <p:nvCxnSpPr>
          <p:cNvPr id="711" name="Google Shape;711;p29"/>
          <p:cNvCxnSpPr/>
          <p:nvPr/>
        </p:nvCxnSpPr>
        <p:spPr>
          <a:xfrm>
            <a:off x="5867400" y="5334000"/>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712" name="Google Shape;712;p29"/>
          <p:cNvCxnSpPr/>
          <p:nvPr/>
        </p:nvCxnSpPr>
        <p:spPr>
          <a:xfrm>
            <a:off x="5867400" y="5791200"/>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713" name="Google Shape;713;p29"/>
          <p:cNvCxnSpPr/>
          <p:nvPr/>
        </p:nvCxnSpPr>
        <p:spPr>
          <a:xfrm flipH="1" rot="10800000">
            <a:off x="5207000" y="4876800"/>
            <a:ext cx="508000" cy="403225"/>
          </a:xfrm>
          <a:prstGeom prst="straightConnector1">
            <a:avLst/>
          </a:prstGeom>
          <a:noFill/>
          <a:ln cap="flat" cmpd="sng" w="9525">
            <a:solidFill>
              <a:schemeClr val="dk1"/>
            </a:solidFill>
            <a:prstDash val="solid"/>
            <a:miter lim="800000"/>
            <a:headEnd len="med" w="med" type="none"/>
            <a:tailEnd len="med" w="med" type="none"/>
          </a:ln>
        </p:spPr>
      </p:cxnSp>
      <p:cxnSp>
        <p:nvCxnSpPr>
          <p:cNvPr id="714" name="Google Shape;714;p29"/>
          <p:cNvCxnSpPr/>
          <p:nvPr/>
        </p:nvCxnSpPr>
        <p:spPr>
          <a:xfrm>
            <a:off x="5229225" y="5334000"/>
            <a:ext cx="485775" cy="0"/>
          </a:xfrm>
          <a:prstGeom prst="straightConnector1">
            <a:avLst/>
          </a:prstGeom>
          <a:noFill/>
          <a:ln cap="flat" cmpd="sng" w="9525">
            <a:solidFill>
              <a:schemeClr val="dk1"/>
            </a:solidFill>
            <a:prstDash val="solid"/>
            <a:miter lim="800000"/>
            <a:headEnd len="med" w="med" type="none"/>
            <a:tailEnd len="med" w="med" type="none"/>
          </a:ln>
        </p:spPr>
      </p:cxnSp>
      <p:cxnSp>
        <p:nvCxnSpPr>
          <p:cNvPr id="715" name="Google Shape;715;p29"/>
          <p:cNvCxnSpPr/>
          <p:nvPr/>
        </p:nvCxnSpPr>
        <p:spPr>
          <a:xfrm>
            <a:off x="5207000" y="5387975"/>
            <a:ext cx="508000" cy="403225"/>
          </a:xfrm>
          <a:prstGeom prst="straightConnector1">
            <a:avLst/>
          </a:prstGeom>
          <a:noFill/>
          <a:ln cap="flat" cmpd="sng" w="9525">
            <a:solidFill>
              <a:schemeClr val="dk1"/>
            </a:solidFill>
            <a:prstDash val="solid"/>
            <a:miter lim="800000"/>
            <a:headEnd len="med" w="med" type="none"/>
            <a:tailEnd len="med" w="med" type="none"/>
          </a:ln>
        </p:spPr>
      </p:cxnSp>
      <p:cxnSp>
        <p:nvCxnSpPr>
          <p:cNvPr id="716" name="Google Shape;716;p29"/>
          <p:cNvCxnSpPr/>
          <p:nvPr/>
        </p:nvCxnSpPr>
        <p:spPr>
          <a:xfrm>
            <a:off x="6683375" y="4930775"/>
            <a:ext cx="711200" cy="349250"/>
          </a:xfrm>
          <a:prstGeom prst="straightConnector1">
            <a:avLst/>
          </a:prstGeom>
          <a:noFill/>
          <a:ln cap="flat" cmpd="sng" w="9525">
            <a:solidFill>
              <a:schemeClr val="dk1"/>
            </a:solidFill>
            <a:prstDash val="solid"/>
            <a:miter lim="800000"/>
            <a:headEnd len="med" w="med" type="none"/>
            <a:tailEnd len="med" w="med" type="none"/>
          </a:ln>
        </p:spPr>
      </p:cxnSp>
      <p:cxnSp>
        <p:nvCxnSpPr>
          <p:cNvPr id="717" name="Google Shape;717;p29"/>
          <p:cNvCxnSpPr/>
          <p:nvPr/>
        </p:nvCxnSpPr>
        <p:spPr>
          <a:xfrm flipH="1" rot="10800000">
            <a:off x="6705600" y="5387975"/>
            <a:ext cx="688975" cy="403225"/>
          </a:xfrm>
          <a:prstGeom prst="straightConnector1">
            <a:avLst/>
          </a:prstGeom>
          <a:noFill/>
          <a:ln cap="flat" cmpd="sng" w="9525">
            <a:solidFill>
              <a:schemeClr val="dk1"/>
            </a:solidFill>
            <a:prstDash val="solid"/>
            <a:miter lim="800000"/>
            <a:headEnd len="med" w="med" type="none"/>
            <a:tailEnd len="med" w="med" type="none"/>
          </a:ln>
        </p:spPr>
      </p:cxnSp>
      <p:cxnSp>
        <p:nvCxnSpPr>
          <p:cNvPr id="718" name="Google Shape;718;p29"/>
          <p:cNvCxnSpPr/>
          <p:nvPr/>
        </p:nvCxnSpPr>
        <p:spPr>
          <a:xfrm>
            <a:off x="6705600" y="5334000"/>
            <a:ext cx="688975" cy="403225"/>
          </a:xfrm>
          <a:prstGeom prst="straightConnector1">
            <a:avLst/>
          </a:prstGeom>
          <a:noFill/>
          <a:ln cap="flat" cmpd="sng" w="9525">
            <a:solidFill>
              <a:schemeClr val="dk1"/>
            </a:solidFill>
            <a:prstDash val="solid"/>
            <a:miter lim="800000"/>
            <a:headEnd len="med" w="med" type="none"/>
            <a:tailEnd len="med" w="med" type="none"/>
          </a:ln>
        </p:spPr>
      </p:cxnSp>
      <p:sp>
        <p:nvSpPr>
          <p:cNvPr id="719" name="Google Shape;719;p29"/>
          <p:cNvSpPr/>
          <p:nvPr/>
        </p:nvSpPr>
        <p:spPr>
          <a:xfrm>
            <a:off x="7372350" y="48006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720" name="Google Shape;720;p29"/>
          <p:cNvCxnSpPr/>
          <p:nvPr/>
        </p:nvCxnSpPr>
        <p:spPr>
          <a:xfrm>
            <a:off x="6705600" y="4876800"/>
            <a:ext cx="666750" cy="0"/>
          </a:xfrm>
          <a:prstGeom prst="straightConnector1">
            <a:avLst/>
          </a:prstGeom>
          <a:noFill/>
          <a:ln cap="flat" cmpd="sng" w="9525">
            <a:solidFill>
              <a:schemeClr val="dk1"/>
            </a:solidFill>
            <a:prstDash val="solid"/>
            <a:miter lim="800000"/>
            <a:headEnd len="med" w="med" type="none"/>
            <a:tailEnd len="med" w="med" type="none"/>
          </a:ln>
        </p:spPr>
      </p:cxnSp>
      <p:sp>
        <p:nvSpPr>
          <p:cNvPr id="721" name="Google Shape;721;p29"/>
          <p:cNvSpPr txBox="1"/>
          <p:nvPr/>
        </p:nvSpPr>
        <p:spPr>
          <a:xfrm>
            <a:off x="6067425" y="6345237"/>
            <a:ext cx="849312"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Case (ii)</a:t>
            </a:r>
            <a:endParaRPr/>
          </a:p>
        </p:txBody>
      </p:sp>
      <p:sp>
        <p:nvSpPr>
          <p:cNvPr id="722" name="Google Shape;722;p29"/>
          <p:cNvSpPr txBox="1"/>
          <p:nvPr/>
        </p:nvSpPr>
        <p:spPr>
          <a:xfrm>
            <a:off x="5610225" y="5938837"/>
            <a:ext cx="3238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1</a:t>
            </a:r>
            <a:endParaRPr/>
          </a:p>
        </p:txBody>
      </p:sp>
      <p:sp>
        <p:nvSpPr>
          <p:cNvPr id="723" name="Google Shape;723;p29"/>
          <p:cNvSpPr txBox="1"/>
          <p:nvPr/>
        </p:nvSpPr>
        <p:spPr>
          <a:xfrm>
            <a:off x="6457950" y="5934075"/>
            <a:ext cx="33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2</a:t>
            </a:r>
            <a:endParaRPr/>
          </a:p>
        </p:txBody>
      </p:sp>
      <p:sp>
        <p:nvSpPr>
          <p:cNvPr id="724" name="Google Shape;724;p29"/>
          <p:cNvSpPr txBox="1"/>
          <p:nvPr/>
        </p:nvSpPr>
        <p:spPr>
          <a:xfrm>
            <a:off x="7277100" y="5934075"/>
            <a:ext cx="33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3</a:t>
            </a:r>
            <a:endParaRPr/>
          </a:p>
        </p:txBody>
      </p:sp>
      <p:cxnSp>
        <p:nvCxnSpPr>
          <p:cNvPr id="725" name="Google Shape;725;p29"/>
          <p:cNvCxnSpPr/>
          <p:nvPr/>
        </p:nvCxnSpPr>
        <p:spPr>
          <a:xfrm rot="10800000">
            <a:off x="7448550" y="5410200"/>
            <a:ext cx="0" cy="304800"/>
          </a:xfrm>
          <a:prstGeom prst="straightConnector1">
            <a:avLst/>
          </a:prstGeom>
          <a:noFill/>
          <a:ln cap="flat" cmpd="sng" w="38100">
            <a:solidFill>
              <a:schemeClr val="accent1"/>
            </a:solidFill>
            <a:prstDash val="solid"/>
            <a:miter lim="800000"/>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3"/>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46" name="Google Shape;46;p3"/>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Undirected Graphs</a:t>
            </a:r>
            <a:endParaRPr/>
          </a:p>
        </p:txBody>
      </p:sp>
      <p:sp>
        <p:nvSpPr>
          <p:cNvPr id="47" name="Google Shape;47;p3"/>
          <p:cNvSpPr txBox="1"/>
          <p:nvPr>
            <p:ph idx="1" type="body"/>
          </p:nvPr>
        </p:nvSpPr>
        <p:spPr>
          <a:xfrm>
            <a:off x="609600" y="914400"/>
            <a:ext cx="8266112"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cap="none" strike="noStrike">
                <a:solidFill>
                  <a:srgbClr val="003399"/>
                </a:solidFill>
                <a:latin typeface="Comic Sans MS"/>
                <a:ea typeface="Comic Sans MS"/>
                <a:cs typeface="Comic Sans MS"/>
                <a:sym typeface="Comic Sans MS"/>
              </a:rPr>
              <a:t>Undirected graph.  </a:t>
            </a:r>
            <a:r>
              <a:rPr b="0" i="0" lang="en-US" sz="1800" u="none" cap="none" strike="noStrike">
                <a:solidFill>
                  <a:schemeClr val="dk1"/>
                </a:solidFill>
                <a:latin typeface="Comic Sans MS"/>
                <a:ea typeface="Comic Sans MS"/>
                <a:cs typeface="Comic Sans MS"/>
                <a:sym typeface="Comic Sans MS"/>
              </a:rPr>
              <a:t>G = (V, 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V = nodes.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E = edges between pairs of nodes.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Captures pairwise relationship between objects.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Graph size parameters:  n = |V|, m = |E|.</a:t>
            </a:r>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pic>
        <p:nvPicPr>
          <p:cNvPr id="48" name="Google Shape;48;p3"/>
          <p:cNvPicPr preferRelativeResize="0"/>
          <p:nvPr/>
        </p:nvPicPr>
        <p:blipFill rotWithShape="1">
          <a:blip r:embed="rId3">
            <a:alphaModFix/>
          </a:blip>
          <a:srcRect b="20929" l="19599" r="45515" t="0"/>
          <a:stretch/>
        </p:blipFill>
        <p:spPr>
          <a:xfrm>
            <a:off x="884237" y="3163887"/>
            <a:ext cx="2438400" cy="2590800"/>
          </a:xfrm>
          <a:prstGeom prst="rect">
            <a:avLst/>
          </a:prstGeom>
          <a:noFill/>
          <a:ln>
            <a:noFill/>
          </a:ln>
        </p:spPr>
      </p:pic>
      <p:sp>
        <p:nvSpPr>
          <p:cNvPr id="49" name="Google Shape;49;p3"/>
          <p:cNvSpPr txBox="1"/>
          <p:nvPr/>
        </p:nvSpPr>
        <p:spPr>
          <a:xfrm>
            <a:off x="3687762" y="3817937"/>
            <a:ext cx="5121275" cy="1412875"/>
          </a:xfrm>
          <a:prstGeom prst="rect">
            <a:avLst/>
          </a:prstGeom>
          <a:noFill/>
          <a:ln>
            <a:noFill/>
          </a:ln>
        </p:spPr>
        <p:txBody>
          <a:bodyPr anchorCtr="0" anchor="t" bIns="46025" lIns="92075" spcFirstLastPara="1" rIns="92075" wrap="square" tIns="46025">
            <a:spAutoFit/>
          </a:bodyPr>
          <a:lstStyle/>
          <a:p>
            <a:pPr indent="0" lvl="0" marL="0" marR="0" rtl="0" algn="l">
              <a:lnSpc>
                <a:spcPct val="1625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V = { 1, 2, 3, 4, 5, 6, 7, 8 }</a:t>
            </a:r>
            <a:endParaRPr/>
          </a:p>
          <a:p>
            <a:pPr indent="0" lvl="0" marL="0" marR="0" rtl="0" algn="l">
              <a:lnSpc>
                <a:spcPct val="1625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E = { 1-2, 1-3, 2-3, 2-4, 2-5, 3-5, 3-7, 3-8, 4-5, 5-6 }</a:t>
            </a:r>
            <a:br>
              <a:rPr b="0" i="0" lang="en-US" sz="1600" u="none">
                <a:solidFill>
                  <a:schemeClr val="dk1"/>
                </a:solidFill>
                <a:latin typeface="Comic Sans MS"/>
                <a:ea typeface="Comic Sans MS"/>
                <a:cs typeface="Comic Sans MS"/>
                <a:sym typeface="Comic Sans MS"/>
              </a:rPr>
            </a:br>
            <a:r>
              <a:rPr b="0" i="0" lang="en-US" sz="1600" u="none">
                <a:solidFill>
                  <a:schemeClr val="dk1"/>
                </a:solidFill>
                <a:latin typeface="Comic Sans MS"/>
                <a:ea typeface="Comic Sans MS"/>
                <a:cs typeface="Comic Sans MS"/>
                <a:sym typeface="Comic Sans MS"/>
              </a:rPr>
              <a:t>n = 8</a:t>
            </a:r>
            <a:endParaRPr/>
          </a:p>
          <a:p>
            <a:pPr indent="0" lvl="0" marL="0" marR="0" rtl="0" algn="l">
              <a:lnSpc>
                <a:spcPct val="1625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m = 11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9" name="Shape 729"/>
        <p:cNvGrpSpPr/>
        <p:nvPr/>
      </p:nvGrpSpPr>
      <p:grpSpPr>
        <a:xfrm>
          <a:off x="0" y="0"/>
          <a:ext cx="0" cy="0"/>
          <a:chOff x="0" y="0"/>
          <a:chExt cx="0" cy="0"/>
        </a:xfrm>
      </p:grpSpPr>
      <p:sp>
        <p:nvSpPr>
          <p:cNvPr id="730" name="Google Shape;730;p30"/>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731" name="Google Shape;731;p30"/>
          <p:cNvSpPr/>
          <p:nvPr/>
        </p:nvSpPr>
        <p:spPr>
          <a:xfrm>
            <a:off x="3363912" y="4629150"/>
            <a:ext cx="493712" cy="1666875"/>
          </a:xfrm>
          <a:custGeom>
            <a:rect b="b" l="l" r="r" t="t"/>
            <a:pathLst>
              <a:path extrusionOk="0" h="912" w="311">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32" name="Google Shape;732;p30"/>
          <p:cNvSpPr/>
          <p:nvPr/>
        </p:nvSpPr>
        <p:spPr>
          <a:xfrm>
            <a:off x="2543175" y="4629150"/>
            <a:ext cx="493712" cy="1666875"/>
          </a:xfrm>
          <a:custGeom>
            <a:rect b="b" l="l" r="r" t="t"/>
            <a:pathLst>
              <a:path extrusionOk="0" h="912" w="311">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33" name="Google Shape;733;p30"/>
          <p:cNvSpPr/>
          <p:nvPr/>
        </p:nvSpPr>
        <p:spPr>
          <a:xfrm>
            <a:off x="1724025" y="4648200"/>
            <a:ext cx="493712" cy="1666875"/>
          </a:xfrm>
          <a:custGeom>
            <a:rect b="b" l="l" r="r" t="t"/>
            <a:pathLst>
              <a:path extrusionOk="0" h="912" w="311">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34" name="Google Shape;734;p30"/>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Bipartite Graphs</a:t>
            </a:r>
            <a:endParaRPr/>
          </a:p>
        </p:txBody>
      </p:sp>
      <p:sp>
        <p:nvSpPr>
          <p:cNvPr id="735" name="Google Shape;735;p30"/>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Lemma.  </a:t>
            </a:r>
            <a:r>
              <a:rPr b="0" i="0" lang="en-US" sz="1800" u="none">
                <a:solidFill>
                  <a:schemeClr val="dk1"/>
                </a:solidFill>
                <a:latin typeface="Comic Sans MS"/>
                <a:ea typeface="Comic Sans MS"/>
                <a:cs typeface="Comic Sans MS"/>
                <a:sym typeface="Comic Sans MS"/>
              </a:rPr>
              <a:t>Let G be a connected graph, and let L</a:t>
            </a:r>
            <a:r>
              <a:rPr b="0" baseline="-25000" i="0" lang="en-US" sz="1800" u="none">
                <a:solidFill>
                  <a:schemeClr val="dk1"/>
                </a:solidFill>
                <a:latin typeface="Comic Sans MS"/>
                <a:ea typeface="Comic Sans MS"/>
                <a:cs typeface="Comic Sans MS"/>
                <a:sym typeface="Comic Sans MS"/>
              </a:rPr>
              <a:t>0</a:t>
            </a:r>
            <a:r>
              <a:rPr b="0" i="0" lang="en-US" sz="1800" u="none">
                <a:solidFill>
                  <a:schemeClr val="dk1"/>
                </a:solidFill>
                <a:latin typeface="Comic Sans MS"/>
                <a:ea typeface="Comic Sans MS"/>
                <a:cs typeface="Comic Sans MS"/>
                <a:sym typeface="Comic Sans MS"/>
              </a:rPr>
              <a:t>, …, L</a:t>
            </a:r>
            <a:r>
              <a:rPr b="0" baseline="-25000" i="0" lang="en-US" sz="1800" u="none">
                <a:solidFill>
                  <a:schemeClr val="dk1"/>
                </a:solidFill>
                <a:latin typeface="Comic Sans MS"/>
                <a:ea typeface="Comic Sans MS"/>
                <a:cs typeface="Comic Sans MS"/>
                <a:sym typeface="Comic Sans MS"/>
              </a:rPr>
              <a:t>k</a:t>
            </a:r>
            <a:r>
              <a:rPr b="0" i="0" lang="en-US" sz="1800" u="none">
                <a:solidFill>
                  <a:schemeClr val="dk1"/>
                </a:solidFill>
                <a:latin typeface="Comic Sans MS"/>
                <a:ea typeface="Comic Sans MS"/>
                <a:cs typeface="Comic Sans MS"/>
                <a:sym typeface="Comic Sans MS"/>
              </a:rPr>
              <a:t> be the layers produced by BFS starting at node s.  Exactly one of the following holds.</a:t>
            </a:r>
            <a:endParaRPr/>
          </a:p>
          <a:p>
            <a:pPr indent="-231775" lvl="1" marL="346075" marR="0" rtl="0" algn="l">
              <a:lnSpc>
                <a:spcPct val="144444"/>
              </a:lnSpc>
              <a:spcBef>
                <a:spcPts val="0"/>
              </a:spcBef>
              <a:spcAft>
                <a:spcPts val="0"/>
              </a:spcAft>
              <a:buClr>
                <a:schemeClr val="dk1"/>
              </a:buClr>
              <a:buSzPts val="630"/>
              <a:buFont typeface="Arial"/>
              <a:buNone/>
            </a:pPr>
            <a:r>
              <a:rPr b="0" i="0" lang="en-US" sz="1800" u="none" cap="none" strike="noStrike">
                <a:solidFill>
                  <a:schemeClr val="dk1"/>
                </a:solidFill>
                <a:latin typeface="Comic Sans MS"/>
                <a:ea typeface="Comic Sans MS"/>
                <a:cs typeface="Comic Sans MS"/>
                <a:sym typeface="Comic Sans MS"/>
              </a:rPr>
              <a:t>(i)   No edge of G joins two nodes of the same layer, and G is bipartite.</a:t>
            </a:r>
            <a:endParaRPr/>
          </a:p>
          <a:p>
            <a:pPr indent="-231775" lvl="1" marL="346075" marR="0" rtl="0" algn="l">
              <a:lnSpc>
                <a:spcPct val="144444"/>
              </a:lnSpc>
              <a:spcBef>
                <a:spcPts val="0"/>
              </a:spcBef>
              <a:spcAft>
                <a:spcPts val="0"/>
              </a:spcAft>
              <a:buClr>
                <a:schemeClr val="dk1"/>
              </a:buClr>
              <a:buSzPts val="630"/>
              <a:buFont typeface="Arial"/>
              <a:buNone/>
            </a:pPr>
            <a:r>
              <a:rPr b="0" i="0" lang="en-US" sz="1800" u="none" cap="none" strike="noStrike">
                <a:solidFill>
                  <a:schemeClr val="dk1"/>
                </a:solidFill>
                <a:latin typeface="Comic Sans MS"/>
                <a:ea typeface="Comic Sans MS"/>
                <a:cs typeface="Comic Sans MS"/>
                <a:sym typeface="Comic Sans MS"/>
              </a:rPr>
              <a:t>(ii)  An edge of G joins two nodes of the same layer, and G contains an</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   odd-length cycle (and hence is not bipartite).</a:t>
            </a:r>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  </a:t>
            </a:r>
            <a:r>
              <a:rPr b="0" i="0" lang="en-US" sz="1800" u="none">
                <a:solidFill>
                  <a:schemeClr val="hlink"/>
                </a:solidFill>
                <a:latin typeface="Comic Sans MS"/>
                <a:ea typeface="Comic Sans MS"/>
                <a:cs typeface="Comic Sans MS"/>
                <a:sym typeface="Comic Sans MS"/>
              </a:rPr>
              <a:t>(i)</a:t>
            </a:r>
            <a:endParaRPr b="0" i="0" sz="1800" u="none">
              <a:solidFill>
                <a:srgbClr val="003399"/>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Suppose no edge joins two nodes in the same layer.</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By previous lemma, this implies all edges join nodes on same level.</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Bipartition:  red = nodes on odd levels, blue = nodes on even levels.</a:t>
            </a:r>
            <a:endParaRPr/>
          </a:p>
        </p:txBody>
      </p:sp>
      <p:sp>
        <p:nvSpPr>
          <p:cNvPr id="736" name="Google Shape;736;p30"/>
          <p:cNvSpPr/>
          <p:nvPr/>
        </p:nvSpPr>
        <p:spPr>
          <a:xfrm>
            <a:off x="1857375" y="4829175"/>
            <a:ext cx="152400" cy="152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37" name="Google Shape;737;p30"/>
          <p:cNvSpPr/>
          <p:nvPr/>
        </p:nvSpPr>
        <p:spPr>
          <a:xfrm>
            <a:off x="1857375" y="5286375"/>
            <a:ext cx="152400" cy="152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38" name="Google Shape;738;p30"/>
          <p:cNvSpPr/>
          <p:nvPr/>
        </p:nvSpPr>
        <p:spPr>
          <a:xfrm>
            <a:off x="1857375" y="5743575"/>
            <a:ext cx="152400" cy="152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39" name="Google Shape;739;p30"/>
          <p:cNvSpPr/>
          <p:nvPr/>
        </p:nvSpPr>
        <p:spPr>
          <a:xfrm>
            <a:off x="1323975" y="5286375"/>
            <a:ext cx="152400" cy="15240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40" name="Google Shape;740;p30"/>
          <p:cNvSpPr/>
          <p:nvPr/>
        </p:nvSpPr>
        <p:spPr>
          <a:xfrm>
            <a:off x="2695575" y="4829175"/>
            <a:ext cx="152400" cy="15240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41" name="Google Shape;741;p30"/>
          <p:cNvSpPr/>
          <p:nvPr/>
        </p:nvSpPr>
        <p:spPr>
          <a:xfrm>
            <a:off x="2695575" y="5286375"/>
            <a:ext cx="152400" cy="15240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42" name="Google Shape;742;p30"/>
          <p:cNvSpPr/>
          <p:nvPr/>
        </p:nvSpPr>
        <p:spPr>
          <a:xfrm>
            <a:off x="2695575" y="5743575"/>
            <a:ext cx="152400" cy="15240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43" name="Google Shape;743;p30"/>
          <p:cNvSpPr/>
          <p:nvPr/>
        </p:nvSpPr>
        <p:spPr>
          <a:xfrm>
            <a:off x="3514725" y="5286375"/>
            <a:ext cx="152400" cy="152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44" name="Google Shape;744;p30"/>
          <p:cNvSpPr/>
          <p:nvPr/>
        </p:nvSpPr>
        <p:spPr>
          <a:xfrm>
            <a:off x="3514725" y="5743575"/>
            <a:ext cx="152400" cy="152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745" name="Google Shape;745;p30"/>
          <p:cNvCxnSpPr/>
          <p:nvPr/>
        </p:nvCxnSpPr>
        <p:spPr>
          <a:xfrm>
            <a:off x="2009775" y="4905375"/>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746" name="Google Shape;746;p30"/>
          <p:cNvCxnSpPr/>
          <p:nvPr/>
        </p:nvCxnSpPr>
        <p:spPr>
          <a:xfrm flipH="1" rot="10800000">
            <a:off x="1987550" y="4959350"/>
            <a:ext cx="730250" cy="349250"/>
          </a:xfrm>
          <a:prstGeom prst="straightConnector1">
            <a:avLst/>
          </a:prstGeom>
          <a:noFill/>
          <a:ln cap="flat" cmpd="sng" w="9525">
            <a:solidFill>
              <a:schemeClr val="dk1"/>
            </a:solidFill>
            <a:prstDash val="solid"/>
            <a:miter lim="800000"/>
            <a:headEnd len="med" w="med" type="none"/>
            <a:tailEnd len="med" w="med" type="none"/>
          </a:ln>
        </p:spPr>
      </p:cxnSp>
      <p:cxnSp>
        <p:nvCxnSpPr>
          <p:cNvPr id="747" name="Google Shape;747;p30"/>
          <p:cNvCxnSpPr/>
          <p:nvPr/>
        </p:nvCxnSpPr>
        <p:spPr>
          <a:xfrm>
            <a:off x="2009775" y="5362575"/>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748" name="Google Shape;748;p30"/>
          <p:cNvCxnSpPr/>
          <p:nvPr/>
        </p:nvCxnSpPr>
        <p:spPr>
          <a:xfrm>
            <a:off x="2009775" y="5819775"/>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749" name="Google Shape;749;p30"/>
          <p:cNvCxnSpPr/>
          <p:nvPr/>
        </p:nvCxnSpPr>
        <p:spPr>
          <a:xfrm flipH="1" rot="10800000">
            <a:off x="1454150" y="4905375"/>
            <a:ext cx="403225" cy="403225"/>
          </a:xfrm>
          <a:prstGeom prst="straightConnector1">
            <a:avLst/>
          </a:prstGeom>
          <a:noFill/>
          <a:ln cap="flat" cmpd="sng" w="9525">
            <a:solidFill>
              <a:schemeClr val="dk1"/>
            </a:solidFill>
            <a:prstDash val="solid"/>
            <a:miter lim="800000"/>
            <a:headEnd len="med" w="med" type="none"/>
            <a:tailEnd len="med" w="med" type="none"/>
          </a:ln>
        </p:spPr>
      </p:cxnSp>
      <p:cxnSp>
        <p:nvCxnSpPr>
          <p:cNvPr id="750" name="Google Shape;750;p30"/>
          <p:cNvCxnSpPr/>
          <p:nvPr/>
        </p:nvCxnSpPr>
        <p:spPr>
          <a:xfrm>
            <a:off x="1476375" y="5362575"/>
            <a:ext cx="381000" cy="0"/>
          </a:xfrm>
          <a:prstGeom prst="straightConnector1">
            <a:avLst/>
          </a:prstGeom>
          <a:noFill/>
          <a:ln cap="flat" cmpd="sng" w="9525">
            <a:solidFill>
              <a:schemeClr val="dk1"/>
            </a:solidFill>
            <a:prstDash val="solid"/>
            <a:miter lim="800000"/>
            <a:headEnd len="med" w="med" type="none"/>
            <a:tailEnd len="med" w="med" type="none"/>
          </a:ln>
        </p:spPr>
      </p:cxnSp>
      <p:cxnSp>
        <p:nvCxnSpPr>
          <p:cNvPr id="751" name="Google Shape;751;p30"/>
          <p:cNvCxnSpPr/>
          <p:nvPr/>
        </p:nvCxnSpPr>
        <p:spPr>
          <a:xfrm>
            <a:off x="1454150" y="5416550"/>
            <a:ext cx="403225" cy="403225"/>
          </a:xfrm>
          <a:prstGeom prst="straightConnector1">
            <a:avLst/>
          </a:prstGeom>
          <a:noFill/>
          <a:ln cap="flat" cmpd="sng" w="9525">
            <a:solidFill>
              <a:schemeClr val="dk1"/>
            </a:solidFill>
            <a:prstDash val="solid"/>
            <a:miter lim="800000"/>
            <a:headEnd len="med" w="med" type="none"/>
            <a:tailEnd len="med" w="med" type="none"/>
          </a:ln>
        </p:spPr>
      </p:cxnSp>
      <p:cxnSp>
        <p:nvCxnSpPr>
          <p:cNvPr id="752" name="Google Shape;752;p30"/>
          <p:cNvCxnSpPr/>
          <p:nvPr/>
        </p:nvCxnSpPr>
        <p:spPr>
          <a:xfrm>
            <a:off x="2825750" y="4959350"/>
            <a:ext cx="711200" cy="349250"/>
          </a:xfrm>
          <a:prstGeom prst="straightConnector1">
            <a:avLst/>
          </a:prstGeom>
          <a:noFill/>
          <a:ln cap="flat" cmpd="sng" w="9525">
            <a:solidFill>
              <a:schemeClr val="dk1"/>
            </a:solidFill>
            <a:prstDash val="solid"/>
            <a:miter lim="800000"/>
            <a:headEnd len="med" w="med" type="none"/>
            <a:tailEnd len="med" w="med" type="none"/>
          </a:ln>
        </p:spPr>
      </p:cxnSp>
      <p:cxnSp>
        <p:nvCxnSpPr>
          <p:cNvPr id="753" name="Google Shape;753;p30"/>
          <p:cNvCxnSpPr/>
          <p:nvPr/>
        </p:nvCxnSpPr>
        <p:spPr>
          <a:xfrm flipH="1" rot="10800000">
            <a:off x="2847975" y="5416550"/>
            <a:ext cx="688975" cy="403225"/>
          </a:xfrm>
          <a:prstGeom prst="straightConnector1">
            <a:avLst/>
          </a:prstGeom>
          <a:noFill/>
          <a:ln cap="flat" cmpd="sng" w="9525">
            <a:solidFill>
              <a:schemeClr val="dk1"/>
            </a:solidFill>
            <a:prstDash val="solid"/>
            <a:miter lim="800000"/>
            <a:headEnd len="med" w="med" type="none"/>
            <a:tailEnd len="med" w="med" type="none"/>
          </a:ln>
        </p:spPr>
      </p:cxnSp>
      <p:cxnSp>
        <p:nvCxnSpPr>
          <p:cNvPr id="754" name="Google Shape;754;p30"/>
          <p:cNvCxnSpPr/>
          <p:nvPr/>
        </p:nvCxnSpPr>
        <p:spPr>
          <a:xfrm>
            <a:off x="2847975" y="5362575"/>
            <a:ext cx="688975" cy="403225"/>
          </a:xfrm>
          <a:prstGeom prst="straightConnector1">
            <a:avLst/>
          </a:prstGeom>
          <a:noFill/>
          <a:ln cap="flat" cmpd="sng" w="9525">
            <a:solidFill>
              <a:schemeClr val="dk1"/>
            </a:solidFill>
            <a:prstDash val="solid"/>
            <a:miter lim="800000"/>
            <a:headEnd len="med" w="med" type="none"/>
            <a:tailEnd len="med" w="med" type="none"/>
          </a:ln>
        </p:spPr>
      </p:cxnSp>
      <p:sp>
        <p:nvSpPr>
          <p:cNvPr id="755" name="Google Shape;755;p30"/>
          <p:cNvSpPr/>
          <p:nvPr/>
        </p:nvSpPr>
        <p:spPr>
          <a:xfrm>
            <a:off x="3514725" y="4829175"/>
            <a:ext cx="152400" cy="152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756" name="Google Shape;756;p30"/>
          <p:cNvCxnSpPr/>
          <p:nvPr/>
        </p:nvCxnSpPr>
        <p:spPr>
          <a:xfrm>
            <a:off x="2847975" y="4905375"/>
            <a:ext cx="666750" cy="0"/>
          </a:xfrm>
          <a:prstGeom prst="straightConnector1">
            <a:avLst/>
          </a:prstGeom>
          <a:noFill/>
          <a:ln cap="flat" cmpd="sng" w="9525">
            <a:solidFill>
              <a:schemeClr val="dk1"/>
            </a:solidFill>
            <a:prstDash val="solid"/>
            <a:miter lim="800000"/>
            <a:headEnd len="med" w="med" type="none"/>
            <a:tailEnd len="med" w="med" type="none"/>
          </a:ln>
        </p:spPr>
      </p:cxnSp>
      <p:sp>
        <p:nvSpPr>
          <p:cNvPr id="757" name="Google Shape;757;p30"/>
          <p:cNvSpPr txBox="1"/>
          <p:nvPr/>
        </p:nvSpPr>
        <p:spPr>
          <a:xfrm>
            <a:off x="2209800" y="6373812"/>
            <a:ext cx="800100"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Case (i)</a:t>
            </a:r>
            <a:endParaRPr/>
          </a:p>
        </p:txBody>
      </p:sp>
      <p:sp>
        <p:nvSpPr>
          <p:cNvPr id="758" name="Google Shape;758;p30"/>
          <p:cNvSpPr txBox="1"/>
          <p:nvPr/>
        </p:nvSpPr>
        <p:spPr>
          <a:xfrm>
            <a:off x="1752600" y="5967412"/>
            <a:ext cx="3238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1</a:t>
            </a:r>
            <a:endParaRPr/>
          </a:p>
        </p:txBody>
      </p:sp>
      <p:sp>
        <p:nvSpPr>
          <p:cNvPr id="759" name="Google Shape;759;p30"/>
          <p:cNvSpPr txBox="1"/>
          <p:nvPr/>
        </p:nvSpPr>
        <p:spPr>
          <a:xfrm>
            <a:off x="2600325" y="5962650"/>
            <a:ext cx="33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2</a:t>
            </a:r>
            <a:endParaRPr/>
          </a:p>
        </p:txBody>
      </p:sp>
      <p:sp>
        <p:nvSpPr>
          <p:cNvPr id="760" name="Google Shape;760;p30"/>
          <p:cNvSpPr txBox="1"/>
          <p:nvPr/>
        </p:nvSpPr>
        <p:spPr>
          <a:xfrm>
            <a:off x="3419475" y="5962650"/>
            <a:ext cx="33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L</a:t>
            </a:r>
            <a:r>
              <a:rPr b="0" baseline="-25000" i="0" lang="en-US" sz="1200" u="none">
                <a:solidFill>
                  <a:schemeClr val="dk1"/>
                </a:solidFill>
                <a:latin typeface="Comic Sans MS"/>
                <a:ea typeface="Comic Sans MS"/>
                <a:cs typeface="Comic Sans MS"/>
                <a:sym typeface="Comic Sans MS"/>
              </a:rPr>
              <a:t>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4" name="Shape 764"/>
        <p:cNvGrpSpPr/>
        <p:nvPr/>
      </p:nvGrpSpPr>
      <p:grpSpPr>
        <a:xfrm>
          <a:off x="0" y="0"/>
          <a:ext cx="0" cy="0"/>
          <a:chOff x="0" y="0"/>
          <a:chExt cx="0" cy="0"/>
        </a:xfrm>
      </p:grpSpPr>
      <p:sp>
        <p:nvSpPr>
          <p:cNvPr id="765" name="Google Shape;765;p31"/>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766" name="Google Shape;766;p31"/>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Bipartite Graphs</a:t>
            </a:r>
            <a:endParaRPr/>
          </a:p>
        </p:txBody>
      </p:sp>
      <p:sp>
        <p:nvSpPr>
          <p:cNvPr id="767" name="Google Shape;767;p31"/>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Lemma.  </a:t>
            </a:r>
            <a:r>
              <a:rPr b="0" i="0" lang="en-US" sz="1800" u="none">
                <a:solidFill>
                  <a:schemeClr val="dk1"/>
                </a:solidFill>
                <a:latin typeface="Comic Sans MS"/>
                <a:ea typeface="Comic Sans MS"/>
                <a:cs typeface="Comic Sans MS"/>
                <a:sym typeface="Comic Sans MS"/>
              </a:rPr>
              <a:t>Let G be a connected graph, and let L</a:t>
            </a:r>
            <a:r>
              <a:rPr b="0" baseline="-25000" i="0" lang="en-US" sz="1800" u="none">
                <a:solidFill>
                  <a:schemeClr val="dk1"/>
                </a:solidFill>
                <a:latin typeface="Comic Sans MS"/>
                <a:ea typeface="Comic Sans MS"/>
                <a:cs typeface="Comic Sans MS"/>
                <a:sym typeface="Comic Sans MS"/>
              </a:rPr>
              <a:t>0</a:t>
            </a:r>
            <a:r>
              <a:rPr b="0" i="0" lang="en-US" sz="1800" u="none">
                <a:solidFill>
                  <a:schemeClr val="dk1"/>
                </a:solidFill>
                <a:latin typeface="Comic Sans MS"/>
                <a:ea typeface="Comic Sans MS"/>
                <a:cs typeface="Comic Sans MS"/>
                <a:sym typeface="Comic Sans MS"/>
              </a:rPr>
              <a:t>, …, L</a:t>
            </a:r>
            <a:r>
              <a:rPr b="0" baseline="-25000" i="0" lang="en-US" sz="1800" u="none">
                <a:solidFill>
                  <a:schemeClr val="dk1"/>
                </a:solidFill>
                <a:latin typeface="Comic Sans MS"/>
                <a:ea typeface="Comic Sans MS"/>
                <a:cs typeface="Comic Sans MS"/>
                <a:sym typeface="Comic Sans MS"/>
              </a:rPr>
              <a:t>k</a:t>
            </a:r>
            <a:r>
              <a:rPr b="0" i="0" lang="en-US" sz="1800" u="none">
                <a:solidFill>
                  <a:schemeClr val="dk1"/>
                </a:solidFill>
                <a:latin typeface="Comic Sans MS"/>
                <a:ea typeface="Comic Sans MS"/>
                <a:cs typeface="Comic Sans MS"/>
                <a:sym typeface="Comic Sans MS"/>
              </a:rPr>
              <a:t> be the layers produced by BFS starting at node s.  Exactly one of the following holds.</a:t>
            </a:r>
            <a:endParaRPr/>
          </a:p>
          <a:p>
            <a:pPr indent="-231775" lvl="1" marL="346075" marR="0" rtl="0" algn="l">
              <a:lnSpc>
                <a:spcPct val="144444"/>
              </a:lnSpc>
              <a:spcBef>
                <a:spcPts val="0"/>
              </a:spcBef>
              <a:spcAft>
                <a:spcPts val="0"/>
              </a:spcAft>
              <a:buClr>
                <a:schemeClr val="dk1"/>
              </a:buClr>
              <a:buSzPts val="630"/>
              <a:buFont typeface="Arial"/>
              <a:buNone/>
            </a:pPr>
            <a:r>
              <a:rPr b="0" i="0" lang="en-US" sz="1800" u="none" cap="none" strike="noStrike">
                <a:solidFill>
                  <a:schemeClr val="dk1"/>
                </a:solidFill>
                <a:latin typeface="Comic Sans MS"/>
                <a:ea typeface="Comic Sans MS"/>
                <a:cs typeface="Comic Sans MS"/>
                <a:sym typeface="Comic Sans MS"/>
              </a:rPr>
              <a:t>(i)   No edge of G joins two nodes of the same layer, and G is bipartite.</a:t>
            </a:r>
            <a:endParaRPr/>
          </a:p>
          <a:p>
            <a:pPr indent="-231775" lvl="1" marL="346075" marR="0" rtl="0" algn="l">
              <a:lnSpc>
                <a:spcPct val="144444"/>
              </a:lnSpc>
              <a:spcBef>
                <a:spcPts val="0"/>
              </a:spcBef>
              <a:spcAft>
                <a:spcPts val="0"/>
              </a:spcAft>
              <a:buClr>
                <a:schemeClr val="dk1"/>
              </a:buClr>
              <a:buSzPts val="630"/>
              <a:buFont typeface="Arial"/>
              <a:buNone/>
            </a:pPr>
            <a:r>
              <a:rPr b="0" i="0" lang="en-US" sz="1800" u="none" cap="none" strike="noStrike">
                <a:solidFill>
                  <a:schemeClr val="dk1"/>
                </a:solidFill>
                <a:latin typeface="Comic Sans MS"/>
                <a:ea typeface="Comic Sans MS"/>
                <a:cs typeface="Comic Sans MS"/>
                <a:sym typeface="Comic Sans MS"/>
              </a:rPr>
              <a:t>(ii)  An edge of G joins two nodes of the same layer, and G contains an</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   odd-length cycle (and hence is not bipartite).</a:t>
            </a:r>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  </a:t>
            </a:r>
            <a:r>
              <a:rPr b="0" i="0" lang="en-US" sz="1800" u="none">
                <a:solidFill>
                  <a:schemeClr val="hlink"/>
                </a:solidFill>
                <a:latin typeface="Comic Sans MS"/>
                <a:ea typeface="Comic Sans MS"/>
                <a:cs typeface="Comic Sans MS"/>
                <a:sym typeface="Comic Sans MS"/>
              </a:rPr>
              <a:t>(ii)</a:t>
            </a:r>
            <a:endParaRPr b="0" i="0" sz="1800" u="none">
              <a:solidFill>
                <a:srgbClr val="003399"/>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Suppose (x, y) is an edge with x, y in same level L</a:t>
            </a:r>
            <a:r>
              <a:rPr b="0" baseline="-25000" i="0" lang="en-US" sz="1800" u="none" cap="none" strike="noStrike">
                <a:solidFill>
                  <a:schemeClr val="dk1"/>
                </a:solidFill>
                <a:latin typeface="Comic Sans MS"/>
                <a:ea typeface="Comic Sans MS"/>
                <a:cs typeface="Comic Sans MS"/>
                <a:sym typeface="Comic Sans MS"/>
              </a:rPr>
              <a:t>j</a:t>
            </a:r>
            <a:r>
              <a:rPr b="0" i="0" lang="en-US" sz="1800" u="none" cap="none" strike="noStrike">
                <a:solidFill>
                  <a:schemeClr val="dk1"/>
                </a:solidFill>
                <a:latin typeface="Comic Sans MS"/>
                <a:ea typeface="Comic Sans MS"/>
                <a:cs typeface="Comic Sans MS"/>
                <a:sym typeface="Comic Sans MS"/>
              </a:rPr>
              <a:t>.</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Let z = lca(x, y) = lowest common ancestor.</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Let L</a:t>
            </a:r>
            <a:r>
              <a:rPr b="0" baseline="-25000" i="0" lang="en-US" sz="1800" u="none" cap="none" strike="noStrike">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 be level containing z.</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Consider cycle that takes edge from x to y,</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then path from y to z, then path from z to x.</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Its length is  1  +   (j-i)  +  (j-i),  which is odd.  ▪</a:t>
            </a:r>
            <a:endParaRPr/>
          </a:p>
        </p:txBody>
      </p:sp>
      <p:pic>
        <p:nvPicPr>
          <p:cNvPr id="768" name="Google Shape;768;p31"/>
          <p:cNvPicPr preferRelativeResize="0"/>
          <p:nvPr/>
        </p:nvPicPr>
        <p:blipFill rotWithShape="1">
          <a:blip r:embed="rId3">
            <a:alphaModFix/>
          </a:blip>
          <a:srcRect b="32026" l="10490" r="16065" t="14378"/>
          <a:stretch/>
        </p:blipFill>
        <p:spPr>
          <a:xfrm>
            <a:off x="6781800" y="3200400"/>
            <a:ext cx="1770062" cy="2590800"/>
          </a:xfrm>
          <a:prstGeom prst="rect">
            <a:avLst/>
          </a:prstGeom>
          <a:noFill/>
          <a:ln>
            <a:noFill/>
          </a:ln>
        </p:spPr>
      </p:pic>
      <p:sp>
        <p:nvSpPr>
          <p:cNvPr id="769" name="Google Shape;769;p31"/>
          <p:cNvSpPr txBox="1"/>
          <p:nvPr/>
        </p:nvSpPr>
        <p:spPr>
          <a:xfrm>
            <a:off x="7974012" y="3717925"/>
            <a:ext cx="9969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z = lca(x, y)</a:t>
            </a:r>
            <a:endParaRPr/>
          </a:p>
        </p:txBody>
      </p:sp>
      <p:cxnSp>
        <p:nvCxnSpPr>
          <p:cNvPr id="770" name="Google Shape;770;p31"/>
          <p:cNvCxnSpPr/>
          <p:nvPr/>
        </p:nvCxnSpPr>
        <p:spPr>
          <a:xfrm flipH="1">
            <a:off x="8135937" y="4048125"/>
            <a:ext cx="100012" cy="200025"/>
          </a:xfrm>
          <a:prstGeom prst="straightConnector1">
            <a:avLst/>
          </a:prstGeom>
          <a:noFill/>
          <a:ln cap="flat" cmpd="sng" w="9525">
            <a:solidFill>
              <a:schemeClr val="dk1"/>
            </a:solidFill>
            <a:prstDash val="solid"/>
            <a:miter lim="800000"/>
            <a:headEnd len="med" w="med" type="none"/>
            <a:tailEnd len="sm" w="sm" type="triangle"/>
          </a:ln>
        </p:spPr>
      </p:cxnSp>
      <p:sp>
        <p:nvSpPr>
          <p:cNvPr id="771" name="Google Shape;771;p31"/>
          <p:cNvSpPr/>
          <p:nvPr/>
        </p:nvSpPr>
        <p:spPr>
          <a:xfrm rot="5400000">
            <a:off x="3194843" y="5139531"/>
            <a:ext cx="144462" cy="4572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72" name="Google Shape;772;p31"/>
          <p:cNvSpPr/>
          <p:nvPr/>
        </p:nvSpPr>
        <p:spPr>
          <a:xfrm rot="5400000">
            <a:off x="3985418" y="5139531"/>
            <a:ext cx="144462" cy="4572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73" name="Google Shape;773;p31"/>
          <p:cNvSpPr/>
          <p:nvPr/>
        </p:nvSpPr>
        <p:spPr>
          <a:xfrm rot="5400000">
            <a:off x="2476500" y="5219700"/>
            <a:ext cx="152400" cy="304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74" name="Google Shape;774;p31"/>
          <p:cNvSpPr txBox="1"/>
          <p:nvPr/>
        </p:nvSpPr>
        <p:spPr>
          <a:xfrm>
            <a:off x="2295525" y="5505450"/>
            <a:ext cx="5397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(x, y)</a:t>
            </a:r>
            <a:endParaRPr/>
          </a:p>
        </p:txBody>
      </p:sp>
      <p:sp>
        <p:nvSpPr>
          <p:cNvPr id="775" name="Google Shape;775;p31"/>
          <p:cNvSpPr txBox="1"/>
          <p:nvPr/>
        </p:nvSpPr>
        <p:spPr>
          <a:xfrm>
            <a:off x="2922587" y="5505450"/>
            <a:ext cx="869950" cy="5207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path from</a:t>
            </a:r>
            <a:br>
              <a:rPr b="0" i="0" lang="en-US" sz="1200" u="none">
                <a:solidFill>
                  <a:schemeClr val="dk1"/>
                </a:solidFill>
                <a:latin typeface="Comic Sans MS"/>
                <a:ea typeface="Comic Sans MS"/>
                <a:cs typeface="Comic Sans MS"/>
                <a:sym typeface="Comic Sans MS"/>
              </a:rPr>
            </a:br>
            <a:r>
              <a:rPr b="0" i="0" lang="en-US" sz="1200" u="none">
                <a:solidFill>
                  <a:schemeClr val="dk1"/>
                </a:solidFill>
                <a:latin typeface="Comic Sans MS"/>
                <a:ea typeface="Comic Sans MS"/>
                <a:cs typeface="Comic Sans MS"/>
                <a:sym typeface="Comic Sans MS"/>
              </a:rPr>
              <a:t>y to z</a:t>
            </a:r>
            <a:endParaRPr/>
          </a:p>
        </p:txBody>
      </p:sp>
      <p:sp>
        <p:nvSpPr>
          <p:cNvPr id="776" name="Google Shape;776;p31"/>
          <p:cNvSpPr txBox="1"/>
          <p:nvPr/>
        </p:nvSpPr>
        <p:spPr>
          <a:xfrm>
            <a:off x="3733800" y="5514975"/>
            <a:ext cx="869950" cy="5207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path from</a:t>
            </a:r>
            <a:br>
              <a:rPr b="0" i="0" lang="en-US" sz="1200" u="none">
                <a:solidFill>
                  <a:schemeClr val="dk1"/>
                </a:solidFill>
                <a:latin typeface="Comic Sans MS"/>
                <a:ea typeface="Comic Sans MS"/>
                <a:cs typeface="Comic Sans MS"/>
                <a:sym typeface="Comic Sans MS"/>
              </a:rPr>
            </a:br>
            <a:r>
              <a:rPr b="0" i="0" lang="en-US" sz="1200" u="none">
                <a:solidFill>
                  <a:schemeClr val="dk1"/>
                </a:solidFill>
                <a:latin typeface="Comic Sans MS"/>
                <a:ea typeface="Comic Sans MS"/>
                <a:cs typeface="Comic Sans MS"/>
                <a:sym typeface="Comic Sans MS"/>
              </a:rPr>
              <a:t>z to 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0" name="Shape 780"/>
        <p:cNvGrpSpPr/>
        <p:nvPr/>
      </p:nvGrpSpPr>
      <p:grpSpPr>
        <a:xfrm>
          <a:off x="0" y="0"/>
          <a:ext cx="0" cy="0"/>
          <a:chOff x="0" y="0"/>
          <a:chExt cx="0" cy="0"/>
        </a:xfrm>
      </p:grpSpPr>
      <p:sp>
        <p:nvSpPr>
          <p:cNvPr id="781" name="Google Shape;781;p32"/>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782" name="Google Shape;782;p32"/>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Obstruction to Bipartiteness</a:t>
            </a:r>
            <a:endParaRPr/>
          </a:p>
        </p:txBody>
      </p:sp>
      <p:sp>
        <p:nvSpPr>
          <p:cNvPr id="783" name="Google Shape;783;p32"/>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Corollary.  </a:t>
            </a:r>
            <a:r>
              <a:rPr b="0" i="0" lang="en-US" sz="1800" u="none">
                <a:solidFill>
                  <a:schemeClr val="dk1"/>
                </a:solidFill>
                <a:latin typeface="Comic Sans MS"/>
                <a:ea typeface="Comic Sans MS"/>
                <a:cs typeface="Comic Sans MS"/>
                <a:sym typeface="Comic Sans MS"/>
              </a:rPr>
              <a:t>A graph G is bipartite iff it contain no odd length cycle.</a:t>
            </a:r>
            <a:endParaRPr/>
          </a:p>
          <a:p>
            <a:pPr indent="0" lvl="0" marL="0" marR="0" rtl="0" algn="l">
              <a:lnSpc>
                <a:spcPct val="144444"/>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784" name="Google Shape;784;p32"/>
          <p:cNvSpPr/>
          <p:nvPr/>
        </p:nvSpPr>
        <p:spPr>
          <a:xfrm>
            <a:off x="5162550" y="312420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85" name="Google Shape;785;p32"/>
          <p:cNvSpPr/>
          <p:nvPr/>
        </p:nvSpPr>
        <p:spPr>
          <a:xfrm>
            <a:off x="6610350" y="312420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86" name="Google Shape;786;p32"/>
          <p:cNvSpPr/>
          <p:nvPr/>
        </p:nvSpPr>
        <p:spPr>
          <a:xfrm>
            <a:off x="5162550" y="411480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87" name="Google Shape;787;p32"/>
          <p:cNvSpPr/>
          <p:nvPr/>
        </p:nvSpPr>
        <p:spPr>
          <a:xfrm>
            <a:off x="6610350" y="411480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88" name="Google Shape;788;p32"/>
          <p:cNvSpPr/>
          <p:nvPr/>
        </p:nvSpPr>
        <p:spPr>
          <a:xfrm>
            <a:off x="6000750" y="4743450"/>
            <a:ext cx="323850" cy="32385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789" name="Google Shape;789;p32"/>
          <p:cNvCxnSpPr/>
          <p:nvPr/>
        </p:nvCxnSpPr>
        <p:spPr>
          <a:xfrm>
            <a:off x="5486400" y="3286125"/>
            <a:ext cx="1123950" cy="0"/>
          </a:xfrm>
          <a:prstGeom prst="straightConnector1">
            <a:avLst/>
          </a:prstGeom>
          <a:noFill/>
          <a:ln cap="flat" cmpd="sng" w="38100">
            <a:solidFill>
              <a:schemeClr val="hlink"/>
            </a:solidFill>
            <a:prstDash val="solid"/>
            <a:miter lim="800000"/>
            <a:headEnd len="med" w="med" type="none"/>
            <a:tailEnd len="med" w="med" type="none"/>
          </a:ln>
        </p:spPr>
      </p:cxnSp>
      <p:cxnSp>
        <p:nvCxnSpPr>
          <p:cNvPr id="790" name="Google Shape;790;p32"/>
          <p:cNvCxnSpPr/>
          <p:nvPr/>
        </p:nvCxnSpPr>
        <p:spPr>
          <a:xfrm rot="10800000">
            <a:off x="6772275" y="3448050"/>
            <a:ext cx="0" cy="666750"/>
          </a:xfrm>
          <a:prstGeom prst="straightConnector1">
            <a:avLst/>
          </a:prstGeom>
          <a:noFill/>
          <a:ln cap="flat" cmpd="sng" w="38100">
            <a:solidFill>
              <a:schemeClr val="hlink"/>
            </a:solidFill>
            <a:prstDash val="solid"/>
            <a:miter lim="800000"/>
            <a:headEnd len="med" w="med" type="none"/>
            <a:tailEnd len="med" w="med" type="none"/>
          </a:ln>
        </p:spPr>
      </p:cxnSp>
      <p:cxnSp>
        <p:nvCxnSpPr>
          <p:cNvPr id="791" name="Google Shape;791;p32"/>
          <p:cNvCxnSpPr/>
          <p:nvPr/>
        </p:nvCxnSpPr>
        <p:spPr>
          <a:xfrm rot="10800000">
            <a:off x="5324475" y="3448050"/>
            <a:ext cx="0" cy="666750"/>
          </a:xfrm>
          <a:prstGeom prst="straightConnector1">
            <a:avLst/>
          </a:prstGeom>
          <a:noFill/>
          <a:ln cap="flat" cmpd="sng" w="38100">
            <a:solidFill>
              <a:schemeClr val="hlink"/>
            </a:solidFill>
            <a:prstDash val="solid"/>
            <a:miter lim="800000"/>
            <a:headEnd len="med" w="med" type="none"/>
            <a:tailEnd len="med" w="med" type="none"/>
          </a:ln>
        </p:spPr>
      </p:cxnSp>
      <p:cxnSp>
        <p:nvCxnSpPr>
          <p:cNvPr id="792" name="Google Shape;792;p32"/>
          <p:cNvCxnSpPr/>
          <p:nvPr/>
        </p:nvCxnSpPr>
        <p:spPr>
          <a:xfrm rot="10800000">
            <a:off x="5438775" y="3400425"/>
            <a:ext cx="723900" cy="1343025"/>
          </a:xfrm>
          <a:prstGeom prst="straightConnector1">
            <a:avLst/>
          </a:prstGeom>
          <a:noFill/>
          <a:ln cap="flat" cmpd="sng" w="9525">
            <a:solidFill>
              <a:schemeClr val="dk1"/>
            </a:solidFill>
            <a:prstDash val="solid"/>
            <a:miter lim="800000"/>
            <a:headEnd len="med" w="med" type="none"/>
            <a:tailEnd len="med" w="med" type="none"/>
          </a:ln>
        </p:spPr>
      </p:cxnSp>
      <p:cxnSp>
        <p:nvCxnSpPr>
          <p:cNvPr id="793" name="Google Shape;793;p32"/>
          <p:cNvCxnSpPr/>
          <p:nvPr/>
        </p:nvCxnSpPr>
        <p:spPr>
          <a:xfrm flipH="1" rot="10800000">
            <a:off x="6276975" y="4391025"/>
            <a:ext cx="381000" cy="400050"/>
          </a:xfrm>
          <a:prstGeom prst="straightConnector1">
            <a:avLst/>
          </a:prstGeom>
          <a:noFill/>
          <a:ln cap="flat" cmpd="sng" w="38100">
            <a:solidFill>
              <a:schemeClr val="hlink"/>
            </a:solidFill>
            <a:prstDash val="solid"/>
            <a:miter lim="800000"/>
            <a:headEnd len="med" w="med" type="none"/>
            <a:tailEnd len="med" w="med" type="none"/>
          </a:ln>
        </p:spPr>
      </p:cxnSp>
      <p:cxnSp>
        <p:nvCxnSpPr>
          <p:cNvPr id="794" name="Google Shape;794;p32"/>
          <p:cNvCxnSpPr/>
          <p:nvPr/>
        </p:nvCxnSpPr>
        <p:spPr>
          <a:xfrm>
            <a:off x="5438775" y="4391025"/>
            <a:ext cx="609600" cy="400050"/>
          </a:xfrm>
          <a:prstGeom prst="straightConnector1">
            <a:avLst/>
          </a:prstGeom>
          <a:noFill/>
          <a:ln cap="flat" cmpd="sng" w="38100">
            <a:solidFill>
              <a:schemeClr val="hlink"/>
            </a:solidFill>
            <a:prstDash val="solid"/>
            <a:miter lim="800000"/>
            <a:headEnd len="med" w="med" type="none"/>
            <a:tailEnd len="med" w="med" type="none"/>
          </a:ln>
        </p:spPr>
      </p:cxnSp>
      <p:sp>
        <p:nvSpPr>
          <p:cNvPr id="795" name="Google Shape;795;p32"/>
          <p:cNvSpPr txBox="1"/>
          <p:nvPr/>
        </p:nvSpPr>
        <p:spPr>
          <a:xfrm>
            <a:off x="7278687" y="3657600"/>
            <a:ext cx="8318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5-cycle C</a:t>
            </a:r>
            <a:endParaRPr/>
          </a:p>
        </p:txBody>
      </p:sp>
      <p:cxnSp>
        <p:nvCxnSpPr>
          <p:cNvPr id="796" name="Google Shape;796;p32"/>
          <p:cNvCxnSpPr/>
          <p:nvPr/>
        </p:nvCxnSpPr>
        <p:spPr>
          <a:xfrm rot="10800000">
            <a:off x="6894512" y="3810000"/>
            <a:ext cx="304800" cy="0"/>
          </a:xfrm>
          <a:prstGeom prst="straightConnector1">
            <a:avLst/>
          </a:prstGeom>
          <a:noFill/>
          <a:ln cap="flat" cmpd="sng" w="9525">
            <a:solidFill>
              <a:schemeClr val="dk1"/>
            </a:solidFill>
            <a:prstDash val="solid"/>
            <a:miter lim="800000"/>
            <a:headEnd len="med" w="med" type="none"/>
            <a:tailEnd len="sm" w="sm" type="triangle"/>
          </a:ln>
        </p:spPr>
      </p:cxnSp>
      <p:sp>
        <p:nvSpPr>
          <p:cNvPr id="797" name="Google Shape;797;p32"/>
          <p:cNvSpPr/>
          <p:nvPr/>
        </p:nvSpPr>
        <p:spPr>
          <a:xfrm>
            <a:off x="1371600" y="3105150"/>
            <a:ext cx="323850" cy="32385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98" name="Google Shape;798;p32"/>
          <p:cNvSpPr/>
          <p:nvPr/>
        </p:nvSpPr>
        <p:spPr>
          <a:xfrm>
            <a:off x="2819400" y="3105150"/>
            <a:ext cx="323850" cy="32385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799" name="Google Shape;799;p32"/>
          <p:cNvSpPr/>
          <p:nvPr/>
        </p:nvSpPr>
        <p:spPr>
          <a:xfrm>
            <a:off x="1371600" y="4095750"/>
            <a:ext cx="323850" cy="32385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00" name="Google Shape;800;p32"/>
          <p:cNvSpPr/>
          <p:nvPr/>
        </p:nvSpPr>
        <p:spPr>
          <a:xfrm>
            <a:off x="2819400" y="4095750"/>
            <a:ext cx="323850" cy="32385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01" name="Google Shape;801;p32"/>
          <p:cNvSpPr/>
          <p:nvPr/>
        </p:nvSpPr>
        <p:spPr>
          <a:xfrm>
            <a:off x="2209800" y="4724400"/>
            <a:ext cx="323850" cy="323850"/>
          </a:xfrm>
          <a:prstGeom prst="ellipse">
            <a:avLst/>
          </a:prstGeom>
          <a:solidFill>
            <a:srgbClr val="003399"/>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802" name="Google Shape;802;p32"/>
          <p:cNvCxnSpPr/>
          <p:nvPr/>
        </p:nvCxnSpPr>
        <p:spPr>
          <a:xfrm>
            <a:off x="1695450" y="3267075"/>
            <a:ext cx="1123950" cy="0"/>
          </a:xfrm>
          <a:prstGeom prst="straightConnector1">
            <a:avLst/>
          </a:prstGeom>
          <a:noFill/>
          <a:ln cap="flat" cmpd="sng" w="9525">
            <a:solidFill>
              <a:schemeClr val="dk1"/>
            </a:solidFill>
            <a:prstDash val="solid"/>
            <a:miter lim="800000"/>
            <a:headEnd len="med" w="med" type="none"/>
            <a:tailEnd len="med" w="med" type="none"/>
          </a:ln>
        </p:spPr>
      </p:cxnSp>
      <p:cxnSp>
        <p:nvCxnSpPr>
          <p:cNvPr id="803" name="Google Shape;803;p32"/>
          <p:cNvCxnSpPr/>
          <p:nvPr/>
        </p:nvCxnSpPr>
        <p:spPr>
          <a:xfrm rot="10800000">
            <a:off x="2981325" y="3429000"/>
            <a:ext cx="0" cy="666750"/>
          </a:xfrm>
          <a:prstGeom prst="straightConnector1">
            <a:avLst/>
          </a:prstGeom>
          <a:noFill/>
          <a:ln cap="flat" cmpd="sng" w="9525">
            <a:solidFill>
              <a:schemeClr val="dk1"/>
            </a:solidFill>
            <a:prstDash val="solid"/>
            <a:miter lim="800000"/>
            <a:headEnd len="med" w="med" type="none"/>
            <a:tailEnd len="med" w="med" type="none"/>
          </a:ln>
        </p:spPr>
      </p:cxnSp>
      <p:cxnSp>
        <p:nvCxnSpPr>
          <p:cNvPr id="804" name="Google Shape;804;p32"/>
          <p:cNvCxnSpPr/>
          <p:nvPr/>
        </p:nvCxnSpPr>
        <p:spPr>
          <a:xfrm rot="10800000">
            <a:off x="1533525" y="3429000"/>
            <a:ext cx="0" cy="666750"/>
          </a:xfrm>
          <a:prstGeom prst="straightConnector1">
            <a:avLst/>
          </a:prstGeom>
          <a:noFill/>
          <a:ln cap="flat" cmpd="sng" w="9525">
            <a:solidFill>
              <a:schemeClr val="dk1"/>
            </a:solidFill>
            <a:prstDash val="solid"/>
            <a:miter lim="800000"/>
            <a:headEnd len="med" w="med" type="none"/>
            <a:tailEnd len="med" w="med" type="none"/>
          </a:ln>
        </p:spPr>
      </p:cxnSp>
      <p:cxnSp>
        <p:nvCxnSpPr>
          <p:cNvPr id="805" name="Google Shape;805;p32"/>
          <p:cNvCxnSpPr/>
          <p:nvPr/>
        </p:nvCxnSpPr>
        <p:spPr>
          <a:xfrm rot="10800000">
            <a:off x="1647825" y="3381375"/>
            <a:ext cx="723900" cy="1343025"/>
          </a:xfrm>
          <a:prstGeom prst="straightConnector1">
            <a:avLst/>
          </a:prstGeom>
          <a:noFill/>
          <a:ln cap="flat" cmpd="sng" w="9525">
            <a:solidFill>
              <a:schemeClr val="dk1"/>
            </a:solidFill>
            <a:prstDash val="solid"/>
            <a:miter lim="800000"/>
            <a:headEnd len="med" w="med" type="none"/>
            <a:tailEnd len="med" w="med" type="none"/>
          </a:ln>
        </p:spPr>
      </p:cxnSp>
      <p:cxnSp>
        <p:nvCxnSpPr>
          <p:cNvPr id="806" name="Google Shape;806;p32"/>
          <p:cNvCxnSpPr/>
          <p:nvPr/>
        </p:nvCxnSpPr>
        <p:spPr>
          <a:xfrm flipH="1" rot="10800000">
            <a:off x="2486025" y="4371975"/>
            <a:ext cx="381000" cy="400050"/>
          </a:xfrm>
          <a:prstGeom prst="straightConnector1">
            <a:avLst/>
          </a:prstGeom>
          <a:noFill/>
          <a:ln cap="flat" cmpd="sng" w="9525">
            <a:solidFill>
              <a:schemeClr val="dk1"/>
            </a:solidFill>
            <a:prstDash val="solid"/>
            <a:miter lim="800000"/>
            <a:headEnd len="med" w="med" type="none"/>
            <a:tailEnd len="med" w="med" type="none"/>
          </a:ln>
        </p:spPr>
      </p:cxnSp>
      <p:sp>
        <p:nvSpPr>
          <p:cNvPr id="807" name="Google Shape;807;p32"/>
          <p:cNvSpPr txBox="1"/>
          <p:nvPr/>
        </p:nvSpPr>
        <p:spPr>
          <a:xfrm>
            <a:off x="1752600" y="5257800"/>
            <a:ext cx="1252537" cy="5873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bipartite</a:t>
            </a:r>
            <a:br>
              <a:rPr b="0" i="0" lang="en-US" sz="1400" u="none">
                <a:solidFill>
                  <a:schemeClr val="dk1"/>
                </a:solidFill>
                <a:latin typeface="Comic Sans MS"/>
                <a:ea typeface="Comic Sans MS"/>
                <a:cs typeface="Comic Sans MS"/>
                <a:sym typeface="Comic Sans MS"/>
              </a:rPr>
            </a:br>
            <a:r>
              <a:rPr b="0" i="0" lang="en-US" sz="1400" u="none">
                <a:solidFill>
                  <a:schemeClr val="dk1"/>
                </a:solidFill>
                <a:latin typeface="Comic Sans MS"/>
                <a:ea typeface="Comic Sans MS"/>
                <a:cs typeface="Comic Sans MS"/>
                <a:sym typeface="Comic Sans MS"/>
              </a:rPr>
              <a:t>(2-colorable)</a:t>
            </a:r>
            <a:endParaRPr/>
          </a:p>
        </p:txBody>
      </p:sp>
      <p:sp>
        <p:nvSpPr>
          <p:cNvPr id="808" name="Google Shape;808;p32"/>
          <p:cNvSpPr txBox="1"/>
          <p:nvPr/>
        </p:nvSpPr>
        <p:spPr>
          <a:xfrm>
            <a:off x="5543550" y="5276850"/>
            <a:ext cx="1574800" cy="5873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not bipartite</a:t>
            </a:r>
            <a:br>
              <a:rPr b="0" i="0" lang="en-US" sz="1400" u="none">
                <a:solidFill>
                  <a:schemeClr val="dk1"/>
                </a:solidFill>
                <a:latin typeface="Comic Sans MS"/>
                <a:ea typeface="Comic Sans MS"/>
                <a:cs typeface="Comic Sans MS"/>
                <a:sym typeface="Comic Sans MS"/>
              </a:rPr>
            </a:br>
            <a:r>
              <a:rPr b="0" i="0" lang="en-US" sz="1400" u="none">
                <a:solidFill>
                  <a:schemeClr val="dk1"/>
                </a:solidFill>
                <a:latin typeface="Comic Sans MS"/>
                <a:ea typeface="Comic Sans MS"/>
                <a:cs typeface="Comic Sans MS"/>
                <a:sym typeface="Comic Sans MS"/>
              </a:rPr>
              <a:t>(not 2-colorable)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2" name="Shape 812"/>
        <p:cNvGrpSpPr/>
        <p:nvPr/>
      </p:nvGrpSpPr>
      <p:grpSpPr>
        <a:xfrm>
          <a:off x="0" y="0"/>
          <a:ext cx="0" cy="0"/>
          <a:chOff x="0" y="0"/>
          <a:chExt cx="0" cy="0"/>
        </a:xfrm>
      </p:grpSpPr>
      <p:sp>
        <p:nvSpPr>
          <p:cNvPr id="813" name="Google Shape;813;p33"/>
          <p:cNvSpPr txBox="1"/>
          <p:nvPr>
            <p:ph type="ctrTitle"/>
          </p:nvPr>
        </p:nvSpPr>
        <p:spPr>
          <a:xfrm>
            <a:off x="0" y="0"/>
            <a:ext cx="9144000" cy="1524000"/>
          </a:xfrm>
          <a:prstGeom prst="rect">
            <a:avLst/>
          </a:prstGeom>
          <a:noFill/>
          <a:ln>
            <a:noFill/>
          </a:ln>
        </p:spPr>
        <p:txBody>
          <a:bodyPr anchorCtr="0" anchor="b" bIns="46025" lIns="92075" spcFirstLastPara="1" rIns="92075" wrap="square" tIns="46025">
            <a:noAutofit/>
          </a:bodyPr>
          <a:lstStyle/>
          <a:p>
            <a:pPr indent="0" lvl="0" marL="0" rtl="0" algn="ctr">
              <a:lnSpc>
                <a:spcPct val="80000"/>
              </a:lnSpc>
              <a:spcBef>
                <a:spcPts val="0"/>
              </a:spcBef>
              <a:spcAft>
                <a:spcPts val="0"/>
              </a:spcAft>
              <a:buClr>
                <a:schemeClr val="folHlink"/>
              </a:buClr>
              <a:buSzPts val="3200"/>
              <a:buFont typeface="Comic Sans MS"/>
              <a:buNone/>
            </a:pPr>
            <a:r>
              <a:rPr b="0" i="0" lang="en-US" sz="3200" u="none">
                <a:solidFill>
                  <a:schemeClr val="folHlink"/>
                </a:solidFill>
                <a:latin typeface="Comic Sans MS"/>
                <a:ea typeface="Comic Sans MS"/>
                <a:cs typeface="Comic Sans MS"/>
                <a:sym typeface="Comic Sans MS"/>
              </a:rPr>
              <a:t>3.5  Connectivity in Directed Graphs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7" name="Shape 817"/>
        <p:cNvGrpSpPr/>
        <p:nvPr/>
      </p:nvGrpSpPr>
      <p:grpSpPr>
        <a:xfrm>
          <a:off x="0" y="0"/>
          <a:ext cx="0" cy="0"/>
          <a:chOff x="0" y="0"/>
          <a:chExt cx="0" cy="0"/>
        </a:xfrm>
      </p:grpSpPr>
      <p:sp>
        <p:nvSpPr>
          <p:cNvPr id="818" name="Google Shape;818;p34"/>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819" name="Google Shape;819;p34"/>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Directed Graphs</a:t>
            </a:r>
            <a:endParaRPr/>
          </a:p>
        </p:txBody>
      </p:sp>
      <p:sp>
        <p:nvSpPr>
          <p:cNvPr id="820" name="Google Shape;820;p34"/>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Directed graph.  </a:t>
            </a:r>
            <a:r>
              <a:rPr b="0" i="0" lang="en-US" sz="1800" u="none">
                <a:solidFill>
                  <a:schemeClr val="dk1"/>
                </a:solidFill>
                <a:latin typeface="Comic Sans MS"/>
                <a:ea typeface="Comic Sans MS"/>
                <a:cs typeface="Comic Sans MS"/>
                <a:sym typeface="Comic Sans MS"/>
              </a:rPr>
              <a:t>G = (V, 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Edge (u, v) goes from node u to node v.</a:t>
            </a:r>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Ex.  </a:t>
            </a:r>
            <a:r>
              <a:rPr b="0" i="0" lang="en-US" sz="1800" u="none">
                <a:solidFill>
                  <a:schemeClr val="dk1"/>
                </a:solidFill>
                <a:latin typeface="Comic Sans MS"/>
                <a:ea typeface="Comic Sans MS"/>
                <a:cs typeface="Comic Sans MS"/>
                <a:sym typeface="Comic Sans MS"/>
              </a:rPr>
              <a:t>Web graph - hyperlink points from one web page to another.</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Directedness of graph is crucial.</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Modern web search engines exploit hyperlink structure to rank web pages by importance.</a:t>
            </a:r>
            <a:endParaRPr/>
          </a:p>
        </p:txBody>
      </p:sp>
      <p:pic>
        <p:nvPicPr>
          <p:cNvPr id="821" name="Google Shape;821;p34"/>
          <p:cNvPicPr preferRelativeResize="0"/>
          <p:nvPr/>
        </p:nvPicPr>
        <p:blipFill rotWithShape="1">
          <a:blip r:embed="rId3">
            <a:alphaModFix/>
          </a:blip>
          <a:srcRect b="32751" l="-3250" r="71971" t="19580"/>
          <a:stretch/>
        </p:blipFill>
        <p:spPr>
          <a:xfrm>
            <a:off x="2665412" y="2057400"/>
            <a:ext cx="2897187" cy="1758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5" name="Shape 825"/>
        <p:cNvGrpSpPr/>
        <p:nvPr/>
      </p:nvGrpSpPr>
      <p:grpSpPr>
        <a:xfrm>
          <a:off x="0" y="0"/>
          <a:ext cx="0" cy="0"/>
          <a:chOff x="0" y="0"/>
          <a:chExt cx="0" cy="0"/>
        </a:xfrm>
      </p:grpSpPr>
      <p:sp>
        <p:nvSpPr>
          <p:cNvPr id="826" name="Google Shape;826;p35"/>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827" name="Google Shape;827;p35"/>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Graph Search</a:t>
            </a:r>
            <a:endParaRPr/>
          </a:p>
        </p:txBody>
      </p:sp>
      <p:sp>
        <p:nvSpPr>
          <p:cNvPr id="828" name="Google Shape;828;p35"/>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Directed reachability.  </a:t>
            </a:r>
            <a:r>
              <a:rPr b="0" i="0" lang="en-US" sz="1800" u="none">
                <a:solidFill>
                  <a:schemeClr val="dk1"/>
                </a:solidFill>
                <a:latin typeface="Comic Sans MS"/>
                <a:ea typeface="Comic Sans MS"/>
                <a:cs typeface="Comic Sans MS"/>
                <a:sym typeface="Comic Sans MS"/>
              </a:rPr>
              <a:t>Given a node s, find all nodes reachable from s.</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Directed s-t shortest path problem.  </a:t>
            </a:r>
            <a:r>
              <a:rPr b="0" i="0" lang="en-US" sz="1800" u="none">
                <a:solidFill>
                  <a:schemeClr val="dk1"/>
                </a:solidFill>
                <a:latin typeface="Comic Sans MS"/>
                <a:ea typeface="Comic Sans MS"/>
                <a:cs typeface="Comic Sans MS"/>
                <a:sym typeface="Comic Sans MS"/>
              </a:rPr>
              <a:t>Given two node s and t, what is the length of the shortest path between s and t?</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Graph search.  </a:t>
            </a:r>
            <a:r>
              <a:rPr b="0" i="0" lang="en-US" sz="1800" u="none">
                <a:solidFill>
                  <a:schemeClr val="dk1"/>
                </a:solidFill>
                <a:latin typeface="Comic Sans MS"/>
                <a:ea typeface="Comic Sans MS"/>
                <a:cs typeface="Comic Sans MS"/>
                <a:sym typeface="Comic Sans MS"/>
              </a:rPr>
              <a:t>BFS extends naturally to directed graphs.</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Web crawler.  </a:t>
            </a:r>
            <a:r>
              <a:rPr b="0" i="0" lang="en-US" sz="1800" u="none">
                <a:solidFill>
                  <a:schemeClr val="dk1"/>
                </a:solidFill>
                <a:latin typeface="Comic Sans MS"/>
                <a:ea typeface="Comic Sans MS"/>
                <a:cs typeface="Comic Sans MS"/>
                <a:sym typeface="Comic Sans MS"/>
              </a:rPr>
              <a:t>Start from web page s.  Find all web pages linked from s, either directly or indirectly.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2" name="Shape 832"/>
        <p:cNvGrpSpPr/>
        <p:nvPr/>
      </p:nvGrpSpPr>
      <p:grpSpPr>
        <a:xfrm>
          <a:off x="0" y="0"/>
          <a:ext cx="0" cy="0"/>
          <a:chOff x="0" y="0"/>
          <a:chExt cx="0" cy="0"/>
        </a:xfrm>
      </p:grpSpPr>
      <p:sp>
        <p:nvSpPr>
          <p:cNvPr id="833" name="Google Shape;833;p36"/>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834" name="Google Shape;834;p36"/>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Strong Connectivity</a:t>
            </a:r>
            <a:endParaRPr/>
          </a:p>
        </p:txBody>
      </p:sp>
      <p:sp>
        <p:nvSpPr>
          <p:cNvPr id="835" name="Google Shape;835;p36"/>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Node u and v are </a:t>
            </a:r>
            <a:r>
              <a:rPr b="0" i="0" lang="en-US" sz="1800" u="none">
                <a:solidFill>
                  <a:schemeClr val="accent1"/>
                </a:solidFill>
                <a:latin typeface="Comic Sans MS"/>
                <a:ea typeface="Comic Sans MS"/>
                <a:cs typeface="Comic Sans MS"/>
                <a:sym typeface="Comic Sans MS"/>
              </a:rPr>
              <a:t>mutually reachable</a:t>
            </a:r>
            <a:r>
              <a:rPr b="0" i="0" lang="en-US" sz="1800" u="none">
                <a:solidFill>
                  <a:schemeClr val="dk1"/>
                </a:solidFill>
                <a:latin typeface="Comic Sans MS"/>
                <a:ea typeface="Comic Sans MS"/>
                <a:cs typeface="Comic Sans MS"/>
                <a:sym typeface="Comic Sans MS"/>
              </a:rPr>
              <a:t> if there is a path from u to v and also a path from v to u.</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A graph is </a:t>
            </a:r>
            <a:r>
              <a:rPr b="0" i="0" lang="en-US" sz="1800" u="none">
                <a:solidFill>
                  <a:schemeClr val="accent1"/>
                </a:solidFill>
                <a:latin typeface="Comic Sans MS"/>
                <a:ea typeface="Comic Sans MS"/>
                <a:cs typeface="Comic Sans MS"/>
                <a:sym typeface="Comic Sans MS"/>
              </a:rPr>
              <a:t>strongly connected</a:t>
            </a:r>
            <a:r>
              <a:rPr b="0" i="0" lang="en-US" sz="1800" u="none">
                <a:solidFill>
                  <a:schemeClr val="dk1"/>
                </a:solidFill>
                <a:latin typeface="Comic Sans MS"/>
                <a:ea typeface="Comic Sans MS"/>
                <a:cs typeface="Comic Sans MS"/>
                <a:sym typeface="Comic Sans MS"/>
              </a:rPr>
              <a:t> if every pair of nodes is mutually reachable.</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Lemma.  </a:t>
            </a:r>
            <a:r>
              <a:rPr b="0" i="0" lang="en-US" sz="1800" u="none">
                <a:solidFill>
                  <a:schemeClr val="dk1"/>
                </a:solidFill>
                <a:latin typeface="Comic Sans MS"/>
                <a:ea typeface="Comic Sans MS"/>
                <a:cs typeface="Comic Sans MS"/>
                <a:sym typeface="Comic Sans MS"/>
              </a:rPr>
              <a:t>Let s be any node.  G is strongly connected iff every node is reachable from s, and s is reachable from every node.</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  </a:t>
            </a:r>
            <a:r>
              <a:rPr b="0" i="0" lang="en-US" sz="1800" u="none">
                <a:solidFill>
                  <a:schemeClr val="hlink"/>
                </a:solidFill>
                <a:latin typeface="Comic Sans MS"/>
                <a:ea typeface="Comic Sans MS"/>
                <a:cs typeface="Comic Sans MS"/>
                <a:sym typeface="Comic Sans MS"/>
              </a:rPr>
              <a:t>⇒  </a:t>
            </a:r>
            <a:r>
              <a:rPr b="0" i="0" lang="en-US" sz="1800" u="none">
                <a:solidFill>
                  <a:schemeClr val="dk1"/>
                </a:solidFill>
                <a:latin typeface="Comic Sans MS"/>
                <a:ea typeface="Comic Sans MS"/>
                <a:cs typeface="Comic Sans MS"/>
                <a:sym typeface="Comic Sans MS"/>
              </a:rPr>
              <a:t>Follows from definition.</a:t>
            </a:r>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  </a:t>
            </a:r>
            <a:r>
              <a:rPr b="0" i="0" lang="en-US" sz="1800" u="none">
                <a:solidFill>
                  <a:schemeClr val="hlink"/>
                </a:solidFill>
                <a:latin typeface="Comic Sans MS"/>
                <a:ea typeface="Comic Sans MS"/>
                <a:cs typeface="Comic Sans MS"/>
                <a:sym typeface="Comic Sans MS"/>
              </a:rPr>
              <a:t>⇐  </a:t>
            </a:r>
            <a:r>
              <a:rPr b="0" i="0" lang="en-US" sz="1800" u="none">
                <a:solidFill>
                  <a:schemeClr val="dk1"/>
                </a:solidFill>
                <a:latin typeface="Comic Sans MS"/>
                <a:ea typeface="Comic Sans MS"/>
                <a:cs typeface="Comic Sans MS"/>
                <a:sym typeface="Comic Sans MS"/>
              </a:rPr>
              <a:t>Path from u to v: concatenate u-s path with s-v path.</a:t>
            </a:r>
            <a:br>
              <a:rPr b="0" i="0" lang="en-US" sz="1800" u="none">
                <a:solidFill>
                  <a:schemeClr val="dk1"/>
                </a:solidFill>
                <a:latin typeface="Comic Sans MS"/>
                <a:ea typeface="Comic Sans MS"/>
                <a:cs typeface="Comic Sans MS"/>
                <a:sym typeface="Comic Sans MS"/>
              </a:rPr>
            </a:br>
            <a:r>
              <a:rPr b="0" i="0" lang="en-US" sz="1800" u="none">
                <a:solidFill>
                  <a:schemeClr val="dk1"/>
                </a:solidFill>
                <a:latin typeface="Comic Sans MS"/>
                <a:ea typeface="Comic Sans MS"/>
                <a:cs typeface="Comic Sans MS"/>
                <a:sym typeface="Comic Sans MS"/>
              </a:rPr>
              <a:t>            Path from v to u: concatenate v-s path with s-u path.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None/>
            </a:pPr>
            <a:r>
              <a:t/>
            </a:r>
            <a:endParaRPr b="0" i="0" sz="1800" u="none">
              <a:solidFill>
                <a:srgbClr val="003399"/>
              </a:solidFill>
              <a:latin typeface="Comic Sans MS"/>
              <a:ea typeface="Comic Sans MS"/>
              <a:cs typeface="Comic Sans MS"/>
              <a:sym typeface="Comic Sans MS"/>
            </a:endParaRPr>
          </a:p>
        </p:txBody>
      </p:sp>
      <p:sp>
        <p:nvSpPr>
          <p:cNvPr id="836" name="Google Shape;836;p36"/>
          <p:cNvSpPr/>
          <p:nvPr/>
        </p:nvSpPr>
        <p:spPr>
          <a:xfrm>
            <a:off x="1998662" y="5105400"/>
            <a:ext cx="2878137" cy="1524000"/>
          </a:xfrm>
          <a:custGeom>
            <a:rect b="b" l="l" r="r" t="t"/>
            <a:pathLst>
              <a:path extrusionOk="0" h="960" w="1813">
                <a:moveTo>
                  <a:pt x="272" y="175"/>
                </a:moveTo>
                <a:cubicBezTo>
                  <a:pt x="309" y="153"/>
                  <a:pt x="414" y="75"/>
                  <a:pt x="453" y="72"/>
                </a:cubicBezTo>
                <a:cubicBezTo>
                  <a:pt x="506" y="67"/>
                  <a:pt x="560" y="68"/>
                  <a:pt x="614" y="66"/>
                </a:cubicBezTo>
                <a:cubicBezTo>
                  <a:pt x="684" y="47"/>
                  <a:pt x="757" y="33"/>
                  <a:pt x="830" y="22"/>
                </a:cubicBezTo>
                <a:cubicBezTo>
                  <a:pt x="844" y="20"/>
                  <a:pt x="857" y="18"/>
                  <a:pt x="871" y="17"/>
                </a:cubicBezTo>
                <a:cubicBezTo>
                  <a:pt x="880" y="15"/>
                  <a:pt x="890" y="13"/>
                  <a:pt x="899" y="11"/>
                </a:cubicBezTo>
                <a:cubicBezTo>
                  <a:pt x="923" y="7"/>
                  <a:pt x="968" y="0"/>
                  <a:pt x="968" y="0"/>
                </a:cubicBezTo>
                <a:cubicBezTo>
                  <a:pt x="1106" y="2"/>
                  <a:pt x="1243" y="2"/>
                  <a:pt x="1381" y="6"/>
                </a:cubicBezTo>
                <a:cubicBezTo>
                  <a:pt x="1403" y="6"/>
                  <a:pt x="1444" y="13"/>
                  <a:pt x="1464" y="22"/>
                </a:cubicBezTo>
                <a:cubicBezTo>
                  <a:pt x="1537" y="53"/>
                  <a:pt x="1479" y="37"/>
                  <a:pt x="1528" y="50"/>
                </a:cubicBezTo>
                <a:cubicBezTo>
                  <a:pt x="1560" y="67"/>
                  <a:pt x="1593" y="88"/>
                  <a:pt x="1632" y="98"/>
                </a:cubicBezTo>
                <a:cubicBezTo>
                  <a:pt x="1665" y="116"/>
                  <a:pt x="1691" y="137"/>
                  <a:pt x="1723" y="153"/>
                </a:cubicBezTo>
                <a:cubicBezTo>
                  <a:pt x="1751" y="185"/>
                  <a:pt x="1772" y="220"/>
                  <a:pt x="1799" y="251"/>
                </a:cubicBezTo>
                <a:cubicBezTo>
                  <a:pt x="1813" y="358"/>
                  <a:pt x="1807" y="461"/>
                  <a:pt x="1764" y="562"/>
                </a:cubicBezTo>
                <a:cubicBezTo>
                  <a:pt x="1760" y="622"/>
                  <a:pt x="1775" y="661"/>
                  <a:pt x="1737" y="704"/>
                </a:cubicBezTo>
                <a:cubicBezTo>
                  <a:pt x="1713" y="760"/>
                  <a:pt x="1645" y="814"/>
                  <a:pt x="1583" y="846"/>
                </a:cubicBezTo>
                <a:cubicBezTo>
                  <a:pt x="1564" y="868"/>
                  <a:pt x="1535" y="886"/>
                  <a:pt x="1506" y="900"/>
                </a:cubicBezTo>
                <a:cubicBezTo>
                  <a:pt x="1482" y="929"/>
                  <a:pt x="1448" y="926"/>
                  <a:pt x="1409" y="933"/>
                </a:cubicBezTo>
                <a:cubicBezTo>
                  <a:pt x="1358" y="943"/>
                  <a:pt x="1306" y="949"/>
                  <a:pt x="1255" y="960"/>
                </a:cubicBezTo>
                <a:cubicBezTo>
                  <a:pt x="1089" y="958"/>
                  <a:pt x="925" y="958"/>
                  <a:pt x="759" y="955"/>
                </a:cubicBezTo>
                <a:cubicBezTo>
                  <a:pt x="655" y="954"/>
                  <a:pt x="557" y="907"/>
                  <a:pt x="463" y="882"/>
                </a:cubicBezTo>
                <a:cubicBezTo>
                  <a:pt x="448" y="864"/>
                  <a:pt x="414" y="853"/>
                  <a:pt x="392" y="840"/>
                </a:cubicBezTo>
                <a:cubicBezTo>
                  <a:pt x="379" y="832"/>
                  <a:pt x="297" y="816"/>
                  <a:pt x="297" y="816"/>
                </a:cubicBezTo>
                <a:cubicBezTo>
                  <a:pt x="282" y="791"/>
                  <a:pt x="259" y="793"/>
                  <a:pt x="226" y="775"/>
                </a:cubicBezTo>
                <a:cubicBezTo>
                  <a:pt x="221" y="770"/>
                  <a:pt x="172" y="720"/>
                  <a:pt x="166" y="716"/>
                </a:cubicBezTo>
                <a:cubicBezTo>
                  <a:pt x="158" y="706"/>
                  <a:pt x="137" y="716"/>
                  <a:pt x="113" y="674"/>
                </a:cubicBezTo>
                <a:cubicBezTo>
                  <a:pt x="89" y="632"/>
                  <a:pt x="0" y="547"/>
                  <a:pt x="24" y="466"/>
                </a:cubicBezTo>
                <a:cubicBezTo>
                  <a:pt x="48" y="385"/>
                  <a:pt x="217" y="234"/>
                  <a:pt x="258" y="186"/>
                </a:cubicBezTo>
                <a:cubicBezTo>
                  <a:pt x="273" y="167"/>
                  <a:pt x="272" y="163"/>
                  <a:pt x="272" y="175"/>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37" name="Google Shape;837;p36"/>
          <p:cNvSpPr/>
          <p:nvPr/>
        </p:nvSpPr>
        <p:spPr>
          <a:xfrm>
            <a:off x="2714625" y="5524500"/>
            <a:ext cx="227012" cy="227012"/>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s</a:t>
            </a:r>
            <a:endParaRPr/>
          </a:p>
        </p:txBody>
      </p:sp>
      <p:sp>
        <p:nvSpPr>
          <p:cNvPr id="838" name="Google Shape;838;p36"/>
          <p:cNvSpPr/>
          <p:nvPr/>
        </p:nvSpPr>
        <p:spPr>
          <a:xfrm>
            <a:off x="3790950" y="6134100"/>
            <a:ext cx="227012" cy="227012"/>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endParaRPr/>
          </a:p>
        </p:txBody>
      </p:sp>
      <p:sp>
        <p:nvSpPr>
          <p:cNvPr id="839" name="Google Shape;839;p36"/>
          <p:cNvSpPr/>
          <p:nvPr/>
        </p:nvSpPr>
        <p:spPr>
          <a:xfrm>
            <a:off x="2922587" y="5713412"/>
            <a:ext cx="858837" cy="569912"/>
          </a:xfrm>
          <a:custGeom>
            <a:rect b="b" l="l" r="r" t="t"/>
            <a:pathLst>
              <a:path extrusionOk="0" h="359" w="541">
                <a:moveTo>
                  <a:pt x="0" y="0"/>
                </a:moveTo>
                <a:cubicBezTo>
                  <a:pt x="49" y="9"/>
                  <a:pt x="235" y="34"/>
                  <a:pt x="291" y="53"/>
                </a:cubicBezTo>
                <a:cubicBezTo>
                  <a:pt x="347" y="72"/>
                  <a:pt x="328" y="81"/>
                  <a:pt x="338" y="113"/>
                </a:cubicBezTo>
                <a:cubicBezTo>
                  <a:pt x="348" y="145"/>
                  <a:pt x="331" y="209"/>
                  <a:pt x="349" y="247"/>
                </a:cubicBezTo>
                <a:cubicBezTo>
                  <a:pt x="367" y="285"/>
                  <a:pt x="413" y="327"/>
                  <a:pt x="445" y="343"/>
                </a:cubicBezTo>
                <a:cubicBezTo>
                  <a:pt x="477" y="359"/>
                  <a:pt x="509" y="351"/>
                  <a:pt x="541" y="343"/>
                </a:cubicBezTo>
              </a:path>
            </a:pathLst>
          </a:cu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40" name="Google Shape;840;p36"/>
          <p:cNvSpPr/>
          <p:nvPr/>
        </p:nvSpPr>
        <p:spPr>
          <a:xfrm>
            <a:off x="4257675" y="5568950"/>
            <a:ext cx="227012" cy="227012"/>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u</a:t>
            </a:r>
            <a:endParaRPr/>
          </a:p>
        </p:txBody>
      </p:sp>
      <p:sp>
        <p:nvSpPr>
          <p:cNvPr id="841" name="Google Shape;841;p36"/>
          <p:cNvSpPr/>
          <p:nvPr/>
        </p:nvSpPr>
        <p:spPr>
          <a:xfrm>
            <a:off x="2836862" y="5280025"/>
            <a:ext cx="1468437" cy="298450"/>
          </a:xfrm>
          <a:custGeom>
            <a:rect b="b" l="l" r="r" t="t"/>
            <a:pathLst>
              <a:path extrusionOk="0" h="188" w="925">
                <a:moveTo>
                  <a:pt x="925" y="188"/>
                </a:moveTo>
                <a:cubicBezTo>
                  <a:pt x="869" y="148"/>
                  <a:pt x="823" y="122"/>
                  <a:pt x="733" y="92"/>
                </a:cubicBezTo>
                <a:cubicBezTo>
                  <a:pt x="643" y="62"/>
                  <a:pt x="488" y="12"/>
                  <a:pt x="386" y="6"/>
                </a:cubicBezTo>
                <a:cubicBezTo>
                  <a:pt x="284" y="0"/>
                  <a:pt x="183" y="30"/>
                  <a:pt x="119" y="53"/>
                </a:cubicBezTo>
                <a:cubicBezTo>
                  <a:pt x="55" y="76"/>
                  <a:pt x="25" y="124"/>
                  <a:pt x="0" y="142"/>
                </a:cubicBezTo>
              </a:path>
            </a:pathLst>
          </a:cu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42" name="Google Shape;842;p36"/>
          <p:cNvSpPr/>
          <p:nvPr/>
        </p:nvSpPr>
        <p:spPr>
          <a:xfrm>
            <a:off x="2709862" y="5741987"/>
            <a:ext cx="1100137" cy="747712"/>
          </a:xfrm>
          <a:custGeom>
            <a:rect b="b" l="l" r="r" t="t"/>
            <a:pathLst>
              <a:path extrusionOk="0" h="471" w="693">
                <a:moveTo>
                  <a:pt x="693" y="367"/>
                </a:moveTo>
                <a:cubicBezTo>
                  <a:pt x="621" y="411"/>
                  <a:pt x="549" y="455"/>
                  <a:pt x="501" y="463"/>
                </a:cubicBezTo>
                <a:cubicBezTo>
                  <a:pt x="453" y="471"/>
                  <a:pt x="445" y="455"/>
                  <a:pt x="405" y="415"/>
                </a:cubicBezTo>
                <a:cubicBezTo>
                  <a:pt x="365" y="375"/>
                  <a:pt x="322" y="274"/>
                  <a:pt x="261" y="223"/>
                </a:cubicBezTo>
                <a:cubicBezTo>
                  <a:pt x="200" y="172"/>
                  <a:pt x="78" y="144"/>
                  <a:pt x="39" y="107"/>
                </a:cubicBezTo>
                <a:cubicBezTo>
                  <a:pt x="0" y="70"/>
                  <a:pt x="29" y="22"/>
                  <a:pt x="27" y="0"/>
                </a:cubicBezTo>
              </a:path>
            </a:pathLst>
          </a:cu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43" name="Google Shape;843;p36"/>
          <p:cNvSpPr/>
          <p:nvPr/>
        </p:nvSpPr>
        <p:spPr>
          <a:xfrm>
            <a:off x="2932112" y="5534025"/>
            <a:ext cx="1411287" cy="377825"/>
          </a:xfrm>
          <a:custGeom>
            <a:rect b="b" l="l" r="r" t="t"/>
            <a:pathLst>
              <a:path extrusionOk="0" h="238" w="889">
                <a:moveTo>
                  <a:pt x="0" y="54"/>
                </a:moveTo>
                <a:cubicBezTo>
                  <a:pt x="59" y="48"/>
                  <a:pt x="261" y="0"/>
                  <a:pt x="361" y="18"/>
                </a:cubicBezTo>
                <a:cubicBezTo>
                  <a:pt x="461" y="36"/>
                  <a:pt x="534" y="125"/>
                  <a:pt x="601" y="162"/>
                </a:cubicBezTo>
                <a:cubicBezTo>
                  <a:pt x="668" y="199"/>
                  <a:pt x="712" y="238"/>
                  <a:pt x="760" y="238"/>
                </a:cubicBezTo>
                <a:cubicBezTo>
                  <a:pt x="808" y="238"/>
                  <a:pt x="862" y="178"/>
                  <a:pt x="889" y="162"/>
                </a:cubicBezTo>
              </a:path>
            </a:pathLst>
          </a:cu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44" name="Google Shape;844;p36"/>
          <p:cNvSpPr txBox="1"/>
          <p:nvPr/>
        </p:nvSpPr>
        <p:spPr>
          <a:xfrm>
            <a:off x="5791200" y="5153025"/>
            <a:ext cx="15049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ok if paths overlap</a:t>
            </a:r>
            <a:endParaRPr/>
          </a:p>
        </p:txBody>
      </p:sp>
      <p:cxnSp>
        <p:nvCxnSpPr>
          <p:cNvPr id="845" name="Google Shape;845;p36"/>
          <p:cNvCxnSpPr/>
          <p:nvPr/>
        </p:nvCxnSpPr>
        <p:spPr>
          <a:xfrm rot="10800000">
            <a:off x="5943600" y="4953000"/>
            <a:ext cx="76200" cy="152400"/>
          </a:xfrm>
          <a:prstGeom prst="straightConnector1">
            <a:avLst/>
          </a:prstGeom>
          <a:noFill/>
          <a:ln cap="flat" cmpd="sng" w="9525">
            <a:solidFill>
              <a:schemeClr val="dk1"/>
            </a:solidFill>
            <a:prstDash val="solid"/>
            <a:miter lim="800000"/>
            <a:headEnd len="med" w="med" type="none"/>
            <a:tailEnd len="sm" w="sm"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9" name="Shape 849"/>
        <p:cNvGrpSpPr/>
        <p:nvPr/>
      </p:nvGrpSpPr>
      <p:grpSpPr>
        <a:xfrm>
          <a:off x="0" y="0"/>
          <a:ext cx="0" cy="0"/>
          <a:chOff x="0" y="0"/>
          <a:chExt cx="0" cy="0"/>
        </a:xfrm>
      </p:grpSpPr>
      <p:sp>
        <p:nvSpPr>
          <p:cNvPr id="850" name="Google Shape;850;p37"/>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851" name="Google Shape;851;p37"/>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Strong Connectivity:  Algorithm</a:t>
            </a:r>
            <a:endParaRPr/>
          </a:p>
        </p:txBody>
      </p:sp>
      <p:sp>
        <p:nvSpPr>
          <p:cNvPr id="852" name="Google Shape;852;p37"/>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Theorem.  </a:t>
            </a:r>
            <a:r>
              <a:rPr b="0" i="0" lang="en-US" sz="1800" u="none">
                <a:solidFill>
                  <a:schemeClr val="dk1"/>
                </a:solidFill>
                <a:latin typeface="Comic Sans MS"/>
                <a:ea typeface="Comic Sans MS"/>
                <a:cs typeface="Comic Sans MS"/>
                <a:sym typeface="Comic Sans MS"/>
              </a:rPr>
              <a:t>Can determine if G is strongly connected in O(m + n) time.</a:t>
            </a:r>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a:t>
            </a:r>
            <a:endParaRPr b="0" i="0" sz="1800" u="none">
              <a:solidFill>
                <a:schemeClr val="dk1"/>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Pick any node 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Run BFS from s in G.</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Run BFS from s in G</a:t>
            </a:r>
            <a:r>
              <a:rPr b="0" baseline="30000" i="0" lang="en-US" sz="1800" u="none" cap="none" strike="noStrike">
                <a:solidFill>
                  <a:schemeClr val="dk1"/>
                </a:solidFill>
                <a:latin typeface="Comic Sans MS"/>
                <a:ea typeface="Comic Sans MS"/>
                <a:cs typeface="Comic Sans MS"/>
                <a:sym typeface="Comic Sans MS"/>
              </a:rPr>
              <a:t>rev</a:t>
            </a:r>
            <a:r>
              <a:rPr b="0" i="0" lang="en-US" sz="1800" u="none" cap="none" strike="noStrike">
                <a:solidFill>
                  <a:schemeClr val="dk1"/>
                </a:solidFill>
                <a:latin typeface="Comic Sans MS"/>
                <a:ea typeface="Comic Sans MS"/>
                <a:cs typeface="Comic Sans MS"/>
                <a:sym typeface="Comic Sans MS"/>
              </a:rPr>
              <a:t>.</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Return true iff all nodes reached in both BFS executions.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Correctness follows immediately from previous lemma.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cxnSp>
        <p:nvCxnSpPr>
          <p:cNvPr id="853" name="Google Shape;853;p37"/>
          <p:cNvCxnSpPr/>
          <p:nvPr/>
        </p:nvCxnSpPr>
        <p:spPr>
          <a:xfrm flipH="1">
            <a:off x="3457575" y="2209800"/>
            <a:ext cx="228600" cy="152400"/>
          </a:xfrm>
          <a:prstGeom prst="straightConnector1">
            <a:avLst/>
          </a:prstGeom>
          <a:noFill/>
          <a:ln cap="flat" cmpd="sng" w="9525">
            <a:solidFill>
              <a:schemeClr val="dk1"/>
            </a:solidFill>
            <a:prstDash val="solid"/>
            <a:miter lim="800000"/>
            <a:headEnd len="med" w="med" type="none"/>
            <a:tailEnd len="sm" w="sm" type="triangle"/>
          </a:ln>
        </p:spPr>
      </p:cxnSp>
      <p:sp>
        <p:nvSpPr>
          <p:cNvPr id="854" name="Google Shape;854;p37"/>
          <p:cNvSpPr txBox="1"/>
          <p:nvPr/>
        </p:nvSpPr>
        <p:spPr>
          <a:xfrm>
            <a:off x="3686175" y="1981200"/>
            <a:ext cx="28765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reverse orientation of every edge in G</a:t>
            </a:r>
            <a:endParaRPr/>
          </a:p>
        </p:txBody>
      </p:sp>
      <p:sp>
        <p:nvSpPr>
          <p:cNvPr id="855" name="Google Shape;855;p37"/>
          <p:cNvSpPr/>
          <p:nvPr/>
        </p:nvSpPr>
        <p:spPr>
          <a:xfrm>
            <a:off x="5791200" y="4267200"/>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56" name="Google Shape;856;p37"/>
          <p:cNvSpPr/>
          <p:nvPr/>
        </p:nvSpPr>
        <p:spPr>
          <a:xfrm>
            <a:off x="7019925" y="4267200"/>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57" name="Google Shape;857;p37"/>
          <p:cNvSpPr/>
          <p:nvPr/>
        </p:nvSpPr>
        <p:spPr>
          <a:xfrm>
            <a:off x="5124450" y="513238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58" name="Google Shape;858;p37"/>
          <p:cNvSpPr/>
          <p:nvPr/>
        </p:nvSpPr>
        <p:spPr>
          <a:xfrm>
            <a:off x="6405562" y="5132387"/>
            <a:ext cx="265112"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59" name="Google Shape;859;p37"/>
          <p:cNvSpPr/>
          <p:nvPr/>
        </p:nvSpPr>
        <p:spPr>
          <a:xfrm>
            <a:off x="7686675" y="513238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860" name="Google Shape;860;p37"/>
          <p:cNvCxnSpPr/>
          <p:nvPr/>
        </p:nvCxnSpPr>
        <p:spPr>
          <a:xfrm flipH="1">
            <a:off x="5353050" y="4495800"/>
            <a:ext cx="476250"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861" name="Google Shape;861;p37"/>
          <p:cNvCxnSpPr/>
          <p:nvPr/>
        </p:nvCxnSpPr>
        <p:spPr>
          <a:xfrm>
            <a:off x="6018212" y="4495800"/>
            <a:ext cx="427037"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862" name="Google Shape;862;p37"/>
          <p:cNvCxnSpPr/>
          <p:nvPr/>
        </p:nvCxnSpPr>
        <p:spPr>
          <a:xfrm>
            <a:off x="6057900" y="4402137"/>
            <a:ext cx="96202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863" name="Google Shape;863;p37"/>
          <p:cNvCxnSpPr/>
          <p:nvPr/>
        </p:nvCxnSpPr>
        <p:spPr>
          <a:xfrm>
            <a:off x="7248525" y="4495800"/>
            <a:ext cx="476250"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864" name="Google Shape;864;p37"/>
          <p:cNvCxnSpPr/>
          <p:nvPr/>
        </p:nvCxnSpPr>
        <p:spPr>
          <a:xfrm rot="10800000">
            <a:off x="6670675" y="5265737"/>
            <a:ext cx="1016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865" name="Google Shape;865;p37"/>
          <p:cNvCxnSpPr/>
          <p:nvPr/>
        </p:nvCxnSpPr>
        <p:spPr>
          <a:xfrm rot="10800000">
            <a:off x="5391150" y="5265737"/>
            <a:ext cx="101441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866" name="Google Shape;866;p37"/>
          <p:cNvCxnSpPr/>
          <p:nvPr/>
        </p:nvCxnSpPr>
        <p:spPr>
          <a:xfrm flipH="1">
            <a:off x="6632575" y="4495800"/>
            <a:ext cx="425450" cy="674687"/>
          </a:xfrm>
          <a:prstGeom prst="straightConnector1">
            <a:avLst/>
          </a:prstGeom>
          <a:noFill/>
          <a:ln cap="flat" cmpd="sng" w="9525">
            <a:solidFill>
              <a:schemeClr val="dk1"/>
            </a:solidFill>
            <a:prstDash val="solid"/>
            <a:miter lim="800000"/>
            <a:headEnd len="med" w="med" type="none"/>
            <a:tailEnd len="med" w="med" type="triangle"/>
          </a:ln>
        </p:spPr>
      </p:cxnSp>
      <p:sp>
        <p:nvSpPr>
          <p:cNvPr id="867" name="Google Shape;867;p37"/>
          <p:cNvSpPr/>
          <p:nvPr/>
        </p:nvSpPr>
        <p:spPr>
          <a:xfrm>
            <a:off x="1504950" y="4267200"/>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68" name="Google Shape;868;p37"/>
          <p:cNvSpPr/>
          <p:nvPr/>
        </p:nvSpPr>
        <p:spPr>
          <a:xfrm>
            <a:off x="2733675" y="4267200"/>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69" name="Google Shape;869;p37"/>
          <p:cNvSpPr/>
          <p:nvPr/>
        </p:nvSpPr>
        <p:spPr>
          <a:xfrm>
            <a:off x="838200" y="513238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70" name="Google Shape;870;p37"/>
          <p:cNvSpPr/>
          <p:nvPr/>
        </p:nvSpPr>
        <p:spPr>
          <a:xfrm>
            <a:off x="2119312" y="5132387"/>
            <a:ext cx="265112"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871" name="Google Shape;871;p37"/>
          <p:cNvSpPr/>
          <p:nvPr/>
        </p:nvSpPr>
        <p:spPr>
          <a:xfrm>
            <a:off x="3400425" y="513238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872" name="Google Shape;872;p37"/>
          <p:cNvCxnSpPr/>
          <p:nvPr/>
        </p:nvCxnSpPr>
        <p:spPr>
          <a:xfrm flipH="1">
            <a:off x="1066800" y="4495800"/>
            <a:ext cx="476250" cy="674687"/>
          </a:xfrm>
          <a:prstGeom prst="straightConnector1">
            <a:avLst/>
          </a:prstGeom>
          <a:noFill/>
          <a:ln cap="flat" cmpd="sng" w="9525">
            <a:solidFill>
              <a:schemeClr val="dk1"/>
            </a:solidFill>
            <a:prstDash val="solid"/>
            <a:miter lim="800000"/>
            <a:headEnd len="med" w="med" type="triangle"/>
            <a:tailEnd len="med" w="med" type="none"/>
          </a:ln>
        </p:spPr>
      </p:cxnSp>
      <p:cxnSp>
        <p:nvCxnSpPr>
          <p:cNvPr id="873" name="Google Shape;873;p37"/>
          <p:cNvCxnSpPr/>
          <p:nvPr/>
        </p:nvCxnSpPr>
        <p:spPr>
          <a:xfrm>
            <a:off x="1731962" y="4495800"/>
            <a:ext cx="427037"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874" name="Google Shape;874;p37"/>
          <p:cNvCxnSpPr/>
          <p:nvPr/>
        </p:nvCxnSpPr>
        <p:spPr>
          <a:xfrm>
            <a:off x="1771650" y="4402137"/>
            <a:ext cx="96202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875" name="Google Shape;875;p37"/>
          <p:cNvCxnSpPr/>
          <p:nvPr/>
        </p:nvCxnSpPr>
        <p:spPr>
          <a:xfrm>
            <a:off x="2962275" y="4495800"/>
            <a:ext cx="476250"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876" name="Google Shape;876;p37"/>
          <p:cNvCxnSpPr/>
          <p:nvPr/>
        </p:nvCxnSpPr>
        <p:spPr>
          <a:xfrm rot="10800000">
            <a:off x="2384425" y="5265737"/>
            <a:ext cx="1016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877" name="Google Shape;877;p37"/>
          <p:cNvCxnSpPr/>
          <p:nvPr/>
        </p:nvCxnSpPr>
        <p:spPr>
          <a:xfrm rot="10800000">
            <a:off x="1104900" y="5265737"/>
            <a:ext cx="101441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878" name="Google Shape;878;p37"/>
          <p:cNvCxnSpPr/>
          <p:nvPr/>
        </p:nvCxnSpPr>
        <p:spPr>
          <a:xfrm flipH="1">
            <a:off x="2346325" y="4495800"/>
            <a:ext cx="425450" cy="674687"/>
          </a:xfrm>
          <a:prstGeom prst="straightConnector1">
            <a:avLst/>
          </a:prstGeom>
          <a:noFill/>
          <a:ln cap="flat" cmpd="sng" w="9525">
            <a:solidFill>
              <a:schemeClr val="dk1"/>
            </a:solidFill>
            <a:prstDash val="solid"/>
            <a:miter lim="800000"/>
            <a:headEnd len="med" w="med" type="none"/>
            <a:tailEnd len="med" w="med" type="triangle"/>
          </a:ln>
        </p:spPr>
      </p:cxnSp>
      <p:sp>
        <p:nvSpPr>
          <p:cNvPr id="879" name="Google Shape;879;p37"/>
          <p:cNvSpPr txBox="1"/>
          <p:nvPr/>
        </p:nvSpPr>
        <p:spPr>
          <a:xfrm>
            <a:off x="1439862" y="5575300"/>
            <a:ext cx="1760537"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strongly connected</a:t>
            </a:r>
            <a:endParaRPr/>
          </a:p>
        </p:txBody>
      </p:sp>
      <p:sp>
        <p:nvSpPr>
          <p:cNvPr id="880" name="Google Shape;880;p37"/>
          <p:cNvSpPr txBox="1"/>
          <p:nvPr/>
        </p:nvSpPr>
        <p:spPr>
          <a:xfrm>
            <a:off x="5562600" y="5572125"/>
            <a:ext cx="2084387"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not strongly connected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4" name="Shape 884"/>
        <p:cNvGrpSpPr/>
        <p:nvPr/>
      </p:nvGrpSpPr>
      <p:grpSpPr>
        <a:xfrm>
          <a:off x="0" y="0"/>
          <a:ext cx="0" cy="0"/>
          <a:chOff x="0" y="0"/>
          <a:chExt cx="0" cy="0"/>
        </a:xfrm>
      </p:grpSpPr>
      <p:sp>
        <p:nvSpPr>
          <p:cNvPr id="885" name="Google Shape;885;p38"/>
          <p:cNvSpPr txBox="1"/>
          <p:nvPr>
            <p:ph type="ctrTitle"/>
          </p:nvPr>
        </p:nvSpPr>
        <p:spPr>
          <a:xfrm>
            <a:off x="0" y="0"/>
            <a:ext cx="9144000" cy="1524000"/>
          </a:xfrm>
          <a:prstGeom prst="rect">
            <a:avLst/>
          </a:prstGeom>
          <a:noFill/>
          <a:ln>
            <a:noFill/>
          </a:ln>
        </p:spPr>
        <p:txBody>
          <a:bodyPr anchorCtr="0" anchor="b" bIns="46025" lIns="92075" spcFirstLastPara="1" rIns="92075" wrap="square" tIns="46025">
            <a:noAutofit/>
          </a:bodyPr>
          <a:lstStyle/>
          <a:p>
            <a:pPr indent="0" lvl="0" marL="0" rtl="0" algn="ctr">
              <a:lnSpc>
                <a:spcPct val="80000"/>
              </a:lnSpc>
              <a:spcBef>
                <a:spcPts val="0"/>
              </a:spcBef>
              <a:spcAft>
                <a:spcPts val="0"/>
              </a:spcAft>
              <a:buClr>
                <a:schemeClr val="folHlink"/>
              </a:buClr>
              <a:buSzPts val="3200"/>
              <a:buFont typeface="Comic Sans MS"/>
              <a:buNone/>
            </a:pPr>
            <a:r>
              <a:rPr b="0" i="0" lang="en-US" sz="3200" u="none">
                <a:solidFill>
                  <a:schemeClr val="folHlink"/>
                </a:solidFill>
                <a:latin typeface="Comic Sans MS"/>
                <a:ea typeface="Comic Sans MS"/>
                <a:cs typeface="Comic Sans MS"/>
                <a:sym typeface="Comic Sans MS"/>
              </a:rPr>
              <a:t>3.6  DAGs and Topological Ordering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9" name="Shape 889"/>
        <p:cNvGrpSpPr/>
        <p:nvPr/>
      </p:nvGrpSpPr>
      <p:grpSpPr>
        <a:xfrm>
          <a:off x="0" y="0"/>
          <a:ext cx="0" cy="0"/>
          <a:chOff x="0" y="0"/>
          <a:chExt cx="0" cy="0"/>
        </a:xfrm>
      </p:grpSpPr>
      <p:sp>
        <p:nvSpPr>
          <p:cNvPr id="890" name="Google Shape;890;p39"/>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891" name="Google Shape;891;p3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Directed Acyclic Graphs</a:t>
            </a:r>
            <a:endParaRPr/>
          </a:p>
        </p:txBody>
      </p:sp>
      <p:sp>
        <p:nvSpPr>
          <p:cNvPr id="892" name="Google Shape;892;p39"/>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An </a:t>
            </a:r>
            <a:r>
              <a:rPr b="0" i="0" lang="en-US" sz="1800" u="none">
                <a:solidFill>
                  <a:schemeClr val="accent1"/>
                </a:solidFill>
                <a:latin typeface="Comic Sans MS"/>
                <a:ea typeface="Comic Sans MS"/>
                <a:cs typeface="Comic Sans MS"/>
                <a:sym typeface="Comic Sans MS"/>
              </a:rPr>
              <a:t>DAG</a:t>
            </a:r>
            <a:r>
              <a:rPr b="0" i="0" lang="en-US" sz="1800" u="none">
                <a:solidFill>
                  <a:schemeClr val="dk1"/>
                </a:solidFill>
                <a:latin typeface="Comic Sans MS"/>
                <a:ea typeface="Comic Sans MS"/>
                <a:cs typeface="Comic Sans MS"/>
                <a:sym typeface="Comic Sans MS"/>
              </a:rPr>
              <a:t> is a directed graph that contains no directed cycles.</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Ex.  </a:t>
            </a:r>
            <a:r>
              <a:rPr b="0" i="0" lang="en-US" sz="1800" u="none">
                <a:solidFill>
                  <a:schemeClr val="dk1"/>
                </a:solidFill>
                <a:latin typeface="Comic Sans MS"/>
                <a:ea typeface="Comic Sans MS"/>
                <a:cs typeface="Comic Sans MS"/>
                <a:sym typeface="Comic Sans MS"/>
              </a:rPr>
              <a:t>Precedence constraints:  edge (v</a:t>
            </a:r>
            <a:r>
              <a:rPr b="0" baseline="-25000" i="0" lang="en-US" sz="1800" u="none">
                <a:solidFill>
                  <a:schemeClr val="dk1"/>
                </a:solidFill>
                <a:latin typeface="Comic Sans MS"/>
                <a:ea typeface="Comic Sans MS"/>
                <a:cs typeface="Comic Sans MS"/>
                <a:sym typeface="Comic Sans MS"/>
              </a:rPr>
              <a:t>i</a:t>
            </a:r>
            <a:r>
              <a:rPr b="0" i="0" lang="en-US" sz="1800" u="none">
                <a:solidFill>
                  <a:schemeClr val="dk1"/>
                </a:solidFill>
                <a:latin typeface="Comic Sans MS"/>
                <a:ea typeface="Comic Sans MS"/>
                <a:cs typeface="Comic Sans MS"/>
                <a:sym typeface="Comic Sans MS"/>
              </a:rPr>
              <a:t>, v</a:t>
            </a:r>
            <a:r>
              <a:rPr b="0" baseline="-25000" i="0" lang="en-US" sz="1800" u="none">
                <a:solidFill>
                  <a:schemeClr val="dk1"/>
                </a:solidFill>
                <a:latin typeface="Comic Sans MS"/>
                <a:ea typeface="Comic Sans MS"/>
                <a:cs typeface="Comic Sans MS"/>
                <a:sym typeface="Comic Sans MS"/>
              </a:rPr>
              <a:t>j</a:t>
            </a:r>
            <a:r>
              <a:rPr b="0" i="0" lang="en-US" sz="1800" u="none">
                <a:solidFill>
                  <a:schemeClr val="dk1"/>
                </a:solidFill>
                <a:latin typeface="Comic Sans MS"/>
                <a:ea typeface="Comic Sans MS"/>
                <a:cs typeface="Comic Sans MS"/>
                <a:sym typeface="Comic Sans MS"/>
              </a:rPr>
              <a:t>) means v</a:t>
            </a:r>
            <a:r>
              <a:rPr b="0" baseline="-25000" i="0" lang="en-US" sz="1800" u="none">
                <a:solidFill>
                  <a:schemeClr val="dk1"/>
                </a:solidFill>
                <a:latin typeface="Comic Sans MS"/>
                <a:ea typeface="Comic Sans MS"/>
                <a:cs typeface="Comic Sans MS"/>
                <a:sym typeface="Comic Sans MS"/>
              </a:rPr>
              <a:t>i</a:t>
            </a:r>
            <a:r>
              <a:rPr b="0" i="0" lang="en-US" sz="1800" u="none">
                <a:solidFill>
                  <a:schemeClr val="dk1"/>
                </a:solidFill>
                <a:latin typeface="Comic Sans MS"/>
                <a:ea typeface="Comic Sans MS"/>
                <a:cs typeface="Comic Sans MS"/>
                <a:sym typeface="Comic Sans MS"/>
              </a:rPr>
              <a:t> must precede v</a:t>
            </a:r>
            <a:r>
              <a:rPr b="0" baseline="-25000" i="0" lang="en-US" sz="1800" u="none">
                <a:solidFill>
                  <a:schemeClr val="dk1"/>
                </a:solidFill>
                <a:latin typeface="Comic Sans MS"/>
                <a:ea typeface="Comic Sans MS"/>
                <a:cs typeface="Comic Sans MS"/>
                <a:sym typeface="Comic Sans MS"/>
              </a:rPr>
              <a:t>j</a:t>
            </a:r>
            <a:r>
              <a:rPr b="0" i="0" lang="en-US" sz="1800" u="none">
                <a:solidFill>
                  <a:schemeClr val="dk1"/>
                </a:solidFill>
                <a:latin typeface="Comic Sans MS"/>
                <a:ea typeface="Comic Sans MS"/>
                <a:cs typeface="Comic Sans MS"/>
                <a:sym typeface="Comic Sans MS"/>
              </a:rPr>
              <a:t>.</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Def.  </a:t>
            </a:r>
            <a:r>
              <a:rPr b="0" i="0" lang="en-US" sz="1800" u="none">
                <a:solidFill>
                  <a:schemeClr val="dk1"/>
                </a:solidFill>
                <a:latin typeface="Comic Sans MS"/>
                <a:ea typeface="Comic Sans MS"/>
                <a:cs typeface="Comic Sans MS"/>
                <a:sym typeface="Comic Sans MS"/>
              </a:rPr>
              <a:t>A </a:t>
            </a:r>
            <a:r>
              <a:rPr b="0" i="0" lang="en-US" sz="1800" u="none">
                <a:solidFill>
                  <a:schemeClr val="accent1"/>
                </a:solidFill>
                <a:latin typeface="Comic Sans MS"/>
                <a:ea typeface="Comic Sans MS"/>
                <a:cs typeface="Comic Sans MS"/>
                <a:sym typeface="Comic Sans MS"/>
              </a:rPr>
              <a:t>topological order </a:t>
            </a:r>
            <a:r>
              <a:rPr b="0" i="0" lang="en-US" sz="1800" u="none">
                <a:solidFill>
                  <a:schemeClr val="dk1"/>
                </a:solidFill>
                <a:latin typeface="Comic Sans MS"/>
                <a:ea typeface="Comic Sans MS"/>
                <a:cs typeface="Comic Sans MS"/>
                <a:sym typeface="Comic Sans MS"/>
              </a:rPr>
              <a:t>of a directed graph G = (V, E) is an ordering of its nodes as v</a:t>
            </a:r>
            <a:r>
              <a:rPr b="0" baseline="-25000" i="0" lang="en-US" sz="1800" u="none">
                <a:solidFill>
                  <a:schemeClr val="dk1"/>
                </a:solidFill>
                <a:latin typeface="Comic Sans MS"/>
                <a:ea typeface="Comic Sans MS"/>
                <a:cs typeface="Comic Sans MS"/>
                <a:sym typeface="Comic Sans MS"/>
              </a:rPr>
              <a:t>1</a:t>
            </a:r>
            <a:r>
              <a:rPr b="0" i="0" lang="en-US" sz="1800" u="none">
                <a:solidFill>
                  <a:schemeClr val="dk1"/>
                </a:solidFill>
                <a:latin typeface="Comic Sans MS"/>
                <a:ea typeface="Comic Sans MS"/>
                <a:cs typeface="Comic Sans MS"/>
                <a:sym typeface="Comic Sans MS"/>
              </a:rPr>
              <a:t>, v</a:t>
            </a:r>
            <a:r>
              <a:rPr b="0" baseline="-25000" i="0" lang="en-US" sz="1800" u="none">
                <a:solidFill>
                  <a:schemeClr val="dk1"/>
                </a:solidFill>
                <a:latin typeface="Comic Sans MS"/>
                <a:ea typeface="Comic Sans MS"/>
                <a:cs typeface="Comic Sans MS"/>
                <a:sym typeface="Comic Sans MS"/>
              </a:rPr>
              <a:t>2</a:t>
            </a:r>
            <a:r>
              <a:rPr b="0" i="0" lang="en-US" sz="1800" u="none">
                <a:solidFill>
                  <a:schemeClr val="dk1"/>
                </a:solidFill>
                <a:latin typeface="Comic Sans MS"/>
                <a:ea typeface="Comic Sans MS"/>
                <a:cs typeface="Comic Sans MS"/>
                <a:sym typeface="Comic Sans MS"/>
              </a:rPr>
              <a:t>, …, v</a:t>
            </a:r>
            <a:r>
              <a:rPr b="0" baseline="-25000" i="0" lang="en-US" sz="1800" u="none">
                <a:solidFill>
                  <a:schemeClr val="dk1"/>
                </a:solidFill>
                <a:latin typeface="Comic Sans MS"/>
                <a:ea typeface="Comic Sans MS"/>
                <a:cs typeface="Comic Sans MS"/>
                <a:sym typeface="Comic Sans MS"/>
              </a:rPr>
              <a:t>n</a:t>
            </a:r>
            <a:r>
              <a:rPr b="0" i="0" lang="en-US" sz="1800" u="none">
                <a:solidFill>
                  <a:schemeClr val="dk1"/>
                </a:solidFill>
                <a:latin typeface="Comic Sans MS"/>
                <a:ea typeface="Comic Sans MS"/>
                <a:cs typeface="Comic Sans MS"/>
                <a:sym typeface="Comic Sans MS"/>
              </a:rPr>
              <a:t> so that for every edge (v</a:t>
            </a:r>
            <a:r>
              <a:rPr b="0" baseline="-25000" i="0" lang="en-US" sz="1800" u="none">
                <a:solidFill>
                  <a:schemeClr val="dk1"/>
                </a:solidFill>
                <a:latin typeface="Comic Sans MS"/>
                <a:ea typeface="Comic Sans MS"/>
                <a:cs typeface="Comic Sans MS"/>
                <a:sym typeface="Comic Sans MS"/>
              </a:rPr>
              <a:t>i</a:t>
            </a:r>
            <a:r>
              <a:rPr b="0" i="0" lang="en-US" sz="1800" u="none">
                <a:solidFill>
                  <a:schemeClr val="dk1"/>
                </a:solidFill>
                <a:latin typeface="Comic Sans MS"/>
                <a:ea typeface="Comic Sans MS"/>
                <a:cs typeface="Comic Sans MS"/>
                <a:sym typeface="Comic Sans MS"/>
              </a:rPr>
              <a:t>, v</a:t>
            </a:r>
            <a:r>
              <a:rPr b="0" baseline="-25000" i="0" lang="en-US" sz="1800" u="none">
                <a:solidFill>
                  <a:schemeClr val="dk1"/>
                </a:solidFill>
                <a:latin typeface="Comic Sans MS"/>
                <a:ea typeface="Comic Sans MS"/>
                <a:cs typeface="Comic Sans MS"/>
                <a:sym typeface="Comic Sans MS"/>
              </a:rPr>
              <a:t>j</a:t>
            </a:r>
            <a:r>
              <a:rPr b="0" i="0" lang="en-US" sz="1800" u="none">
                <a:solidFill>
                  <a:schemeClr val="dk1"/>
                </a:solidFill>
                <a:latin typeface="Comic Sans MS"/>
                <a:ea typeface="Comic Sans MS"/>
                <a:cs typeface="Comic Sans MS"/>
                <a:sym typeface="Comic Sans MS"/>
              </a:rPr>
              <a:t>) we have i &lt; j.</a:t>
            </a:r>
            <a:endParaRPr/>
          </a:p>
        </p:txBody>
      </p:sp>
      <p:sp>
        <p:nvSpPr>
          <p:cNvPr id="893" name="Google Shape;893;p39"/>
          <p:cNvSpPr txBox="1"/>
          <p:nvPr/>
        </p:nvSpPr>
        <p:spPr>
          <a:xfrm>
            <a:off x="1752600" y="5942012"/>
            <a:ext cx="708025"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a DAG</a:t>
            </a:r>
            <a:endParaRPr/>
          </a:p>
        </p:txBody>
      </p:sp>
      <p:sp>
        <p:nvSpPr>
          <p:cNvPr id="894" name="Google Shape;894;p39"/>
          <p:cNvSpPr txBox="1"/>
          <p:nvPr/>
        </p:nvSpPr>
        <p:spPr>
          <a:xfrm>
            <a:off x="5653087" y="5943600"/>
            <a:ext cx="1968500"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a topological ordering</a:t>
            </a:r>
            <a:endParaRPr/>
          </a:p>
        </p:txBody>
      </p:sp>
      <p:sp>
        <p:nvSpPr>
          <p:cNvPr id="895" name="Google Shape;895;p39"/>
          <p:cNvSpPr/>
          <p:nvPr/>
        </p:nvSpPr>
        <p:spPr>
          <a:xfrm>
            <a:off x="1352550" y="3565525"/>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2</a:t>
            </a:r>
            <a:endParaRPr/>
          </a:p>
        </p:txBody>
      </p:sp>
      <p:sp>
        <p:nvSpPr>
          <p:cNvPr id="896" name="Google Shape;896;p39"/>
          <p:cNvSpPr/>
          <p:nvPr/>
        </p:nvSpPr>
        <p:spPr>
          <a:xfrm>
            <a:off x="2581275" y="3565525"/>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3</a:t>
            </a:r>
            <a:endParaRPr/>
          </a:p>
        </p:txBody>
      </p:sp>
      <p:sp>
        <p:nvSpPr>
          <p:cNvPr id="897" name="Google Shape;897;p39"/>
          <p:cNvSpPr/>
          <p:nvPr/>
        </p:nvSpPr>
        <p:spPr>
          <a:xfrm>
            <a:off x="685800" y="4430712"/>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6</a:t>
            </a:r>
            <a:endParaRPr/>
          </a:p>
        </p:txBody>
      </p:sp>
      <p:sp>
        <p:nvSpPr>
          <p:cNvPr id="898" name="Google Shape;898;p39"/>
          <p:cNvSpPr/>
          <p:nvPr/>
        </p:nvSpPr>
        <p:spPr>
          <a:xfrm>
            <a:off x="1966912" y="4430712"/>
            <a:ext cx="265112"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5</a:t>
            </a:r>
            <a:endParaRPr/>
          </a:p>
        </p:txBody>
      </p:sp>
      <p:sp>
        <p:nvSpPr>
          <p:cNvPr id="899" name="Google Shape;899;p39"/>
          <p:cNvSpPr/>
          <p:nvPr/>
        </p:nvSpPr>
        <p:spPr>
          <a:xfrm>
            <a:off x="3248025" y="4430712"/>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4</a:t>
            </a:r>
            <a:endParaRPr/>
          </a:p>
        </p:txBody>
      </p:sp>
      <p:sp>
        <p:nvSpPr>
          <p:cNvPr id="900" name="Google Shape;900;p39"/>
          <p:cNvSpPr/>
          <p:nvPr/>
        </p:nvSpPr>
        <p:spPr>
          <a:xfrm>
            <a:off x="1352550" y="5295900"/>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7</a:t>
            </a:r>
            <a:endParaRPr/>
          </a:p>
        </p:txBody>
      </p:sp>
      <p:sp>
        <p:nvSpPr>
          <p:cNvPr id="901" name="Google Shape;901;p39"/>
          <p:cNvSpPr/>
          <p:nvPr/>
        </p:nvSpPr>
        <p:spPr>
          <a:xfrm>
            <a:off x="2581275" y="5295900"/>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1</a:t>
            </a:r>
            <a:endParaRPr/>
          </a:p>
        </p:txBody>
      </p:sp>
      <p:cxnSp>
        <p:nvCxnSpPr>
          <p:cNvPr id="902" name="Google Shape;902;p39"/>
          <p:cNvCxnSpPr/>
          <p:nvPr/>
        </p:nvCxnSpPr>
        <p:spPr>
          <a:xfrm flipH="1">
            <a:off x="914400" y="3794125"/>
            <a:ext cx="476250"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903" name="Google Shape;903;p39"/>
          <p:cNvCxnSpPr/>
          <p:nvPr/>
        </p:nvCxnSpPr>
        <p:spPr>
          <a:xfrm>
            <a:off x="1579562" y="3794125"/>
            <a:ext cx="427037"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904" name="Google Shape;904;p39"/>
          <p:cNvCxnSpPr/>
          <p:nvPr/>
        </p:nvCxnSpPr>
        <p:spPr>
          <a:xfrm>
            <a:off x="1619250" y="3700462"/>
            <a:ext cx="96202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05" name="Google Shape;905;p39"/>
          <p:cNvCxnSpPr/>
          <p:nvPr/>
        </p:nvCxnSpPr>
        <p:spPr>
          <a:xfrm>
            <a:off x="2809875" y="3794125"/>
            <a:ext cx="476250"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906" name="Google Shape;906;p39"/>
          <p:cNvCxnSpPr/>
          <p:nvPr/>
        </p:nvCxnSpPr>
        <p:spPr>
          <a:xfrm rot="10800000">
            <a:off x="2232025" y="4564062"/>
            <a:ext cx="1016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07" name="Google Shape;907;p39"/>
          <p:cNvCxnSpPr/>
          <p:nvPr/>
        </p:nvCxnSpPr>
        <p:spPr>
          <a:xfrm flipH="1" rot="10800000">
            <a:off x="2809875" y="4659312"/>
            <a:ext cx="476250"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908" name="Google Shape;908;p39"/>
          <p:cNvCxnSpPr/>
          <p:nvPr/>
        </p:nvCxnSpPr>
        <p:spPr>
          <a:xfrm flipH="1">
            <a:off x="1579562" y="4659312"/>
            <a:ext cx="427037"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909" name="Google Shape;909;p39"/>
          <p:cNvCxnSpPr/>
          <p:nvPr/>
        </p:nvCxnSpPr>
        <p:spPr>
          <a:xfrm rot="10800000">
            <a:off x="2193925" y="4659312"/>
            <a:ext cx="425450"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910" name="Google Shape;910;p39"/>
          <p:cNvCxnSpPr/>
          <p:nvPr/>
        </p:nvCxnSpPr>
        <p:spPr>
          <a:xfrm rot="10800000">
            <a:off x="1619250" y="5429250"/>
            <a:ext cx="96202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11" name="Google Shape;911;p39"/>
          <p:cNvCxnSpPr/>
          <p:nvPr/>
        </p:nvCxnSpPr>
        <p:spPr>
          <a:xfrm>
            <a:off x="914400" y="4659312"/>
            <a:ext cx="476250" cy="674687"/>
          </a:xfrm>
          <a:prstGeom prst="straightConnector1">
            <a:avLst/>
          </a:prstGeom>
          <a:noFill/>
          <a:ln cap="flat" cmpd="sng" w="9525">
            <a:solidFill>
              <a:schemeClr val="dk1"/>
            </a:solidFill>
            <a:prstDash val="solid"/>
            <a:miter lim="800000"/>
            <a:headEnd len="med" w="med" type="none"/>
            <a:tailEnd len="med" w="med" type="triangle"/>
          </a:ln>
        </p:spPr>
      </p:cxnSp>
      <p:cxnSp>
        <p:nvCxnSpPr>
          <p:cNvPr id="912" name="Google Shape;912;p39"/>
          <p:cNvCxnSpPr/>
          <p:nvPr/>
        </p:nvCxnSpPr>
        <p:spPr>
          <a:xfrm rot="10800000">
            <a:off x="952500" y="4564062"/>
            <a:ext cx="101441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13" name="Google Shape;913;p39"/>
          <p:cNvCxnSpPr/>
          <p:nvPr/>
        </p:nvCxnSpPr>
        <p:spPr>
          <a:xfrm flipH="1">
            <a:off x="2193925" y="3794125"/>
            <a:ext cx="425450" cy="674687"/>
          </a:xfrm>
          <a:prstGeom prst="straightConnector1">
            <a:avLst/>
          </a:prstGeom>
          <a:noFill/>
          <a:ln cap="flat" cmpd="sng" w="9525">
            <a:solidFill>
              <a:schemeClr val="dk1"/>
            </a:solidFill>
            <a:prstDash val="solid"/>
            <a:miter lim="800000"/>
            <a:headEnd len="med" w="med" type="none"/>
            <a:tailEnd len="med" w="med" type="triangle"/>
          </a:ln>
        </p:spPr>
      </p:cxnSp>
      <p:sp>
        <p:nvSpPr>
          <p:cNvPr id="914" name="Google Shape;914;p39"/>
          <p:cNvSpPr/>
          <p:nvPr/>
        </p:nvSpPr>
        <p:spPr>
          <a:xfrm>
            <a:off x="4318000" y="445293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1</a:t>
            </a:r>
            <a:endParaRPr/>
          </a:p>
        </p:txBody>
      </p:sp>
      <p:sp>
        <p:nvSpPr>
          <p:cNvPr id="915" name="Google Shape;915;p39"/>
          <p:cNvSpPr/>
          <p:nvPr/>
        </p:nvSpPr>
        <p:spPr>
          <a:xfrm>
            <a:off x="4983162" y="445293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2</a:t>
            </a:r>
            <a:endParaRPr/>
          </a:p>
        </p:txBody>
      </p:sp>
      <p:sp>
        <p:nvSpPr>
          <p:cNvPr id="916" name="Google Shape;916;p39"/>
          <p:cNvSpPr/>
          <p:nvPr/>
        </p:nvSpPr>
        <p:spPr>
          <a:xfrm>
            <a:off x="5649912" y="445293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3</a:t>
            </a:r>
            <a:endParaRPr/>
          </a:p>
        </p:txBody>
      </p:sp>
      <p:cxnSp>
        <p:nvCxnSpPr>
          <p:cNvPr id="917" name="Google Shape;917;p39"/>
          <p:cNvCxnSpPr/>
          <p:nvPr/>
        </p:nvCxnSpPr>
        <p:spPr>
          <a:xfrm>
            <a:off x="5249862" y="4586287"/>
            <a:ext cx="400050" cy="0"/>
          </a:xfrm>
          <a:prstGeom prst="straightConnector1">
            <a:avLst/>
          </a:prstGeom>
          <a:noFill/>
          <a:ln cap="flat" cmpd="sng" w="9525">
            <a:solidFill>
              <a:schemeClr val="dk1"/>
            </a:solidFill>
            <a:prstDash val="solid"/>
            <a:miter lim="800000"/>
            <a:headEnd len="med" w="med" type="none"/>
            <a:tailEnd len="med" w="med" type="triangle"/>
          </a:ln>
        </p:spPr>
      </p:cxnSp>
      <p:sp>
        <p:nvSpPr>
          <p:cNvPr id="918" name="Google Shape;918;p39"/>
          <p:cNvSpPr/>
          <p:nvPr/>
        </p:nvSpPr>
        <p:spPr>
          <a:xfrm>
            <a:off x="6316662" y="445293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4</a:t>
            </a:r>
            <a:endParaRPr/>
          </a:p>
        </p:txBody>
      </p:sp>
      <p:cxnSp>
        <p:nvCxnSpPr>
          <p:cNvPr id="919" name="Google Shape;919;p39"/>
          <p:cNvCxnSpPr/>
          <p:nvPr/>
        </p:nvCxnSpPr>
        <p:spPr>
          <a:xfrm>
            <a:off x="5916612" y="4586287"/>
            <a:ext cx="400050" cy="0"/>
          </a:xfrm>
          <a:prstGeom prst="straightConnector1">
            <a:avLst/>
          </a:prstGeom>
          <a:noFill/>
          <a:ln cap="flat" cmpd="sng" w="9525">
            <a:solidFill>
              <a:schemeClr val="dk1"/>
            </a:solidFill>
            <a:prstDash val="solid"/>
            <a:miter lim="800000"/>
            <a:headEnd len="med" w="med" type="none"/>
            <a:tailEnd len="med" w="med" type="triangle"/>
          </a:ln>
        </p:spPr>
      </p:cxnSp>
      <p:sp>
        <p:nvSpPr>
          <p:cNvPr id="920" name="Google Shape;920;p39"/>
          <p:cNvSpPr/>
          <p:nvPr/>
        </p:nvSpPr>
        <p:spPr>
          <a:xfrm>
            <a:off x="6981825" y="445293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5</a:t>
            </a:r>
            <a:endParaRPr/>
          </a:p>
        </p:txBody>
      </p:sp>
      <p:cxnSp>
        <p:nvCxnSpPr>
          <p:cNvPr id="921" name="Google Shape;921;p39"/>
          <p:cNvCxnSpPr/>
          <p:nvPr/>
        </p:nvCxnSpPr>
        <p:spPr>
          <a:xfrm>
            <a:off x="6583362" y="4586287"/>
            <a:ext cx="398462" cy="0"/>
          </a:xfrm>
          <a:prstGeom prst="straightConnector1">
            <a:avLst/>
          </a:prstGeom>
          <a:noFill/>
          <a:ln cap="flat" cmpd="sng" w="9525">
            <a:solidFill>
              <a:schemeClr val="dk1"/>
            </a:solidFill>
            <a:prstDash val="solid"/>
            <a:miter lim="800000"/>
            <a:headEnd len="med" w="med" type="none"/>
            <a:tailEnd len="med" w="med" type="triangle"/>
          </a:ln>
        </p:spPr>
      </p:cxnSp>
      <p:sp>
        <p:nvSpPr>
          <p:cNvPr id="922" name="Google Shape;922;p39"/>
          <p:cNvSpPr/>
          <p:nvPr/>
        </p:nvSpPr>
        <p:spPr>
          <a:xfrm>
            <a:off x="7648575" y="445293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6</a:t>
            </a:r>
            <a:endParaRPr/>
          </a:p>
        </p:txBody>
      </p:sp>
      <p:cxnSp>
        <p:nvCxnSpPr>
          <p:cNvPr id="923" name="Google Shape;923;p39"/>
          <p:cNvCxnSpPr/>
          <p:nvPr/>
        </p:nvCxnSpPr>
        <p:spPr>
          <a:xfrm>
            <a:off x="7248525" y="4586287"/>
            <a:ext cx="400050" cy="0"/>
          </a:xfrm>
          <a:prstGeom prst="straightConnector1">
            <a:avLst/>
          </a:prstGeom>
          <a:noFill/>
          <a:ln cap="flat" cmpd="sng" w="9525">
            <a:solidFill>
              <a:schemeClr val="dk1"/>
            </a:solidFill>
            <a:prstDash val="solid"/>
            <a:miter lim="800000"/>
            <a:headEnd len="med" w="med" type="none"/>
            <a:tailEnd len="med" w="med" type="triangle"/>
          </a:ln>
        </p:spPr>
      </p:cxnSp>
      <p:sp>
        <p:nvSpPr>
          <p:cNvPr id="924" name="Google Shape;924;p39"/>
          <p:cNvSpPr/>
          <p:nvPr/>
        </p:nvSpPr>
        <p:spPr>
          <a:xfrm>
            <a:off x="8343900" y="4452937"/>
            <a:ext cx="266700" cy="2667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7</a:t>
            </a:r>
            <a:endParaRPr/>
          </a:p>
        </p:txBody>
      </p:sp>
      <p:cxnSp>
        <p:nvCxnSpPr>
          <p:cNvPr id="925" name="Google Shape;925;p39"/>
          <p:cNvCxnSpPr/>
          <p:nvPr/>
        </p:nvCxnSpPr>
        <p:spPr>
          <a:xfrm>
            <a:off x="7915275" y="4586287"/>
            <a:ext cx="42862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26" name="Google Shape;926;p39"/>
          <p:cNvCxnSpPr/>
          <p:nvPr/>
        </p:nvCxnSpPr>
        <p:spPr>
          <a:xfrm>
            <a:off x="5783261" y="4452938"/>
            <a:ext cx="13335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927" name="Google Shape;927;p39"/>
          <p:cNvCxnSpPr/>
          <p:nvPr/>
        </p:nvCxnSpPr>
        <p:spPr>
          <a:xfrm flipH="1" rot="10800000">
            <a:off x="5118099" y="4680037"/>
            <a:ext cx="1901700" cy="396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928" name="Google Shape;928;p39"/>
          <p:cNvCxnSpPr/>
          <p:nvPr/>
        </p:nvCxnSpPr>
        <p:spPr>
          <a:xfrm>
            <a:off x="4451350" y="4719638"/>
            <a:ext cx="26655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929" name="Google Shape;929;p39"/>
          <p:cNvCxnSpPr/>
          <p:nvPr/>
        </p:nvCxnSpPr>
        <p:spPr>
          <a:xfrm>
            <a:off x="4451350" y="4452938"/>
            <a:ext cx="19986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930" name="Google Shape;930;p39"/>
          <p:cNvCxnSpPr/>
          <p:nvPr/>
        </p:nvCxnSpPr>
        <p:spPr>
          <a:xfrm flipH="1" rot="10800000">
            <a:off x="7210424" y="4452938"/>
            <a:ext cx="1266900" cy="381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931" name="Google Shape;931;p39"/>
          <p:cNvCxnSpPr/>
          <p:nvPr/>
        </p:nvCxnSpPr>
        <p:spPr>
          <a:xfrm>
            <a:off x="5118099" y="4452937"/>
            <a:ext cx="26637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4"/>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55" name="Google Shape;55;p4"/>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Some Graph Applications</a:t>
            </a:r>
            <a:endParaRPr/>
          </a:p>
        </p:txBody>
      </p:sp>
      <p:sp>
        <p:nvSpPr>
          <p:cNvPr id="56" name="Google Shape;56;p4"/>
          <p:cNvSpPr txBox="1"/>
          <p:nvPr/>
        </p:nvSpPr>
        <p:spPr>
          <a:xfrm>
            <a:off x="1600200" y="2214562"/>
            <a:ext cx="1917700" cy="354012"/>
          </a:xfrm>
          <a:prstGeom prst="rect">
            <a:avLst/>
          </a:prstGeom>
          <a:solidFill>
            <a:srgbClr val="C0C0C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transportation</a:t>
            </a:r>
            <a:endParaRPr/>
          </a:p>
        </p:txBody>
      </p:sp>
      <p:sp>
        <p:nvSpPr>
          <p:cNvPr id="57" name="Google Shape;57;p4"/>
          <p:cNvSpPr txBox="1"/>
          <p:nvPr/>
        </p:nvSpPr>
        <p:spPr>
          <a:xfrm>
            <a:off x="1615109" y="1828800"/>
            <a:ext cx="1917600" cy="385800"/>
          </a:xfrm>
          <a:prstGeom prst="rect">
            <a:avLst/>
          </a:prstGeom>
          <a:solidFill>
            <a:srgbClr val="666666"/>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600"/>
              <a:buFont typeface="Comic Sans MS"/>
              <a:buNone/>
            </a:pPr>
            <a:r>
              <a:rPr b="0" i="1" lang="en-US" sz="1600" u="none">
                <a:solidFill>
                  <a:schemeClr val="lt1"/>
                </a:solidFill>
                <a:latin typeface="Comic Sans MS"/>
                <a:ea typeface="Comic Sans MS"/>
                <a:cs typeface="Comic Sans MS"/>
                <a:sym typeface="Comic Sans MS"/>
              </a:rPr>
              <a:t>Graph</a:t>
            </a:r>
            <a:endParaRPr/>
          </a:p>
        </p:txBody>
      </p:sp>
      <p:sp>
        <p:nvSpPr>
          <p:cNvPr id="58" name="Google Shape;58;p4"/>
          <p:cNvSpPr txBox="1"/>
          <p:nvPr/>
        </p:nvSpPr>
        <p:spPr>
          <a:xfrm>
            <a:off x="3517900" y="2214562"/>
            <a:ext cx="2117725"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street intersections</a:t>
            </a:r>
            <a:endParaRPr/>
          </a:p>
        </p:txBody>
      </p:sp>
      <p:sp>
        <p:nvSpPr>
          <p:cNvPr id="59" name="Google Shape;59;p4"/>
          <p:cNvSpPr txBox="1"/>
          <p:nvPr/>
        </p:nvSpPr>
        <p:spPr>
          <a:xfrm>
            <a:off x="3517900" y="1828800"/>
            <a:ext cx="2117725" cy="385762"/>
          </a:xfrm>
          <a:prstGeom prst="rect">
            <a:avLst/>
          </a:prstGeom>
          <a:solidFill>
            <a:srgbClr val="666666"/>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600"/>
              <a:buFont typeface="Comic Sans MS"/>
              <a:buNone/>
            </a:pPr>
            <a:r>
              <a:rPr b="0" i="1" lang="en-US" sz="1600" u="none">
                <a:solidFill>
                  <a:schemeClr val="lt1"/>
                </a:solidFill>
                <a:latin typeface="Comic Sans MS"/>
                <a:ea typeface="Comic Sans MS"/>
                <a:cs typeface="Comic Sans MS"/>
                <a:sym typeface="Comic Sans MS"/>
              </a:rPr>
              <a:t>Nodes</a:t>
            </a:r>
            <a:endParaRPr/>
          </a:p>
        </p:txBody>
      </p:sp>
      <p:sp>
        <p:nvSpPr>
          <p:cNvPr id="60" name="Google Shape;60;p4"/>
          <p:cNvSpPr txBox="1"/>
          <p:nvPr/>
        </p:nvSpPr>
        <p:spPr>
          <a:xfrm>
            <a:off x="5632450" y="1828800"/>
            <a:ext cx="2216150" cy="385762"/>
          </a:xfrm>
          <a:prstGeom prst="rect">
            <a:avLst/>
          </a:prstGeom>
          <a:solidFill>
            <a:srgbClr val="666666"/>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600"/>
              <a:buFont typeface="Comic Sans MS"/>
              <a:buNone/>
            </a:pPr>
            <a:r>
              <a:rPr b="0" i="1" lang="en-US" sz="1600" u="none">
                <a:solidFill>
                  <a:schemeClr val="lt1"/>
                </a:solidFill>
                <a:latin typeface="Comic Sans MS"/>
                <a:ea typeface="Comic Sans MS"/>
                <a:cs typeface="Comic Sans MS"/>
                <a:sym typeface="Comic Sans MS"/>
              </a:rPr>
              <a:t>Edges</a:t>
            </a:r>
            <a:endParaRPr/>
          </a:p>
        </p:txBody>
      </p:sp>
      <p:sp>
        <p:nvSpPr>
          <p:cNvPr id="61" name="Google Shape;61;p4"/>
          <p:cNvSpPr txBox="1"/>
          <p:nvPr/>
        </p:nvSpPr>
        <p:spPr>
          <a:xfrm>
            <a:off x="5632450" y="2214562"/>
            <a:ext cx="2216150"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highways</a:t>
            </a:r>
            <a:endParaRPr/>
          </a:p>
        </p:txBody>
      </p:sp>
      <p:sp>
        <p:nvSpPr>
          <p:cNvPr id="62" name="Google Shape;62;p4"/>
          <p:cNvSpPr txBox="1"/>
          <p:nvPr/>
        </p:nvSpPr>
        <p:spPr>
          <a:xfrm>
            <a:off x="1600200" y="2568575"/>
            <a:ext cx="1917700" cy="354012"/>
          </a:xfrm>
          <a:prstGeom prst="rect">
            <a:avLst/>
          </a:prstGeom>
          <a:solidFill>
            <a:srgbClr val="C0C0C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communication</a:t>
            </a:r>
            <a:endParaRPr/>
          </a:p>
        </p:txBody>
      </p:sp>
      <p:sp>
        <p:nvSpPr>
          <p:cNvPr id="63" name="Google Shape;63;p4"/>
          <p:cNvSpPr txBox="1"/>
          <p:nvPr/>
        </p:nvSpPr>
        <p:spPr>
          <a:xfrm>
            <a:off x="3517900" y="2568575"/>
            <a:ext cx="2117725"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computers</a:t>
            </a:r>
            <a:endParaRPr/>
          </a:p>
        </p:txBody>
      </p:sp>
      <p:sp>
        <p:nvSpPr>
          <p:cNvPr id="64" name="Google Shape;64;p4"/>
          <p:cNvSpPr txBox="1"/>
          <p:nvPr/>
        </p:nvSpPr>
        <p:spPr>
          <a:xfrm>
            <a:off x="5632450" y="2568575"/>
            <a:ext cx="2216150"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fiber optic cables</a:t>
            </a:r>
            <a:endParaRPr/>
          </a:p>
        </p:txBody>
      </p:sp>
      <p:sp>
        <p:nvSpPr>
          <p:cNvPr id="65" name="Google Shape;65;p4"/>
          <p:cNvSpPr txBox="1"/>
          <p:nvPr/>
        </p:nvSpPr>
        <p:spPr>
          <a:xfrm>
            <a:off x="1600200" y="2922587"/>
            <a:ext cx="1917700" cy="352425"/>
          </a:xfrm>
          <a:prstGeom prst="rect">
            <a:avLst/>
          </a:prstGeom>
          <a:solidFill>
            <a:srgbClr val="C0C0C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World Wide Web</a:t>
            </a:r>
            <a:endParaRPr/>
          </a:p>
        </p:txBody>
      </p:sp>
      <p:sp>
        <p:nvSpPr>
          <p:cNvPr id="66" name="Google Shape;66;p4"/>
          <p:cNvSpPr txBox="1"/>
          <p:nvPr/>
        </p:nvSpPr>
        <p:spPr>
          <a:xfrm>
            <a:off x="3517900" y="2922587"/>
            <a:ext cx="2117725" cy="352425"/>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web pages</a:t>
            </a:r>
            <a:endParaRPr/>
          </a:p>
        </p:txBody>
      </p:sp>
      <p:sp>
        <p:nvSpPr>
          <p:cNvPr id="67" name="Google Shape;67;p4"/>
          <p:cNvSpPr txBox="1"/>
          <p:nvPr/>
        </p:nvSpPr>
        <p:spPr>
          <a:xfrm>
            <a:off x="5632450" y="2922587"/>
            <a:ext cx="2216150" cy="352425"/>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hyperlinks</a:t>
            </a:r>
            <a:endParaRPr/>
          </a:p>
        </p:txBody>
      </p:sp>
      <p:sp>
        <p:nvSpPr>
          <p:cNvPr id="68" name="Google Shape;68;p4"/>
          <p:cNvSpPr txBox="1"/>
          <p:nvPr/>
        </p:nvSpPr>
        <p:spPr>
          <a:xfrm>
            <a:off x="1600200" y="3275012"/>
            <a:ext cx="1917700" cy="354012"/>
          </a:xfrm>
          <a:prstGeom prst="rect">
            <a:avLst/>
          </a:prstGeom>
          <a:solidFill>
            <a:srgbClr val="C0C0C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social</a:t>
            </a:r>
            <a:endParaRPr/>
          </a:p>
        </p:txBody>
      </p:sp>
      <p:sp>
        <p:nvSpPr>
          <p:cNvPr id="69" name="Google Shape;69;p4"/>
          <p:cNvSpPr txBox="1"/>
          <p:nvPr/>
        </p:nvSpPr>
        <p:spPr>
          <a:xfrm>
            <a:off x="3517900" y="3275012"/>
            <a:ext cx="2117725"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people</a:t>
            </a:r>
            <a:endParaRPr/>
          </a:p>
        </p:txBody>
      </p:sp>
      <p:sp>
        <p:nvSpPr>
          <p:cNvPr id="70" name="Google Shape;70;p4"/>
          <p:cNvSpPr txBox="1"/>
          <p:nvPr/>
        </p:nvSpPr>
        <p:spPr>
          <a:xfrm>
            <a:off x="5632450" y="3275012"/>
            <a:ext cx="2216150"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relationships</a:t>
            </a:r>
            <a:endParaRPr/>
          </a:p>
        </p:txBody>
      </p:sp>
      <p:sp>
        <p:nvSpPr>
          <p:cNvPr id="71" name="Google Shape;71;p4"/>
          <p:cNvSpPr txBox="1"/>
          <p:nvPr/>
        </p:nvSpPr>
        <p:spPr>
          <a:xfrm>
            <a:off x="1600200" y="3629025"/>
            <a:ext cx="1917700" cy="354012"/>
          </a:xfrm>
          <a:prstGeom prst="rect">
            <a:avLst/>
          </a:prstGeom>
          <a:solidFill>
            <a:srgbClr val="C0C0C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food web</a:t>
            </a:r>
            <a:endParaRPr/>
          </a:p>
        </p:txBody>
      </p:sp>
      <p:sp>
        <p:nvSpPr>
          <p:cNvPr id="72" name="Google Shape;72;p4"/>
          <p:cNvSpPr txBox="1"/>
          <p:nvPr/>
        </p:nvSpPr>
        <p:spPr>
          <a:xfrm>
            <a:off x="3517900" y="3629025"/>
            <a:ext cx="2117725"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species</a:t>
            </a:r>
            <a:endParaRPr/>
          </a:p>
        </p:txBody>
      </p:sp>
      <p:sp>
        <p:nvSpPr>
          <p:cNvPr id="73" name="Google Shape;73;p4"/>
          <p:cNvSpPr txBox="1"/>
          <p:nvPr/>
        </p:nvSpPr>
        <p:spPr>
          <a:xfrm>
            <a:off x="5632450" y="3629025"/>
            <a:ext cx="2216150"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predator-prey</a:t>
            </a:r>
            <a:endParaRPr/>
          </a:p>
        </p:txBody>
      </p:sp>
      <p:sp>
        <p:nvSpPr>
          <p:cNvPr id="74" name="Google Shape;74;p4"/>
          <p:cNvSpPr txBox="1"/>
          <p:nvPr/>
        </p:nvSpPr>
        <p:spPr>
          <a:xfrm>
            <a:off x="1600200" y="3983037"/>
            <a:ext cx="1917700" cy="354012"/>
          </a:xfrm>
          <a:prstGeom prst="rect">
            <a:avLst/>
          </a:prstGeom>
          <a:solidFill>
            <a:srgbClr val="C0C0C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software systems</a:t>
            </a:r>
            <a:endParaRPr/>
          </a:p>
        </p:txBody>
      </p:sp>
      <p:sp>
        <p:nvSpPr>
          <p:cNvPr id="75" name="Google Shape;75;p4"/>
          <p:cNvSpPr txBox="1"/>
          <p:nvPr/>
        </p:nvSpPr>
        <p:spPr>
          <a:xfrm>
            <a:off x="3517900" y="3983037"/>
            <a:ext cx="2117725"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functions</a:t>
            </a:r>
            <a:endParaRPr/>
          </a:p>
        </p:txBody>
      </p:sp>
      <p:sp>
        <p:nvSpPr>
          <p:cNvPr id="76" name="Google Shape;76;p4"/>
          <p:cNvSpPr txBox="1"/>
          <p:nvPr/>
        </p:nvSpPr>
        <p:spPr>
          <a:xfrm>
            <a:off x="5632450" y="3983037"/>
            <a:ext cx="2216150"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function calls</a:t>
            </a:r>
            <a:endParaRPr/>
          </a:p>
        </p:txBody>
      </p:sp>
      <p:sp>
        <p:nvSpPr>
          <p:cNvPr id="77" name="Google Shape;77;p4"/>
          <p:cNvSpPr txBox="1"/>
          <p:nvPr/>
        </p:nvSpPr>
        <p:spPr>
          <a:xfrm>
            <a:off x="1600200" y="4335462"/>
            <a:ext cx="1917700" cy="354012"/>
          </a:xfrm>
          <a:prstGeom prst="rect">
            <a:avLst/>
          </a:prstGeom>
          <a:solidFill>
            <a:srgbClr val="C0C0C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scheduling</a:t>
            </a:r>
            <a:endParaRPr/>
          </a:p>
        </p:txBody>
      </p:sp>
      <p:sp>
        <p:nvSpPr>
          <p:cNvPr id="78" name="Google Shape;78;p4"/>
          <p:cNvSpPr txBox="1"/>
          <p:nvPr/>
        </p:nvSpPr>
        <p:spPr>
          <a:xfrm>
            <a:off x="3517900" y="4335462"/>
            <a:ext cx="2117725"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tasks</a:t>
            </a:r>
            <a:endParaRPr/>
          </a:p>
        </p:txBody>
      </p:sp>
      <p:sp>
        <p:nvSpPr>
          <p:cNvPr id="79" name="Google Shape;79;p4"/>
          <p:cNvSpPr txBox="1"/>
          <p:nvPr/>
        </p:nvSpPr>
        <p:spPr>
          <a:xfrm>
            <a:off x="5632450" y="4335462"/>
            <a:ext cx="2216150"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precedence constraints</a:t>
            </a:r>
            <a:endParaRPr/>
          </a:p>
        </p:txBody>
      </p:sp>
      <p:sp>
        <p:nvSpPr>
          <p:cNvPr id="80" name="Google Shape;80;p4"/>
          <p:cNvSpPr txBox="1"/>
          <p:nvPr/>
        </p:nvSpPr>
        <p:spPr>
          <a:xfrm>
            <a:off x="1600200" y="4684712"/>
            <a:ext cx="1917700" cy="354012"/>
          </a:xfrm>
          <a:prstGeom prst="rect">
            <a:avLst/>
          </a:prstGeom>
          <a:solidFill>
            <a:srgbClr val="C0C0C0"/>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circuits</a:t>
            </a:r>
            <a:endParaRPr/>
          </a:p>
        </p:txBody>
      </p:sp>
      <p:sp>
        <p:nvSpPr>
          <p:cNvPr id="81" name="Google Shape;81;p4"/>
          <p:cNvSpPr txBox="1"/>
          <p:nvPr/>
        </p:nvSpPr>
        <p:spPr>
          <a:xfrm>
            <a:off x="3517900" y="4684712"/>
            <a:ext cx="2117725"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gates</a:t>
            </a:r>
            <a:endParaRPr/>
          </a:p>
        </p:txBody>
      </p:sp>
      <p:sp>
        <p:nvSpPr>
          <p:cNvPr id="82" name="Google Shape;82;p4"/>
          <p:cNvSpPr txBox="1"/>
          <p:nvPr/>
        </p:nvSpPr>
        <p:spPr>
          <a:xfrm>
            <a:off x="5632450" y="4684712"/>
            <a:ext cx="2216150" cy="354012"/>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wires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5" name="Shape 935"/>
        <p:cNvGrpSpPr/>
        <p:nvPr/>
      </p:nvGrpSpPr>
      <p:grpSpPr>
        <a:xfrm>
          <a:off x="0" y="0"/>
          <a:ext cx="0" cy="0"/>
          <a:chOff x="0" y="0"/>
          <a:chExt cx="0" cy="0"/>
        </a:xfrm>
      </p:grpSpPr>
      <p:sp>
        <p:nvSpPr>
          <p:cNvPr id="936" name="Google Shape;936;p40"/>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937" name="Google Shape;937;p40"/>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Precedence Constraints</a:t>
            </a:r>
            <a:endParaRPr/>
          </a:p>
        </p:txBody>
      </p:sp>
      <p:sp>
        <p:nvSpPr>
          <p:cNvPr id="938" name="Google Shape;938;p40"/>
          <p:cNvSpPr txBox="1"/>
          <p:nvPr>
            <p:ph idx="1" type="body"/>
          </p:nvPr>
        </p:nvSpPr>
        <p:spPr>
          <a:xfrm>
            <a:off x="609600" y="914400"/>
            <a:ext cx="80010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Precedence constraints.  </a:t>
            </a:r>
            <a:r>
              <a:rPr b="0" i="0" lang="en-US" sz="1800" u="none">
                <a:solidFill>
                  <a:schemeClr val="dk1"/>
                </a:solidFill>
                <a:latin typeface="Comic Sans MS"/>
                <a:ea typeface="Comic Sans MS"/>
                <a:cs typeface="Comic Sans MS"/>
                <a:sym typeface="Comic Sans MS"/>
              </a:rPr>
              <a:t>Edge (v</a:t>
            </a:r>
            <a:r>
              <a:rPr b="0" baseline="-25000" i="0" lang="en-US" sz="1800" u="none">
                <a:solidFill>
                  <a:schemeClr val="dk1"/>
                </a:solidFill>
                <a:latin typeface="Comic Sans MS"/>
                <a:ea typeface="Comic Sans MS"/>
                <a:cs typeface="Comic Sans MS"/>
                <a:sym typeface="Comic Sans MS"/>
              </a:rPr>
              <a:t>i</a:t>
            </a:r>
            <a:r>
              <a:rPr b="0" i="0" lang="en-US" sz="1800" u="none">
                <a:solidFill>
                  <a:schemeClr val="dk1"/>
                </a:solidFill>
                <a:latin typeface="Comic Sans MS"/>
                <a:ea typeface="Comic Sans MS"/>
                <a:cs typeface="Comic Sans MS"/>
                <a:sym typeface="Comic Sans MS"/>
              </a:rPr>
              <a:t>, v</a:t>
            </a:r>
            <a:r>
              <a:rPr b="0" baseline="-25000" i="0" lang="en-US" sz="1800" u="none">
                <a:solidFill>
                  <a:schemeClr val="dk1"/>
                </a:solidFill>
                <a:latin typeface="Comic Sans MS"/>
                <a:ea typeface="Comic Sans MS"/>
                <a:cs typeface="Comic Sans MS"/>
                <a:sym typeface="Comic Sans MS"/>
              </a:rPr>
              <a:t>j</a:t>
            </a:r>
            <a:r>
              <a:rPr b="0" i="0" lang="en-US" sz="1800" u="none">
                <a:solidFill>
                  <a:schemeClr val="dk1"/>
                </a:solidFill>
                <a:latin typeface="Comic Sans MS"/>
                <a:ea typeface="Comic Sans MS"/>
                <a:cs typeface="Comic Sans MS"/>
                <a:sym typeface="Comic Sans MS"/>
              </a:rPr>
              <a:t>) means task v</a:t>
            </a:r>
            <a:r>
              <a:rPr b="0" baseline="-25000" i="0" lang="en-US" sz="1800" u="none">
                <a:solidFill>
                  <a:schemeClr val="dk1"/>
                </a:solidFill>
                <a:latin typeface="Comic Sans MS"/>
                <a:ea typeface="Comic Sans MS"/>
                <a:cs typeface="Comic Sans MS"/>
                <a:sym typeface="Comic Sans MS"/>
              </a:rPr>
              <a:t>i</a:t>
            </a:r>
            <a:r>
              <a:rPr b="0" i="0" lang="en-US" sz="1800" u="none">
                <a:solidFill>
                  <a:schemeClr val="dk1"/>
                </a:solidFill>
                <a:latin typeface="Comic Sans MS"/>
                <a:ea typeface="Comic Sans MS"/>
                <a:cs typeface="Comic Sans MS"/>
                <a:sym typeface="Comic Sans MS"/>
              </a:rPr>
              <a:t> must occur before v</a:t>
            </a:r>
            <a:r>
              <a:rPr b="0" baseline="-25000" i="0" lang="en-US" sz="1800" u="none">
                <a:solidFill>
                  <a:schemeClr val="dk1"/>
                </a:solidFill>
                <a:latin typeface="Comic Sans MS"/>
                <a:ea typeface="Comic Sans MS"/>
                <a:cs typeface="Comic Sans MS"/>
                <a:sym typeface="Comic Sans MS"/>
              </a:rPr>
              <a:t>j</a:t>
            </a:r>
            <a:r>
              <a:rPr b="0" i="0" lang="en-US" sz="1800" u="none">
                <a:solidFill>
                  <a:schemeClr val="dk1"/>
                </a:solidFill>
                <a:latin typeface="Comic Sans MS"/>
                <a:ea typeface="Comic Sans MS"/>
                <a:cs typeface="Comic Sans MS"/>
                <a:sym typeface="Comic Sans MS"/>
              </a:rPr>
              <a:t>.</a:t>
            </a:r>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Applications.</a:t>
            </a:r>
            <a:endParaRPr b="0" i="0" sz="1800" u="none">
              <a:solidFill>
                <a:srgbClr val="003399"/>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Course prerequisite graph:  course v</a:t>
            </a:r>
            <a:r>
              <a:rPr b="0" baseline="-25000" i="0" lang="en-US" sz="1800" u="none" cap="none" strike="noStrike">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 must be taken before v</a:t>
            </a:r>
            <a:r>
              <a:rPr b="0" baseline="-25000" i="0" lang="en-US" sz="1800" u="none" cap="none" strike="noStrike">
                <a:solidFill>
                  <a:schemeClr val="dk1"/>
                </a:solidFill>
                <a:latin typeface="Comic Sans MS"/>
                <a:ea typeface="Comic Sans MS"/>
                <a:cs typeface="Comic Sans MS"/>
                <a:sym typeface="Comic Sans MS"/>
              </a:rPr>
              <a:t>j</a:t>
            </a:r>
            <a:r>
              <a:rPr b="0" i="0" lang="en-US" sz="1800" u="none" cap="none" strike="noStrike">
                <a:solidFill>
                  <a:schemeClr val="dk1"/>
                </a:solidFill>
                <a:latin typeface="Comic Sans MS"/>
                <a:ea typeface="Comic Sans MS"/>
                <a:cs typeface="Comic Sans MS"/>
                <a:sym typeface="Comic Sans MS"/>
              </a:rPr>
              <a:t>.</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Compilation:  module v</a:t>
            </a:r>
            <a:r>
              <a:rPr b="0" baseline="-25000" i="0" lang="en-US" sz="1800" u="none" cap="none" strike="noStrike">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 must be compiled before v</a:t>
            </a:r>
            <a:r>
              <a:rPr b="0" baseline="-25000" i="0" lang="en-US" sz="1800" u="none" cap="none" strike="noStrike">
                <a:solidFill>
                  <a:schemeClr val="dk1"/>
                </a:solidFill>
                <a:latin typeface="Comic Sans MS"/>
                <a:ea typeface="Comic Sans MS"/>
                <a:cs typeface="Comic Sans MS"/>
                <a:sym typeface="Comic Sans MS"/>
              </a:rPr>
              <a:t>j</a:t>
            </a:r>
            <a:r>
              <a:rPr b="0" i="0" lang="en-US" sz="1800" u="none" cap="none" strike="noStrike">
                <a:solidFill>
                  <a:schemeClr val="dk1"/>
                </a:solidFill>
                <a:latin typeface="Comic Sans MS"/>
                <a:ea typeface="Comic Sans MS"/>
                <a:cs typeface="Comic Sans MS"/>
                <a:sym typeface="Comic Sans MS"/>
              </a:rPr>
              <a:t>. Pipeline of computing jobs:  output of job v</a:t>
            </a:r>
            <a:r>
              <a:rPr b="0" baseline="-25000" i="0" lang="en-US" sz="1800" u="none" cap="none" strike="noStrike">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 needed to determine input of job v</a:t>
            </a:r>
            <a:r>
              <a:rPr b="0" baseline="-25000" i="0" lang="en-US" sz="1800" u="none" cap="none" strike="noStrike">
                <a:solidFill>
                  <a:schemeClr val="dk1"/>
                </a:solidFill>
                <a:latin typeface="Comic Sans MS"/>
                <a:ea typeface="Comic Sans MS"/>
                <a:cs typeface="Comic Sans MS"/>
                <a:sym typeface="Comic Sans MS"/>
              </a:rPr>
              <a:t>j</a:t>
            </a:r>
            <a:r>
              <a:rPr b="0" i="0" lang="en-US" sz="1800" u="none" cap="none" strike="noStrike">
                <a:solidFill>
                  <a:schemeClr val="dk1"/>
                </a:solidFill>
                <a:latin typeface="Comic Sans MS"/>
                <a:ea typeface="Comic Sans MS"/>
                <a:cs typeface="Comic Sans MS"/>
                <a:sym typeface="Comic Sans MS"/>
              </a:rPr>
              <a:t>.</a:t>
            </a:r>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2" name="Shape 942"/>
        <p:cNvGrpSpPr/>
        <p:nvPr/>
      </p:nvGrpSpPr>
      <p:grpSpPr>
        <a:xfrm>
          <a:off x="0" y="0"/>
          <a:ext cx="0" cy="0"/>
          <a:chOff x="0" y="0"/>
          <a:chExt cx="0" cy="0"/>
        </a:xfrm>
      </p:grpSpPr>
      <p:sp>
        <p:nvSpPr>
          <p:cNvPr id="943" name="Google Shape;943;p41"/>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944" name="Google Shape;944;p41"/>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Directed Acyclic Graphs</a:t>
            </a:r>
            <a:endParaRPr/>
          </a:p>
        </p:txBody>
      </p:sp>
      <p:sp>
        <p:nvSpPr>
          <p:cNvPr id="945" name="Google Shape;945;p41"/>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Lemma.  </a:t>
            </a:r>
            <a:r>
              <a:rPr b="0" i="0" lang="en-US" sz="1800" u="none">
                <a:solidFill>
                  <a:schemeClr val="dk1"/>
                </a:solidFill>
                <a:latin typeface="Comic Sans MS"/>
                <a:ea typeface="Comic Sans MS"/>
                <a:cs typeface="Comic Sans MS"/>
                <a:sym typeface="Comic Sans MS"/>
              </a:rPr>
              <a:t>If G has a topological order, then G is a DAG.</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  </a:t>
            </a:r>
            <a:r>
              <a:rPr b="0" i="0" lang="en-US" sz="1800" u="none">
                <a:solidFill>
                  <a:schemeClr val="hlink"/>
                </a:solidFill>
                <a:latin typeface="Comic Sans MS"/>
                <a:ea typeface="Comic Sans MS"/>
                <a:cs typeface="Comic Sans MS"/>
                <a:sym typeface="Comic Sans MS"/>
              </a:rPr>
              <a:t>(by contradiction)</a:t>
            </a:r>
            <a:endParaRPr b="0" i="0" sz="1800" u="none">
              <a:solidFill>
                <a:srgbClr val="003399"/>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Suppose that G has a topological order v</a:t>
            </a:r>
            <a:r>
              <a:rPr b="0" baseline="-25000" i="0" lang="en-US" sz="1800" u="none" cap="none" strike="noStrike">
                <a:solidFill>
                  <a:schemeClr val="dk1"/>
                </a:solidFill>
                <a:latin typeface="Comic Sans MS"/>
                <a:ea typeface="Comic Sans MS"/>
                <a:cs typeface="Comic Sans MS"/>
                <a:sym typeface="Comic Sans MS"/>
              </a:rPr>
              <a:t>1</a:t>
            </a:r>
            <a:r>
              <a:rPr b="0" i="0" lang="en-US" sz="1800" u="none" cap="none" strike="noStrike">
                <a:solidFill>
                  <a:schemeClr val="dk1"/>
                </a:solidFill>
                <a:latin typeface="Comic Sans MS"/>
                <a:ea typeface="Comic Sans MS"/>
                <a:cs typeface="Comic Sans MS"/>
                <a:sym typeface="Comic Sans MS"/>
              </a:rPr>
              <a:t>, …, v</a:t>
            </a:r>
            <a:r>
              <a:rPr b="0" baseline="-25000" i="0" lang="en-US" sz="1800" u="none" cap="none" strike="noStrike">
                <a:solidFill>
                  <a:schemeClr val="dk1"/>
                </a:solidFill>
                <a:latin typeface="Comic Sans MS"/>
                <a:ea typeface="Comic Sans MS"/>
                <a:cs typeface="Comic Sans MS"/>
                <a:sym typeface="Comic Sans MS"/>
              </a:rPr>
              <a:t>n</a:t>
            </a:r>
            <a:r>
              <a:rPr b="0" i="0" lang="en-US" sz="1800" u="none" cap="none" strike="noStrike">
                <a:solidFill>
                  <a:schemeClr val="dk1"/>
                </a:solidFill>
                <a:latin typeface="Comic Sans MS"/>
                <a:ea typeface="Comic Sans MS"/>
                <a:cs typeface="Comic Sans MS"/>
                <a:sym typeface="Comic Sans MS"/>
              </a:rPr>
              <a:t> and that G also has a directed cycle C.  Let's see what happens.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Let v</a:t>
            </a:r>
            <a:r>
              <a:rPr b="0" baseline="-25000" i="0" lang="en-US" sz="1800" u="none" cap="none" strike="noStrike">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 be the lowest-indexed node in C, and let v</a:t>
            </a:r>
            <a:r>
              <a:rPr b="0" baseline="-25000" i="0" lang="en-US" sz="1800" u="none" cap="none" strike="noStrike">
                <a:solidFill>
                  <a:schemeClr val="dk1"/>
                </a:solidFill>
                <a:latin typeface="Comic Sans MS"/>
                <a:ea typeface="Comic Sans MS"/>
                <a:cs typeface="Comic Sans MS"/>
                <a:sym typeface="Comic Sans MS"/>
              </a:rPr>
              <a:t>j</a:t>
            </a:r>
            <a:r>
              <a:rPr b="0" i="0" lang="en-US" sz="1800" u="none" cap="none" strike="noStrike">
                <a:solidFill>
                  <a:schemeClr val="dk1"/>
                </a:solidFill>
                <a:latin typeface="Comic Sans MS"/>
                <a:ea typeface="Comic Sans MS"/>
                <a:cs typeface="Comic Sans MS"/>
                <a:sym typeface="Comic Sans MS"/>
              </a:rPr>
              <a:t> be the node just before v</a:t>
            </a:r>
            <a:r>
              <a:rPr b="0" baseline="-25000" i="0" lang="en-US" sz="1800" u="none" cap="none" strike="noStrike">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 thus (v</a:t>
            </a:r>
            <a:r>
              <a:rPr b="0" baseline="-25000" i="0" lang="en-US" sz="1800" u="none" cap="none" strike="noStrike">
                <a:solidFill>
                  <a:schemeClr val="dk1"/>
                </a:solidFill>
                <a:latin typeface="Comic Sans MS"/>
                <a:ea typeface="Comic Sans MS"/>
                <a:cs typeface="Comic Sans MS"/>
                <a:sym typeface="Comic Sans MS"/>
              </a:rPr>
              <a:t>j</a:t>
            </a:r>
            <a:r>
              <a:rPr b="0" i="0" lang="en-US" sz="1800" u="none" cap="none" strike="noStrike">
                <a:solidFill>
                  <a:schemeClr val="dk1"/>
                </a:solidFill>
                <a:latin typeface="Comic Sans MS"/>
                <a:ea typeface="Comic Sans MS"/>
                <a:cs typeface="Comic Sans MS"/>
                <a:sym typeface="Comic Sans MS"/>
              </a:rPr>
              <a:t>, v</a:t>
            </a:r>
            <a:r>
              <a:rPr b="0" baseline="-25000" i="0" lang="en-US" sz="1800" u="none" cap="none" strike="noStrike">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 is an edge.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By our choice of i, we have i &lt; j.</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On the other hand, since (v</a:t>
            </a:r>
            <a:r>
              <a:rPr b="0" baseline="-25000" i="0" lang="en-US" sz="1800" u="none" cap="none" strike="noStrike">
                <a:solidFill>
                  <a:schemeClr val="dk1"/>
                </a:solidFill>
                <a:latin typeface="Comic Sans MS"/>
                <a:ea typeface="Comic Sans MS"/>
                <a:cs typeface="Comic Sans MS"/>
                <a:sym typeface="Comic Sans MS"/>
              </a:rPr>
              <a:t>j</a:t>
            </a:r>
            <a:r>
              <a:rPr b="0" i="0" lang="en-US" sz="1800" u="none" cap="none" strike="noStrike">
                <a:solidFill>
                  <a:schemeClr val="dk1"/>
                </a:solidFill>
                <a:latin typeface="Comic Sans MS"/>
                <a:ea typeface="Comic Sans MS"/>
                <a:cs typeface="Comic Sans MS"/>
                <a:sym typeface="Comic Sans MS"/>
              </a:rPr>
              <a:t>, v</a:t>
            </a:r>
            <a:r>
              <a:rPr b="0" baseline="-25000" i="0" lang="en-US" sz="1800" u="none" cap="none" strike="noStrike">
                <a:solidFill>
                  <a:schemeClr val="dk1"/>
                </a:solidFill>
                <a:latin typeface="Comic Sans MS"/>
                <a:ea typeface="Comic Sans MS"/>
                <a:cs typeface="Comic Sans MS"/>
                <a:sym typeface="Comic Sans MS"/>
              </a:rPr>
              <a:t>i</a:t>
            </a:r>
            <a:r>
              <a:rPr b="0" i="0" lang="en-US" sz="1800" u="none" cap="none" strike="noStrike">
                <a:solidFill>
                  <a:schemeClr val="dk1"/>
                </a:solidFill>
                <a:latin typeface="Comic Sans MS"/>
                <a:ea typeface="Comic Sans MS"/>
                <a:cs typeface="Comic Sans MS"/>
                <a:sym typeface="Comic Sans MS"/>
              </a:rPr>
              <a:t>) is an edge and v</a:t>
            </a:r>
            <a:r>
              <a:rPr b="0" baseline="-25000" i="0" lang="en-US" sz="1800" u="none" cap="none" strike="noStrike">
                <a:solidFill>
                  <a:schemeClr val="dk1"/>
                </a:solidFill>
                <a:latin typeface="Comic Sans MS"/>
                <a:ea typeface="Comic Sans MS"/>
                <a:cs typeface="Comic Sans MS"/>
                <a:sym typeface="Comic Sans MS"/>
              </a:rPr>
              <a:t>1</a:t>
            </a:r>
            <a:r>
              <a:rPr b="0" i="0" lang="en-US" sz="1800" u="none" cap="none" strike="noStrike">
                <a:solidFill>
                  <a:schemeClr val="dk1"/>
                </a:solidFill>
                <a:latin typeface="Comic Sans MS"/>
                <a:ea typeface="Comic Sans MS"/>
                <a:cs typeface="Comic Sans MS"/>
                <a:sym typeface="Comic Sans MS"/>
              </a:rPr>
              <a:t>, …, v</a:t>
            </a:r>
            <a:r>
              <a:rPr b="0" baseline="-25000" i="0" lang="en-US" sz="1800" u="none" cap="none" strike="noStrike">
                <a:solidFill>
                  <a:schemeClr val="dk1"/>
                </a:solidFill>
                <a:latin typeface="Comic Sans MS"/>
                <a:ea typeface="Comic Sans MS"/>
                <a:cs typeface="Comic Sans MS"/>
                <a:sym typeface="Comic Sans MS"/>
              </a:rPr>
              <a:t>n</a:t>
            </a:r>
            <a:r>
              <a:rPr b="0" i="0" lang="en-US" sz="1800" u="none" cap="none" strike="noStrike">
                <a:solidFill>
                  <a:schemeClr val="dk1"/>
                </a:solidFill>
                <a:latin typeface="Comic Sans MS"/>
                <a:ea typeface="Comic Sans MS"/>
                <a:cs typeface="Comic Sans MS"/>
                <a:sym typeface="Comic Sans MS"/>
              </a:rPr>
              <a:t> is a topological order, we must have j &lt; i, a contradiction.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946" name="Google Shape;946;p41"/>
          <p:cNvSpPr/>
          <p:nvPr/>
        </p:nvSpPr>
        <p:spPr>
          <a:xfrm>
            <a:off x="1447800"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1</a:t>
            </a:r>
            <a:endParaRPr/>
          </a:p>
        </p:txBody>
      </p:sp>
      <p:sp>
        <p:nvSpPr>
          <p:cNvPr id="947" name="Google Shape;947;p41"/>
          <p:cNvSpPr/>
          <p:nvPr/>
        </p:nvSpPr>
        <p:spPr>
          <a:xfrm>
            <a:off x="2133600"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948" name="Google Shape;948;p41"/>
          <p:cNvSpPr/>
          <p:nvPr/>
        </p:nvSpPr>
        <p:spPr>
          <a:xfrm>
            <a:off x="2819400"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i</a:t>
            </a:r>
            <a:endParaRPr/>
          </a:p>
        </p:txBody>
      </p:sp>
      <p:sp>
        <p:nvSpPr>
          <p:cNvPr id="949" name="Google Shape;949;p41"/>
          <p:cNvSpPr/>
          <p:nvPr/>
        </p:nvSpPr>
        <p:spPr>
          <a:xfrm>
            <a:off x="3505200"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950" name="Google Shape;950;p41"/>
          <p:cNvCxnSpPr/>
          <p:nvPr/>
        </p:nvCxnSpPr>
        <p:spPr>
          <a:xfrm>
            <a:off x="3094037" y="5424487"/>
            <a:ext cx="411162" cy="0"/>
          </a:xfrm>
          <a:prstGeom prst="straightConnector1">
            <a:avLst/>
          </a:prstGeom>
          <a:noFill/>
          <a:ln cap="flat" cmpd="sng" w="38100">
            <a:solidFill>
              <a:srgbClr val="003399"/>
            </a:solidFill>
            <a:prstDash val="solid"/>
            <a:miter lim="800000"/>
            <a:headEnd len="med" w="med" type="none"/>
            <a:tailEnd len="med" w="med" type="triangle"/>
          </a:ln>
        </p:spPr>
      </p:cxnSp>
      <p:sp>
        <p:nvSpPr>
          <p:cNvPr id="951" name="Google Shape;951;p41"/>
          <p:cNvSpPr/>
          <p:nvPr/>
        </p:nvSpPr>
        <p:spPr>
          <a:xfrm>
            <a:off x="4191000"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952" name="Google Shape;952;p41"/>
          <p:cNvSpPr/>
          <p:nvPr/>
        </p:nvSpPr>
        <p:spPr>
          <a:xfrm>
            <a:off x="4876800"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953" name="Google Shape;953;p41"/>
          <p:cNvSpPr/>
          <p:nvPr/>
        </p:nvSpPr>
        <p:spPr>
          <a:xfrm>
            <a:off x="5592762"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954" name="Google Shape;954;p41"/>
          <p:cNvCxnSpPr/>
          <p:nvPr/>
        </p:nvCxnSpPr>
        <p:spPr>
          <a:xfrm flipH="1">
            <a:off x="2957375" y="5286375"/>
            <a:ext cx="3459300" cy="1500"/>
          </a:xfrm>
          <a:prstGeom prst="bentConnector3">
            <a:avLst>
              <a:gd fmla="val 0" name="adj1"/>
            </a:avLst>
          </a:prstGeom>
          <a:noFill/>
          <a:ln cap="flat" cmpd="sng" w="38100">
            <a:solidFill>
              <a:srgbClr val="003399"/>
            </a:solidFill>
            <a:prstDash val="solid"/>
            <a:miter lim="800000"/>
            <a:headEnd len="med" w="med" type="none"/>
            <a:tailEnd len="med" w="med" type="triangle"/>
          </a:ln>
        </p:spPr>
      </p:cxnSp>
      <p:sp>
        <p:nvSpPr>
          <p:cNvPr id="955" name="Google Shape;955;p41"/>
          <p:cNvSpPr/>
          <p:nvPr/>
        </p:nvSpPr>
        <p:spPr>
          <a:xfrm>
            <a:off x="6278562"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j</a:t>
            </a:r>
            <a:endParaRPr/>
          </a:p>
        </p:txBody>
      </p:sp>
      <p:cxnSp>
        <p:nvCxnSpPr>
          <p:cNvPr id="956" name="Google Shape;956;p41"/>
          <p:cNvCxnSpPr/>
          <p:nvPr/>
        </p:nvCxnSpPr>
        <p:spPr>
          <a:xfrm>
            <a:off x="3643311" y="5286375"/>
            <a:ext cx="1371600" cy="1500"/>
          </a:xfrm>
          <a:prstGeom prst="bentConnector3">
            <a:avLst>
              <a:gd fmla="val 0" name="adj1"/>
            </a:avLst>
          </a:prstGeom>
          <a:noFill/>
          <a:ln cap="flat" cmpd="sng" w="38100">
            <a:solidFill>
              <a:srgbClr val="003399"/>
            </a:solidFill>
            <a:prstDash val="solid"/>
            <a:miter lim="800000"/>
            <a:headEnd len="med" w="med" type="none"/>
            <a:tailEnd len="med" w="med" type="triangle"/>
          </a:ln>
        </p:spPr>
      </p:cxnSp>
      <p:sp>
        <p:nvSpPr>
          <p:cNvPr id="957" name="Google Shape;957;p41"/>
          <p:cNvSpPr/>
          <p:nvPr/>
        </p:nvSpPr>
        <p:spPr>
          <a:xfrm>
            <a:off x="7007225"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958" name="Google Shape;958;p41"/>
          <p:cNvSpPr/>
          <p:nvPr/>
        </p:nvSpPr>
        <p:spPr>
          <a:xfrm>
            <a:off x="7693025" y="5286375"/>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v</a:t>
            </a:r>
            <a:r>
              <a:rPr b="0" baseline="-25000" i="0" lang="en-US" sz="1200" u="none">
                <a:solidFill>
                  <a:schemeClr val="dk1"/>
                </a:solidFill>
                <a:latin typeface="Comic Sans MS"/>
                <a:ea typeface="Comic Sans MS"/>
                <a:cs typeface="Comic Sans MS"/>
                <a:sym typeface="Comic Sans MS"/>
              </a:rPr>
              <a:t>n</a:t>
            </a:r>
            <a:endParaRPr/>
          </a:p>
        </p:txBody>
      </p:sp>
      <p:cxnSp>
        <p:nvCxnSpPr>
          <p:cNvPr id="959" name="Google Shape;959;p41"/>
          <p:cNvCxnSpPr/>
          <p:nvPr/>
        </p:nvCxnSpPr>
        <p:spPr>
          <a:xfrm>
            <a:off x="5014913" y="5561013"/>
            <a:ext cx="1401900" cy="1500"/>
          </a:xfrm>
          <a:prstGeom prst="bentConnector3">
            <a:avLst>
              <a:gd fmla="val 0" name="adj1"/>
            </a:avLst>
          </a:prstGeom>
          <a:noFill/>
          <a:ln cap="flat" cmpd="sng" w="38100">
            <a:solidFill>
              <a:srgbClr val="003399"/>
            </a:solidFill>
            <a:prstDash val="solid"/>
            <a:miter lim="800000"/>
            <a:headEnd len="med" w="med" type="none"/>
            <a:tailEnd len="med" w="med" type="triangle"/>
          </a:ln>
        </p:spPr>
      </p:cxnSp>
      <p:sp>
        <p:nvSpPr>
          <p:cNvPr id="960" name="Google Shape;960;p41"/>
          <p:cNvSpPr txBox="1"/>
          <p:nvPr/>
        </p:nvSpPr>
        <p:spPr>
          <a:xfrm>
            <a:off x="2895600" y="6096000"/>
            <a:ext cx="3495675" cy="3397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the supposed topological order:  v</a:t>
            </a:r>
            <a:r>
              <a:rPr b="0" baseline="-25000" i="0" lang="en-US" sz="1400" u="none">
                <a:solidFill>
                  <a:schemeClr val="dk1"/>
                </a:solidFill>
                <a:latin typeface="Comic Sans MS"/>
                <a:ea typeface="Comic Sans MS"/>
                <a:cs typeface="Comic Sans MS"/>
                <a:sym typeface="Comic Sans MS"/>
              </a:rPr>
              <a:t>1</a:t>
            </a:r>
            <a:r>
              <a:rPr b="0" i="0" lang="en-US" sz="1400" u="none">
                <a:solidFill>
                  <a:schemeClr val="dk1"/>
                </a:solidFill>
                <a:latin typeface="Comic Sans MS"/>
                <a:ea typeface="Comic Sans MS"/>
                <a:cs typeface="Comic Sans MS"/>
                <a:sym typeface="Comic Sans MS"/>
              </a:rPr>
              <a:t>, …, v</a:t>
            </a:r>
            <a:r>
              <a:rPr b="0" baseline="-25000" i="0" lang="en-US" sz="1400" u="none">
                <a:solidFill>
                  <a:schemeClr val="dk1"/>
                </a:solidFill>
                <a:latin typeface="Comic Sans MS"/>
                <a:ea typeface="Comic Sans MS"/>
                <a:cs typeface="Comic Sans MS"/>
                <a:sym typeface="Comic Sans MS"/>
              </a:rPr>
              <a:t>n</a:t>
            </a:r>
            <a:endParaRPr/>
          </a:p>
        </p:txBody>
      </p:sp>
      <p:sp>
        <p:nvSpPr>
          <p:cNvPr id="961" name="Google Shape;961;p41"/>
          <p:cNvSpPr txBox="1"/>
          <p:nvPr/>
        </p:nvSpPr>
        <p:spPr>
          <a:xfrm>
            <a:off x="4879975" y="4483100"/>
            <a:ext cx="15938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3399"/>
              </a:buClr>
              <a:buSzPts val="1200"/>
              <a:buFont typeface="Comic Sans MS"/>
              <a:buNone/>
            </a:pPr>
            <a:r>
              <a:rPr b="0" i="0" lang="en-US" sz="1200" u="none">
                <a:solidFill>
                  <a:srgbClr val="003399"/>
                </a:solidFill>
                <a:latin typeface="Comic Sans MS"/>
                <a:ea typeface="Comic Sans MS"/>
                <a:cs typeface="Comic Sans MS"/>
                <a:sym typeface="Comic Sans MS"/>
              </a:rPr>
              <a:t>the directed cycle 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5" name="Shape 965"/>
        <p:cNvGrpSpPr/>
        <p:nvPr/>
      </p:nvGrpSpPr>
      <p:grpSpPr>
        <a:xfrm>
          <a:off x="0" y="0"/>
          <a:ext cx="0" cy="0"/>
          <a:chOff x="0" y="0"/>
          <a:chExt cx="0" cy="0"/>
        </a:xfrm>
      </p:grpSpPr>
      <p:sp>
        <p:nvSpPr>
          <p:cNvPr id="966" name="Google Shape;966;p42"/>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967" name="Google Shape;967;p42"/>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Directed Acyclic Graphs</a:t>
            </a:r>
            <a:endParaRPr/>
          </a:p>
        </p:txBody>
      </p:sp>
      <p:sp>
        <p:nvSpPr>
          <p:cNvPr id="968" name="Google Shape;968;p42"/>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Lemma.  </a:t>
            </a:r>
            <a:r>
              <a:rPr b="0" i="0" lang="en-US" sz="1800" u="none">
                <a:solidFill>
                  <a:schemeClr val="dk1"/>
                </a:solidFill>
                <a:latin typeface="Comic Sans MS"/>
                <a:ea typeface="Comic Sans MS"/>
                <a:cs typeface="Comic Sans MS"/>
                <a:sym typeface="Comic Sans MS"/>
              </a:rPr>
              <a:t>If G has a topological order, then G is a DAG.</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Q.  </a:t>
            </a:r>
            <a:r>
              <a:rPr b="0" i="0" lang="en-US" sz="1800" u="none">
                <a:solidFill>
                  <a:schemeClr val="dk1"/>
                </a:solidFill>
                <a:latin typeface="Comic Sans MS"/>
                <a:ea typeface="Comic Sans MS"/>
                <a:cs typeface="Comic Sans MS"/>
                <a:sym typeface="Comic Sans MS"/>
              </a:rPr>
              <a:t>Does every DAG have a topological ordering?</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Q.</a:t>
            </a:r>
            <a:r>
              <a:rPr b="0" i="0" lang="en-US" sz="1800" u="none">
                <a:solidFill>
                  <a:schemeClr val="dk1"/>
                </a:solidFill>
                <a:latin typeface="Comic Sans MS"/>
                <a:ea typeface="Comic Sans MS"/>
                <a:cs typeface="Comic Sans MS"/>
                <a:sym typeface="Comic Sans MS"/>
              </a:rPr>
              <a:t>  If so, how do we compute one?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2" name="Shape 972"/>
        <p:cNvGrpSpPr/>
        <p:nvPr/>
      </p:nvGrpSpPr>
      <p:grpSpPr>
        <a:xfrm>
          <a:off x="0" y="0"/>
          <a:ext cx="0" cy="0"/>
          <a:chOff x="0" y="0"/>
          <a:chExt cx="0" cy="0"/>
        </a:xfrm>
      </p:grpSpPr>
      <p:sp>
        <p:nvSpPr>
          <p:cNvPr id="973" name="Google Shape;973;p43"/>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974" name="Google Shape;974;p43"/>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Directed Acyclic Graphs</a:t>
            </a:r>
            <a:endParaRPr/>
          </a:p>
        </p:txBody>
      </p:sp>
      <p:sp>
        <p:nvSpPr>
          <p:cNvPr id="975" name="Google Shape;975;p43"/>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Lemma.  </a:t>
            </a:r>
            <a:r>
              <a:rPr b="0" i="0" lang="en-US" sz="1800" u="none">
                <a:solidFill>
                  <a:schemeClr val="dk1"/>
                </a:solidFill>
                <a:latin typeface="Comic Sans MS"/>
                <a:ea typeface="Comic Sans MS"/>
                <a:cs typeface="Comic Sans MS"/>
                <a:sym typeface="Comic Sans MS"/>
              </a:rPr>
              <a:t>If G is a DAG, then G has a node with no incoming edges.</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  </a:t>
            </a:r>
            <a:r>
              <a:rPr b="0" i="0" lang="en-US" sz="1800" u="none">
                <a:solidFill>
                  <a:schemeClr val="hlink"/>
                </a:solidFill>
                <a:latin typeface="Comic Sans MS"/>
                <a:ea typeface="Comic Sans MS"/>
                <a:cs typeface="Comic Sans MS"/>
                <a:sym typeface="Comic Sans MS"/>
              </a:rPr>
              <a:t>(by contradiction)</a:t>
            </a:r>
            <a:endParaRPr b="0" i="0" sz="1800" u="none">
              <a:solidFill>
                <a:srgbClr val="003399"/>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Suppose that G is a DAG and every node has at least one incoming edge.  Let's see what happens.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Pick any node v, and begin following edges backward from v.  Since v has at least one incoming edge (u, v) we can walk backward to u.</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Then, since u has at least one incoming edge (x, u), we can walk backward to x.</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Repeat until we visit a node, say w, twice.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Let C denote the sequence of nodes encountered between successive visits to w.  C is a cycle.   ▪</a:t>
            </a:r>
            <a:endParaRPr/>
          </a:p>
        </p:txBody>
      </p:sp>
      <p:sp>
        <p:nvSpPr>
          <p:cNvPr id="976" name="Google Shape;976;p43"/>
          <p:cNvSpPr/>
          <p:nvPr/>
        </p:nvSpPr>
        <p:spPr>
          <a:xfrm>
            <a:off x="3154362" y="6126162"/>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977" name="Google Shape;977;p43"/>
          <p:cNvSpPr/>
          <p:nvPr/>
        </p:nvSpPr>
        <p:spPr>
          <a:xfrm>
            <a:off x="2239962" y="6126162"/>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978" name="Google Shape;978;p43"/>
          <p:cNvSpPr/>
          <p:nvPr/>
        </p:nvSpPr>
        <p:spPr>
          <a:xfrm>
            <a:off x="2743200" y="5410200"/>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979" name="Google Shape;979;p43"/>
          <p:cNvSpPr/>
          <p:nvPr/>
        </p:nvSpPr>
        <p:spPr>
          <a:xfrm>
            <a:off x="3429000" y="5410200"/>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w</a:t>
            </a:r>
            <a:endParaRPr/>
          </a:p>
        </p:txBody>
      </p:sp>
      <p:cxnSp>
        <p:nvCxnSpPr>
          <p:cNvPr id="980" name="Google Shape;980;p43"/>
          <p:cNvCxnSpPr/>
          <p:nvPr/>
        </p:nvCxnSpPr>
        <p:spPr>
          <a:xfrm>
            <a:off x="3017837" y="5548312"/>
            <a:ext cx="411162" cy="0"/>
          </a:xfrm>
          <a:prstGeom prst="straightConnector1">
            <a:avLst/>
          </a:prstGeom>
          <a:noFill/>
          <a:ln cap="flat" cmpd="sng" w="9525">
            <a:solidFill>
              <a:schemeClr val="dk1"/>
            </a:solidFill>
            <a:prstDash val="solid"/>
            <a:miter lim="800000"/>
            <a:headEnd len="med" w="med" type="none"/>
            <a:tailEnd len="med" w="med" type="triangle"/>
          </a:ln>
        </p:spPr>
      </p:cxnSp>
      <p:sp>
        <p:nvSpPr>
          <p:cNvPr id="981" name="Google Shape;981;p43"/>
          <p:cNvSpPr/>
          <p:nvPr/>
        </p:nvSpPr>
        <p:spPr>
          <a:xfrm>
            <a:off x="4800600" y="5410200"/>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982" name="Google Shape;982;p43"/>
          <p:cNvSpPr/>
          <p:nvPr/>
        </p:nvSpPr>
        <p:spPr>
          <a:xfrm>
            <a:off x="5486400" y="5410200"/>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x</a:t>
            </a:r>
            <a:endParaRPr/>
          </a:p>
        </p:txBody>
      </p:sp>
      <p:sp>
        <p:nvSpPr>
          <p:cNvPr id="983" name="Google Shape;983;p43"/>
          <p:cNvSpPr/>
          <p:nvPr/>
        </p:nvSpPr>
        <p:spPr>
          <a:xfrm>
            <a:off x="6202362" y="5410200"/>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u</a:t>
            </a:r>
            <a:endParaRPr/>
          </a:p>
        </p:txBody>
      </p:sp>
      <p:sp>
        <p:nvSpPr>
          <p:cNvPr id="984" name="Google Shape;984;p43"/>
          <p:cNvSpPr/>
          <p:nvPr/>
        </p:nvSpPr>
        <p:spPr>
          <a:xfrm>
            <a:off x="6888162" y="5410200"/>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v</a:t>
            </a:r>
            <a:endParaRPr/>
          </a:p>
        </p:txBody>
      </p:sp>
      <p:cxnSp>
        <p:nvCxnSpPr>
          <p:cNvPr id="985" name="Google Shape;985;p43"/>
          <p:cNvCxnSpPr/>
          <p:nvPr/>
        </p:nvCxnSpPr>
        <p:spPr>
          <a:xfrm>
            <a:off x="6477000" y="5548312"/>
            <a:ext cx="41116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86" name="Google Shape;986;p43"/>
          <p:cNvCxnSpPr/>
          <p:nvPr/>
        </p:nvCxnSpPr>
        <p:spPr>
          <a:xfrm>
            <a:off x="5761037" y="5548312"/>
            <a:ext cx="44132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87" name="Google Shape;987;p43"/>
          <p:cNvCxnSpPr/>
          <p:nvPr/>
        </p:nvCxnSpPr>
        <p:spPr>
          <a:xfrm>
            <a:off x="5075237" y="5548312"/>
            <a:ext cx="41116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88" name="Google Shape;988;p43"/>
          <p:cNvCxnSpPr/>
          <p:nvPr/>
        </p:nvCxnSpPr>
        <p:spPr>
          <a:xfrm>
            <a:off x="3703637" y="5548312"/>
            <a:ext cx="41116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89" name="Google Shape;989;p43"/>
          <p:cNvCxnSpPr/>
          <p:nvPr/>
        </p:nvCxnSpPr>
        <p:spPr>
          <a:xfrm rot="10800000">
            <a:off x="2195512" y="5684837"/>
            <a:ext cx="182562" cy="441325"/>
          </a:xfrm>
          <a:prstGeom prst="straightConnector1">
            <a:avLst/>
          </a:prstGeom>
          <a:noFill/>
          <a:ln cap="flat" cmpd="sng" w="9525">
            <a:solidFill>
              <a:schemeClr val="dk1"/>
            </a:solidFill>
            <a:prstDash val="solid"/>
            <a:miter lim="800000"/>
            <a:headEnd len="med" w="med" type="none"/>
            <a:tailEnd len="med" w="med" type="triangle"/>
          </a:ln>
        </p:spPr>
      </p:cxnSp>
      <p:cxnSp>
        <p:nvCxnSpPr>
          <p:cNvPr id="990" name="Google Shape;990;p43"/>
          <p:cNvCxnSpPr/>
          <p:nvPr/>
        </p:nvCxnSpPr>
        <p:spPr>
          <a:xfrm rot="10800000">
            <a:off x="2514600" y="6264275"/>
            <a:ext cx="639762" cy="0"/>
          </a:xfrm>
          <a:prstGeom prst="straightConnector1">
            <a:avLst/>
          </a:prstGeom>
          <a:noFill/>
          <a:ln cap="flat" cmpd="sng" w="9525">
            <a:solidFill>
              <a:schemeClr val="dk1"/>
            </a:solidFill>
            <a:prstDash val="solid"/>
            <a:miter lim="800000"/>
            <a:headEnd len="med" w="med" type="none"/>
            <a:tailEnd len="med" w="med" type="triangle"/>
          </a:ln>
        </p:spPr>
      </p:cxnSp>
      <p:sp>
        <p:nvSpPr>
          <p:cNvPr id="991" name="Google Shape;991;p43"/>
          <p:cNvSpPr/>
          <p:nvPr/>
        </p:nvSpPr>
        <p:spPr>
          <a:xfrm>
            <a:off x="2057400" y="5410200"/>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992" name="Google Shape;992;p43"/>
          <p:cNvCxnSpPr/>
          <p:nvPr/>
        </p:nvCxnSpPr>
        <p:spPr>
          <a:xfrm>
            <a:off x="2332037" y="5548312"/>
            <a:ext cx="41116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93" name="Google Shape;993;p43"/>
          <p:cNvCxnSpPr/>
          <p:nvPr/>
        </p:nvCxnSpPr>
        <p:spPr>
          <a:xfrm flipH="1">
            <a:off x="3389312" y="5684837"/>
            <a:ext cx="177800" cy="481012"/>
          </a:xfrm>
          <a:prstGeom prst="straightConnector1">
            <a:avLst/>
          </a:prstGeom>
          <a:noFill/>
          <a:ln cap="flat" cmpd="sng" w="9525">
            <a:solidFill>
              <a:schemeClr val="dk1"/>
            </a:solidFill>
            <a:prstDash val="solid"/>
            <a:miter lim="800000"/>
            <a:headEnd len="med" w="med" type="none"/>
            <a:tailEnd len="med" w="med" type="triangle"/>
          </a:ln>
        </p:spPr>
      </p:cxnSp>
      <p:sp>
        <p:nvSpPr>
          <p:cNvPr id="994" name="Google Shape;994;p43"/>
          <p:cNvSpPr/>
          <p:nvPr/>
        </p:nvSpPr>
        <p:spPr>
          <a:xfrm>
            <a:off x="4114800" y="5410200"/>
            <a:ext cx="274637" cy="274637"/>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995" name="Google Shape;995;p43"/>
          <p:cNvCxnSpPr/>
          <p:nvPr/>
        </p:nvCxnSpPr>
        <p:spPr>
          <a:xfrm>
            <a:off x="4389437" y="5548312"/>
            <a:ext cx="411162"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9" name="Shape 999"/>
        <p:cNvGrpSpPr/>
        <p:nvPr/>
      </p:nvGrpSpPr>
      <p:grpSpPr>
        <a:xfrm>
          <a:off x="0" y="0"/>
          <a:ext cx="0" cy="0"/>
          <a:chOff x="0" y="0"/>
          <a:chExt cx="0" cy="0"/>
        </a:xfrm>
      </p:grpSpPr>
      <p:sp>
        <p:nvSpPr>
          <p:cNvPr id="1000" name="Google Shape;1000;p44"/>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1001" name="Google Shape;1001;p44"/>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Directed Acyclic Graphs</a:t>
            </a:r>
            <a:endParaRPr/>
          </a:p>
        </p:txBody>
      </p:sp>
      <p:sp>
        <p:nvSpPr>
          <p:cNvPr id="1002" name="Google Shape;1002;p44"/>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Lemma.  </a:t>
            </a:r>
            <a:r>
              <a:rPr b="0" i="0" lang="en-US" sz="1800" u="none">
                <a:solidFill>
                  <a:schemeClr val="dk1"/>
                </a:solidFill>
                <a:latin typeface="Comic Sans MS"/>
                <a:ea typeface="Comic Sans MS"/>
                <a:cs typeface="Comic Sans MS"/>
                <a:sym typeface="Comic Sans MS"/>
              </a:rPr>
              <a:t>If G is a DAG, then G has a topological ordering.</a:t>
            </a:r>
            <a:endParaRPr b="0" i="0" sz="1800" u="non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  </a:t>
            </a:r>
            <a:r>
              <a:rPr b="0" i="0" lang="en-US" sz="1800" u="none">
                <a:solidFill>
                  <a:schemeClr val="hlink"/>
                </a:solidFill>
                <a:latin typeface="Comic Sans MS"/>
                <a:ea typeface="Comic Sans MS"/>
                <a:cs typeface="Comic Sans MS"/>
                <a:sym typeface="Comic Sans MS"/>
              </a:rPr>
              <a:t>(by induction on n)</a:t>
            </a:r>
            <a:endParaRPr b="0" i="0" sz="1800" u="none">
              <a:solidFill>
                <a:schemeClr val="dk1"/>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Base case:  true if n = 1.</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Given DAG on n &gt; 1 nodes, find a node v with no incoming edges.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G - { v } is a DAG, since deleting v cannot create cycles.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By inductive hypothesis, G - { v } has a topological ordering.</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Place v first in topological ordering; then append nodes of G - { v }</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in topological order. This is valid since v has no incoming edges.   ▪</a:t>
            </a:r>
            <a:endParaRPr/>
          </a:p>
        </p:txBody>
      </p:sp>
      <p:pic>
        <p:nvPicPr>
          <p:cNvPr id="1003" name="Google Shape;1003;p44"/>
          <p:cNvPicPr preferRelativeResize="0"/>
          <p:nvPr/>
        </p:nvPicPr>
        <p:blipFill rotWithShape="1">
          <a:blip r:embed="rId3">
            <a:alphaModFix/>
          </a:blip>
          <a:srcRect b="0" l="0" r="20507" t="0"/>
          <a:stretch/>
        </p:blipFill>
        <p:spPr>
          <a:xfrm>
            <a:off x="838200" y="4267200"/>
            <a:ext cx="6178550" cy="1984375"/>
          </a:xfrm>
          <a:prstGeom prst="rect">
            <a:avLst/>
          </a:prstGeom>
          <a:noFill/>
          <a:ln>
            <a:noFill/>
          </a:ln>
        </p:spPr>
      </p:pic>
      <p:sp>
        <p:nvSpPr>
          <p:cNvPr id="1004" name="Google Shape;1004;p44"/>
          <p:cNvSpPr/>
          <p:nvPr/>
        </p:nvSpPr>
        <p:spPr>
          <a:xfrm>
            <a:off x="7391400" y="4419600"/>
            <a:ext cx="1354137" cy="914400"/>
          </a:xfrm>
          <a:custGeom>
            <a:rect b="b" l="l" r="r" t="t"/>
            <a:pathLst>
              <a:path extrusionOk="0" h="960" w="1813">
                <a:moveTo>
                  <a:pt x="272" y="175"/>
                </a:moveTo>
                <a:cubicBezTo>
                  <a:pt x="309" y="153"/>
                  <a:pt x="414" y="75"/>
                  <a:pt x="453" y="72"/>
                </a:cubicBezTo>
                <a:cubicBezTo>
                  <a:pt x="506" y="67"/>
                  <a:pt x="560" y="68"/>
                  <a:pt x="614" y="66"/>
                </a:cubicBezTo>
                <a:cubicBezTo>
                  <a:pt x="684" y="47"/>
                  <a:pt x="757" y="33"/>
                  <a:pt x="830" y="22"/>
                </a:cubicBezTo>
                <a:cubicBezTo>
                  <a:pt x="844" y="20"/>
                  <a:pt x="857" y="18"/>
                  <a:pt x="871" y="17"/>
                </a:cubicBezTo>
                <a:cubicBezTo>
                  <a:pt x="880" y="15"/>
                  <a:pt x="890" y="13"/>
                  <a:pt x="899" y="11"/>
                </a:cubicBezTo>
                <a:cubicBezTo>
                  <a:pt x="923" y="7"/>
                  <a:pt x="968" y="0"/>
                  <a:pt x="968" y="0"/>
                </a:cubicBezTo>
                <a:cubicBezTo>
                  <a:pt x="1106" y="2"/>
                  <a:pt x="1243" y="2"/>
                  <a:pt x="1381" y="6"/>
                </a:cubicBezTo>
                <a:cubicBezTo>
                  <a:pt x="1403" y="6"/>
                  <a:pt x="1444" y="13"/>
                  <a:pt x="1464" y="22"/>
                </a:cubicBezTo>
                <a:cubicBezTo>
                  <a:pt x="1537" y="53"/>
                  <a:pt x="1479" y="37"/>
                  <a:pt x="1528" y="50"/>
                </a:cubicBezTo>
                <a:cubicBezTo>
                  <a:pt x="1560" y="67"/>
                  <a:pt x="1593" y="88"/>
                  <a:pt x="1632" y="98"/>
                </a:cubicBezTo>
                <a:cubicBezTo>
                  <a:pt x="1665" y="116"/>
                  <a:pt x="1691" y="137"/>
                  <a:pt x="1723" y="153"/>
                </a:cubicBezTo>
                <a:cubicBezTo>
                  <a:pt x="1751" y="185"/>
                  <a:pt x="1772" y="220"/>
                  <a:pt x="1799" y="251"/>
                </a:cubicBezTo>
                <a:cubicBezTo>
                  <a:pt x="1813" y="358"/>
                  <a:pt x="1807" y="461"/>
                  <a:pt x="1764" y="562"/>
                </a:cubicBezTo>
                <a:cubicBezTo>
                  <a:pt x="1760" y="622"/>
                  <a:pt x="1775" y="661"/>
                  <a:pt x="1737" y="704"/>
                </a:cubicBezTo>
                <a:cubicBezTo>
                  <a:pt x="1713" y="760"/>
                  <a:pt x="1645" y="814"/>
                  <a:pt x="1583" y="846"/>
                </a:cubicBezTo>
                <a:cubicBezTo>
                  <a:pt x="1564" y="868"/>
                  <a:pt x="1535" y="886"/>
                  <a:pt x="1506" y="900"/>
                </a:cubicBezTo>
                <a:cubicBezTo>
                  <a:pt x="1482" y="929"/>
                  <a:pt x="1448" y="926"/>
                  <a:pt x="1409" y="933"/>
                </a:cubicBezTo>
                <a:cubicBezTo>
                  <a:pt x="1358" y="943"/>
                  <a:pt x="1306" y="949"/>
                  <a:pt x="1255" y="960"/>
                </a:cubicBezTo>
                <a:cubicBezTo>
                  <a:pt x="1089" y="958"/>
                  <a:pt x="925" y="958"/>
                  <a:pt x="759" y="955"/>
                </a:cubicBezTo>
                <a:cubicBezTo>
                  <a:pt x="655" y="954"/>
                  <a:pt x="557" y="907"/>
                  <a:pt x="463" y="882"/>
                </a:cubicBezTo>
                <a:cubicBezTo>
                  <a:pt x="448" y="864"/>
                  <a:pt x="414" y="853"/>
                  <a:pt x="392" y="840"/>
                </a:cubicBezTo>
                <a:cubicBezTo>
                  <a:pt x="379" y="832"/>
                  <a:pt x="297" y="816"/>
                  <a:pt x="297" y="816"/>
                </a:cubicBezTo>
                <a:cubicBezTo>
                  <a:pt x="282" y="791"/>
                  <a:pt x="259" y="793"/>
                  <a:pt x="226" y="775"/>
                </a:cubicBezTo>
                <a:cubicBezTo>
                  <a:pt x="221" y="770"/>
                  <a:pt x="172" y="720"/>
                  <a:pt x="166" y="716"/>
                </a:cubicBezTo>
                <a:cubicBezTo>
                  <a:pt x="158" y="706"/>
                  <a:pt x="137" y="716"/>
                  <a:pt x="113" y="674"/>
                </a:cubicBezTo>
                <a:cubicBezTo>
                  <a:pt x="89" y="632"/>
                  <a:pt x="0" y="547"/>
                  <a:pt x="24" y="466"/>
                </a:cubicBezTo>
                <a:cubicBezTo>
                  <a:pt x="48" y="385"/>
                  <a:pt x="217" y="234"/>
                  <a:pt x="258" y="186"/>
                </a:cubicBezTo>
                <a:cubicBezTo>
                  <a:pt x="273" y="167"/>
                  <a:pt x="272" y="163"/>
                  <a:pt x="272" y="175"/>
                </a:cubicBezTo>
                <a:close/>
              </a:path>
            </a:pathLst>
          </a:custGeom>
          <a:solidFill>
            <a:schemeClr val="dk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005" name="Google Shape;1005;p44"/>
          <p:cNvSpPr txBox="1"/>
          <p:nvPr/>
        </p:nvSpPr>
        <p:spPr>
          <a:xfrm>
            <a:off x="7840662" y="4686300"/>
            <a:ext cx="617537" cy="3746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DAG</a:t>
            </a:r>
            <a:endParaRPr/>
          </a:p>
        </p:txBody>
      </p:sp>
      <p:sp>
        <p:nvSpPr>
          <p:cNvPr id="1006" name="Google Shape;1006;p44"/>
          <p:cNvSpPr/>
          <p:nvPr/>
        </p:nvSpPr>
        <p:spPr>
          <a:xfrm>
            <a:off x="8077200" y="5514975"/>
            <a:ext cx="227012" cy="227012"/>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v</a:t>
            </a:r>
            <a:endParaRPr/>
          </a:p>
        </p:txBody>
      </p:sp>
      <p:sp>
        <p:nvSpPr>
          <p:cNvPr id="1007" name="Google Shape;1007;p44"/>
          <p:cNvSpPr/>
          <p:nvPr/>
        </p:nvSpPr>
        <p:spPr>
          <a:xfrm>
            <a:off x="8001000" y="1600200"/>
            <a:ext cx="457200" cy="342900"/>
          </a:xfrm>
          <a:custGeom>
            <a:rect b="b" l="l" r="r" t="t"/>
            <a:pathLst>
              <a:path extrusionOk="0" h="120000" w="120000">
                <a:moveTo>
                  <a:pt x="0" y="0"/>
                </a:moveTo>
                <a:lnTo>
                  <a:pt x="120000" y="0"/>
                </a:lnTo>
                <a:lnTo>
                  <a:pt x="120000" y="120000"/>
                </a:lnTo>
                <a:lnTo>
                  <a:pt x="0" y="120000"/>
                </a:lnTo>
                <a:close/>
                <a:moveTo>
                  <a:pt x="93750" y="60000"/>
                </a:moveTo>
                <a:lnTo>
                  <a:pt x="26250" y="15000"/>
                </a:lnTo>
                <a:lnTo>
                  <a:pt x="26250" y="105000"/>
                </a:lnTo>
                <a:close/>
              </a:path>
              <a:path extrusionOk="0" fill="darken" h="120000" w="120000">
                <a:moveTo>
                  <a:pt x="93750" y="60000"/>
                </a:moveTo>
                <a:lnTo>
                  <a:pt x="26250" y="15000"/>
                </a:lnTo>
                <a:lnTo>
                  <a:pt x="26250" y="105000"/>
                </a:lnTo>
                <a:close/>
              </a:path>
              <a:path extrusionOk="0" fill="none" h="120000" w="120000">
                <a:moveTo>
                  <a:pt x="93750" y="60000"/>
                </a:moveTo>
                <a:lnTo>
                  <a:pt x="26250" y="105000"/>
                </a:lnTo>
                <a:lnTo>
                  <a:pt x="26250" y="15000"/>
                </a:lnTo>
                <a:close/>
              </a:path>
              <a:path extrusionOk="0" fill="none" h="120000" w="120000">
                <a:moveTo>
                  <a:pt x="0" y="0"/>
                </a:moveTo>
                <a:lnTo>
                  <a:pt x="120000" y="0"/>
                </a:lnTo>
                <a:lnTo>
                  <a:pt x="120000" y="120000"/>
                </a:lnTo>
                <a:lnTo>
                  <a:pt x="0" y="120000"/>
                </a:lnTo>
                <a:close/>
              </a:path>
            </a:pathLst>
          </a:custGeom>
          <a:solidFill>
            <a:srgbClr val="C0C0C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1008" name="Google Shape;1008;p44"/>
          <p:cNvCxnSpPr/>
          <p:nvPr/>
        </p:nvCxnSpPr>
        <p:spPr>
          <a:xfrm>
            <a:off x="8305800" y="5638800"/>
            <a:ext cx="304800" cy="76200"/>
          </a:xfrm>
          <a:prstGeom prst="straightConnector1">
            <a:avLst/>
          </a:prstGeom>
          <a:noFill/>
          <a:ln cap="flat" cmpd="sng" w="9525">
            <a:solidFill>
              <a:schemeClr val="dk1"/>
            </a:solidFill>
            <a:prstDash val="solid"/>
            <a:miter lim="800000"/>
            <a:headEnd len="med" w="med" type="none"/>
            <a:tailEnd len="sm" w="sm" type="triangle"/>
          </a:ln>
        </p:spPr>
      </p:cxnSp>
      <p:cxnSp>
        <p:nvCxnSpPr>
          <p:cNvPr id="1009" name="Google Shape;1009;p44"/>
          <p:cNvCxnSpPr/>
          <p:nvPr/>
        </p:nvCxnSpPr>
        <p:spPr>
          <a:xfrm>
            <a:off x="8269287" y="5715000"/>
            <a:ext cx="265112" cy="228600"/>
          </a:xfrm>
          <a:prstGeom prst="straightConnector1">
            <a:avLst/>
          </a:prstGeom>
          <a:noFill/>
          <a:ln cap="flat" cmpd="sng" w="9525">
            <a:solidFill>
              <a:schemeClr val="dk1"/>
            </a:solidFill>
            <a:prstDash val="solid"/>
            <a:miter lim="800000"/>
            <a:headEnd len="med" w="med" type="none"/>
            <a:tailEnd len="sm" w="sm" type="triangle"/>
          </a:ln>
        </p:spPr>
      </p:cxnSp>
      <p:cxnSp>
        <p:nvCxnSpPr>
          <p:cNvPr id="1010" name="Google Shape;1010;p44"/>
          <p:cNvCxnSpPr/>
          <p:nvPr/>
        </p:nvCxnSpPr>
        <p:spPr>
          <a:xfrm>
            <a:off x="7961312" y="5149850"/>
            <a:ext cx="152400" cy="381000"/>
          </a:xfrm>
          <a:prstGeom prst="straightConnector1">
            <a:avLst/>
          </a:prstGeom>
          <a:noFill/>
          <a:ln cap="flat" cmpd="sng" w="9525">
            <a:solidFill>
              <a:schemeClr val="hlink"/>
            </a:solidFill>
            <a:prstDash val="solid"/>
            <a:miter lim="800000"/>
            <a:headEnd len="med" w="med" type="none"/>
            <a:tailEnd len="sm" w="sm" type="triangle"/>
          </a:ln>
        </p:spPr>
      </p:cxnSp>
      <p:cxnSp>
        <p:nvCxnSpPr>
          <p:cNvPr id="1011" name="Google Shape;1011;p44"/>
          <p:cNvCxnSpPr/>
          <p:nvPr/>
        </p:nvCxnSpPr>
        <p:spPr>
          <a:xfrm flipH="1">
            <a:off x="8253412" y="5157787"/>
            <a:ext cx="196850" cy="357187"/>
          </a:xfrm>
          <a:prstGeom prst="straightConnector1">
            <a:avLst/>
          </a:prstGeom>
          <a:noFill/>
          <a:ln cap="flat" cmpd="sng" w="9525">
            <a:solidFill>
              <a:schemeClr val="hlink"/>
            </a:solidFill>
            <a:prstDash val="solid"/>
            <a:miter lim="800000"/>
            <a:headEnd len="med" w="med" type="none"/>
            <a:tailEnd len="sm" w="sm" type="triangle"/>
          </a:ln>
        </p:spPr>
      </p:cxnSp>
      <p:cxnSp>
        <p:nvCxnSpPr>
          <p:cNvPr id="1012" name="Google Shape;1012;p44"/>
          <p:cNvCxnSpPr/>
          <p:nvPr/>
        </p:nvCxnSpPr>
        <p:spPr>
          <a:xfrm>
            <a:off x="8185150" y="5105400"/>
            <a:ext cx="0" cy="404812"/>
          </a:xfrm>
          <a:prstGeom prst="straightConnector1">
            <a:avLst/>
          </a:prstGeom>
          <a:noFill/>
          <a:ln cap="flat" cmpd="sng" w="9525">
            <a:solidFill>
              <a:schemeClr val="hlink"/>
            </a:solidFill>
            <a:prstDash val="solid"/>
            <a:miter lim="800000"/>
            <a:headEnd len="med" w="med" type="none"/>
            <a:tailEnd len="sm" w="sm"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6" name="Shape 1016"/>
        <p:cNvGrpSpPr/>
        <p:nvPr/>
      </p:nvGrpSpPr>
      <p:grpSpPr>
        <a:xfrm>
          <a:off x="0" y="0"/>
          <a:ext cx="0" cy="0"/>
          <a:chOff x="0" y="0"/>
          <a:chExt cx="0" cy="0"/>
        </a:xfrm>
      </p:grpSpPr>
      <p:sp>
        <p:nvSpPr>
          <p:cNvPr id="1017" name="Google Shape;1017;p45"/>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1018" name="Google Shape;1018;p45"/>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Topological Sorting Algorithm:  Running Time</a:t>
            </a:r>
            <a:endParaRPr/>
          </a:p>
        </p:txBody>
      </p:sp>
      <p:sp>
        <p:nvSpPr>
          <p:cNvPr id="1019" name="Google Shape;1019;p45"/>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Theorem.  </a:t>
            </a:r>
            <a:r>
              <a:rPr b="0" i="0" lang="en-US" sz="1800" u="none">
                <a:solidFill>
                  <a:schemeClr val="dk1"/>
                </a:solidFill>
                <a:latin typeface="Comic Sans MS"/>
                <a:ea typeface="Comic Sans MS"/>
                <a:cs typeface="Comic Sans MS"/>
                <a:sym typeface="Comic Sans MS"/>
              </a:rPr>
              <a:t>Algorithm finds a topological order in O(m + n) time.</a:t>
            </a:r>
            <a:endParaRPr/>
          </a:p>
          <a:p>
            <a:pPr indent="0" lvl="0" marL="0" marR="0" rtl="0" algn="l">
              <a:lnSpc>
                <a:spcPct val="144444"/>
              </a:lnSpc>
              <a:spcBef>
                <a:spcPts val="0"/>
              </a:spcBef>
              <a:spcAft>
                <a:spcPts val="0"/>
              </a:spcAft>
              <a:buClr>
                <a:srgbClr val="003399"/>
              </a:buClr>
              <a:buSzPts val="1800"/>
              <a:buFont typeface="Comic Sans MS"/>
              <a:buNone/>
            </a:pPr>
            <a:r>
              <a:t/>
            </a:r>
            <a:endParaRPr b="0" i="0" sz="1800" u="none">
              <a:solidFill>
                <a:srgbClr val="003399"/>
              </a:solidFill>
              <a:latin typeface="Comic Sans MS"/>
              <a:ea typeface="Comic Sans MS"/>
              <a:cs typeface="Comic Sans MS"/>
              <a:sym typeface="Comic Sans MS"/>
            </a:endParaRPr>
          </a:p>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Pf.  </a:t>
            </a:r>
            <a:endParaRPr b="0" i="0" sz="1800" u="none">
              <a:solidFill>
                <a:schemeClr val="dk1"/>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Maintain the following information:</a:t>
            </a:r>
            <a:endParaRPr/>
          </a:p>
          <a:p>
            <a:pPr indent="-166687" lvl="2" marL="627062" marR="0" rtl="0" algn="l">
              <a:lnSpc>
                <a:spcPct val="144444"/>
              </a:lnSpc>
              <a:spcBef>
                <a:spcPts val="0"/>
              </a:spcBef>
              <a:spcAft>
                <a:spcPts val="0"/>
              </a:spcAft>
              <a:buClr>
                <a:schemeClr val="dk1"/>
              </a:buClr>
              <a:buSzPts val="1280"/>
              <a:buFont typeface="Courier New"/>
              <a:buChar char="–"/>
            </a:pPr>
            <a:r>
              <a:rPr b="0" i="0" lang="en-US" sz="1600" u="none" cap="none" strike="noStrike">
                <a:solidFill>
                  <a:schemeClr val="dk1"/>
                </a:solidFill>
                <a:latin typeface="Courier New"/>
                <a:ea typeface="Courier New"/>
                <a:cs typeface="Courier New"/>
                <a:sym typeface="Courier New"/>
              </a:rPr>
              <a:t>count[w]</a:t>
            </a:r>
            <a:r>
              <a:rPr b="0" i="0" lang="en-US" sz="1800" u="none" cap="none" strike="noStrike">
                <a:solidFill>
                  <a:schemeClr val="dk1"/>
                </a:solidFill>
                <a:latin typeface="Comic Sans MS"/>
                <a:ea typeface="Comic Sans MS"/>
                <a:cs typeface="Comic Sans MS"/>
                <a:sym typeface="Comic Sans MS"/>
              </a:rPr>
              <a:t> = remaining number of incoming edges</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S = set of remaining nodes with no incoming edges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Initialization:  O(m + n) via single scan through graph.</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Update:  to delete v</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remove v from S</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decrement </a:t>
            </a:r>
            <a:r>
              <a:rPr b="0" i="0" lang="en-US" sz="1600" u="none" cap="none" strike="noStrike">
                <a:solidFill>
                  <a:schemeClr val="dk1"/>
                </a:solidFill>
                <a:latin typeface="Courier New"/>
                <a:ea typeface="Courier New"/>
                <a:cs typeface="Courier New"/>
                <a:sym typeface="Courier New"/>
              </a:rPr>
              <a:t>count[w]</a:t>
            </a:r>
            <a:r>
              <a:rPr b="0" i="0" lang="en-US" sz="1800" u="none" cap="none" strike="noStrike">
                <a:solidFill>
                  <a:schemeClr val="dk1"/>
                </a:solidFill>
                <a:latin typeface="Comic Sans MS"/>
                <a:ea typeface="Comic Sans MS"/>
                <a:cs typeface="Comic Sans MS"/>
                <a:sym typeface="Comic Sans MS"/>
              </a:rPr>
              <a:t> for all edges from v to w, and add w to S if c </a:t>
            </a:r>
            <a:r>
              <a:rPr b="0" i="0" lang="en-US" sz="1600" u="none" cap="none" strike="noStrike">
                <a:solidFill>
                  <a:schemeClr val="dk1"/>
                </a:solidFill>
                <a:latin typeface="Courier New"/>
                <a:ea typeface="Courier New"/>
                <a:cs typeface="Courier New"/>
                <a:sym typeface="Courier New"/>
              </a:rPr>
              <a:t>count[w]</a:t>
            </a:r>
            <a:r>
              <a:rPr b="0" i="0" lang="en-US" sz="1800" u="none" cap="none" strike="noStrike">
                <a:solidFill>
                  <a:schemeClr val="dk1"/>
                </a:solidFill>
                <a:latin typeface="Comic Sans MS"/>
                <a:ea typeface="Comic Sans MS"/>
                <a:cs typeface="Comic Sans MS"/>
                <a:sym typeface="Comic Sans MS"/>
              </a:rPr>
              <a:t> hits 0</a:t>
            </a:r>
            <a:endParaRPr/>
          </a:p>
          <a:p>
            <a:pPr indent="-166687" lvl="2" marL="627062" marR="0" rtl="0" algn="l">
              <a:lnSpc>
                <a:spcPct val="144444"/>
              </a:lnSpc>
              <a:spcBef>
                <a:spcPts val="0"/>
              </a:spcBef>
              <a:spcAft>
                <a:spcPts val="0"/>
              </a:spcAft>
              <a:buClr>
                <a:schemeClr val="dk1"/>
              </a:buClr>
              <a:buSzPts val="1440"/>
              <a:buFont typeface="Comic Sans MS"/>
              <a:buChar char="–"/>
            </a:pPr>
            <a:r>
              <a:rPr b="0" i="0" lang="en-US" sz="1800" u="none" cap="none" strike="noStrike">
                <a:solidFill>
                  <a:schemeClr val="dk1"/>
                </a:solidFill>
                <a:latin typeface="Comic Sans MS"/>
                <a:ea typeface="Comic Sans MS"/>
                <a:cs typeface="Comic Sans MS"/>
                <a:sym typeface="Comic Sans MS"/>
              </a:rPr>
              <a:t>this is O(1) per edge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5"/>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88" name="Google Shape;88;p5"/>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World Wide Web</a:t>
            </a:r>
            <a:endParaRPr/>
          </a:p>
        </p:txBody>
      </p:sp>
      <p:sp>
        <p:nvSpPr>
          <p:cNvPr id="89" name="Google Shape;89;p5"/>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Web graph.</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Node:  web page.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Edge:  hyperlink from one page to another.</a:t>
            </a:r>
            <a:endParaRPr/>
          </a:p>
        </p:txBody>
      </p:sp>
      <p:sp>
        <p:nvSpPr>
          <p:cNvPr id="90" name="Google Shape;90;p5"/>
          <p:cNvSpPr txBox="1"/>
          <p:nvPr/>
        </p:nvSpPr>
        <p:spPr>
          <a:xfrm>
            <a:off x="3733800" y="2743200"/>
            <a:ext cx="1009650" cy="339725"/>
          </a:xfrm>
          <a:prstGeom prst="rect">
            <a:avLst/>
          </a:prstGeom>
          <a:solidFill>
            <a:schemeClr val="dk2"/>
          </a:solidFill>
          <a:ln>
            <a:noFill/>
          </a:ln>
        </p:spPr>
        <p:txBody>
          <a:bodyPr anchorCtr="0" anchor="ctr" bIns="46025" lIns="182875" spcFirstLastPara="1" rIns="182875" wrap="square" tIns="46025">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cnn.com</a:t>
            </a:r>
            <a:endParaRPr/>
          </a:p>
        </p:txBody>
      </p:sp>
      <p:cxnSp>
        <p:nvCxnSpPr>
          <p:cNvPr id="91" name="Google Shape;91;p5"/>
          <p:cNvCxnSpPr/>
          <p:nvPr/>
        </p:nvCxnSpPr>
        <p:spPr>
          <a:xfrm flipH="1">
            <a:off x="3114675" y="3082925"/>
            <a:ext cx="1123950" cy="803275"/>
          </a:xfrm>
          <a:prstGeom prst="straightConnector1">
            <a:avLst/>
          </a:prstGeom>
          <a:noFill/>
          <a:ln cap="flat" cmpd="sng" w="9525">
            <a:solidFill>
              <a:schemeClr val="dk1"/>
            </a:solidFill>
            <a:prstDash val="solid"/>
            <a:miter lim="800000"/>
            <a:headEnd len="med" w="med" type="none"/>
            <a:tailEnd len="sm" w="sm" type="triangle"/>
          </a:ln>
        </p:spPr>
      </p:cxnSp>
      <p:sp>
        <p:nvSpPr>
          <p:cNvPr id="92" name="Google Shape;92;p5"/>
          <p:cNvSpPr txBox="1"/>
          <p:nvPr/>
        </p:nvSpPr>
        <p:spPr>
          <a:xfrm>
            <a:off x="3962400" y="3927475"/>
            <a:ext cx="1146175" cy="339725"/>
          </a:xfrm>
          <a:prstGeom prst="rect">
            <a:avLst/>
          </a:prstGeom>
          <a:solidFill>
            <a:schemeClr val="dk2"/>
          </a:solidFill>
          <a:ln>
            <a:noFill/>
          </a:ln>
        </p:spPr>
        <p:txBody>
          <a:bodyPr anchorCtr="0" anchor="ctr" bIns="46025" lIns="182875" spcFirstLastPara="1" rIns="182875" wrap="square" tIns="46025">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cnnsi.com</a:t>
            </a:r>
            <a:endParaRPr/>
          </a:p>
        </p:txBody>
      </p:sp>
      <p:cxnSp>
        <p:nvCxnSpPr>
          <p:cNvPr id="93" name="Google Shape;93;p5"/>
          <p:cNvCxnSpPr/>
          <p:nvPr/>
        </p:nvCxnSpPr>
        <p:spPr>
          <a:xfrm>
            <a:off x="4238625" y="3082925"/>
            <a:ext cx="296862" cy="844550"/>
          </a:xfrm>
          <a:prstGeom prst="straightConnector1">
            <a:avLst/>
          </a:prstGeom>
          <a:noFill/>
          <a:ln cap="flat" cmpd="sng" w="9525">
            <a:solidFill>
              <a:schemeClr val="dk1"/>
            </a:solidFill>
            <a:prstDash val="solid"/>
            <a:miter lim="800000"/>
            <a:headEnd len="med" w="med" type="none"/>
            <a:tailEnd len="sm" w="sm" type="triangle"/>
          </a:ln>
        </p:spPr>
      </p:cxnSp>
      <p:sp>
        <p:nvSpPr>
          <p:cNvPr id="94" name="Google Shape;94;p5"/>
          <p:cNvSpPr txBox="1"/>
          <p:nvPr/>
        </p:nvSpPr>
        <p:spPr>
          <a:xfrm>
            <a:off x="2514600" y="3886200"/>
            <a:ext cx="1200150" cy="339725"/>
          </a:xfrm>
          <a:prstGeom prst="rect">
            <a:avLst/>
          </a:prstGeom>
          <a:solidFill>
            <a:schemeClr val="dk2"/>
          </a:solidFill>
          <a:ln>
            <a:noFill/>
          </a:ln>
        </p:spPr>
        <p:txBody>
          <a:bodyPr anchorCtr="0" anchor="ctr" bIns="46025" lIns="182875" spcFirstLastPara="1" rIns="182875" wrap="square" tIns="46025">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novell.com</a:t>
            </a:r>
            <a:endParaRPr/>
          </a:p>
        </p:txBody>
      </p:sp>
      <p:cxnSp>
        <p:nvCxnSpPr>
          <p:cNvPr id="95" name="Google Shape;95;p5"/>
          <p:cNvCxnSpPr/>
          <p:nvPr/>
        </p:nvCxnSpPr>
        <p:spPr>
          <a:xfrm flipH="1">
            <a:off x="1116012" y="3082925"/>
            <a:ext cx="3122612" cy="803275"/>
          </a:xfrm>
          <a:prstGeom prst="straightConnector1">
            <a:avLst/>
          </a:prstGeom>
          <a:noFill/>
          <a:ln cap="flat" cmpd="sng" w="9525">
            <a:solidFill>
              <a:schemeClr val="dk1"/>
            </a:solidFill>
            <a:prstDash val="solid"/>
            <a:miter lim="800000"/>
            <a:headEnd len="med" w="med" type="none"/>
            <a:tailEnd len="sm" w="sm" type="triangle"/>
          </a:ln>
        </p:spPr>
      </p:cxnSp>
      <p:sp>
        <p:nvSpPr>
          <p:cNvPr id="96" name="Google Shape;96;p5"/>
          <p:cNvSpPr txBox="1"/>
          <p:nvPr/>
        </p:nvSpPr>
        <p:spPr>
          <a:xfrm>
            <a:off x="381000" y="3886200"/>
            <a:ext cx="1468437" cy="339725"/>
          </a:xfrm>
          <a:prstGeom prst="rect">
            <a:avLst/>
          </a:prstGeom>
          <a:solidFill>
            <a:schemeClr val="dk2"/>
          </a:solidFill>
          <a:ln>
            <a:noFill/>
          </a:ln>
        </p:spPr>
        <p:txBody>
          <a:bodyPr anchorCtr="0" anchor="ctr" bIns="46025" lIns="182875" spcFirstLastPara="1" rIns="182875" wrap="square" tIns="46025">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netscape.com</a:t>
            </a:r>
            <a:endParaRPr/>
          </a:p>
        </p:txBody>
      </p:sp>
      <p:sp>
        <p:nvSpPr>
          <p:cNvPr id="97" name="Google Shape;97;p5"/>
          <p:cNvSpPr txBox="1"/>
          <p:nvPr/>
        </p:nvSpPr>
        <p:spPr>
          <a:xfrm>
            <a:off x="5715000" y="3927475"/>
            <a:ext cx="1674812" cy="339725"/>
          </a:xfrm>
          <a:prstGeom prst="rect">
            <a:avLst/>
          </a:prstGeom>
          <a:solidFill>
            <a:schemeClr val="dk2"/>
          </a:solidFill>
          <a:ln>
            <a:noFill/>
          </a:ln>
        </p:spPr>
        <p:txBody>
          <a:bodyPr anchorCtr="0" anchor="ctr" bIns="46025" lIns="182875" spcFirstLastPara="1" rIns="182875" wrap="square" tIns="46025">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timewarner.com</a:t>
            </a:r>
            <a:endParaRPr/>
          </a:p>
        </p:txBody>
      </p:sp>
      <p:cxnSp>
        <p:nvCxnSpPr>
          <p:cNvPr id="98" name="Google Shape;98;p5"/>
          <p:cNvCxnSpPr/>
          <p:nvPr/>
        </p:nvCxnSpPr>
        <p:spPr>
          <a:xfrm>
            <a:off x="4238625" y="3082925"/>
            <a:ext cx="2314575" cy="844550"/>
          </a:xfrm>
          <a:prstGeom prst="straightConnector1">
            <a:avLst/>
          </a:prstGeom>
          <a:noFill/>
          <a:ln cap="flat" cmpd="sng" w="9525">
            <a:solidFill>
              <a:schemeClr val="dk1"/>
            </a:solidFill>
            <a:prstDash val="solid"/>
            <a:miter lim="800000"/>
            <a:headEnd len="med" w="med" type="none"/>
            <a:tailEnd len="sm" w="sm" type="triangle"/>
          </a:ln>
        </p:spPr>
      </p:cxnSp>
      <p:cxnSp>
        <p:nvCxnSpPr>
          <p:cNvPr id="99" name="Google Shape;99;p5"/>
          <p:cNvCxnSpPr/>
          <p:nvPr/>
        </p:nvCxnSpPr>
        <p:spPr>
          <a:xfrm rot="10800000">
            <a:off x="4743512" y="2912937"/>
            <a:ext cx="2646300" cy="1184400"/>
          </a:xfrm>
          <a:prstGeom prst="bentConnector3">
            <a:avLst>
              <a:gd fmla="val -1866" name="adj1"/>
            </a:avLst>
          </a:prstGeom>
          <a:noFill/>
          <a:ln cap="flat" cmpd="sng" w="9525">
            <a:solidFill>
              <a:schemeClr val="dk1"/>
            </a:solidFill>
            <a:prstDash val="solid"/>
            <a:miter lim="800000"/>
            <a:headEnd len="med" w="med" type="none"/>
            <a:tailEnd len="sm" w="sm" type="triangle"/>
          </a:ln>
        </p:spPr>
      </p:cxnSp>
      <p:sp>
        <p:nvSpPr>
          <p:cNvPr id="100" name="Google Shape;100;p5"/>
          <p:cNvSpPr txBox="1"/>
          <p:nvPr/>
        </p:nvSpPr>
        <p:spPr>
          <a:xfrm>
            <a:off x="6035675" y="4800600"/>
            <a:ext cx="1033462" cy="339725"/>
          </a:xfrm>
          <a:prstGeom prst="rect">
            <a:avLst/>
          </a:prstGeom>
          <a:solidFill>
            <a:schemeClr val="dk2"/>
          </a:solidFill>
          <a:ln>
            <a:noFill/>
          </a:ln>
        </p:spPr>
        <p:txBody>
          <a:bodyPr anchorCtr="0" anchor="ctr" bIns="46025" lIns="182875" spcFirstLastPara="1" rIns="182875" wrap="square" tIns="46025">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hbo.com</a:t>
            </a:r>
            <a:endParaRPr/>
          </a:p>
        </p:txBody>
      </p:sp>
      <p:cxnSp>
        <p:nvCxnSpPr>
          <p:cNvPr id="101" name="Google Shape;101;p5"/>
          <p:cNvCxnSpPr/>
          <p:nvPr/>
        </p:nvCxnSpPr>
        <p:spPr>
          <a:xfrm>
            <a:off x="6553200" y="4267200"/>
            <a:ext cx="0" cy="533400"/>
          </a:xfrm>
          <a:prstGeom prst="straightConnector1">
            <a:avLst/>
          </a:prstGeom>
          <a:noFill/>
          <a:ln cap="flat" cmpd="sng" w="9525">
            <a:solidFill>
              <a:schemeClr val="dk1"/>
            </a:solidFill>
            <a:prstDash val="solid"/>
            <a:miter lim="800000"/>
            <a:headEnd len="med" w="med" type="none"/>
            <a:tailEnd len="sm" w="sm" type="triangle"/>
          </a:ln>
        </p:spPr>
      </p:cxnSp>
      <p:sp>
        <p:nvSpPr>
          <p:cNvPr id="102" name="Google Shape;102;p5"/>
          <p:cNvSpPr txBox="1"/>
          <p:nvPr/>
        </p:nvSpPr>
        <p:spPr>
          <a:xfrm>
            <a:off x="5780087" y="5716587"/>
            <a:ext cx="1543050" cy="339725"/>
          </a:xfrm>
          <a:prstGeom prst="rect">
            <a:avLst/>
          </a:prstGeom>
          <a:solidFill>
            <a:schemeClr val="dk2"/>
          </a:solidFill>
          <a:ln>
            <a:noFill/>
          </a:ln>
        </p:spPr>
        <p:txBody>
          <a:bodyPr anchorCtr="0" anchor="ctr" bIns="46025" lIns="182875" spcFirstLastPara="1" rIns="182875" wrap="square" tIns="46025">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sorpranos.com</a:t>
            </a:r>
            <a:endParaRPr/>
          </a:p>
        </p:txBody>
      </p:sp>
      <p:cxnSp>
        <p:nvCxnSpPr>
          <p:cNvPr id="103" name="Google Shape;103;p5"/>
          <p:cNvCxnSpPr/>
          <p:nvPr/>
        </p:nvCxnSpPr>
        <p:spPr>
          <a:xfrm flipH="1">
            <a:off x="6551612" y="5140325"/>
            <a:ext cx="1587" cy="576262"/>
          </a:xfrm>
          <a:prstGeom prst="straightConnector1">
            <a:avLst/>
          </a:prstGeom>
          <a:noFill/>
          <a:ln cap="flat" cmpd="sng" w="9525">
            <a:solidFill>
              <a:schemeClr val="dk1"/>
            </a:solidFill>
            <a:prstDash val="solid"/>
            <a:miter lim="800000"/>
            <a:headEnd len="med" w="med" type="none"/>
            <a:tailEnd len="sm" w="sm" type="triangle"/>
          </a:ln>
        </p:spPr>
      </p:cxnSp>
      <p:cxnSp>
        <p:nvCxnSpPr>
          <p:cNvPr id="104" name="Google Shape;104;p5"/>
          <p:cNvCxnSpPr/>
          <p:nvPr/>
        </p:nvCxnSpPr>
        <p:spPr>
          <a:xfrm flipH="1" rot="5400000">
            <a:off x="6738137" y="5301449"/>
            <a:ext cx="915900" cy="254100"/>
          </a:xfrm>
          <a:prstGeom prst="bentConnector3">
            <a:avLst>
              <a:gd fmla="val 0" name="adj1"/>
            </a:avLst>
          </a:prstGeom>
          <a:noFill/>
          <a:ln cap="flat" cmpd="sng" w="9525">
            <a:solidFill>
              <a:schemeClr val="dk1"/>
            </a:solidFill>
            <a:prstDash val="solid"/>
            <a:miter lim="800000"/>
            <a:headEnd len="med" w="med" type="none"/>
            <a:tailEnd len="sm" w="sm" type="triangle"/>
          </a:ln>
        </p:spPr>
      </p:cxnSp>
      <p:cxnSp>
        <p:nvCxnSpPr>
          <p:cNvPr id="105" name="Google Shape;105;p5"/>
          <p:cNvCxnSpPr/>
          <p:nvPr/>
        </p:nvCxnSpPr>
        <p:spPr>
          <a:xfrm>
            <a:off x="1116012" y="4225925"/>
            <a:ext cx="4664100" cy="1660500"/>
          </a:xfrm>
          <a:prstGeom prst="bentConnector2">
            <a:avLst/>
          </a:prstGeom>
          <a:noFill/>
          <a:ln cap="flat" cmpd="sng" w="9525">
            <a:solidFill>
              <a:schemeClr val="dk1"/>
            </a:solidFill>
            <a:prstDash val="solid"/>
            <a:miter lim="800000"/>
            <a:headEnd len="med" w="med" type="none"/>
            <a:tailEnd len="sm" w="sm" type="triangle"/>
          </a:ln>
        </p:spPr>
      </p:cxnSp>
      <p:cxnSp>
        <p:nvCxnSpPr>
          <p:cNvPr id="106" name="Google Shape;106;p5"/>
          <p:cNvCxnSpPr/>
          <p:nvPr/>
        </p:nvCxnSpPr>
        <p:spPr>
          <a:xfrm rot="10800000">
            <a:off x="1849474" y="4056062"/>
            <a:ext cx="4186200" cy="914400"/>
          </a:xfrm>
          <a:prstGeom prst="bentConnector3">
            <a:avLst>
              <a:gd fmla="val 19568" name="adj1"/>
            </a:avLst>
          </a:prstGeom>
          <a:noFill/>
          <a:ln cap="flat" cmpd="sng" w="9525">
            <a:solidFill>
              <a:schemeClr val="dk1"/>
            </a:solidFill>
            <a:prstDash val="solid"/>
            <a:miter lim="800000"/>
            <a:headEnd len="med" w="med" type="none"/>
            <a:tailEnd len="sm" w="sm"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6"/>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112" name="Google Shape;112;p6"/>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9-11 Terrorist Network</a:t>
            </a:r>
            <a:endParaRPr/>
          </a:p>
        </p:txBody>
      </p:sp>
      <p:sp>
        <p:nvSpPr>
          <p:cNvPr id="113" name="Google Shape;113;p6"/>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Social network graph.</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Node:  people.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Edge:  relationship between two people.</a:t>
            </a:r>
            <a:endParaRPr/>
          </a:p>
        </p:txBody>
      </p:sp>
      <p:pic>
        <p:nvPicPr>
          <p:cNvPr id="114" name="Google Shape;114;p6"/>
          <p:cNvPicPr preferRelativeResize="0"/>
          <p:nvPr/>
        </p:nvPicPr>
        <p:blipFill rotWithShape="1">
          <a:blip r:embed="rId3">
            <a:alphaModFix/>
          </a:blip>
          <a:srcRect b="0" l="0" r="0" t="0"/>
          <a:stretch/>
        </p:blipFill>
        <p:spPr>
          <a:xfrm>
            <a:off x="4275137" y="1096962"/>
            <a:ext cx="4716462" cy="5608637"/>
          </a:xfrm>
          <a:prstGeom prst="rect">
            <a:avLst/>
          </a:prstGeom>
          <a:noFill/>
          <a:ln>
            <a:noFill/>
          </a:ln>
        </p:spPr>
      </p:pic>
      <p:sp>
        <p:nvSpPr>
          <p:cNvPr id="115" name="Google Shape;115;p6"/>
          <p:cNvSpPr txBox="1"/>
          <p:nvPr/>
        </p:nvSpPr>
        <p:spPr>
          <a:xfrm>
            <a:off x="492125" y="6348412"/>
            <a:ext cx="4387850" cy="2524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900"/>
              <a:buFont typeface="Comic Sans MS"/>
              <a:buNone/>
            </a:pPr>
            <a:r>
              <a:rPr b="0" i="0" lang="en-US" sz="900" u="none">
                <a:solidFill>
                  <a:schemeClr val="dk1"/>
                </a:solidFill>
                <a:latin typeface="Comic Sans MS"/>
                <a:ea typeface="Comic Sans MS"/>
                <a:cs typeface="Comic Sans MS"/>
                <a:sym typeface="Comic Sans MS"/>
              </a:rPr>
              <a:t>Reference:  Valdis Krebs, http://www.firstmonday.org/issues/issue7_4/krebs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7"/>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121" name="Google Shape;121;p7"/>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Ecological Food Web</a:t>
            </a:r>
            <a:endParaRPr/>
          </a:p>
        </p:txBody>
      </p:sp>
      <p:sp>
        <p:nvSpPr>
          <p:cNvPr id="122" name="Google Shape;122;p7"/>
          <p:cNvSpPr txBox="1"/>
          <p:nvPr>
            <p:ph idx="1" type="body"/>
          </p:nvPr>
        </p:nvSpPr>
        <p:spPr>
          <a:xfrm>
            <a:off x="609600" y="914400"/>
            <a:ext cx="78486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Food web graph.</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Node = species. </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Edge = from prey to predator.</a:t>
            </a:r>
            <a:endParaRPr/>
          </a:p>
        </p:txBody>
      </p:sp>
      <p:pic>
        <p:nvPicPr>
          <p:cNvPr id="123" name="Google Shape;123;p7"/>
          <p:cNvPicPr preferRelativeResize="0"/>
          <p:nvPr/>
        </p:nvPicPr>
        <p:blipFill rotWithShape="1">
          <a:blip r:embed="rId3">
            <a:alphaModFix/>
          </a:blip>
          <a:srcRect b="0" l="0" r="0" t="12371"/>
          <a:stretch/>
        </p:blipFill>
        <p:spPr>
          <a:xfrm>
            <a:off x="2590800" y="2209800"/>
            <a:ext cx="3479800" cy="3778250"/>
          </a:xfrm>
          <a:prstGeom prst="rect">
            <a:avLst/>
          </a:prstGeom>
          <a:noFill/>
          <a:ln>
            <a:noFill/>
          </a:ln>
        </p:spPr>
      </p:pic>
      <p:sp>
        <p:nvSpPr>
          <p:cNvPr id="124" name="Google Shape;124;p7"/>
          <p:cNvSpPr txBox="1"/>
          <p:nvPr/>
        </p:nvSpPr>
        <p:spPr>
          <a:xfrm>
            <a:off x="1600200" y="6096000"/>
            <a:ext cx="6026150" cy="2524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900"/>
              <a:buFont typeface="Comic Sans MS"/>
              <a:buNone/>
            </a:pPr>
            <a:r>
              <a:rPr b="0" i="0" lang="en-US" sz="900" u="none">
                <a:solidFill>
                  <a:schemeClr val="dk1"/>
                </a:solidFill>
                <a:latin typeface="Comic Sans MS"/>
                <a:ea typeface="Comic Sans MS"/>
                <a:cs typeface="Comic Sans MS"/>
                <a:sym typeface="Comic Sans MS"/>
              </a:rPr>
              <a:t>Reference:  http://www.twingroves.district96.k12.il.us/Wetlands/Salamander/SalGraphics/salfoodweb.giff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8"/>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130" name="Google Shape;130;p8"/>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Graph Representation:  Adjacency Matrix</a:t>
            </a:r>
            <a:endParaRPr/>
          </a:p>
        </p:txBody>
      </p:sp>
      <p:sp>
        <p:nvSpPr>
          <p:cNvPr id="131" name="Google Shape;131;p8"/>
          <p:cNvSpPr txBox="1"/>
          <p:nvPr>
            <p:ph idx="1" type="body"/>
          </p:nvPr>
        </p:nvSpPr>
        <p:spPr>
          <a:xfrm>
            <a:off x="609600" y="914400"/>
            <a:ext cx="8266112"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Adjacency matrix.  </a:t>
            </a:r>
            <a:r>
              <a:rPr b="0" i="0" lang="en-US" sz="1800" u="none">
                <a:solidFill>
                  <a:schemeClr val="dk1"/>
                </a:solidFill>
                <a:latin typeface="Comic Sans MS"/>
                <a:ea typeface="Comic Sans MS"/>
                <a:cs typeface="Comic Sans MS"/>
                <a:sym typeface="Comic Sans MS"/>
              </a:rPr>
              <a:t>n-by-n matrix with A</a:t>
            </a:r>
            <a:r>
              <a:rPr b="0" baseline="-25000" i="0" lang="en-US" sz="1800" u="none">
                <a:solidFill>
                  <a:schemeClr val="dk1"/>
                </a:solidFill>
                <a:latin typeface="Comic Sans MS"/>
                <a:ea typeface="Comic Sans MS"/>
                <a:cs typeface="Comic Sans MS"/>
                <a:sym typeface="Comic Sans MS"/>
              </a:rPr>
              <a:t>uv</a:t>
            </a:r>
            <a:r>
              <a:rPr b="0" i="0" lang="en-US" sz="1800" u="none">
                <a:solidFill>
                  <a:schemeClr val="dk1"/>
                </a:solidFill>
                <a:latin typeface="Comic Sans MS"/>
                <a:ea typeface="Comic Sans MS"/>
                <a:cs typeface="Comic Sans MS"/>
                <a:sym typeface="Comic Sans MS"/>
              </a:rPr>
              <a:t> = 1 if (u, v) is an edge.</a:t>
            </a:r>
            <a:endParaRPr b="0" i="0" sz="1800" u="none">
              <a:solidFill>
                <a:srgbClr val="003399"/>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Two representations of each edge.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Space proportional to n</a:t>
            </a:r>
            <a:r>
              <a:rPr b="0" baseline="30000" i="0" lang="en-US" sz="1800" u="none" cap="none" strike="noStrike">
                <a:solidFill>
                  <a:schemeClr val="dk1"/>
                </a:solidFill>
                <a:latin typeface="Comic Sans MS"/>
                <a:ea typeface="Comic Sans MS"/>
                <a:cs typeface="Comic Sans MS"/>
                <a:sym typeface="Comic Sans MS"/>
              </a:rPr>
              <a:t>2</a:t>
            </a:r>
            <a:r>
              <a:rPr b="0" i="0" lang="en-US" sz="1800" u="none" cap="none" strike="noStrike">
                <a:solidFill>
                  <a:schemeClr val="dk1"/>
                </a:solidFill>
                <a:latin typeface="Comic Sans MS"/>
                <a:ea typeface="Comic Sans MS"/>
                <a:cs typeface="Comic Sans MS"/>
                <a:sym typeface="Comic Sans MS"/>
              </a:rPr>
              <a:t>.</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Checking if (u, v) is an edge takes Θ(1) time. </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Identifying all edges takes Θ(n</a:t>
            </a:r>
            <a:r>
              <a:rPr b="0" baseline="30000" i="0" lang="en-US" sz="1800" u="none" cap="none" strike="noStrike">
                <a:solidFill>
                  <a:schemeClr val="dk1"/>
                </a:solidFill>
                <a:latin typeface="Comic Sans MS"/>
                <a:ea typeface="Comic Sans MS"/>
                <a:cs typeface="Comic Sans MS"/>
                <a:sym typeface="Comic Sans MS"/>
              </a:rPr>
              <a:t>2</a:t>
            </a:r>
            <a:r>
              <a:rPr b="0" i="0" lang="en-US" sz="1800" u="none" cap="none" strike="noStrike">
                <a:solidFill>
                  <a:schemeClr val="dk1"/>
                </a:solidFill>
                <a:latin typeface="Comic Sans MS"/>
                <a:ea typeface="Comic Sans MS"/>
                <a:cs typeface="Comic Sans MS"/>
                <a:sym typeface="Comic Sans MS"/>
              </a:rPr>
              <a:t>) time.</a:t>
            </a:r>
            <a:endParaRPr/>
          </a:p>
          <a:p>
            <a:pPr indent="-191770" lvl="1" marL="346075" marR="0" rtl="0" algn="l">
              <a:lnSpc>
                <a:spcPct val="144444"/>
              </a:lnSpc>
              <a:spcBef>
                <a:spcPts val="0"/>
              </a:spcBef>
              <a:spcAft>
                <a:spcPts val="0"/>
              </a:spcAft>
              <a:buClr>
                <a:schemeClr val="dk1"/>
              </a:buClr>
              <a:buSzPts val="630"/>
              <a:buFont typeface="Arial"/>
              <a:buNone/>
            </a:pPr>
            <a:r>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132" name="Google Shape;132;p8"/>
          <p:cNvSpPr txBox="1"/>
          <p:nvPr/>
        </p:nvSpPr>
        <p:spPr>
          <a:xfrm>
            <a:off x="4637087" y="3822700"/>
            <a:ext cx="2273300" cy="2354262"/>
          </a:xfrm>
          <a:prstGeom prst="rect">
            <a:avLst/>
          </a:prstGeom>
          <a:solidFill>
            <a:schemeClr val="accent2">
              <a:alpha val="49803"/>
            </a:schemeClr>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600"/>
              <a:buFont typeface="Courier New"/>
              <a:buNone/>
            </a:pPr>
            <a:r>
              <a:rPr b="1" i="0" lang="en-US" sz="1600" u="none">
                <a:solidFill>
                  <a:srgbClr val="003399"/>
                </a:solidFill>
                <a:latin typeface="Courier New"/>
                <a:ea typeface="Courier New"/>
                <a:cs typeface="Courier New"/>
                <a:sym typeface="Courier New"/>
              </a:rPr>
              <a:t>  </a:t>
            </a:r>
            <a:r>
              <a:rPr b="1" i="0" lang="en-US" sz="1600" u="none">
                <a:solidFill>
                  <a:schemeClr val="hlink"/>
                </a:solidFill>
                <a:latin typeface="Courier New"/>
                <a:ea typeface="Courier New"/>
                <a:cs typeface="Courier New"/>
                <a:sym typeface="Courier New"/>
              </a:rPr>
              <a:t>1 2 3 4 5 6 7 8</a:t>
            </a:r>
            <a:endParaRPr b="1"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hlink"/>
              </a:buClr>
              <a:buSzPts val="1600"/>
              <a:buFont typeface="Courier New"/>
              <a:buNone/>
            </a:pPr>
            <a:r>
              <a:rPr b="1" i="0" lang="en-US" sz="1600" u="none">
                <a:solidFill>
                  <a:schemeClr val="hlink"/>
                </a:solidFill>
                <a:latin typeface="Courier New"/>
                <a:ea typeface="Courier New"/>
                <a:cs typeface="Courier New"/>
                <a:sym typeface="Courier New"/>
              </a:rPr>
              <a:t>1</a:t>
            </a:r>
            <a:r>
              <a:rPr b="1" i="0" lang="en-US" sz="1600" u="none">
                <a:solidFill>
                  <a:schemeClr val="dk1"/>
                </a:solidFill>
                <a:latin typeface="Courier New"/>
                <a:ea typeface="Courier New"/>
                <a:cs typeface="Courier New"/>
                <a:sym typeface="Courier New"/>
              </a:rPr>
              <a:t> 0 1 1 0 0 0 0 0</a:t>
            </a:r>
            <a:endParaRPr/>
          </a:p>
          <a:p>
            <a:pPr indent="0" lvl="0" marL="0" marR="0" rtl="0" algn="l">
              <a:lnSpc>
                <a:spcPct val="100000"/>
              </a:lnSpc>
              <a:spcBef>
                <a:spcPts val="0"/>
              </a:spcBef>
              <a:spcAft>
                <a:spcPts val="0"/>
              </a:spcAft>
              <a:buClr>
                <a:schemeClr val="hlink"/>
              </a:buClr>
              <a:buSzPts val="1600"/>
              <a:buFont typeface="Courier New"/>
              <a:buNone/>
            </a:pPr>
            <a:r>
              <a:rPr b="1" i="0" lang="en-US" sz="1600" u="none">
                <a:solidFill>
                  <a:schemeClr val="hlink"/>
                </a:solidFill>
                <a:latin typeface="Courier New"/>
                <a:ea typeface="Courier New"/>
                <a:cs typeface="Courier New"/>
                <a:sym typeface="Courier New"/>
              </a:rPr>
              <a:t>2</a:t>
            </a:r>
            <a:r>
              <a:rPr b="1" i="0" lang="en-US" sz="1600" u="none">
                <a:solidFill>
                  <a:schemeClr val="dk1"/>
                </a:solidFill>
                <a:latin typeface="Courier New"/>
                <a:ea typeface="Courier New"/>
                <a:cs typeface="Courier New"/>
                <a:sym typeface="Courier New"/>
              </a:rPr>
              <a:t> 1 0 1 </a:t>
            </a:r>
            <a:r>
              <a:rPr b="1" i="0" lang="en-US" sz="1600" u="none">
                <a:solidFill>
                  <a:schemeClr val="accent1"/>
                </a:solidFill>
                <a:latin typeface="Courier New"/>
                <a:ea typeface="Courier New"/>
                <a:cs typeface="Courier New"/>
                <a:sym typeface="Courier New"/>
              </a:rPr>
              <a:t>1</a:t>
            </a:r>
            <a:r>
              <a:rPr b="1" i="0" lang="en-US" sz="1600" u="none">
                <a:solidFill>
                  <a:schemeClr val="dk1"/>
                </a:solidFill>
                <a:latin typeface="Courier New"/>
                <a:ea typeface="Courier New"/>
                <a:cs typeface="Courier New"/>
                <a:sym typeface="Courier New"/>
              </a:rPr>
              <a:t> 1 0 0 0</a:t>
            </a:r>
            <a:endParaRPr/>
          </a:p>
          <a:p>
            <a:pPr indent="0" lvl="0" marL="0" marR="0" rtl="0" algn="l">
              <a:lnSpc>
                <a:spcPct val="100000"/>
              </a:lnSpc>
              <a:spcBef>
                <a:spcPts val="0"/>
              </a:spcBef>
              <a:spcAft>
                <a:spcPts val="0"/>
              </a:spcAft>
              <a:buClr>
                <a:schemeClr val="hlink"/>
              </a:buClr>
              <a:buSzPts val="1600"/>
              <a:buFont typeface="Courier New"/>
              <a:buNone/>
            </a:pPr>
            <a:r>
              <a:rPr b="1" i="0" lang="en-US" sz="1600" u="none">
                <a:solidFill>
                  <a:schemeClr val="hlink"/>
                </a:solidFill>
                <a:latin typeface="Courier New"/>
                <a:ea typeface="Courier New"/>
                <a:cs typeface="Courier New"/>
                <a:sym typeface="Courier New"/>
              </a:rPr>
              <a:t>3</a:t>
            </a:r>
            <a:r>
              <a:rPr b="1" i="0" lang="en-US" sz="1600" u="none">
                <a:solidFill>
                  <a:schemeClr val="dk1"/>
                </a:solidFill>
                <a:latin typeface="Courier New"/>
                <a:ea typeface="Courier New"/>
                <a:cs typeface="Courier New"/>
                <a:sym typeface="Courier New"/>
              </a:rPr>
              <a:t> 1 1 0 0 1 0 1 1</a:t>
            </a:r>
            <a:endParaRPr/>
          </a:p>
          <a:p>
            <a:pPr indent="0" lvl="0" marL="0" marR="0" rtl="0" algn="l">
              <a:lnSpc>
                <a:spcPct val="100000"/>
              </a:lnSpc>
              <a:spcBef>
                <a:spcPts val="0"/>
              </a:spcBef>
              <a:spcAft>
                <a:spcPts val="0"/>
              </a:spcAft>
              <a:buClr>
                <a:schemeClr val="hlink"/>
              </a:buClr>
              <a:buSzPts val="1600"/>
              <a:buFont typeface="Courier New"/>
              <a:buNone/>
            </a:pPr>
            <a:r>
              <a:rPr b="1" i="0" lang="en-US" sz="1600" u="none">
                <a:solidFill>
                  <a:schemeClr val="hlink"/>
                </a:solidFill>
                <a:latin typeface="Courier New"/>
                <a:ea typeface="Courier New"/>
                <a:cs typeface="Courier New"/>
                <a:sym typeface="Courier New"/>
              </a:rPr>
              <a:t>4</a:t>
            </a:r>
            <a:r>
              <a:rPr b="1" i="0" lang="en-US" sz="1600" u="none">
                <a:solidFill>
                  <a:schemeClr val="dk1"/>
                </a:solidFill>
                <a:latin typeface="Courier New"/>
                <a:ea typeface="Courier New"/>
                <a:cs typeface="Courier New"/>
                <a:sym typeface="Courier New"/>
              </a:rPr>
              <a:t> 0 </a:t>
            </a:r>
            <a:r>
              <a:rPr b="1" i="0" lang="en-US" sz="1600" u="none">
                <a:solidFill>
                  <a:schemeClr val="accent1"/>
                </a:solidFill>
                <a:latin typeface="Courier New"/>
                <a:ea typeface="Courier New"/>
                <a:cs typeface="Courier New"/>
                <a:sym typeface="Courier New"/>
              </a:rPr>
              <a:t>1</a:t>
            </a:r>
            <a:r>
              <a:rPr b="1" i="0" lang="en-US" sz="1600" u="none">
                <a:solidFill>
                  <a:schemeClr val="dk1"/>
                </a:solidFill>
                <a:latin typeface="Courier New"/>
                <a:ea typeface="Courier New"/>
                <a:cs typeface="Courier New"/>
                <a:sym typeface="Courier New"/>
              </a:rPr>
              <a:t> 0 1 1 0 0 0</a:t>
            </a:r>
            <a:endParaRPr/>
          </a:p>
          <a:p>
            <a:pPr indent="0" lvl="0" marL="0" marR="0" rtl="0" algn="l">
              <a:lnSpc>
                <a:spcPct val="100000"/>
              </a:lnSpc>
              <a:spcBef>
                <a:spcPts val="0"/>
              </a:spcBef>
              <a:spcAft>
                <a:spcPts val="0"/>
              </a:spcAft>
              <a:buClr>
                <a:schemeClr val="hlink"/>
              </a:buClr>
              <a:buSzPts val="1600"/>
              <a:buFont typeface="Courier New"/>
              <a:buNone/>
            </a:pPr>
            <a:r>
              <a:rPr b="1" i="0" lang="en-US" sz="1600" u="none">
                <a:solidFill>
                  <a:schemeClr val="hlink"/>
                </a:solidFill>
                <a:latin typeface="Courier New"/>
                <a:ea typeface="Courier New"/>
                <a:cs typeface="Courier New"/>
                <a:sym typeface="Courier New"/>
              </a:rPr>
              <a:t>5</a:t>
            </a:r>
            <a:r>
              <a:rPr b="1" i="0" lang="en-US" sz="1600" u="none">
                <a:solidFill>
                  <a:schemeClr val="dk1"/>
                </a:solidFill>
                <a:latin typeface="Courier New"/>
                <a:ea typeface="Courier New"/>
                <a:cs typeface="Courier New"/>
                <a:sym typeface="Courier New"/>
              </a:rPr>
              <a:t> 0 1 1 1 0 1 0 0</a:t>
            </a:r>
            <a:endParaRPr/>
          </a:p>
          <a:p>
            <a:pPr indent="0" lvl="0" marL="0" marR="0" rtl="0" algn="l">
              <a:lnSpc>
                <a:spcPct val="100000"/>
              </a:lnSpc>
              <a:spcBef>
                <a:spcPts val="0"/>
              </a:spcBef>
              <a:spcAft>
                <a:spcPts val="0"/>
              </a:spcAft>
              <a:buClr>
                <a:schemeClr val="hlink"/>
              </a:buClr>
              <a:buSzPts val="1600"/>
              <a:buFont typeface="Courier New"/>
              <a:buNone/>
            </a:pPr>
            <a:r>
              <a:rPr b="1" i="0" lang="en-US" sz="1600" u="none">
                <a:solidFill>
                  <a:schemeClr val="hlink"/>
                </a:solidFill>
                <a:latin typeface="Courier New"/>
                <a:ea typeface="Courier New"/>
                <a:cs typeface="Courier New"/>
                <a:sym typeface="Courier New"/>
              </a:rPr>
              <a:t>6</a:t>
            </a:r>
            <a:r>
              <a:rPr b="1" i="0" lang="en-US" sz="1600" u="none">
                <a:solidFill>
                  <a:schemeClr val="dk1"/>
                </a:solidFill>
                <a:latin typeface="Courier New"/>
                <a:ea typeface="Courier New"/>
                <a:cs typeface="Courier New"/>
                <a:sym typeface="Courier New"/>
              </a:rPr>
              <a:t> 0 0 0 0 1 0 0 0</a:t>
            </a:r>
            <a:endParaRPr/>
          </a:p>
          <a:p>
            <a:pPr indent="0" lvl="0" marL="0" marR="0" rtl="0" algn="l">
              <a:lnSpc>
                <a:spcPct val="100000"/>
              </a:lnSpc>
              <a:spcBef>
                <a:spcPts val="0"/>
              </a:spcBef>
              <a:spcAft>
                <a:spcPts val="0"/>
              </a:spcAft>
              <a:buClr>
                <a:schemeClr val="hlink"/>
              </a:buClr>
              <a:buSzPts val="1600"/>
              <a:buFont typeface="Courier New"/>
              <a:buNone/>
            </a:pPr>
            <a:r>
              <a:rPr b="1" i="0" lang="en-US" sz="1600" u="none">
                <a:solidFill>
                  <a:schemeClr val="hlink"/>
                </a:solidFill>
                <a:latin typeface="Courier New"/>
                <a:ea typeface="Courier New"/>
                <a:cs typeface="Courier New"/>
                <a:sym typeface="Courier New"/>
              </a:rPr>
              <a:t>7</a:t>
            </a:r>
            <a:r>
              <a:rPr b="1" i="0" lang="en-US" sz="1600" u="none">
                <a:solidFill>
                  <a:schemeClr val="dk1"/>
                </a:solidFill>
                <a:latin typeface="Courier New"/>
                <a:ea typeface="Courier New"/>
                <a:cs typeface="Courier New"/>
                <a:sym typeface="Courier New"/>
              </a:rPr>
              <a:t> 0 0 1 0 0 0 0 1</a:t>
            </a:r>
            <a:endParaRPr/>
          </a:p>
          <a:p>
            <a:pPr indent="0" lvl="0" marL="0" marR="0" rtl="0" algn="l">
              <a:lnSpc>
                <a:spcPct val="100000"/>
              </a:lnSpc>
              <a:spcBef>
                <a:spcPts val="0"/>
              </a:spcBef>
              <a:spcAft>
                <a:spcPts val="0"/>
              </a:spcAft>
              <a:buClr>
                <a:schemeClr val="hlink"/>
              </a:buClr>
              <a:buSzPts val="1600"/>
              <a:buFont typeface="Courier New"/>
              <a:buNone/>
            </a:pPr>
            <a:r>
              <a:rPr b="1" i="0" lang="en-US" sz="1600" u="none">
                <a:solidFill>
                  <a:schemeClr val="hlink"/>
                </a:solidFill>
                <a:latin typeface="Courier New"/>
                <a:ea typeface="Courier New"/>
                <a:cs typeface="Courier New"/>
                <a:sym typeface="Courier New"/>
              </a:rPr>
              <a:t>8</a:t>
            </a:r>
            <a:r>
              <a:rPr b="1" i="0" lang="en-US" sz="1600" u="none">
                <a:solidFill>
                  <a:schemeClr val="dk1"/>
                </a:solidFill>
                <a:latin typeface="Courier New"/>
                <a:ea typeface="Courier New"/>
                <a:cs typeface="Courier New"/>
                <a:sym typeface="Courier New"/>
              </a:rPr>
              <a:t> 0 0 1 0 0 0 1 0</a:t>
            </a:r>
            <a:endParaRPr/>
          </a:p>
        </p:txBody>
      </p:sp>
      <p:cxnSp>
        <p:nvCxnSpPr>
          <p:cNvPr id="133" name="Google Shape;133;p8"/>
          <p:cNvCxnSpPr/>
          <p:nvPr/>
        </p:nvCxnSpPr>
        <p:spPr>
          <a:xfrm>
            <a:off x="4638675" y="4102100"/>
            <a:ext cx="2281237" cy="0"/>
          </a:xfrm>
          <a:prstGeom prst="straightConnector1">
            <a:avLst/>
          </a:prstGeom>
          <a:noFill/>
          <a:ln cap="flat" cmpd="sng" w="9525">
            <a:solidFill>
              <a:schemeClr val="dk1"/>
            </a:solidFill>
            <a:prstDash val="solid"/>
            <a:miter lim="800000"/>
            <a:headEnd len="med" w="med" type="none"/>
            <a:tailEnd len="med" w="med" type="none"/>
          </a:ln>
        </p:spPr>
      </p:cxnSp>
      <p:cxnSp>
        <p:nvCxnSpPr>
          <p:cNvPr id="134" name="Google Shape;134;p8"/>
          <p:cNvCxnSpPr/>
          <p:nvPr/>
        </p:nvCxnSpPr>
        <p:spPr>
          <a:xfrm rot="-5400000">
            <a:off x="3738562" y="5005387"/>
            <a:ext cx="2359025" cy="0"/>
          </a:xfrm>
          <a:prstGeom prst="straightConnector1">
            <a:avLst/>
          </a:prstGeom>
          <a:noFill/>
          <a:ln cap="flat" cmpd="sng" w="9525">
            <a:solidFill>
              <a:schemeClr val="dk1"/>
            </a:solidFill>
            <a:prstDash val="solid"/>
            <a:miter lim="800000"/>
            <a:headEnd len="med" w="med" type="none"/>
            <a:tailEnd len="med" w="med" type="none"/>
          </a:ln>
        </p:spPr>
      </p:cxnSp>
      <p:pic>
        <p:nvPicPr>
          <p:cNvPr id="135" name="Google Shape;135;p8"/>
          <p:cNvPicPr preferRelativeResize="0"/>
          <p:nvPr/>
        </p:nvPicPr>
        <p:blipFill rotWithShape="1">
          <a:blip r:embed="rId3">
            <a:alphaModFix/>
          </a:blip>
          <a:srcRect b="20929" l="19599" r="45515" t="0"/>
          <a:stretch/>
        </p:blipFill>
        <p:spPr>
          <a:xfrm>
            <a:off x="990600" y="3657600"/>
            <a:ext cx="2438400" cy="2590800"/>
          </a:xfrm>
          <a:prstGeom prst="rect">
            <a:avLst/>
          </a:prstGeom>
          <a:noFill/>
          <a:ln>
            <a:noFill/>
          </a:ln>
        </p:spPr>
      </p:pic>
      <p:cxnSp>
        <p:nvCxnSpPr>
          <p:cNvPr id="136" name="Google Shape;136;p8"/>
          <p:cNvCxnSpPr/>
          <p:nvPr/>
        </p:nvCxnSpPr>
        <p:spPr>
          <a:xfrm flipH="1">
            <a:off x="1347787" y="4868862"/>
            <a:ext cx="252412" cy="319087"/>
          </a:xfrm>
          <a:prstGeom prst="straightConnector1">
            <a:avLst/>
          </a:prstGeom>
          <a:noFill/>
          <a:ln cap="flat" cmpd="sng" w="38100">
            <a:solidFill>
              <a:schemeClr val="accent1"/>
            </a:solidFill>
            <a:prstDash val="solid"/>
            <a:miter lim="800000"/>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9"/>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Comic Sans MS"/>
                <a:ea typeface="Comic Sans MS"/>
                <a:cs typeface="Comic Sans MS"/>
                <a:sym typeface="Comic Sans MS"/>
              </a:rPr>
              <a:t>‹#›</a:t>
            </a:fld>
            <a:endParaRPr/>
          </a:p>
        </p:txBody>
      </p:sp>
      <p:sp>
        <p:nvSpPr>
          <p:cNvPr id="142" name="Google Shape;142;p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Graph Representation:  Adjacency List</a:t>
            </a:r>
            <a:endParaRPr/>
          </a:p>
        </p:txBody>
      </p:sp>
      <p:sp>
        <p:nvSpPr>
          <p:cNvPr id="143" name="Google Shape;143;p9"/>
          <p:cNvSpPr txBox="1"/>
          <p:nvPr>
            <p:ph idx="1" type="body"/>
          </p:nvPr>
        </p:nvSpPr>
        <p:spPr>
          <a:xfrm>
            <a:off x="609600" y="914400"/>
            <a:ext cx="8266112" cy="5410200"/>
          </a:xfrm>
          <a:prstGeom prst="rect">
            <a:avLst/>
          </a:prstGeom>
          <a:noFill/>
          <a:ln>
            <a:noFill/>
          </a:ln>
        </p:spPr>
        <p:txBody>
          <a:bodyPr anchorCtr="0" anchor="t" bIns="45700" lIns="91425" spcFirstLastPara="1" rIns="91425" wrap="square" tIns="45700">
            <a:noAutofit/>
          </a:bodyPr>
          <a:lstStyle/>
          <a:p>
            <a:pPr indent="0" lvl="0" marL="0" marR="0" rtl="0" algn="l">
              <a:lnSpc>
                <a:spcPct val="144444"/>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Adjacency list.  </a:t>
            </a:r>
            <a:r>
              <a:rPr b="0" i="0" lang="en-US" sz="1800" u="none">
                <a:solidFill>
                  <a:schemeClr val="dk1"/>
                </a:solidFill>
                <a:latin typeface="Comic Sans MS"/>
                <a:ea typeface="Comic Sans MS"/>
                <a:cs typeface="Comic Sans MS"/>
                <a:sym typeface="Comic Sans MS"/>
              </a:rPr>
              <a:t>Node indexed array of lists.</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Two representations of each edge.</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Space proportional to m + n.</a:t>
            </a:r>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Checking if (u, v) is an edge takes O(deg(u)) time.</a:t>
            </a:r>
            <a:endParaRPr b="0" i="0" sz="1800" u="none" cap="none" strike="noStrike">
              <a:solidFill>
                <a:schemeClr val="dk1"/>
              </a:solidFill>
              <a:latin typeface="Comic Sans MS"/>
              <a:ea typeface="Comic Sans MS"/>
              <a:cs typeface="Comic Sans MS"/>
              <a:sym typeface="Comic Sans MS"/>
            </a:endParaRPr>
          </a:p>
          <a:p>
            <a:pPr indent="-231775" lvl="1" marL="346075" marR="0" rtl="0" algn="l">
              <a:lnSpc>
                <a:spcPct val="144444"/>
              </a:lnSpc>
              <a:spcBef>
                <a:spcPts val="0"/>
              </a:spcBef>
              <a:spcAft>
                <a:spcPts val="0"/>
              </a:spcAft>
              <a:buClr>
                <a:schemeClr val="dk1"/>
              </a:buClr>
              <a:buSzPts val="630"/>
              <a:buFont typeface="Arial"/>
              <a:buChar char="●"/>
            </a:pPr>
            <a:r>
              <a:rPr b="0" i="0" lang="en-US" sz="1800" u="none" cap="none" strike="noStrike">
                <a:solidFill>
                  <a:schemeClr val="dk1"/>
                </a:solidFill>
                <a:latin typeface="Comic Sans MS"/>
                <a:ea typeface="Comic Sans MS"/>
                <a:cs typeface="Comic Sans MS"/>
                <a:sym typeface="Comic Sans MS"/>
              </a:rPr>
              <a:t>Identifying all edges takes Θ(m + n) time.</a:t>
            </a:r>
            <a:endParaRPr/>
          </a:p>
          <a:p>
            <a:pPr indent="0" lvl="0" marL="0" marR="0" rtl="0" algn="l">
              <a:lnSpc>
                <a:spcPct val="144444"/>
              </a:lnSpc>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144" name="Google Shape;144;p9"/>
          <p:cNvSpPr txBox="1"/>
          <p:nvPr/>
        </p:nvSpPr>
        <p:spPr>
          <a:xfrm>
            <a:off x="4614862" y="3657600"/>
            <a:ext cx="255587" cy="255587"/>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200"/>
              <a:buFont typeface="Comic Sans MS"/>
              <a:buNone/>
            </a:pPr>
            <a:r>
              <a:rPr b="0" i="0" lang="en-US" sz="1200" u="none">
                <a:solidFill>
                  <a:schemeClr val="hlink"/>
                </a:solidFill>
                <a:latin typeface="Comic Sans MS"/>
                <a:ea typeface="Comic Sans MS"/>
                <a:cs typeface="Comic Sans MS"/>
                <a:sym typeface="Comic Sans MS"/>
              </a:rPr>
              <a:t>1</a:t>
            </a:r>
            <a:endParaRPr/>
          </a:p>
        </p:txBody>
      </p:sp>
      <p:sp>
        <p:nvSpPr>
          <p:cNvPr id="145" name="Google Shape;145;p9"/>
          <p:cNvSpPr txBox="1"/>
          <p:nvPr/>
        </p:nvSpPr>
        <p:spPr>
          <a:xfrm>
            <a:off x="5029200" y="3657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2</a:t>
            </a:r>
            <a:endParaRPr/>
          </a:p>
        </p:txBody>
      </p:sp>
      <p:sp>
        <p:nvSpPr>
          <p:cNvPr id="146" name="Google Shape;146;p9"/>
          <p:cNvSpPr txBox="1"/>
          <p:nvPr/>
        </p:nvSpPr>
        <p:spPr>
          <a:xfrm>
            <a:off x="5284787" y="3657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47" name="Google Shape;147;p9"/>
          <p:cNvSpPr/>
          <p:nvPr/>
        </p:nvSpPr>
        <p:spPr>
          <a:xfrm>
            <a:off x="5380037" y="3752850"/>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148" name="Google Shape;148;p9"/>
          <p:cNvCxnSpPr/>
          <p:nvPr/>
        </p:nvCxnSpPr>
        <p:spPr>
          <a:xfrm>
            <a:off x="5443537" y="3786187"/>
            <a:ext cx="479425" cy="0"/>
          </a:xfrm>
          <a:prstGeom prst="straightConnector1">
            <a:avLst/>
          </a:prstGeom>
          <a:noFill/>
          <a:ln cap="flat" cmpd="sng" w="9525">
            <a:solidFill>
              <a:schemeClr val="dk1"/>
            </a:solidFill>
            <a:prstDash val="solid"/>
            <a:miter lim="800000"/>
            <a:headEnd len="med" w="med" type="none"/>
            <a:tailEnd len="sm" w="sm" type="triangle"/>
          </a:ln>
        </p:spPr>
      </p:cxnSp>
      <p:sp>
        <p:nvSpPr>
          <p:cNvPr id="149" name="Google Shape;149;p9"/>
          <p:cNvSpPr txBox="1"/>
          <p:nvPr/>
        </p:nvSpPr>
        <p:spPr>
          <a:xfrm>
            <a:off x="5807075" y="3657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3</a:t>
            </a:r>
            <a:endParaRPr/>
          </a:p>
        </p:txBody>
      </p:sp>
      <p:sp>
        <p:nvSpPr>
          <p:cNvPr id="150" name="Google Shape;150;p9"/>
          <p:cNvSpPr txBox="1"/>
          <p:nvPr/>
        </p:nvSpPr>
        <p:spPr>
          <a:xfrm>
            <a:off x="6062662" y="3657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51" name="Google Shape;151;p9"/>
          <p:cNvSpPr/>
          <p:nvPr/>
        </p:nvSpPr>
        <p:spPr>
          <a:xfrm>
            <a:off x="6157912" y="3752850"/>
            <a:ext cx="65087"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52" name="Google Shape;152;p9"/>
          <p:cNvSpPr txBox="1"/>
          <p:nvPr/>
        </p:nvSpPr>
        <p:spPr>
          <a:xfrm>
            <a:off x="4614862" y="3976687"/>
            <a:ext cx="255587" cy="255587"/>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200"/>
              <a:buFont typeface="Comic Sans MS"/>
              <a:buNone/>
            </a:pPr>
            <a:r>
              <a:rPr b="0" i="0" lang="en-US" sz="1200" u="none">
                <a:solidFill>
                  <a:schemeClr val="hlink"/>
                </a:solidFill>
                <a:latin typeface="Comic Sans MS"/>
                <a:ea typeface="Comic Sans MS"/>
                <a:cs typeface="Comic Sans MS"/>
                <a:sym typeface="Comic Sans MS"/>
              </a:rPr>
              <a:t>2</a:t>
            </a:r>
            <a:endParaRPr/>
          </a:p>
        </p:txBody>
      </p:sp>
      <p:sp>
        <p:nvSpPr>
          <p:cNvPr id="153" name="Google Shape;153;p9"/>
          <p:cNvSpPr txBox="1"/>
          <p:nvPr/>
        </p:nvSpPr>
        <p:spPr>
          <a:xfrm>
            <a:off x="4614862" y="4295775"/>
            <a:ext cx="255587" cy="255587"/>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200"/>
              <a:buFont typeface="Comic Sans MS"/>
              <a:buNone/>
            </a:pPr>
            <a:r>
              <a:rPr b="0" i="0" lang="en-US" sz="1200" u="none">
                <a:solidFill>
                  <a:schemeClr val="hlink"/>
                </a:solidFill>
                <a:latin typeface="Comic Sans MS"/>
                <a:ea typeface="Comic Sans MS"/>
                <a:cs typeface="Comic Sans MS"/>
                <a:sym typeface="Comic Sans MS"/>
              </a:rPr>
              <a:t>3</a:t>
            </a:r>
            <a:endParaRPr/>
          </a:p>
        </p:txBody>
      </p:sp>
      <p:sp>
        <p:nvSpPr>
          <p:cNvPr id="154" name="Google Shape;154;p9"/>
          <p:cNvSpPr txBox="1"/>
          <p:nvPr/>
        </p:nvSpPr>
        <p:spPr>
          <a:xfrm>
            <a:off x="4614862" y="4614862"/>
            <a:ext cx="255587" cy="255587"/>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200"/>
              <a:buFont typeface="Comic Sans MS"/>
              <a:buNone/>
            </a:pPr>
            <a:r>
              <a:rPr b="0" i="0" lang="en-US" sz="1200" u="none">
                <a:solidFill>
                  <a:schemeClr val="hlink"/>
                </a:solidFill>
                <a:latin typeface="Comic Sans MS"/>
                <a:ea typeface="Comic Sans MS"/>
                <a:cs typeface="Comic Sans MS"/>
                <a:sym typeface="Comic Sans MS"/>
              </a:rPr>
              <a:t>4</a:t>
            </a:r>
            <a:endParaRPr/>
          </a:p>
        </p:txBody>
      </p:sp>
      <p:sp>
        <p:nvSpPr>
          <p:cNvPr id="155" name="Google Shape;155;p9"/>
          <p:cNvSpPr txBox="1"/>
          <p:nvPr/>
        </p:nvSpPr>
        <p:spPr>
          <a:xfrm>
            <a:off x="5037137" y="4614862"/>
            <a:ext cx="255587" cy="2555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200"/>
              <a:buFont typeface="Comic Sans MS"/>
              <a:buNone/>
            </a:pPr>
            <a:r>
              <a:rPr b="0" i="0" lang="en-US" sz="1200" u="none">
                <a:solidFill>
                  <a:schemeClr val="lt1"/>
                </a:solidFill>
                <a:latin typeface="Comic Sans MS"/>
                <a:ea typeface="Comic Sans MS"/>
                <a:cs typeface="Comic Sans MS"/>
                <a:sym typeface="Comic Sans MS"/>
              </a:rPr>
              <a:t>2</a:t>
            </a:r>
            <a:endParaRPr/>
          </a:p>
        </p:txBody>
      </p:sp>
      <p:sp>
        <p:nvSpPr>
          <p:cNvPr id="156" name="Google Shape;156;p9"/>
          <p:cNvSpPr txBox="1"/>
          <p:nvPr/>
        </p:nvSpPr>
        <p:spPr>
          <a:xfrm>
            <a:off x="5292725" y="46148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57" name="Google Shape;157;p9"/>
          <p:cNvSpPr/>
          <p:nvPr/>
        </p:nvSpPr>
        <p:spPr>
          <a:xfrm>
            <a:off x="5387975" y="4710112"/>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58" name="Google Shape;158;p9"/>
          <p:cNvSpPr txBox="1"/>
          <p:nvPr/>
        </p:nvSpPr>
        <p:spPr>
          <a:xfrm>
            <a:off x="5810250" y="46148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5</a:t>
            </a:r>
            <a:endParaRPr/>
          </a:p>
        </p:txBody>
      </p:sp>
      <p:sp>
        <p:nvSpPr>
          <p:cNvPr id="159" name="Google Shape;159;p9"/>
          <p:cNvSpPr txBox="1"/>
          <p:nvPr/>
        </p:nvSpPr>
        <p:spPr>
          <a:xfrm>
            <a:off x="6065837" y="46148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60" name="Google Shape;160;p9"/>
          <p:cNvSpPr/>
          <p:nvPr/>
        </p:nvSpPr>
        <p:spPr>
          <a:xfrm>
            <a:off x="6161087" y="4710112"/>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161" name="Google Shape;161;p9"/>
          <p:cNvCxnSpPr/>
          <p:nvPr/>
        </p:nvCxnSpPr>
        <p:spPr>
          <a:xfrm>
            <a:off x="5451475" y="4743450"/>
            <a:ext cx="358775" cy="0"/>
          </a:xfrm>
          <a:prstGeom prst="straightConnector1">
            <a:avLst/>
          </a:prstGeom>
          <a:noFill/>
          <a:ln cap="flat" cmpd="sng" w="9525">
            <a:solidFill>
              <a:schemeClr val="dk1"/>
            </a:solidFill>
            <a:prstDash val="solid"/>
            <a:miter lim="800000"/>
            <a:headEnd len="med" w="med" type="none"/>
            <a:tailEnd len="sm" w="sm" type="triangle"/>
          </a:ln>
        </p:spPr>
      </p:cxnSp>
      <p:sp>
        <p:nvSpPr>
          <p:cNvPr id="162" name="Google Shape;162;p9"/>
          <p:cNvSpPr txBox="1"/>
          <p:nvPr/>
        </p:nvSpPr>
        <p:spPr>
          <a:xfrm>
            <a:off x="4614862" y="4933950"/>
            <a:ext cx="255587" cy="255587"/>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200"/>
              <a:buFont typeface="Comic Sans MS"/>
              <a:buNone/>
            </a:pPr>
            <a:r>
              <a:rPr b="0" i="0" lang="en-US" sz="1200" u="none">
                <a:solidFill>
                  <a:schemeClr val="hlink"/>
                </a:solidFill>
                <a:latin typeface="Comic Sans MS"/>
                <a:ea typeface="Comic Sans MS"/>
                <a:cs typeface="Comic Sans MS"/>
                <a:sym typeface="Comic Sans MS"/>
              </a:rPr>
              <a:t>5</a:t>
            </a:r>
            <a:endParaRPr/>
          </a:p>
        </p:txBody>
      </p:sp>
      <p:sp>
        <p:nvSpPr>
          <p:cNvPr id="163" name="Google Shape;163;p9"/>
          <p:cNvSpPr txBox="1"/>
          <p:nvPr/>
        </p:nvSpPr>
        <p:spPr>
          <a:xfrm>
            <a:off x="4614862" y="5260975"/>
            <a:ext cx="255587" cy="255587"/>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200"/>
              <a:buFont typeface="Comic Sans MS"/>
              <a:buNone/>
            </a:pPr>
            <a:r>
              <a:rPr b="0" i="0" lang="en-US" sz="1200" u="none">
                <a:solidFill>
                  <a:schemeClr val="hlink"/>
                </a:solidFill>
                <a:latin typeface="Comic Sans MS"/>
                <a:ea typeface="Comic Sans MS"/>
                <a:cs typeface="Comic Sans MS"/>
                <a:sym typeface="Comic Sans MS"/>
              </a:rPr>
              <a:t>6</a:t>
            </a:r>
            <a:endParaRPr/>
          </a:p>
        </p:txBody>
      </p:sp>
      <p:sp>
        <p:nvSpPr>
          <p:cNvPr id="164" name="Google Shape;164;p9"/>
          <p:cNvSpPr txBox="1"/>
          <p:nvPr/>
        </p:nvSpPr>
        <p:spPr>
          <a:xfrm>
            <a:off x="4614862" y="5572125"/>
            <a:ext cx="255587" cy="255587"/>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200"/>
              <a:buFont typeface="Comic Sans MS"/>
              <a:buNone/>
            </a:pPr>
            <a:r>
              <a:rPr b="0" i="0" lang="en-US" sz="1200" u="none">
                <a:solidFill>
                  <a:schemeClr val="hlink"/>
                </a:solidFill>
                <a:latin typeface="Comic Sans MS"/>
                <a:ea typeface="Comic Sans MS"/>
                <a:cs typeface="Comic Sans MS"/>
                <a:sym typeface="Comic Sans MS"/>
              </a:rPr>
              <a:t>7</a:t>
            </a:r>
            <a:endParaRPr/>
          </a:p>
        </p:txBody>
      </p:sp>
      <p:sp>
        <p:nvSpPr>
          <p:cNvPr id="165" name="Google Shape;165;p9"/>
          <p:cNvSpPr txBox="1"/>
          <p:nvPr/>
        </p:nvSpPr>
        <p:spPr>
          <a:xfrm>
            <a:off x="5037137" y="55721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3</a:t>
            </a:r>
            <a:endParaRPr/>
          </a:p>
        </p:txBody>
      </p:sp>
      <p:sp>
        <p:nvSpPr>
          <p:cNvPr id="166" name="Google Shape;166;p9"/>
          <p:cNvSpPr txBox="1"/>
          <p:nvPr/>
        </p:nvSpPr>
        <p:spPr>
          <a:xfrm>
            <a:off x="5292725" y="55721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67" name="Google Shape;167;p9"/>
          <p:cNvSpPr/>
          <p:nvPr/>
        </p:nvSpPr>
        <p:spPr>
          <a:xfrm>
            <a:off x="5387975" y="5667375"/>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68" name="Google Shape;168;p9"/>
          <p:cNvSpPr txBox="1"/>
          <p:nvPr/>
        </p:nvSpPr>
        <p:spPr>
          <a:xfrm>
            <a:off x="5810250" y="55721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8</a:t>
            </a:r>
            <a:endParaRPr/>
          </a:p>
        </p:txBody>
      </p:sp>
      <p:sp>
        <p:nvSpPr>
          <p:cNvPr id="169" name="Google Shape;169;p9"/>
          <p:cNvSpPr txBox="1"/>
          <p:nvPr/>
        </p:nvSpPr>
        <p:spPr>
          <a:xfrm>
            <a:off x="6065837" y="55721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70" name="Google Shape;170;p9"/>
          <p:cNvSpPr/>
          <p:nvPr/>
        </p:nvSpPr>
        <p:spPr>
          <a:xfrm>
            <a:off x="6161087" y="5667375"/>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171" name="Google Shape;171;p9"/>
          <p:cNvCxnSpPr/>
          <p:nvPr/>
        </p:nvCxnSpPr>
        <p:spPr>
          <a:xfrm>
            <a:off x="5451475" y="5700712"/>
            <a:ext cx="358775" cy="0"/>
          </a:xfrm>
          <a:prstGeom prst="straightConnector1">
            <a:avLst/>
          </a:prstGeom>
          <a:noFill/>
          <a:ln cap="flat" cmpd="sng" w="9525">
            <a:solidFill>
              <a:schemeClr val="dk1"/>
            </a:solidFill>
            <a:prstDash val="solid"/>
            <a:miter lim="800000"/>
            <a:headEnd len="med" w="med" type="none"/>
            <a:tailEnd len="sm" w="sm" type="triangle"/>
          </a:ln>
        </p:spPr>
      </p:cxnSp>
      <p:sp>
        <p:nvSpPr>
          <p:cNvPr id="172" name="Google Shape;172;p9"/>
          <p:cNvSpPr txBox="1"/>
          <p:nvPr/>
        </p:nvSpPr>
        <p:spPr>
          <a:xfrm>
            <a:off x="4614862" y="5891212"/>
            <a:ext cx="255587" cy="255587"/>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200"/>
              <a:buFont typeface="Comic Sans MS"/>
              <a:buNone/>
            </a:pPr>
            <a:r>
              <a:rPr b="0" i="0" lang="en-US" sz="1200" u="none">
                <a:solidFill>
                  <a:schemeClr val="hlink"/>
                </a:solidFill>
                <a:latin typeface="Comic Sans MS"/>
                <a:ea typeface="Comic Sans MS"/>
                <a:cs typeface="Comic Sans MS"/>
                <a:sym typeface="Comic Sans MS"/>
              </a:rPr>
              <a:t>8</a:t>
            </a:r>
            <a:endParaRPr/>
          </a:p>
        </p:txBody>
      </p:sp>
      <p:pic>
        <p:nvPicPr>
          <p:cNvPr id="173" name="Google Shape;173;p9"/>
          <p:cNvPicPr preferRelativeResize="0"/>
          <p:nvPr/>
        </p:nvPicPr>
        <p:blipFill rotWithShape="1">
          <a:blip r:embed="rId3">
            <a:alphaModFix/>
          </a:blip>
          <a:srcRect b="20929" l="19599" r="45515" t="0"/>
          <a:stretch/>
        </p:blipFill>
        <p:spPr>
          <a:xfrm>
            <a:off x="990600" y="3657600"/>
            <a:ext cx="2438400" cy="2590800"/>
          </a:xfrm>
          <a:prstGeom prst="rect">
            <a:avLst/>
          </a:prstGeom>
          <a:noFill/>
          <a:ln>
            <a:noFill/>
          </a:ln>
        </p:spPr>
      </p:pic>
      <p:sp>
        <p:nvSpPr>
          <p:cNvPr id="174" name="Google Shape;174;p9"/>
          <p:cNvSpPr txBox="1"/>
          <p:nvPr/>
        </p:nvSpPr>
        <p:spPr>
          <a:xfrm>
            <a:off x="5033962" y="39719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1</a:t>
            </a:r>
            <a:endParaRPr/>
          </a:p>
        </p:txBody>
      </p:sp>
      <p:sp>
        <p:nvSpPr>
          <p:cNvPr id="175" name="Google Shape;175;p9"/>
          <p:cNvSpPr txBox="1"/>
          <p:nvPr/>
        </p:nvSpPr>
        <p:spPr>
          <a:xfrm>
            <a:off x="5289550" y="39719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76" name="Google Shape;176;p9"/>
          <p:cNvSpPr/>
          <p:nvPr/>
        </p:nvSpPr>
        <p:spPr>
          <a:xfrm>
            <a:off x="5384800" y="4067175"/>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77" name="Google Shape;177;p9"/>
          <p:cNvSpPr txBox="1"/>
          <p:nvPr/>
        </p:nvSpPr>
        <p:spPr>
          <a:xfrm>
            <a:off x="5807075" y="39719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3</a:t>
            </a:r>
            <a:endParaRPr/>
          </a:p>
        </p:txBody>
      </p:sp>
      <p:sp>
        <p:nvSpPr>
          <p:cNvPr id="178" name="Google Shape;178;p9"/>
          <p:cNvSpPr txBox="1"/>
          <p:nvPr/>
        </p:nvSpPr>
        <p:spPr>
          <a:xfrm>
            <a:off x="6062662" y="3971925"/>
            <a:ext cx="26193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79" name="Google Shape;179;p9"/>
          <p:cNvSpPr/>
          <p:nvPr/>
        </p:nvSpPr>
        <p:spPr>
          <a:xfrm>
            <a:off x="6157912" y="4067175"/>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80" name="Google Shape;180;p9"/>
          <p:cNvSpPr txBox="1"/>
          <p:nvPr/>
        </p:nvSpPr>
        <p:spPr>
          <a:xfrm>
            <a:off x="6592887" y="3971925"/>
            <a:ext cx="255587" cy="2555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1200"/>
              <a:buFont typeface="Comic Sans MS"/>
              <a:buNone/>
            </a:pPr>
            <a:r>
              <a:rPr b="0" i="0" lang="en-US" sz="1200" u="none">
                <a:solidFill>
                  <a:schemeClr val="lt1"/>
                </a:solidFill>
                <a:latin typeface="Comic Sans MS"/>
                <a:ea typeface="Comic Sans MS"/>
                <a:cs typeface="Comic Sans MS"/>
                <a:sym typeface="Comic Sans MS"/>
              </a:rPr>
              <a:t>4</a:t>
            </a:r>
            <a:endParaRPr/>
          </a:p>
        </p:txBody>
      </p:sp>
      <p:sp>
        <p:nvSpPr>
          <p:cNvPr id="181" name="Google Shape;181;p9"/>
          <p:cNvSpPr txBox="1"/>
          <p:nvPr/>
        </p:nvSpPr>
        <p:spPr>
          <a:xfrm>
            <a:off x="6848475" y="39719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82" name="Google Shape;182;p9"/>
          <p:cNvSpPr/>
          <p:nvPr/>
        </p:nvSpPr>
        <p:spPr>
          <a:xfrm>
            <a:off x="6943725" y="4067175"/>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183" name="Google Shape;183;p9"/>
          <p:cNvCxnSpPr/>
          <p:nvPr/>
        </p:nvCxnSpPr>
        <p:spPr>
          <a:xfrm>
            <a:off x="6221412" y="4100512"/>
            <a:ext cx="371475" cy="0"/>
          </a:xfrm>
          <a:prstGeom prst="straightConnector1">
            <a:avLst/>
          </a:prstGeom>
          <a:noFill/>
          <a:ln cap="flat" cmpd="sng" w="9525">
            <a:solidFill>
              <a:schemeClr val="dk1"/>
            </a:solidFill>
            <a:prstDash val="solid"/>
            <a:miter lim="800000"/>
            <a:headEnd len="med" w="med" type="none"/>
            <a:tailEnd len="sm" w="sm" type="triangle"/>
          </a:ln>
        </p:spPr>
      </p:cxnSp>
      <p:cxnSp>
        <p:nvCxnSpPr>
          <p:cNvPr id="184" name="Google Shape;184;p9"/>
          <p:cNvCxnSpPr/>
          <p:nvPr/>
        </p:nvCxnSpPr>
        <p:spPr>
          <a:xfrm>
            <a:off x="5448300" y="4100512"/>
            <a:ext cx="358775" cy="0"/>
          </a:xfrm>
          <a:prstGeom prst="straightConnector1">
            <a:avLst/>
          </a:prstGeom>
          <a:noFill/>
          <a:ln cap="flat" cmpd="sng" w="9525">
            <a:solidFill>
              <a:schemeClr val="dk1"/>
            </a:solidFill>
            <a:prstDash val="solid"/>
            <a:miter lim="800000"/>
            <a:headEnd len="med" w="med" type="none"/>
            <a:tailEnd len="sm" w="sm" type="triangle"/>
          </a:ln>
        </p:spPr>
      </p:cxnSp>
      <p:sp>
        <p:nvSpPr>
          <p:cNvPr id="185" name="Google Shape;185;p9"/>
          <p:cNvSpPr txBox="1"/>
          <p:nvPr/>
        </p:nvSpPr>
        <p:spPr>
          <a:xfrm>
            <a:off x="7335837" y="39719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5</a:t>
            </a:r>
            <a:endParaRPr/>
          </a:p>
        </p:txBody>
      </p:sp>
      <p:sp>
        <p:nvSpPr>
          <p:cNvPr id="186" name="Google Shape;186;p9"/>
          <p:cNvSpPr txBox="1"/>
          <p:nvPr/>
        </p:nvSpPr>
        <p:spPr>
          <a:xfrm>
            <a:off x="7591425" y="397192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87" name="Google Shape;187;p9"/>
          <p:cNvSpPr/>
          <p:nvPr/>
        </p:nvSpPr>
        <p:spPr>
          <a:xfrm>
            <a:off x="7686675" y="4067175"/>
            <a:ext cx="65087"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188" name="Google Shape;188;p9"/>
          <p:cNvCxnSpPr/>
          <p:nvPr/>
        </p:nvCxnSpPr>
        <p:spPr>
          <a:xfrm>
            <a:off x="7007225" y="4100512"/>
            <a:ext cx="328612" cy="0"/>
          </a:xfrm>
          <a:prstGeom prst="straightConnector1">
            <a:avLst/>
          </a:prstGeom>
          <a:noFill/>
          <a:ln cap="flat" cmpd="sng" w="9525">
            <a:solidFill>
              <a:schemeClr val="dk1"/>
            </a:solidFill>
            <a:prstDash val="solid"/>
            <a:miter lim="800000"/>
            <a:headEnd len="med" w="med" type="none"/>
            <a:tailEnd len="sm" w="sm" type="triangle"/>
          </a:ln>
        </p:spPr>
      </p:cxnSp>
      <p:sp>
        <p:nvSpPr>
          <p:cNvPr id="189" name="Google Shape;189;p9"/>
          <p:cNvSpPr txBox="1"/>
          <p:nvPr/>
        </p:nvSpPr>
        <p:spPr>
          <a:xfrm>
            <a:off x="5033962" y="4292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1</a:t>
            </a:r>
            <a:endParaRPr/>
          </a:p>
        </p:txBody>
      </p:sp>
      <p:sp>
        <p:nvSpPr>
          <p:cNvPr id="190" name="Google Shape;190;p9"/>
          <p:cNvSpPr txBox="1"/>
          <p:nvPr/>
        </p:nvSpPr>
        <p:spPr>
          <a:xfrm>
            <a:off x="5289550" y="4292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91" name="Google Shape;191;p9"/>
          <p:cNvSpPr/>
          <p:nvPr/>
        </p:nvSpPr>
        <p:spPr>
          <a:xfrm>
            <a:off x="5384800" y="4387850"/>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92" name="Google Shape;192;p9"/>
          <p:cNvSpPr txBox="1"/>
          <p:nvPr/>
        </p:nvSpPr>
        <p:spPr>
          <a:xfrm>
            <a:off x="5807075" y="4292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2</a:t>
            </a:r>
            <a:endParaRPr/>
          </a:p>
        </p:txBody>
      </p:sp>
      <p:sp>
        <p:nvSpPr>
          <p:cNvPr id="193" name="Google Shape;193;p9"/>
          <p:cNvSpPr txBox="1"/>
          <p:nvPr/>
        </p:nvSpPr>
        <p:spPr>
          <a:xfrm>
            <a:off x="6062662" y="4292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94" name="Google Shape;194;p9"/>
          <p:cNvSpPr/>
          <p:nvPr/>
        </p:nvSpPr>
        <p:spPr>
          <a:xfrm>
            <a:off x="6157912" y="4387850"/>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95" name="Google Shape;195;p9"/>
          <p:cNvSpPr txBox="1"/>
          <p:nvPr/>
        </p:nvSpPr>
        <p:spPr>
          <a:xfrm>
            <a:off x="6592887" y="4292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5</a:t>
            </a:r>
            <a:endParaRPr/>
          </a:p>
        </p:txBody>
      </p:sp>
      <p:sp>
        <p:nvSpPr>
          <p:cNvPr id="196" name="Google Shape;196;p9"/>
          <p:cNvSpPr txBox="1"/>
          <p:nvPr/>
        </p:nvSpPr>
        <p:spPr>
          <a:xfrm>
            <a:off x="6848475" y="429260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97" name="Google Shape;197;p9"/>
          <p:cNvSpPr/>
          <p:nvPr/>
        </p:nvSpPr>
        <p:spPr>
          <a:xfrm>
            <a:off x="6943725" y="4387850"/>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198" name="Google Shape;198;p9"/>
          <p:cNvCxnSpPr/>
          <p:nvPr/>
        </p:nvCxnSpPr>
        <p:spPr>
          <a:xfrm>
            <a:off x="6221412" y="4421187"/>
            <a:ext cx="371475" cy="0"/>
          </a:xfrm>
          <a:prstGeom prst="straightConnector1">
            <a:avLst/>
          </a:prstGeom>
          <a:noFill/>
          <a:ln cap="flat" cmpd="sng" w="9525">
            <a:solidFill>
              <a:schemeClr val="dk1"/>
            </a:solidFill>
            <a:prstDash val="solid"/>
            <a:miter lim="800000"/>
            <a:headEnd len="med" w="med" type="none"/>
            <a:tailEnd len="sm" w="sm" type="triangle"/>
          </a:ln>
        </p:spPr>
      </p:cxnSp>
      <p:cxnSp>
        <p:nvCxnSpPr>
          <p:cNvPr id="199" name="Google Shape;199;p9"/>
          <p:cNvCxnSpPr/>
          <p:nvPr/>
        </p:nvCxnSpPr>
        <p:spPr>
          <a:xfrm>
            <a:off x="5448300" y="4421187"/>
            <a:ext cx="358775" cy="0"/>
          </a:xfrm>
          <a:prstGeom prst="straightConnector1">
            <a:avLst/>
          </a:prstGeom>
          <a:noFill/>
          <a:ln cap="flat" cmpd="sng" w="9525">
            <a:solidFill>
              <a:schemeClr val="dk1"/>
            </a:solidFill>
            <a:prstDash val="solid"/>
            <a:miter lim="800000"/>
            <a:headEnd len="med" w="med" type="none"/>
            <a:tailEnd len="sm" w="sm" type="triangle"/>
          </a:ln>
        </p:spPr>
      </p:cxnSp>
      <p:cxnSp>
        <p:nvCxnSpPr>
          <p:cNvPr id="200" name="Google Shape;200;p9"/>
          <p:cNvCxnSpPr/>
          <p:nvPr/>
        </p:nvCxnSpPr>
        <p:spPr>
          <a:xfrm>
            <a:off x="7007225" y="4421187"/>
            <a:ext cx="479425" cy="0"/>
          </a:xfrm>
          <a:prstGeom prst="straightConnector1">
            <a:avLst/>
          </a:prstGeom>
          <a:noFill/>
          <a:ln cap="flat" cmpd="sng" w="9525">
            <a:solidFill>
              <a:schemeClr val="dk1"/>
            </a:solidFill>
            <a:prstDash val="solid"/>
            <a:miter lim="800000"/>
            <a:headEnd len="med" w="med" type="none"/>
            <a:tailEnd len="sm" w="sm" type="triangle"/>
          </a:ln>
        </p:spPr>
      </p:cxnSp>
      <p:sp>
        <p:nvSpPr>
          <p:cNvPr id="201" name="Google Shape;201;p9"/>
          <p:cNvSpPr txBox="1"/>
          <p:nvPr/>
        </p:nvSpPr>
        <p:spPr>
          <a:xfrm>
            <a:off x="8123237" y="428307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8</a:t>
            </a:r>
            <a:endParaRPr/>
          </a:p>
        </p:txBody>
      </p:sp>
      <p:sp>
        <p:nvSpPr>
          <p:cNvPr id="202" name="Google Shape;202;p9"/>
          <p:cNvSpPr txBox="1"/>
          <p:nvPr/>
        </p:nvSpPr>
        <p:spPr>
          <a:xfrm>
            <a:off x="8378825" y="4283075"/>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03" name="Google Shape;203;p9"/>
          <p:cNvSpPr/>
          <p:nvPr/>
        </p:nvSpPr>
        <p:spPr>
          <a:xfrm>
            <a:off x="8474075" y="4378325"/>
            <a:ext cx="65087"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204" name="Google Shape;204;p9"/>
          <p:cNvCxnSpPr/>
          <p:nvPr/>
        </p:nvCxnSpPr>
        <p:spPr>
          <a:xfrm flipH="1" rot="10800000">
            <a:off x="7847012" y="4411662"/>
            <a:ext cx="276225" cy="4762"/>
          </a:xfrm>
          <a:prstGeom prst="straightConnector1">
            <a:avLst/>
          </a:prstGeom>
          <a:noFill/>
          <a:ln cap="flat" cmpd="sng" w="9525">
            <a:solidFill>
              <a:schemeClr val="dk1"/>
            </a:solidFill>
            <a:prstDash val="solid"/>
            <a:miter lim="800000"/>
            <a:headEnd len="med" w="med" type="none"/>
            <a:tailEnd len="sm" w="sm" type="triangle"/>
          </a:ln>
        </p:spPr>
      </p:cxnSp>
      <p:sp>
        <p:nvSpPr>
          <p:cNvPr id="205" name="Google Shape;205;p9"/>
          <p:cNvSpPr txBox="1"/>
          <p:nvPr/>
        </p:nvSpPr>
        <p:spPr>
          <a:xfrm>
            <a:off x="7610475" y="4267200"/>
            <a:ext cx="1841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06" name="Google Shape;206;p9"/>
          <p:cNvSpPr txBox="1"/>
          <p:nvPr/>
        </p:nvSpPr>
        <p:spPr>
          <a:xfrm>
            <a:off x="7335837" y="4287837"/>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7</a:t>
            </a:r>
            <a:endParaRPr/>
          </a:p>
        </p:txBody>
      </p:sp>
      <p:sp>
        <p:nvSpPr>
          <p:cNvPr id="207" name="Google Shape;207;p9"/>
          <p:cNvSpPr txBox="1"/>
          <p:nvPr/>
        </p:nvSpPr>
        <p:spPr>
          <a:xfrm>
            <a:off x="7591425" y="4287837"/>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08" name="Google Shape;208;p9"/>
          <p:cNvSpPr/>
          <p:nvPr/>
        </p:nvSpPr>
        <p:spPr>
          <a:xfrm>
            <a:off x="7686675" y="4383087"/>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09" name="Google Shape;209;p9"/>
          <p:cNvSpPr txBox="1"/>
          <p:nvPr/>
        </p:nvSpPr>
        <p:spPr>
          <a:xfrm>
            <a:off x="5032375" y="49323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2</a:t>
            </a:r>
            <a:endParaRPr/>
          </a:p>
        </p:txBody>
      </p:sp>
      <p:sp>
        <p:nvSpPr>
          <p:cNvPr id="210" name="Google Shape;210;p9"/>
          <p:cNvSpPr txBox="1"/>
          <p:nvPr/>
        </p:nvSpPr>
        <p:spPr>
          <a:xfrm>
            <a:off x="5287962" y="49323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11" name="Google Shape;211;p9"/>
          <p:cNvSpPr/>
          <p:nvPr/>
        </p:nvSpPr>
        <p:spPr>
          <a:xfrm>
            <a:off x="5383212" y="5027612"/>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12" name="Google Shape;212;p9"/>
          <p:cNvSpPr txBox="1"/>
          <p:nvPr/>
        </p:nvSpPr>
        <p:spPr>
          <a:xfrm>
            <a:off x="5815012" y="49323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3</a:t>
            </a:r>
            <a:endParaRPr/>
          </a:p>
        </p:txBody>
      </p:sp>
      <p:sp>
        <p:nvSpPr>
          <p:cNvPr id="213" name="Google Shape;213;p9"/>
          <p:cNvSpPr txBox="1"/>
          <p:nvPr/>
        </p:nvSpPr>
        <p:spPr>
          <a:xfrm>
            <a:off x="6070600" y="4932362"/>
            <a:ext cx="254000"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14" name="Google Shape;214;p9"/>
          <p:cNvSpPr/>
          <p:nvPr/>
        </p:nvSpPr>
        <p:spPr>
          <a:xfrm>
            <a:off x="6165850" y="5027612"/>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15" name="Google Shape;215;p9"/>
          <p:cNvSpPr txBox="1"/>
          <p:nvPr/>
        </p:nvSpPr>
        <p:spPr>
          <a:xfrm>
            <a:off x="6591300" y="49323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4</a:t>
            </a:r>
            <a:endParaRPr/>
          </a:p>
        </p:txBody>
      </p:sp>
      <p:sp>
        <p:nvSpPr>
          <p:cNvPr id="216" name="Google Shape;216;p9"/>
          <p:cNvSpPr txBox="1"/>
          <p:nvPr/>
        </p:nvSpPr>
        <p:spPr>
          <a:xfrm>
            <a:off x="6846887" y="49323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17" name="Google Shape;217;p9"/>
          <p:cNvSpPr/>
          <p:nvPr/>
        </p:nvSpPr>
        <p:spPr>
          <a:xfrm>
            <a:off x="6942137" y="5027612"/>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218" name="Google Shape;218;p9"/>
          <p:cNvCxnSpPr/>
          <p:nvPr/>
        </p:nvCxnSpPr>
        <p:spPr>
          <a:xfrm>
            <a:off x="6229350" y="5060950"/>
            <a:ext cx="361950" cy="0"/>
          </a:xfrm>
          <a:prstGeom prst="straightConnector1">
            <a:avLst/>
          </a:prstGeom>
          <a:noFill/>
          <a:ln cap="flat" cmpd="sng" w="9525">
            <a:solidFill>
              <a:schemeClr val="dk1"/>
            </a:solidFill>
            <a:prstDash val="solid"/>
            <a:miter lim="800000"/>
            <a:headEnd len="med" w="med" type="none"/>
            <a:tailEnd len="sm" w="sm" type="triangle"/>
          </a:ln>
        </p:spPr>
      </p:cxnSp>
      <p:cxnSp>
        <p:nvCxnSpPr>
          <p:cNvPr id="219" name="Google Shape;219;p9"/>
          <p:cNvCxnSpPr/>
          <p:nvPr/>
        </p:nvCxnSpPr>
        <p:spPr>
          <a:xfrm>
            <a:off x="5446712" y="5060950"/>
            <a:ext cx="368300" cy="0"/>
          </a:xfrm>
          <a:prstGeom prst="straightConnector1">
            <a:avLst/>
          </a:prstGeom>
          <a:noFill/>
          <a:ln cap="flat" cmpd="sng" w="9525">
            <a:solidFill>
              <a:schemeClr val="dk1"/>
            </a:solidFill>
            <a:prstDash val="solid"/>
            <a:miter lim="800000"/>
            <a:headEnd len="med" w="med" type="none"/>
            <a:tailEnd len="sm" w="sm" type="triangle"/>
          </a:ln>
        </p:spPr>
      </p:cxnSp>
      <p:sp>
        <p:nvSpPr>
          <p:cNvPr id="220" name="Google Shape;220;p9"/>
          <p:cNvSpPr txBox="1"/>
          <p:nvPr/>
        </p:nvSpPr>
        <p:spPr>
          <a:xfrm>
            <a:off x="7334250" y="49323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6</a:t>
            </a:r>
            <a:endParaRPr/>
          </a:p>
        </p:txBody>
      </p:sp>
      <p:sp>
        <p:nvSpPr>
          <p:cNvPr id="221" name="Google Shape;221;p9"/>
          <p:cNvSpPr txBox="1"/>
          <p:nvPr/>
        </p:nvSpPr>
        <p:spPr>
          <a:xfrm>
            <a:off x="7589837" y="49323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22" name="Google Shape;222;p9"/>
          <p:cNvSpPr/>
          <p:nvPr/>
        </p:nvSpPr>
        <p:spPr>
          <a:xfrm>
            <a:off x="7685087" y="5027612"/>
            <a:ext cx="65087"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223" name="Google Shape;223;p9"/>
          <p:cNvCxnSpPr/>
          <p:nvPr/>
        </p:nvCxnSpPr>
        <p:spPr>
          <a:xfrm>
            <a:off x="7005637" y="5060950"/>
            <a:ext cx="328612" cy="0"/>
          </a:xfrm>
          <a:prstGeom prst="straightConnector1">
            <a:avLst/>
          </a:prstGeom>
          <a:noFill/>
          <a:ln cap="flat" cmpd="sng" w="9525">
            <a:solidFill>
              <a:schemeClr val="dk1"/>
            </a:solidFill>
            <a:prstDash val="solid"/>
            <a:miter lim="800000"/>
            <a:headEnd len="med" w="med" type="none"/>
            <a:tailEnd len="sm" w="sm" type="triangle"/>
          </a:ln>
        </p:spPr>
      </p:cxnSp>
      <p:sp>
        <p:nvSpPr>
          <p:cNvPr id="224" name="Google Shape;224;p9"/>
          <p:cNvSpPr txBox="1"/>
          <p:nvPr/>
        </p:nvSpPr>
        <p:spPr>
          <a:xfrm>
            <a:off x="5037137" y="52498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5</a:t>
            </a:r>
            <a:endParaRPr/>
          </a:p>
        </p:txBody>
      </p:sp>
      <p:sp>
        <p:nvSpPr>
          <p:cNvPr id="225" name="Google Shape;225;p9"/>
          <p:cNvSpPr txBox="1"/>
          <p:nvPr/>
        </p:nvSpPr>
        <p:spPr>
          <a:xfrm>
            <a:off x="5292725" y="5249862"/>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26" name="Google Shape;226;p9"/>
          <p:cNvSpPr/>
          <p:nvPr/>
        </p:nvSpPr>
        <p:spPr>
          <a:xfrm>
            <a:off x="5387975" y="5345112"/>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227" name="Google Shape;227;p9"/>
          <p:cNvCxnSpPr/>
          <p:nvPr/>
        </p:nvCxnSpPr>
        <p:spPr>
          <a:xfrm flipH="1">
            <a:off x="1347787" y="4868862"/>
            <a:ext cx="252412" cy="319087"/>
          </a:xfrm>
          <a:prstGeom prst="straightConnector1">
            <a:avLst/>
          </a:prstGeom>
          <a:noFill/>
          <a:ln cap="flat" cmpd="sng" w="38100">
            <a:solidFill>
              <a:schemeClr val="accent1"/>
            </a:solidFill>
            <a:prstDash val="solid"/>
            <a:miter lim="800000"/>
            <a:headEnd len="med" w="med" type="none"/>
            <a:tailEnd len="med" w="med" type="none"/>
          </a:ln>
        </p:spPr>
      </p:cxnSp>
      <p:cxnSp>
        <p:nvCxnSpPr>
          <p:cNvPr id="228" name="Google Shape;228;p9"/>
          <p:cNvCxnSpPr/>
          <p:nvPr/>
        </p:nvCxnSpPr>
        <p:spPr>
          <a:xfrm flipH="1">
            <a:off x="5256212" y="1771650"/>
            <a:ext cx="152400" cy="185737"/>
          </a:xfrm>
          <a:prstGeom prst="straightConnector1">
            <a:avLst/>
          </a:prstGeom>
          <a:noFill/>
          <a:ln cap="flat" cmpd="sng" w="9525">
            <a:solidFill>
              <a:schemeClr val="dk1"/>
            </a:solidFill>
            <a:prstDash val="solid"/>
            <a:miter lim="800000"/>
            <a:headEnd len="med" w="med" type="none"/>
            <a:tailEnd len="sm" w="sm" type="triangle"/>
          </a:ln>
        </p:spPr>
      </p:cxnSp>
      <p:sp>
        <p:nvSpPr>
          <p:cNvPr id="229" name="Google Shape;229;p9"/>
          <p:cNvSpPr txBox="1"/>
          <p:nvPr/>
        </p:nvSpPr>
        <p:spPr>
          <a:xfrm>
            <a:off x="5443537" y="1489075"/>
            <a:ext cx="2546350" cy="3063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degree = number of neighbors of u</a:t>
            </a:r>
            <a:endParaRPr/>
          </a:p>
        </p:txBody>
      </p:sp>
      <p:sp>
        <p:nvSpPr>
          <p:cNvPr id="230" name="Google Shape;230;p9"/>
          <p:cNvSpPr txBox="1"/>
          <p:nvPr/>
        </p:nvSpPr>
        <p:spPr>
          <a:xfrm>
            <a:off x="5030787" y="589915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3</a:t>
            </a:r>
            <a:endParaRPr/>
          </a:p>
        </p:txBody>
      </p:sp>
      <p:sp>
        <p:nvSpPr>
          <p:cNvPr id="231" name="Google Shape;231;p9"/>
          <p:cNvSpPr txBox="1"/>
          <p:nvPr/>
        </p:nvSpPr>
        <p:spPr>
          <a:xfrm>
            <a:off x="5286375" y="589915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32" name="Google Shape;232;p9"/>
          <p:cNvSpPr/>
          <p:nvPr/>
        </p:nvSpPr>
        <p:spPr>
          <a:xfrm>
            <a:off x="5381625" y="5994400"/>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33" name="Google Shape;233;p9"/>
          <p:cNvSpPr txBox="1"/>
          <p:nvPr/>
        </p:nvSpPr>
        <p:spPr>
          <a:xfrm>
            <a:off x="5813425" y="589915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7</a:t>
            </a:r>
            <a:endParaRPr/>
          </a:p>
        </p:txBody>
      </p:sp>
      <p:sp>
        <p:nvSpPr>
          <p:cNvPr id="234" name="Google Shape;234;p9"/>
          <p:cNvSpPr txBox="1"/>
          <p:nvPr/>
        </p:nvSpPr>
        <p:spPr>
          <a:xfrm>
            <a:off x="6069012" y="5899150"/>
            <a:ext cx="255587" cy="255587"/>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35" name="Google Shape;235;p9"/>
          <p:cNvSpPr/>
          <p:nvPr/>
        </p:nvSpPr>
        <p:spPr>
          <a:xfrm>
            <a:off x="6164262" y="5994400"/>
            <a:ext cx="63500" cy="6508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236" name="Google Shape;236;p9"/>
          <p:cNvCxnSpPr/>
          <p:nvPr/>
        </p:nvCxnSpPr>
        <p:spPr>
          <a:xfrm>
            <a:off x="5445125" y="6027737"/>
            <a:ext cx="368300" cy="0"/>
          </a:xfrm>
          <a:prstGeom prst="straightConnector1">
            <a:avLst/>
          </a:prstGeom>
          <a:noFill/>
          <a:ln cap="flat" cmpd="sng" w="9525">
            <a:solidFill>
              <a:schemeClr val="dk1"/>
            </a:solidFill>
            <a:prstDash val="solid"/>
            <a:miter lim="800000"/>
            <a:headEnd len="med" w="med" type="none"/>
            <a:tailEnd len="sm" w="sm" type="triangle"/>
          </a:ln>
        </p:spPr>
      </p:cxnSp>
    </p:spTree>
  </p:cSld>
  <p:clrMapOvr>
    <a:masterClrMapping/>
  </p:clrMapOvr>
</p:sld>
</file>

<file path=ppt/theme/theme1.xml><?xml version="1.0" encoding="utf-8"?>
<a:theme xmlns:a="http://schemas.openxmlformats.org/drawingml/2006/main" xmlns:r="http://schemas.openxmlformats.org/officeDocument/2006/relationships" name="alg-design">
  <a:themeElements>
    <a:clrScheme name="alg-design">
      <a:dk1>
        <a:srgbClr val="000000"/>
      </a:dk1>
      <a:lt1>
        <a:srgbClr val="FFFFFF"/>
      </a:lt1>
      <a:dk2>
        <a:srgbClr val="C0C0C0"/>
      </a:dk2>
      <a:lt2>
        <a:srgbClr val="010000"/>
      </a:lt2>
      <a:accent1>
        <a:srgbClr val="CC0000"/>
      </a:accent1>
      <a:accent2>
        <a:srgbClr val="777777"/>
      </a:accent2>
      <a:accent3>
        <a:srgbClr val="FFFFFF"/>
      </a:accent3>
      <a:accent4>
        <a:srgbClr val="CC0000"/>
      </a:accent4>
      <a:accent5>
        <a:srgbClr val="777777"/>
      </a:accent5>
      <a:accent6>
        <a:srgbClr val="FFFFFF"/>
      </a:accent6>
      <a:hlink>
        <a:srgbClr val="4D4D4D"/>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1999-12-31T01:41:01Z</dcterms:created>
  <dc:creator>Kevin Wayne</dc:creator>
</cp:coreProperties>
</file>

<file path=docProps/custom.xml><?xml version="1.0" encoding="utf-8"?>
<Properties xmlns="http://schemas.openxmlformats.org/officeDocument/2006/custom-properties" xmlns:vt="http://schemas.openxmlformats.org/officeDocument/2006/docPropsVTypes"/>
</file>