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Poppins Light" panose="00000400000000000000" pitchFamily="2" charset="0"/>
      <p:regular r:id="rId13"/>
    </p:embeddedFont>
    <p:embeddedFont>
      <p:font typeface="Poppins Medium" panose="00000600000000000000" pitchFamily="2" charset="0"/>
      <p:regular r:id="rId14"/>
    </p:embeddedFont>
    <p:embeddedFont>
      <p:font typeface="RoxboroughCF"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30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5D6B"/>
        </a:solidFill>
        <a:effectLst/>
      </p:bgPr>
    </p:bg>
    <p:spTree>
      <p:nvGrpSpPr>
        <p:cNvPr id="1" name=""/>
        <p:cNvGrpSpPr/>
        <p:nvPr/>
      </p:nvGrpSpPr>
      <p:grpSpPr>
        <a:xfrm>
          <a:off x="0" y="0"/>
          <a:ext cx="0" cy="0"/>
          <a:chOff x="0" y="0"/>
          <a:chExt cx="0" cy="0"/>
        </a:xfrm>
      </p:grpSpPr>
      <p:grpSp>
        <p:nvGrpSpPr>
          <p:cNvPr id="2" name="Group 2"/>
          <p:cNvGrpSpPr/>
          <p:nvPr/>
        </p:nvGrpSpPr>
        <p:grpSpPr>
          <a:xfrm>
            <a:off x="2384428" y="2740468"/>
            <a:ext cx="13519144" cy="2403032"/>
            <a:chOff x="0" y="0"/>
            <a:chExt cx="18025526" cy="3204043"/>
          </a:xfrm>
        </p:grpSpPr>
        <p:sp>
          <p:nvSpPr>
            <p:cNvPr id="3" name="AutoShape 3"/>
            <p:cNvSpPr/>
            <p:nvPr/>
          </p:nvSpPr>
          <p:spPr>
            <a:xfrm>
              <a:off x="0" y="3191261"/>
              <a:ext cx="18025526" cy="12781"/>
            </a:xfrm>
            <a:prstGeom prst="rect">
              <a:avLst/>
            </a:prstGeom>
            <a:solidFill>
              <a:srgbClr val="F0F2F4"/>
            </a:solidFill>
          </p:spPr>
          <p:txBody>
            <a:bodyPr/>
            <a:lstStyle/>
            <a:p>
              <a:endParaRPr lang="en-IN"/>
            </a:p>
          </p:txBody>
        </p:sp>
        <p:sp>
          <p:nvSpPr>
            <p:cNvPr id="4" name="TextBox 4"/>
            <p:cNvSpPr txBox="1"/>
            <p:nvPr/>
          </p:nvSpPr>
          <p:spPr>
            <a:xfrm>
              <a:off x="0" y="247650"/>
              <a:ext cx="18025526" cy="2371783"/>
            </a:xfrm>
            <a:prstGeom prst="rect">
              <a:avLst/>
            </a:prstGeom>
          </p:spPr>
          <p:txBody>
            <a:bodyPr lIns="0" tIns="0" rIns="0" bIns="0" rtlCol="0" anchor="t">
              <a:spAutoFit/>
            </a:bodyPr>
            <a:lstStyle/>
            <a:p>
              <a:pPr algn="ctr">
                <a:lnSpc>
                  <a:spcPts val="13000"/>
                </a:lnSpc>
              </a:pPr>
              <a:r>
                <a:rPr lang="en-US" sz="13000">
                  <a:solidFill>
                    <a:srgbClr val="F0F2F4"/>
                  </a:solidFill>
                  <a:latin typeface="RoxboroughCF"/>
                </a:rPr>
                <a:t>AIES Mini Project</a:t>
              </a:r>
            </a:p>
          </p:txBody>
        </p:sp>
      </p:grpSp>
      <p:sp>
        <p:nvSpPr>
          <p:cNvPr id="5" name="TextBox 5"/>
          <p:cNvSpPr txBox="1"/>
          <p:nvPr/>
        </p:nvSpPr>
        <p:spPr>
          <a:xfrm>
            <a:off x="3057434" y="7080551"/>
            <a:ext cx="12173131" cy="2034541"/>
          </a:xfrm>
          <a:prstGeom prst="rect">
            <a:avLst/>
          </a:prstGeom>
        </p:spPr>
        <p:txBody>
          <a:bodyPr lIns="0" tIns="0" rIns="0" bIns="0" rtlCol="0" anchor="t">
            <a:spAutoFit/>
          </a:bodyPr>
          <a:lstStyle/>
          <a:p>
            <a:pPr algn="ctr">
              <a:lnSpc>
                <a:spcPts val="5459"/>
              </a:lnSpc>
            </a:pPr>
            <a:r>
              <a:rPr lang="en-US" sz="3899" spc="77">
                <a:solidFill>
                  <a:srgbClr val="F0F2F4"/>
                </a:solidFill>
                <a:latin typeface="Poppins Light"/>
              </a:rPr>
              <a:t>PG 05 JOELLA JACOB</a:t>
            </a:r>
          </a:p>
          <a:p>
            <a:pPr algn="ctr">
              <a:lnSpc>
                <a:spcPts val="5459"/>
              </a:lnSpc>
            </a:pPr>
            <a:r>
              <a:rPr lang="en-US" sz="3899" spc="77">
                <a:solidFill>
                  <a:srgbClr val="F0F2F4"/>
                </a:solidFill>
                <a:latin typeface="Poppins Light"/>
              </a:rPr>
              <a:t>PG 13 NISHTHA JAIN</a:t>
            </a:r>
          </a:p>
          <a:p>
            <a:pPr algn="ctr">
              <a:lnSpc>
                <a:spcPts val="5459"/>
              </a:lnSpc>
              <a:spcBef>
                <a:spcPct val="0"/>
              </a:spcBef>
            </a:pPr>
            <a:r>
              <a:rPr lang="en-US" sz="3899" spc="77">
                <a:solidFill>
                  <a:srgbClr val="F0F2F4"/>
                </a:solidFill>
                <a:latin typeface="Poppins Light"/>
              </a:rPr>
              <a:t>PG 16 AADI JAIN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2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85000"/>
          </a:blip>
          <a:srcRect l="14430" r="14430"/>
          <a:stretch>
            <a:fillRect/>
          </a:stretch>
        </p:blipFill>
        <p:spPr>
          <a:xfrm>
            <a:off x="8556674" y="1010418"/>
            <a:ext cx="7805935" cy="8229600"/>
          </a:xfrm>
          <a:prstGeom prst="rect">
            <a:avLst/>
          </a:prstGeom>
        </p:spPr>
      </p:pic>
      <p:grpSp>
        <p:nvGrpSpPr>
          <p:cNvPr id="3" name="Group 3"/>
          <p:cNvGrpSpPr/>
          <p:nvPr/>
        </p:nvGrpSpPr>
        <p:grpSpPr>
          <a:xfrm>
            <a:off x="16362609" y="5059982"/>
            <a:ext cx="661787" cy="167035"/>
            <a:chOff x="0" y="0"/>
            <a:chExt cx="2012677" cy="508000"/>
          </a:xfrm>
        </p:grpSpPr>
        <p:sp>
          <p:nvSpPr>
            <p:cNvPr id="4" name="Freeform 4"/>
            <p:cNvSpPr/>
            <p:nvPr/>
          </p:nvSpPr>
          <p:spPr>
            <a:xfrm>
              <a:off x="0" y="215900"/>
              <a:ext cx="1716767" cy="76200"/>
            </a:xfrm>
            <a:custGeom>
              <a:avLst/>
              <a:gdLst/>
              <a:ahLst/>
              <a:cxnLst/>
              <a:rect l="l" t="t" r="r" b="b"/>
              <a:pathLst>
                <a:path w="1716767" h="76200">
                  <a:moveTo>
                    <a:pt x="0" y="0"/>
                  </a:moveTo>
                  <a:lnTo>
                    <a:pt x="1716767" y="0"/>
                  </a:lnTo>
                  <a:lnTo>
                    <a:pt x="1716767" y="76200"/>
                  </a:lnTo>
                  <a:lnTo>
                    <a:pt x="0" y="76200"/>
                  </a:lnTo>
                  <a:close/>
                </a:path>
              </a:pathLst>
            </a:custGeom>
            <a:solidFill>
              <a:srgbClr val="535D6B"/>
            </a:solidFill>
          </p:spPr>
          <p:txBody>
            <a:bodyPr/>
            <a:lstStyle/>
            <a:p>
              <a:endParaRPr lang="en-IN"/>
            </a:p>
          </p:txBody>
        </p:sp>
        <p:sp>
          <p:nvSpPr>
            <p:cNvPr id="5" name="Freeform 5"/>
            <p:cNvSpPr/>
            <p:nvPr/>
          </p:nvSpPr>
          <p:spPr>
            <a:xfrm>
              <a:off x="1638027" y="1270"/>
              <a:ext cx="374650" cy="505460"/>
            </a:xfrm>
            <a:custGeom>
              <a:avLst/>
              <a:gdLst/>
              <a:ahLst/>
              <a:cxnLst/>
              <a:rect l="l" t="t" r="r" b="b"/>
              <a:pathLst>
                <a:path w="374650" h="505460">
                  <a:moveTo>
                    <a:pt x="0" y="505460"/>
                  </a:moveTo>
                  <a:lnTo>
                    <a:pt x="0" y="0"/>
                  </a:lnTo>
                  <a:lnTo>
                    <a:pt x="374650" y="252730"/>
                  </a:lnTo>
                  <a:close/>
                </a:path>
              </a:pathLst>
            </a:custGeom>
            <a:solidFill>
              <a:srgbClr val="535D6B"/>
            </a:solidFill>
          </p:spPr>
          <p:txBody>
            <a:bodyPr/>
            <a:lstStyle/>
            <a:p>
              <a:endParaRPr lang="en-IN"/>
            </a:p>
          </p:txBody>
        </p:sp>
      </p:grpSp>
      <p:sp>
        <p:nvSpPr>
          <p:cNvPr id="6" name="TextBox 6"/>
          <p:cNvSpPr txBox="1"/>
          <p:nvPr/>
        </p:nvSpPr>
        <p:spPr>
          <a:xfrm>
            <a:off x="318454" y="3448050"/>
            <a:ext cx="8238220" cy="3371850"/>
          </a:xfrm>
          <a:prstGeom prst="rect">
            <a:avLst/>
          </a:prstGeom>
        </p:spPr>
        <p:txBody>
          <a:bodyPr lIns="0" tIns="0" rIns="0" bIns="0" rtlCol="0" anchor="t">
            <a:spAutoFit/>
          </a:bodyPr>
          <a:lstStyle/>
          <a:p>
            <a:pPr algn="ctr">
              <a:lnSpc>
                <a:spcPts val="13200"/>
              </a:lnSpc>
            </a:pPr>
            <a:r>
              <a:rPr lang="en-US" sz="11000">
                <a:solidFill>
                  <a:srgbClr val="535D6B"/>
                </a:solidFill>
                <a:latin typeface="RoxboroughCF"/>
              </a:rPr>
              <a:t>Fake News Detector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C6DD"/>
        </a:solidFill>
        <a:effectLst/>
      </p:bgPr>
    </p:bg>
    <p:spTree>
      <p:nvGrpSpPr>
        <p:cNvPr id="1" name=""/>
        <p:cNvGrpSpPr/>
        <p:nvPr/>
      </p:nvGrpSpPr>
      <p:grpSpPr>
        <a:xfrm>
          <a:off x="0" y="0"/>
          <a:ext cx="0" cy="0"/>
          <a:chOff x="0" y="0"/>
          <a:chExt cx="0" cy="0"/>
        </a:xfrm>
      </p:grpSpPr>
      <p:sp>
        <p:nvSpPr>
          <p:cNvPr id="2" name="AutoShape 2"/>
          <p:cNvSpPr/>
          <p:nvPr/>
        </p:nvSpPr>
        <p:spPr>
          <a:xfrm>
            <a:off x="9671631" y="672781"/>
            <a:ext cx="8115300" cy="9608"/>
          </a:xfrm>
          <a:prstGeom prst="rect">
            <a:avLst/>
          </a:prstGeom>
          <a:solidFill>
            <a:srgbClr val="111B1E"/>
          </a:solidFill>
        </p:spPr>
        <p:txBody>
          <a:bodyPr/>
          <a:lstStyle/>
          <a:p>
            <a:endParaRPr lang="en-IN"/>
          </a:p>
        </p:txBody>
      </p:sp>
      <p:sp>
        <p:nvSpPr>
          <p:cNvPr id="3" name="TextBox 3"/>
          <p:cNvSpPr txBox="1"/>
          <p:nvPr/>
        </p:nvSpPr>
        <p:spPr>
          <a:xfrm>
            <a:off x="9671631" y="1216734"/>
            <a:ext cx="8115300" cy="8018909"/>
          </a:xfrm>
          <a:prstGeom prst="rect">
            <a:avLst/>
          </a:prstGeom>
        </p:spPr>
        <p:txBody>
          <a:bodyPr lIns="0" tIns="0" rIns="0" bIns="0" rtlCol="0" anchor="t">
            <a:spAutoFit/>
          </a:bodyPr>
          <a:lstStyle/>
          <a:p>
            <a:pPr algn="just">
              <a:lnSpc>
                <a:spcPts val="4919"/>
              </a:lnSpc>
            </a:pPr>
            <a:r>
              <a:rPr lang="en-US" sz="3279" spc="32">
                <a:solidFill>
                  <a:srgbClr val="111B1E"/>
                </a:solidFill>
                <a:latin typeface="Poppins Light"/>
              </a:rPr>
              <a:t>Fake news and hoaxes have been there since before the advent of the Internet. The widely accepted definition of Internet fake news is: fictitious articles deliberately fabricated to deceive readers”. Social media and news outlets publish fake news to increase readership or as part of psychological warfare.</a:t>
            </a:r>
          </a:p>
          <a:p>
            <a:pPr algn="just">
              <a:lnSpc>
                <a:spcPts val="4919"/>
              </a:lnSpc>
            </a:pPr>
            <a:r>
              <a:rPr lang="en-US" sz="3279" spc="32">
                <a:solidFill>
                  <a:srgbClr val="111B1E"/>
                </a:solidFill>
                <a:latin typeface="Poppins Light"/>
              </a:rPr>
              <a:t>The goal of the project is to develop a method that people may use to recognize and filter out fake and misleading news.</a:t>
            </a:r>
          </a:p>
        </p:txBody>
      </p:sp>
      <p:sp>
        <p:nvSpPr>
          <p:cNvPr id="4" name="TextBox 4"/>
          <p:cNvSpPr txBox="1"/>
          <p:nvPr/>
        </p:nvSpPr>
        <p:spPr>
          <a:xfrm>
            <a:off x="1028700" y="3676650"/>
            <a:ext cx="7812713" cy="2924175"/>
          </a:xfrm>
          <a:prstGeom prst="rect">
            <a:avLst/>
          </a:prstGeom>
        </p:spPr>
        <p:txBody>
          <a:bodyPr lIns="0" tIns="0" rIns="0" bIns="0" rtlCol="0" anchor="t">
            <a:spAutoFit/>
          </a:bodyPr>
          <a:lstStyle/>
          <a:p>
            <a:pPr algn="ctr">
              <a:lnSpc>
                <a:spcPts val="11519"/>
              </a:lnSpc>
            </a:pPr>
            <a:r>
              <a:rPr lang="en-US" sz="9600">
                <a:solidFill>
                  <a:srgbClr val="111B1E"/>
                </a:solidFill>
                <a:latin typeface="RoxboroughCF"/>
              </a:rPr>
              <a:t>Topic Explanation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C6DD"/>
        </a:solidFill>
        <a:effectLst/>
      </p:bgPr>
    </p:bg>
    <p:spTree>
      <p:nvGrpSpPr>
        <p:cNvPr id="1" name=""/>
        <p:cNvGrpSpPr/>
        <p:nvPr/>
      </p:nvGrpSpPr>
      <p:grpSpPr>
        <a:xfrm>
          <a:off x="0" y="0"/>
          <a:ext cx="0" cy="0"/>
          <a:chOff x="0" y="0"/>
          <a:chExt cx="0" cy="0"/>
        </a:xfrm>
      </p:grpSpPr>
      <p:sp>
        <p:nvSpPr>
          <p:cNvPr id="2" name="AutoShape 2"/>
          <p:cNvSpPr/>
          <p:nvPr/>
        </p:nvSpPr>
        <p:spPr>
          <a:xfrm>
            <a:off x="5483760" y="1028700"/>
            <a:ext cx="11775540" cy="9525"/>
          </a:xfrm>
          <a:prstGeom prst="rect">
            <a:avLst/>
          </a:prstGeom>
          <a:solidFill>
            <a:srgbClr val="111B1E"/>
          </a:solidFill>
        </p:spPr>
        <p:txBody>
          <a:bodyPr/>
          <a:lstStyle/>
          <a:p>
            <a:endParaRPr lang="en-IN"/>
          </a:p>
        </p:txBody>
      </p:sp>
      <p:sp>
        <p:nvSpPr>
          <p:cNvPr id="3" name="TextBox 3"/>
          <p:cNvSpPr txBox="1"/>
          <p:nvPr/>
        </p:nvSpPr>
        <p:spPr>
          <a:xfrm>
            <a:off x="0" y="7795875"/>
            <a:ext cx="10342830" cy="1462425"/>
          </a:xfrm>
          <a:prstGeom prst="rect">
            <a:avLst/>
          </a:prstGeom>
        </p:spPr>
        <p:txBody>
          <a:bodyPr lIns="0" tIns="0" rIns="0" bIns="0" rtlCol="0" anchor="t">
            <a:spAutoFit/>
          </a:bodyPr>
          <a:lstStyle/>
          <a:p>
            <a:pPr>
              <a:lnSpc>
                <a:spcPts val="11519"/>
              </a:lnSpc>
            </a:pPr>
            <a:r>
              <a:rPr lang="en-US" sz="9600">
                <a:solidFill>
                  <a:srgbClr val="111B1E"/>
                </a:solidFill>
                <a:latin typeface="RoxboroughCF"/>
              </a:rPr>
              <a:t>Papers Referred</a:t>
            </a:r>
          </a:p>
        </p:txBody>
      </p:sp>
      <p:grpSp>
        <p:nvGrpSpPr>
          <p:cNvPr id="4" name="Group 4"/>
          <p:cNvGrpSpPr/>
          <p:nvPr/>
        </p:nvGrpSpPr>
        <p:grpSpPr>
          <a:xfrm>
            <a:off x="5483760" y="1545192"/>
            <a:ext cx="3373237" cy="6160164"/>
            <a:chOff x="0" y="0"/>
            <a:chExt cx="4497650" cy="8213551"/>
          </a:xfrm>
        </p:grpSpPr>
        <p:sp>
          <p:nvSpPr>
            <p:cNvPr id="5" name="TextBox 5"/>
            <p:cNvSpPr txBox="1"/>
            <p:nvPr/>
          </p:nvSpPr>
          <p:spPr>
            <a:xfrm>
              <a:off x="0" y="-38100"/>
              <a:ext cx="4497650" cy="1953055"/>
            </a:xfrm>
            <a:prstGeom prst="rect">
              <a:avLst/>
            </a:prstGeom>
          </p:spPr>
          <p:txBody>
            <a:bodyPr lIns="0" tIns="0" rIns="0" bIns="0" rtlCol="0" anchor="t">
              <a:spAutoFit/>
            </a:bodyPr>
            <a:lstStyle/>
            <a:p>
              <a:pPr>
                <a:lnSpc>
                  <a:spcPts val="2940"/>
                </a:lnSpc>
                <a:spcBef>
                  <a:spcPct val="0"/>
                </a:spcBef>
              </a:pPr>
              <a:r>
                <a:rPr lang="en-US" sz="2100" spc="21">
                  <a:solidFill>
                    <a:srgbClr val="111B1E"/>
                  </a:solidFill>
                  <a:latin typeface="Poppins Medium"/>
                </a:rPr>
                <a:t>A SMART SYSTEM FOR FAKE NEWS DETECTION USING MACHINE LEARNING</a:t>
              </a:r>
            </a:p>
          </p:txBody>
        </p:sp>
        <p:sp>
          <p:nvSpPr>
            <p:cNvPr id="6" name="TextBox 6"/>
            <p:cNvSpPr txBox="1"/>
            <p:nvPr/>
          </p:nvSpPr>
          <p:spPr>
            <a:xfrm>
              <a:off x="0" y="2182173"/>
              <a:ext cx="4497650" cy="6031378"/>
            </a:xfrm>
            <a:prstGeom prst="rect">
              <a:avLst/>
            </a:prstGeom>
          </p:spPr>
          <p:txBody>
            <a:bodyPr lIns="0" tIns="0" rIns="0" bIns="0" rtlCol="0" anchor="t">
              <a:spAutoFit/>
            </a:bodyPr>
            <a:lstStyle/>
            <a:p>
              <a:pPr>
                <a:lnSpc>
                  <a:spcPts val="2879"/>
                </a:lnSpc>
              </a:pPr>
              <a:r>
                <a:rPr lang="en-US" sz="1799" spc="35">
                  <a:solidFill>
                    <a:srgbClr val="111B1E"/>
                  </a:solidFill>
                  <a:latin typeface="Poppins Light"/>
                </a:rPr>
                <a:t>by - Anjali Jain,Harsh Khatter, Avinash Shakya</a:t>
              </a:r>
            </a:p>
            <a:p>
              <a:pPr>
                <a:lnSpc>
                  <a:spcPts val="2879"/>
                </a:lnSpc>
              </a:pPr>
              <a:endParaRPr lang="en-US" sz="1799" spc="35">
                <a:solidFill>
                  <a:srgbClr val="111B1E"/>
                </a:solidFill>
                <a:latin typeface="Poppins Light"/>
              </a:endParaRPr>
            </a:p>
            <a:p>
              <a:pPr>
                <a:lnSpc>
                  <a:spcPts val="2879"/>
                </a:lnSpc>
              </a:pPr>
              <a:r>
                <a:rPr lang="en-US" sz="1799" spc="35">
                  <a:solidFill>
                    <a:srgbClr val="111B1E"/>
                  </a:solidFill>
                  <a:latin typeface="Poppins Light"/>
                </a:rPr>
                <a:t>It is significant to find the accuracy of news which is available on internet. In the paper, the components for recognizing Fake news are discussed.</a:t>
              </a:r>
            </a:p>
            <a:p>
              <a:pPr>
                <a:lnSpc>
                  <a:spcPts val="2879"/>
                </a:lnSpc>
              </a:pPr>
              <a:endParaRPr lang="en-US" sz="1799" spc="35">
                <a:solidFill>
                  <a:srgbClr val="111B1E"/>
                </a:solidFill>
                <a:latin typeface="Poppins Light"/>
              </a:endParaRPr>
            </a:p>
            <a:p>
              <a:pPr>
                <a:lnSpc>
                  <a:spcPts val="2880"/>
                </a:lnSpc>
              </a:pPr>
              <a:r>
                <a:rPr lang="en-US" sz="1800" spc="36">
                  <a:solidFill>
                    <a:srgbClr val="111B1E"/>
                  </a:solidFill>
                  <a:latin typeface="Poppins Light"/>
                </a:rPr>
                <a:t>https://ieeexplore.ieee.org/abstract/document/8977659/</a:t>
              </a:r>
            </a:p>
          </p:txBody>
        </p:sp>
      </p:grpSp>
      <p:grpSp>
        <p:nvGrpSpPr>
          <p:cNvPr id="7" name="Group 7"/>
          <p:cNvGrpSpPr/>
          <p:nvPr/>
        </p:nvGrpSpPr>
        <p:grpSpPr>
          <a:xfrm>
            <a:off x="9684911" y="1545192"/>
            <a:ext cx="3373237" cy="8601381"/>
            <a:chOff x="0" y="0"/>
            <a:chExt cx="4497650" cy="11468508"/>
          </a:xfrm>
        </p:grpSpPr>
        <p:sp>
          <p:nvSpPr>
            <p:cNvPr id="8" name="TextBox 8"/>
            <p:cNvSpPr txBox="1"/>
            <p:nvPr/>
          </p:nvSpPr>
          <p:spPr>
            <a:xfrm>
              <a:off x="0" y="-38100"/>
              <a:ext cx="4497650" cy="1456537"/>
            </a:xfrm>
            <a:prstGeom prst="rect">
              <a:avLst/>
            </a:prstGeom>
          </p:spPr>
          <p:txBody>
            <a:bodyPr lIns="0" tIns="0" rIns="0" bIns="0" rtlCol="0" anchor="t">
              <a:spAutoFit/>
            </a:bodyPr>
            <a:lstStyle/>
            <a:p>
              <a:pPr>
                <a:lnSpc>
                  <a:spcPts val="2940"/>
                </a:lnSpc>
                <a:spcBef>
                  <a:spcPct val="0"/>
                </a:spcBef>
              </a:pPr>
              <a:r>
                <a:rPr lang="en-US" sz="2100" spc="21">
                  <a:solidFill>
                    <a:srgbClr val="111B1E"/>
                  </a:solidFill>
                  <a:latin typeface="Poppins Medium"/>
                </a:rPr>
                <a:t>Fake News Detection Using Machine Learning Ensemble Methods</a:t>
              </a:r>
            </a:p>
          </p:txBody>
        </p:sp>
        <p:sp>
          <p:nvSpPr>
            <p:cNvPr id="9" name="TextBox 9"/>
            <p:cNvSpPr txBox="1"/>
            <p:nvPr/>
          </p:nvSpPr>
          <p:spPr>
            <a:xfrm>
              <a:off x="0" y="1685654"/>
              <a:ext cx="4497650" cy="9782854"/>
            </a:xfrm>
            <a:prstGeom prst="rect">
              <a:avLst/>
            </a:prstGeom>
          </p:spPr>
          <p:txBody>
            <a:bodyPr lIns="0" tIns="0" rIns="0" bIns="0" rtlCol="0" anchor="t">
              <a:spAutoFit/>
            </a:bodyPr>
            <a:lstStyle/>
            <a:p>
              <a:pPr>
                <a:lnSpc>
                  <a:spcPts val="2879"/>
                </a:lnSpc>
              </a:pPr>
              <a:r>
                <a:rPr lang="en-US" sz="1799" spc="35">
                  <a:solidFill>
                    <a:srgbClr val="111B1E"/>
                  </a:solidFill>
                  <a:latin typeface="Poppins Light"/>
                </a:rPr>
                <a:t>by - Iftikhar Ahmad, Muhammad Yousaf, Suhail Yousaf, and Muhammad Ovais Ahmad</a:t>
              </a:r>
            </a:p>
            <a:p>
              <a:pPr>
                <a:lnSpc>
                  <a:spcPts val="2879"/>
                </a:lnSpc>
              </a:pPr>
              <a:endParaRPr lang="en-US" sz="1799" spc="35">
                <a:solidFill>
                  <a:srgbClr val="111B1E"/>
                </a:solidFill>
                <a:latin typeface="Poppins Light"/>
              </a:endParaRPr>
            </a:p>
            <a:p>
              <a:pPr>
                <a:lnSpc>
                  <a:spcPts val="2879"/>
                </a:lnSpc>
              </a:pPr>
              <a:r>
                <a:rPr lang="en-US" sz="1799" spc="35">
                  <a:solidFill>
                    <a:srgbClr val="111B1E"/>
                  </a:solidFill>
                  <a:latin typeface="Poppins Light"/>
                </a:rPr>
                <a:t>The task of classifying news manually requires in-depth knowledge of the domain and expertise to identify anomalies in the text. In this research, they discussed the problem of classifying fake news articles using machine learning models and ensemble techniques.</a:t>
              </a:r>
            </a:p>
            <a:p>
              <a:pPr>
                <a:lnSpc>
                  <a:spcPts val="2879"/>
                </a:lnSpc>
              </a:pPr>
              <a:r>
                <a:rPr lang="en-US" sz="1799" spc="35">
                  <a:solidFill>
                    <a:srgbClr val="111B1E"/>
                  </a:solidFill>
                  <a:latin typeface="Poppins Light"/>
                </a:rPr>
                <a:t>        https://www.hindawi.com/journals/complexity/2020/8885861/</a:t>
              </a:r>
            </a:p>
            <a:p>
              <a:pPr>
                <a:lnSpc>
                  <a:spcPts val="2879"/>
                </a:lnSpc>
              </a:pPr>
              <a:endParaRPr lang="en-US" sz="1799" spc="35">
                <a:solidFill>
                  <a:srgbClr val="111B1E"/>
                </a:solidFill>
                <a:latin typeface="Poppins Light"/>
              </a:endParaRPr>
            </a:p>
            <a:p>
              <a:pPr>
                <a:lnSpc>
                  <a:spcPts val="2880"/>
                </a:lnSpc>
              </a:pPr>
              <a:endParaRPr lang="en-US" sz="1799" spc="35">
                <a:solidFill>
                  <a:srgbClr val="111B1E"/>
                </a:solidFill>
                <a:latin typeface="Poppins Light"/>
              </a:endParaRPr>
            </a:p>
          </p:txBody>
        </p:sp>
      </p:grpSp>
      <p:grpSp>
        <p:nvGrpSpPr>
          <p:cNvPr id="10" name="Group 10"/>
          <p:cNvGrpSpPr/>
          <p:nvPr/>
        </p:nvGrpSpPr>
        <p:grpSpPr>
          <a:xfrm>
            <a:off x="13886824" y="1545192"/>
            <a:ext cx="3373237" cy="8973770"/>
            <a:chOff x="0" y="0"/>
            <a:chExt cx="4497650" cy="11965027"/>
          </a:xfrm>
        </p:grpSpPr>
        <p:sp>
          <p:nvSpPr>
            <p:cNvPr id="11" name="TextBox 11"/>
            <p:cNvSpPr txBox="1"/>
            <p:nvPr/>
          </p:nvSpPr>
          <p:spPr>
            <a:xfrm>
              <a:off x="0" y="-38100"/>
              <a:ext cx="4497650" cy="1953055"/>
            </a:xfrm>
            <a:prstGeom prst="rect">
              <a:avLst/>
            </a:prstGeom>
          </p:spPr>
          <p:txBody>
            <a:bodyPr lIns="0" tIns="0" rIns="0" bIns="0" rtlCol="0" anchor="t">
              <a:spAutoFit/>
            </a:bodyPr>
            <a:lstStyle/>
            <a:p>
              <a:pPr>
                <a:lnSpc>
                  <a:spcPts val="2940"/>
                </a:lnSpc>
                <a:spcBef>
                  <a:spcPct val="0"/>
                </a:spcBef>
              </a:pPr>
              <a:r>
                <a:rPr lang="en-US" sz="2100" spc="21">
                  <a:solidFill>
                    <a:srgbClr val="111B1E"/>
                  </a:solidFill>
                  <a:latin typeface="Poppins Medium"/>
                </a:rPr>
                <a:t>IJERT-Fake News Detection using Machine Learning Algorithms</a:t>
              </a:r>
            </a:p>
          </p:txBody>
        </p:sp>
        <p:sp>
          <p:nvSpPr>
            <p:cNvPr id="12" name="TextBox 12"/>
            <p:cNvSpPr txBox="1"/>
            <p:nvPr/>
          </p:nvSpPr>
          <p:spPr>
            <a:xfrm>
              <a:off x="0" y="2182173"/>
              <a:ext cx="4497650" cy="9782854"/>
            </a:xfrm>
            <a:prstGeom prst="rect">
              <a:avLst/>
            </a:prstGeom>
          </p:spPr>
          <p:txBody>
            <a:bodyPr lIns="0" tIns="0" rIns="0" bIns="0" rtlCol="0" anchor="t">
              <a:spAutoFit/>
            </a:bodyPr>
            <a:lstStyle/>
            <a:p>
              <a:pPr>
                <a:lnSpc>
                  <a:spcPts val="2879"/>
                </a:lnSpc>
              </a:pPr>
              <a:r>
                <a:rPr lang="en-US" sz="1799" spc="35">
                  <a:solidFill>
                    <a:srgbClr val="111B1E"/>
                  </a:solidFill>
                  <a:latin typeface="Poppins Light"/>
                </a:rPr>
                <a:t>by - Uma Sharma, Sidarth Saran, Shankar M. Patil</a:t>
              </a:r>
            </a:p>
            <a:p>
              <a:pPr>
                <a:lnSpc>
                  <a:spcPts val="2879"/>
                </a:lnSpc>
              </a:pPr>
              <a:endParaRPr lang="en-US" sz="1799" spc="35">
                <a:solidFill>
                  <a:srgbClr val="111B1E"/>
                </a:solidFill>
                <a:latin typeface="Poppins Light"/>
              </a:endParaRPr>
            </a:p>
            <a:p>
              <a:pPr>
                <a:lnSpc>
                  <a:spcPts val="2879"/>
                </a:lnSpc>
              </a:pPr>
              <a:r>
                <a:rPr lang="en-US" sz="1799" spc="35">
                  <a:solidFill>
                    <a:srgbClr val="111B1E"/>
                  </a:solidFill>
                  <a:latin typeface="Poppins Light"/>
                </a:rPr>
                <a:t>When a person is deceived by the real news two possible things happen- People start believing that their perceptions about a particular topic are true as assumed. Thus, in order to curb the phenomenon, they have developed our Fake news Detection system that takes input from the user and classify it to be true or fake.</a:t>
              </a:r>
            </a:p>
            <a:p>
              <a:pPr>
                <a:lnSpc>
                  <a:spcPts val="2879"/>
                </a:lnSpc>
              </a:pPr>
              <a:endParaRPr lang="en-US" sz="1799" spc="35">
                <a:solidFill>
                  <a:srgbClr val="111B1E"/>
                </a:solidFill>
                <a:latin typeface="Poppins Light"/>
              </a:endParaRPr>
            </a:p>
            <a:p>
              <a:pPr>
                <a:lnSpc>
                  <a:spcPts val="2880"/>
                </a:lnSpc>
              </a:pPr>
              <a:r>
                <a:rPr lang="en-US" sz="1800" spc="36">
                  <a:solidFill>
                    <a:srgbClr val="111B1E"/>
                  </a:solidFill>
                  <a:latin typeface="Poppins Light"/>
                </a:rPr>
                <a:t>https://www.academia.edu/46799010/IJERT_Fake_News_Detection_using_Machine_Learning_Algorithms</a:t>
              </a:r>
            </a:p>
          </p:txBody>
        </p:sp>
      </p:grpSp>
      <p:grpSp>
        <p:nvGrpSpPr>
          <p:cNvPr id="13" name="Group 13"/>
          <p:cNvGrpSpPr/>
          <p:nvPr/>
        </p:nvGrpSpPr>
        <p:grpSpPr>
          <a:xfrm>
            <a:off x="17626213" y="9258300"/>
            <a:ext cx="661787" cy="167035"/>
            <a:chOff x="0" y="0"/>
            <a:chExt cx="2012677" cy="508000"/>
          </a:xfrm>
        </p:grpSpPr>
        <p:sp>
          <p:nvSpPr>
            <p:cNvPr id="14" name="Freeform 14"/>
            <p:cNvSpPr/>
            <p:nvPr/>
          </p:nvSpPr>
          <p:spPr>
            <a:xfrm>
              <a:off x="0" y="215900"/>
              <a:ext cx="1716767" cy="76200"/>
            </a:xfrm>
            <a:custGeom>
              <a:avLst/>
              <a:gdLst/>
              <a:ahLst/>
              <a:cxnLst/>
              <a:rect l="l" t="t" r="r" b="b"/>
              <a:pathLst>
                <a:path w="1716767" h="76200">
                  <a:moveTo>
                    <a:pt x="0" y="0"/>
                  </a:moveTo>
                  <a:lnTo>
                    <a:pt x="1716767" y="0"/>
                  </a:lnTo>
                  <a:lnTo>
                    <a:pt x="1716767" y="76200"/>
                  </a:lnTo>
                  <a:lnTo>
                    <a:pt x="0" y="76200"/>
                  </a:lnTo>
                  <a:close/>
                </a:path>
              </a:pathLst>
            </a:custGeom>
            <a:solidFill>
              <a:srgbClr val="111B1E"/>
            </a:solidFill>
          </p:spPr>
          <p:txBody>
            <a:bodyPr/>
            <a:lstStyle/>
            <a:p>
              <a:endParaRPr lang="en-IN"/>
            </a:p>
          </p:txBody>
        </p:sp>
        <p:sp>
          <p:nvSpPr>
            <p:cNvPr id="15" name="Freeform 15"/>
            <p:cNvSpPr/>
            <p:nvPr/>
          </p:nvSpPr>
          <p:spPr>
            <a:xfrm>
              <a:off x="1638027" y="1270"/>
              <a:ext cx="374650" cy="505460"/>
            </a:xfrm>
            <a:custGeom>
              <a:avLst/>
              <a:gdLst/>
              <a:ahLst/>
              <a:cxnLst/>
              <a:rect l="l" t="t" r="r" b="b"/>
              <a:pathLst>
                <a:path w="374650" h="505460">
                  <a:moveTo>
                    <a:pt x="0" y="505460"/>
                  </a:moveTo>
                  <a:lnTo>
                    <a:pt x="0" y="0"/>
                  </a:lnTo>
                  <a:lnTo>
                    <a:pt x="374650" y="252730"/>
                  </a:lnTo>
                  <a:close/>
                </a:path>
              </a:pathLst>
            </a:custGeom>
            <a:solidFill>
              <a:srgbClr val="111B1E"/>
            </a:solidFill>
          </p:spPr>
          <p:txBody>
            <a:bodyPr/>
            <a:lstStyle/>
            <a:p>
              <a:endParaRPr lang="en-IN"/>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35D6B"/>
        </a:solidFill>
        <a:effectLst/>
      </p:bgPr>
    </p:bg>
    <p:spTree>
      <p:nvGrpSpPr>
        <p:cNvPr id="1" name=""/>
        <p:cNvGrpSpPr/>
        <p:nvPr/>
      </p:nvGrpSpPr>
      <p:grpSpPr>
        <a:xfrm>
          <a:off x="0" y="0"/>
          <a:ext cx="0" cy="0"/>
          <a:chOff x="0" y="0"/>
          <a:chExt cx="0" cy="0"/>
        </a:xfrm>
      </p:grpSpPr>
      <p:sp>
        <p:nvSpPr>
          <p:cNvPr id="2" name="TextBox 2"/>
          <p:cNvSpPr txBox="1"/>
          <p:nvPr/>
        </p:nvSpPr>
        <p:spPr>
          <a:xfrm>
            <a:off x="10800302" y="3415911"/>
            <a:ext cx="5398098" cy="3288143"/>
          </a:xfrm>
          <a:prstGeom prst="rect">
            <a:avLst/>
          </a:prstGeom>
        </p:spPr>
        <p:txBody>
          <a:bodyPr lIns="0" tIns="0" rIns="0" bIns="0" rtlCol="0" anchor="t">
            <a:spAutoFit/>
          </a:bodyPr>
          <a:lstStyle/>
          <a:p>
            <a:pPr>
              <a:lnSpc>
                <a:spcPts val="8640"/>
              </a:lnSpc>
            </a:pPr>
            <a:r>
              <a:rPr lang="en-US" sz="7200">
                <a:solidFill>
                  <a:srgbClr val="F0F2F4"/>
                </a:solidFill>
                <a:latin typeface="RoxboroughCF"/>
              </a:rPr>
              <a:t>Your Approach to problem</a:t>
            </a:r>
          </a:p>
        </p:txBody>
      </p:sp>
      <p:grpSp>
        <p:nvGrpSpPr>
          <p:cNvPr id="3" name="Group 3"/>
          <p:cNvGrpSpPr/>
          <p:nvPr/>
        </p:nvGrpSpPr>
        <p:grpSpPr>
          <a:xfrm>
            <a:off x="16597513" y="5059982"/>
            <a:ext cx="661787" cy="167035"/>
            <a:chOff x="0" y="0"/>
            <a:chExt cx="2012677" cy="508000"/>
          </a:xfrm>
        </p:grpSpPr>
        <p:sp>
          <p:nvSpPr>
            <p:cNvPr id="4" name="Freeform 4"/>
            <p:cNvSpPr/>
            <p:nvPr/>
          </p:nvSpPr>
          <p:spPr>
            <a:xfrm>
              <a:off x="0" y="215900"/>
              <a:ext cx="1716767" cy="76200"/>
            </a:xfrm>
            <a:custGeom>
              <a:avLst/>
              <a:gdLst/>
              <a:ahLst/>
              <a:cxnLst/>
              <a:rect l="l" t="t" r="r" b="b"/>
              <a:pathLst>
                <a:path w="1716767" h="76200">
                  <a:moveTo>
                    <a:pt x="0" y="0"/>
                  </a:moveTo>
                  <a:lnTo>
                    <a:pt x="1716767" y="0"/>
                  </a:lnTo>
                  <a:lnTo>
                    <a:pt x="1716767" y="76200"/>
                  </a:lnTo>
                  <a:lnTo>
                    <a:pt x="0" y="76200"/>
                  </a:lnTo>
                  <a:close/>
                </a:path>
              </a:pathLst>
            </a:custGeom>
            <a:solidFill>
              <a:srgbClr val="F0F2F4"/>
            </a:solidFill>
          </p:spPr>
          <p:txBody>
            <a:bodyPr/>
            <a:lstStyle/>
            <a:p>
              <a:endParaRPr lang="en-IN"/>
            </a:p>
          </p:txBody>
        </p:sp>
        <p:sp>
          <p:nvSpPr>
            <p:cNvPr id="5" name="Freeform 5"/>
            <p:cNvSpPr/>
            <p:nvPr/>
          </p:nvSpPr>
          <p:spPr>
            <a:xfrm>
              <a:off x="1638027" y="1270"/>
              <a:ext cx="374650" cy="505460"/>
            </a:xfrm>
            <a:custGeom>
              <a:avLst/>
              <a:gdLst/>
              <a:ahLst/>
              <a:cxnLst/>
              <a:rect l="l" t="t" r="r" b="b"/>
              <a:pathLst>
                <a:path w="374650" h="505460">
                  <a:moveTo>
                    <a:pt x="0" y="505460"/>
                  </a:moveTo>
                  <a:lnTo>
                    <a:pt x="0" y="0"/>
                  </a:lnTo>
                  <a:lnTo>
                    <a:pt x="374650" y="252730"/>
                  </a:lnTo>
                  <a:close/>
                </a:path>
              </a:pathLst>
            </a:custGeom>
            <a:solidFill>
              <a:srgbClr val="F0F2F4"/>
            </a:solidFill>
          </p:spPr>
          <p:txBody>
            <a:bodyPr/>
            <a:lstStyle/>
            <a:p>
              <a:endParaRPr lang="en-IN"/>
            </a:p>
          </p:txBody>
        </p:sp>
      </p:grpSp>
      <p:grpSp>
        <p:nvGrpSpPr>
          <p:cNvPr id="6" name="Group 6"/>
          <p:cNvGrpSpPr/>
          <p:nvPr/>
        </p:nvGrpSpPr>
        <p:grpSpPr>
          <a:xfrm>
            <a:off x="1082158" y="735464"/>
            <a:ext cx="8061842" cy="8816072"/>
            <a:chOff x="0" y="0"/>
            <a:chExt cx="10749122" cy="11754762"/>
          </a:xfrm>
        </p:grpSpPr>
        <p:sp>
          <p:nvSpPr>
            <p:cNvPr id="7" name="AutoShape 7"/>
            <p:cNvSpPr/>
            <p:nvPr/>
          </p:nvSpPr>
          <p:spPr>
            <a:xfrm>
              <a:off x="0" y="0"/>
              <a:ext cx="10749122" cy="14874"/>
            </a:xfrm>
            <a:prstGeom prst="rect">
              <a:avLst/>
            </a:prstGeom>
            <a:solidFill>
              <a:srgbClr val="F0F2F4"/>
            </a:solidFill>
          </p:spPr>
          <p:txBody>
            <a:bodyPr/>
            <a:lstStyle/>
            <a:p>
              <a:endParaRPr lang="en-IN"/>
            </a:p>
          </p:txBody>
        </p:sp>
        <p:sp>
          <p:nvSpPr>
            <p:cNvPr id="8" name="TextBox 8"/>
            <p:cNvSpPr txBox="1"/>
            <p:nvPr/>
          </p:nvSpPr>
          <p:spPr>
            <a:xfrm>
              <a:off x="0" y="4042681"/>
              <a:ext cx="10749122" cy="1124753"/>
            </a:xfrm>
            <a:prstGeom prst="rect">
              <a:avLst/>
            </a:prstGeom>
          </p:spPr>
          <p:txBody>
            <a:bodyPr lIns="0" tIns="0" rIns="0" bIns="0" rtlCol="0" anchor="t">
              <a:spAutoFit/>
            </a:bodyPr>
            <a:lstStyle/>
            <a:p>
              <a:pPr>
                <a:lnSpc>
                  <a:spcPts val="3434"/>
                </a:lnSpc>
                <a:spcBef>
                  <a:spcPct val="0"/>
                </a:spcBef>
              </a:pPr>
              <a:r>
                <a:rPr lang="en-US" sz="2453" spc="24">
                  <a:solidFill>
                    <a:srgbClr val="F0F2F4"/>
                  </a:solidFill>
                  <a:latin typeface="Poppins Medium"/>
                </a:rPr>
                <a:t>2. Use NLP (Natural Language Processing) to extract the keywords from the inputted text</a:t>
              </a:r>
            </a:p>
          </p:txBody>
        </p:sp>
        <p:sp>
          <p:nvSpPr>
            <p:cNvPr id="9" name="TextBox 9"/>
            <p:cNvSpPr txBox="1"/>
            <p:nvPr/>
          </p:nvSpPr>
          <p:spPr>
            <a:xfrm>
              <a:off x="0" y="5470211"/>
              <a:ext cx="10749122" cy="916433"/>
            </a:xfrm>
            <a:prstGeom prst="rect">
              <a:avLst/>
            </a:prstGeom>
          </p:spPr>
          <p:txBody>
            <a:bodyPr lIns="0" tIns="0" rIns="0" bIns="0" rtlCol="0" anchor="t">
              <a:spAutoFit/>
            </a:bodyPr>
            <a:lstStyle/>
            <a:p>
              <a:pPr>
                <a:lnSpc>
                  <a:spcPts val="2990"/>
                </a:lnSpc>
              </a:pPr>
              <a:r>
                <a:rPr lang="en-US" sz="1869" spc="37">
                  <a:solidFill>
                    <a:srgbClr val="F0F2F4"/>
                  </a:solidFill>
                  <a:latin typeface="Poppins Light"/>
                </a:rPr>
                <a:t>The text cannot be interpreted by the algorithms directly. Instead, we have to first preprocess our text data.</a:t>
              </a:r>
            </a:p>
          </p:txBody>
        </p:sp>
        <p:sp>
          <p:nvSpPr>
            <p:cNvPr id="10" name="TextBox 10"/>
            <p:cNvSpPr txBox="1"/>
            <p:nvPr/>
          </p:nvSpPr>
          <p:spPr>
            <a:xfrm>
              <a:off x="0" y="1091690"/>
              <a:ext cx="10749122" cy="544642"/>
            </a:xfrm>
            <a:prstGeom prst="rect">
              <a:avLst/>
            </a:prstGeom>
          </p:spPr>
          <p:txBody>
            <a:bodyPr lIns="0" tIns="0" rIns="0" bIns="0" rtlCol="0" anchor="t">
              <a:spAutoFit/>
            </a:bodyPr>
            <a:lstStyle/>
            <a:p>
              <a:pPr marL="529721" lvl="1" indent="-264860">
                <a:lnSpc>
                  <a:spcPts val="3434"/>
                </a:lnSpc>
                <a:spcBef>
                  <a:spcPct val="0"/>
                </a:spcBef>
                <a:buFont typeface="Arial"/>
                <a:buChar char="•"/>
              </a:pPr>
              <a:r>
                <a:rPr lang="en-US" sz="2453" spc="24">
                  <a:solidFill>
                    <a:srgbClr val="F0F2F4"/>
                  </a:solidFill>
                  <a:latin typeface="Poppins Medium"/>
                </a:rPr>
                <a:t>Data Preprocessing</a:t>
              </a:r>
            </a:p>
          </p:txBody>
        </p:sp>
        <p:sp>
          <p:nvSpPr>
            <p:cNvPr id="11" name="TextBox 11"/>
            <p:cNvSpPr txBox="1"/>
            <p:nvPr/>
          </p:nvSpPr>
          <p:spPr>
            <a:xfrm>
              <a:off x="0" y="1939109"/>
              <a:ext cx="10749122" cy="916433"/>
            </a:xfrm>
            <a:prstGeom prst="rect">
              <a:avLst/>
            </a:prstGeom>
          </p:spPr>
          <p:txBody>
            <a:bodyPr lIns="0" tIns="0" rIns="0" bIns="0" rtlCol="0" anchor="t">
              <a:spAutoFit/>
            </a:bodyPr>
            <a:lstStyle/>
            <a:p>
              <a:pPr>
                <a:lnSpc>
                  <a:spcPts val="2990"/>
                </a:lnSpc>
              </a:pPr>
              <a:r>
                <a:rPr lang="en-US" sz="1869" spc="37">
                  <a:solidFill>
                    <a:srgbClr val="F0F2F4"/>
                  </a:solidFill>
                  <a:latin typeface="Poppins Light"/>
                </a:rPr>
                <a:t>Cleaning the datasets and making sure that no null values are present. We also check whether our dataset is well - distributed.</a:t>
              </a:r>
            </a:p>
          </p:txBody>
        </p:sp>
        <p:sp>
          <p:nvSpPr>
            <p:cNvPr id="12" name="TextBox 12"/>
            <p:cNvSpPr txBox="1"/>
            <p:nvPr/>
          </p:nvSpPr>
          <p:spPr>
            <a:xfrm>
              <a:off x="0" y="7573783"/>
              <a:ext cx="10749122" cy="544642"/>
            </a:xfrm>
            <a:prstGeom prst="rect">
              <a:avLst/>
            </a:prstGeom>
          </p:spPr>
          <p:txBody>
            <a:bodyPr lIns="0" tIns="0" rIns="0" bIns="0" rtlCol="0" anchor="t">
              <a:spAutoFit/>
            </a:bodyPr>
            <a:lstStyle/>
            <a:p>
              <a:pPr>
                <a:lnSpc>
                  <a:spcPts val="3434"/>
                </a:lnSpc>
                <a:spcBef>
                  <a:spcPct val="0"/>
                </a:spcBef>
              </a:pPr>
              <a:r>
                <a:rPr lang="en-US" sz="2453" spc="24">
                  <a:solidFill>
                    <a:srgbClr val="F0F2F4"/>
                  </a:solidFill>
                  <a:latin typeface="Poppins Medium"/>
                </a:rPr>
                <a:t>3. Building the Multinomial Naive Bayes Classifier</a:t>
              </a:r>
            </a:p>
          </p:txBody>
        </p:sp>
        <p:sp>
          <p:nvSpPr>
            <p:cNvPr id="13" name="TextBox 13"/>
            <p:cNvSpPr txBox="1"/>
            <p:nvPr/>
          </p:nvSpPr>
          <p:spPr>
            <a:xfrm>
              <a:off x="0" y="8421202"/>
              <a:ext cx="10749122" cy="3333560"/>
            </a:xfrm>
            <a:prstGeom prst="rect">
              <a:avLst/>
            </a:prstGeom>
          </p:spPr>
          <p:txBody>
            <a:bodyPr lIns="0" tIns="0" rIns="0" bIns="0" rtlCol="0" anchor="t">
              <a:spAutoFit/>
            </a:bodyPr>
            <a:lstStyle/>
            <a:p>
              <a:pPr>
                <a:lnSpc>
                  <a:spcPts val="2990"/>
                </a:lnSpc>
              </a:pPr>
              <a:r>
                <a:rPr lang="en-US" sz="1869" spc="37">
                  <a:solidFill>
                    <a:srgbClr val="F0F2F4"/>
                  </a:solidFill>
                  <a:latin typeface="Poppins Light"/>
                </a:rPr>
                <a:t>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pPr>
                <a:lnSpc>
                  <a:spcPts val="2990"/>
                </a:lnSpc>
              </a:pPr>
              <a:endParaRPr lang="en-US" sz="1869" spc="37">
                <a:solidFill>
                  <a:srgbClr val="F0F2F4"/>
                </a:solidFill>
                <a:latin typeface="Poppins Ligh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35D6B"/>
        </a:solidFill>
        <a:effectLst/>
      </p:bgPr>
    </p:bg>
    <p:spTree>
      <p:nvGrpSpPr>
        <p:cNvPr id="1" name=""/>
        <p:cNvGrpSpPr/>
        <p:nvPr/>
      </p:nvGrpSpPr>
      <p:grpSpPr>
        <a:xfrm>
          <a:off x="0" y="0"/>
          <a:ext cx="0" cy="0"/>
          <a:chOff x="0" y="0"/>
          <a:chExt cx="0" cy="0"/>
        </a:xfrm>
      </p:grpSpPr>
      <p:sp>
        <p:nvSpPr>
          <p:cNvPr id="2" name="AutoShape 2"/>
          <p:cNvSpPr/>
          <p:nvPr/>
        </p:nvSpPr>
        <p:spPr>
          <a:xfrm>
            <a:off x="1339117" y="3179587"/>
            <a:ext cx="9525" cy="6078713"/>
          </a:xfrm>
          <a:prstGeom prst="rect">
            <a:avLst/>
          </a:prstGeom>
          <a:solidFill>
            <a:srgbClr val="F0F2F4"/>
          </a:solidFill>
        </p:spPr>
        <p:txBody>
          <a:bodyPr/>
          <a:lstStyle/>
          <a:p>
            <a:endParaRPr lang="en-IN"/>
          </a:p>
        </p:txBody>
      </p:sp>
      <p:sp>
        <p:nvSpPr>
          <p:cNvPr id="3" name="TextBox 3"/>
          <p:cNvSpPr txBox="1"/>
          <p:nvPr/>
        </p:nvSpPr>
        <p:spPr>
          <a:xfrm>
            <a:off x="1810193" y="3482539"/>
            <a:ext cx="14667614" cy="5634151"/>
          </a:xfrm>
          <a:prstGeom prst="rect">
            <a:avLst/>
          </a:prstGeom>
        </p:spPr>
        <p:txBody>
          <a:bodyPr lIns="0" tIns="0" rIns="0" bIns="0" rtlCol="0" anchor="t">
            <a:spAutoFit/>
          </a:bodyPr>
          <a:lstStyle/>
          <a:p>
            <a:pPr algn="just">
              <a:lnSpc>
                <a:spcPts val="4981"/>
              </a:lnSpc>
              <a:spcBef>
                <a:spcPct val="0"/>
              </a:spcBef>
            </a:pPr>
            <a:r>
              <a:rPr lang="en-US" sz="3558" spc="35">
                <a:solidFill>
                  <a:srgbClr val="F0F2F4"/>
                </a:solidFill>
                <a:latin typeface="Poppins Medium"/>
              </a:rPr>
              <a:t>The project has been made using the static datasets. Through these we can only test the data which is present in the predefined training data sets. The project gives appropriate result for the test data that is present in the training datasets. Thus, the future scope of the project is connecting this tool to the internet news which gives results even for the test data that is not present in the training data sets. We can even change to some other better classifier to classify the data other than naïve bayes.</a:t>
            </a:r>
          </a:p>
        </p:txBody>
      </p:sp>
      <p:sp>
        <p:nvSpPr>
          <p:cNvPr id="4" name="TextBox 4"/>
          <p:cNvSpPr txBox="1"/>
          <p:nvPr/>
        </p:nvSpPr>
        <p:spPr>
          <a:xfrm>
            <a:off x="1810193" y="1019175"/>
            <a:ext cx="15256615" cy="1462425"/>
          </a:xfrm>
          <a:prstGeom prst="rect">
            <a:avLst/>
          </a:prstGeom>
        </p:spPr>
        <p:txBody>
          <a:bodyPr lIns="0" tIns="0" rIns="0" bIns="0" rtlCol="0" anchor="t">
            <a:spAutoFit/>
          </a:bodyPr>
          <a:lstStyle/>
          <a:p>
            <a:pPr algn="ctr">
              <a:lnSpc>
                <a:spcPts val="11519"/>
              </a:lnSpc>
            </a:pPr>
            <a:r>
              <a:rPr lang="en-US" sz="9599">
                <a:solidFill>
                  <a:srgbClr val="F0F2F4"/>
                </a:solidFill>
                <a:latin typeface="RoxboroughCF"/>
              </a:rPr>
              <a:t>Future Scope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C6DD"/>
        </a:solidFill>
        <a:effectLst/>
      </p:bgPr>
    </p:bg>
    <p:spTree>
      <p:nvGrpSpPr>
        <p:cNvPr id="1" name=""/>
        <p:cNvGrpSpPr/>
        <p:nvPr/>
      </p:nvGrpSpPr>
      <p:grpSpPr>
        <a:xfrm>
          <a:off x="0" y="0"/>
          <a:ext cx="0" cy="0"/>
          <a:chOff x="0" y="0"/>
          <a:chExt cx="0" cy="0"/>
        </a:xfrm>
      </p:grpSpPr>
      <p:sp>
        <p:nvSpPr>
          <p:cNvPr id="2" name="AutoShape 2"/>
          <p:cNvSpPr/>
          <p:nvPr/>
        </p:nvSpPr>
        <p:spPr>
          <a:xfrm>
            <a:off x="1665663" y="7405940"/>
            <a:ext cx="14956674" cy="9525"/>
          </a:xfrm>
          <a:prstGeom prst="rect">
            <a:avLst/>
          </a:prstGeom>
          <a:solidFill>
            <a:srgbClr val="111B1E"/>
          </a:solidFill>
        </p:spPr>
        <p:txBody>
          <a:bodyPr/>
          <a:lstStyle/>
          <a:p>
            <a:endParaRPr lang="en-IN"/>
          </a:p>
        </p:txBody>
      </p:sp>
      <p:sp>
        <p:nvSpPr>
          <p:cNvPr id="3" name="TextBox 3"/>
          <p:cNvSpPr txBox="1"/>
          <p:nvPr/>
        </p:nvSpPr>
        <p:spPr>
          <a:xfrm>
            <a:off x="2562134" y="4217025"/>
            <a:ext cx="13163732" cy="1462425"/>
          </a:xfrm>
          <a:prstGeom prst="rect">
            <a:avLst/>
          </a:prstGeom>
        </p:spPr>
        <p:txBody>
          <a:bodyPr lIns="0" tIns="0" rIns="0" bIns="0" rtlCol="0" anchor="t">
            <a:spAutoFit/>
          </a:bodyPr>
          <a:lstStyle/>
          <a:p>
            <a:pPr algn="ctr">
              <a:lnSpc>
                <a:spcPts val="11519"/>
              </a:lnSpc>
            </a:pPr>
            <a:r>
              <a:rPr lang="en-US" sz="9600">
                <a:solidFill>
                  <a:srgbClr val="111B1E"/>
                </a:solidFill>
                <a:latin typeface="RoxboroughCF"/>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584</Words>
  <Application>Microsoft Office PowerPoint</Application>
  <PresentationFormat>Custom</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Poppins Light</vt:lpstr>
      <vt:lpstr>Arial</vt:lpstr>
      <vt:lpstr>Poppins Medium</vt:lpstr>
      <vt:lpstr>RoxboroughCF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AIES Fake News Detector</dc:title>
  <dc:creator>Aadi Jain</dc:creator>
  <cp:lastModifiedBy>Aadi Jain</cp:lastModifiedBy>
  <cp:revision>1</cp:revision>
  <dcterms:created xsi:type="dcterms:W3CDTF">2006-08-16T00:00:00Z</dcterms:created>
  <dcterms:modified xsi:type="dcterms:W3CDTF">2023-07-15T12:14:59Z</dcterms:modified>
  <dc:identifier>DAFRSLsHJQk</dc:identifier>
</cp:coreProperties>
</file>