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2"/>
  </p:notesMasterIdLst>
  <p:sldIdLst>
    <p:sldId id="257" r:id="rId3"/>
    <p:sldId id="256" r:id="rId4"/>
    <p:sldId id="258" r:id="rId5"/>
    <p:sldId id="259" r:id="rId6"/>
    <p:sldId id="260" r:id="rId7"/>
    <p:sldId id="270" r:id="rId8"/>
    <p:sldId id="274" r:id="rId9"/>
    <p:sldId id="275" r:id="rId10"/>
    <p:sldId id="284" r:id="rId11"/>
    <p:sldId id="276" r:id="rId12"/>
    <p:sldId id="277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1" r:id="rId23"/>
    <p:sldId id="272" r:id="rId24"/>
    <p:sldId id="278" r:id="rId25"/>
    <p:sldId id="280" r:id="rId26"/>
    <p:sldId id="279" r:id="rId27"/>
    <p:sldId id="281" r:id="rId28"/>
    <p:sldId id="282" r:id="rId29"/>
    <p:sldId id="283" r:id="rId30"/>
    <p:sldId id="273" r:id="rId31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58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333500" y="812800"/>
            <a:ext cx="4884738" cy="4002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720CDCC9-3550-4ECE-A72D-E7583E60DBA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D49127-D0C0-4F1F-B9C2-84CFB6EAEAFF}" type="slidenum">
              <a:rPr lang="en-US"/>
              <a:pPr/>
              <a:t>1</a:t>
            </a:fld>
            <a:endParaRPr lang="en-US"/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4BAE79-39AB-4B2C-BA77-25E140832052}" type="slidenum">
              <a:rPr lang="en-US"/>
              <a:pPr/>
              <a:t>15</a:t>
            </a:fld>
            <a:endParaRPr lang="en-US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8075" y="812800"/>
            <a:ext cx="5338763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E44483-A09C-4EA3-B344-248BA0443304}" type="slidenum">
              <a:rPr lang="en-US"/>
              <a:pPr/>
              <a:t>16</a:t>
            </a:fld>
            <a:endParaRPr lang="en-US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8075" y="812800"/>
            <a:ext cx="5338763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7E9716-6438-4FEA-839E-3D5DA0901E0A}" type="slidenum">
              <a:rPr lang="en-US"/>
              <a:pPr/>
              <a:t>17</a:t>
            </a:fld>
            <a:endParaRPr lang="en-US"/>
          </a:p>
        </p:txBody>
      </p:sp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8075" y="812800"/>
            <a:ext cx="5338763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EFB7B3-9022-4991-BA86-1DA2FDFC26E0}" type="slidenum">
              <a:rPr lang="en-US"/>
              <a:pPr/>
              <a:t>18</a:t>
            </a:fld>
            <a:endParaRPr lang="en-US"/>
          </a:p>
        </p:txBody>
      </p:sp>
      <p:sp>
        <p:nvSpPr>
          <p:cNvPr id="33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8075" y="812800"/>
            <a:ext cx="5338763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0A6401-4430-4240-9689-60F4F5F954A3}" type="slidenum">
              <a:rPr lang="en-US"/>
              <a:pPr/>
              <a:t>19</a:t>
            </a:fld>
            <a:endParaRPr lang="en-US"/>
          </a:p>
        </p:txBody>
      </p:sp>
      <p:sp>
        <p:nvSpPr>
          <p:cNvPr id="34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8075" y="812800"/>
            <a:ext cx="5338763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31ED44-90FF-4B0E-8773-DFC16355C30D}" type="slidenum">
              <a:rPr lang="en-US"/>
              <a:pPr/>
              <a:t>20</a:t>
            </a:fld>
            <a:endParaRPr lang="en-US"/>
          </a:p>
        </p:txBody>
      </p:sp>
      <p:sp>
        <p:nvSpPr>
          <p:cNvPr id="35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8075" y="812800"/>
            <a:ext cx="5338763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AFE9-85B1-4515-86D2-129CC8D22192}" type="slidenum">
              <a:rPr lang="en-US"/>
              <a:pPr/>
              <a:t>21</a:t>
            </a:fld>
            <a:endParaRPr lang="en-US"/>
          </a:p>
        </p:txBody>
      </p:sp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8075" y="812800"/>
            <a:ext cx="5338763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40B395-7C38-49C5-8CC0-4CD2CA0CFED8}" type="slidenum">
              <a:rPr lang="en-US"/>
              <a:pPr/>
              <a:t>22</a:t>
            </a:fld>
            <a:endParaRPr lang="en-US"/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8075" y="812800"/>
            <a:ext cx="5338763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40B395-7C38-49C5-8CC0-4CD2CA0CFED8}" type="slidenum">
              <a:rPr lang="en-US"/>
              <a:pPr/>
              <a:t>23</a:t>
            </a:fld>
            <a:endParaRPr lang="en-US"/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8075" y="812800"/>
            <a:ext cx="5338763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40B395-7C38-49C5-8CC0-4CD2CA0CFED8}" type="slidenum">
              <a:rPr lang="en-US"/>
              <a:pPr/>
              <a:t>24</a:t>
            </a:fld>
            <a:endParaRPr lang="en-US"/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8075" y="812800"/>
            <a:ext cx="5338763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E800AF-0A93-493D-9FB8-B68B6C5E401E}" type="slidenum">
              <a:rPr lang="en-US"/>
              <a:pPr/>
              <a:t>2</a:t>
            </a:fld>
            <a:endParaRPr lang="en-US"/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40B395-7C38-49C5-8CC0-4CD2CA0CFED8}" type="slidenum">
              <a:rPr lang="en-US"/>
              <a:pPr/>
              <a:t>25</a:t>
            </a:fld>
            <a:endParaRPr lang="en-US"/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8075" y="812800"/>
            <a:ext cx="5338763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40B395-7C38-49C5-8CC0-4CD2CA0CFED8}" type="slidenum">
              <a:rPr lang="en-US"/>
              <a:pPr/>
              <a:t>26</a:t>
            </a:fld>
            <a:endParaRPr lang="en-US"/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8075" y="812800"/>
            <a:ext cx="5338763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40B395-7C38-49C5-8CC0-4CD2CA0CFED8}" type="slidenum">
              <a:rPr lang="en-US"/>
              <a:pPr/>
              <a:t>27</a:t>
            </a:fld>
            <a:endParaRPr lang="en-US"/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8075" y="812800"/>
            <a:ext cx="5338763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40B395-7C38-49C5-8CC0-4CD2CA0CFED8}" type="slidenum">
              <a:rPr lang="en-US"/>
              <a:pPr/>
              <a:t>28</a:t>
            </a:fld>
            <a:endParaRPr lang="en-US"/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8075" y="812800"/>
            <a:ext cx="5338763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F0BF3A-4064-4EAD-AD52-A0097EBD2C02}" type="slidenum">
              <a:rPr lang="en-US"/>
              <a:pPr/>
              <a:t>29</a:t>
            </a:fld>
            <a:endParaRPr lang="en-US"/>
          </a:p>
        </p:txBody>
      </p:sp>
      <p:sp>
        <p:nvSpPr>
          <p:cNvPr id="39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8075" y="812800"/>
            <a:ext cx="5338763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9E2007-30A2-4137-9F41-D3189E0212B1}" type="slidenum">
              <a:rPr lang="en-US"/>
              <a:pPr/>
              <a:t>3</a:t>
            </a:fld>
            <a:endParaRPr lang="en-US"/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F2E2A9-EEFD-470A-81B3-25BBB179265E}" type="slidenum">
              <a:rPr lang="en-US"/>
              <a:pPr/>
              <a:t>4</a:t>
            </a:fld>
            <a:endParaRPr lang="en-US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88FAF7-B61C-4D9D-B4CC-559CB56FCB82}" type="slidenum">
              <a:rPr lang="en-US"/>
              <a:pPr/>
              <a:t>5</a:t>
            </a:fld>
            <a:endParaRPr lang="en-US"/>
          </a:p>
        </p:txBody>
      </p:sp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B09260-81C0-4BAE-ACF0-6EB95625AC2E}" type="slidenum">
              <a:rPr lang="en-US"/>
              <a:pPr/>
              <a:t>6</a:t>
            </a:fld>
            <a:endParaRPr lang="en-US"/>
          </a:p>
        </p:txBody>
      </p:sp>
      <p:sp>
        <p:nvSpPr>
          <p:cNvPr id="368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8075" y="812800"/>
            <a:ext cx="5338763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2EBA6D-7BB7-4798-BE82-B9F961D42076}" type="slidenum">
              <a:rPr lang="en-US"/>
              <a:pPr/>
              <a:t>12</a:t>
            </a:fld>
            <a:endParaRPr lang="en-US"/>
          </a:p>
        </p:txBody>
      </p:sp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860BA1-8F86-450F-B5D4-18B392E1B439}" type="slidenum">
              <a:rPr lang="en-US"/>
              <a:pPr/>
              <a:t>13</a:t>
            </a:fld>
            <a:endParaRPr lang="en-US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0D2AEE-A07A-44B7-9388-F105C97C7360}" type="slidenum">
              <a:rPr lang="en-US"/>
              <a:pPr/>
              <a:t>14</a:t>
            </a:fld>
            <a:endParaRPr lang="en-US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8075" y="812800"/>
            <a:ext cx="5338763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3" y="700088"/>
            <a:ext cx="2149475" cy="6194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700088"/>
            <a:ext cx="6299200" cy="6194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B3D5784-7F9B-4C4F-ABD9-A422B64D7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29DD92E-BCE0-43DB-81DE-B9DFE832AC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39BAFD-99DB-47E5-8A4B-9042F039FC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6113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AB69F4D-9E90-4E1B-89C6-EB2CEB7694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7DD9683-E1EB-4D28-BD85-A4D06DA18E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AC60508-C7A5-4448-84AE-046C908DC8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9B6AE71-0031-462E-96B3-D4650085D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834F64-800B-4F64-AEDA-A229367535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79095EB-053C-434A-8A0E-840787C867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9A77AF3-053B-4537-BBE0-2B7A9C754A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2500" y="301625"/>
            <a:ext cx="2265363" cy="6450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6862" cy="6450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E984695-D034-47A1-B753-B2E2E7BBEA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4625" cy="1255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1562" cy="5143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89288" cy="5143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1562" cy="514350"/>
          </a:xfrm>
        </p:spPr>
        <p:txBody>
          <a:bodyPr/>
          <a:lstStyle>
            <a:lvl1pPr>
              <a:defRPr/>
            </a:lvl1pPr>
          </a:lstStyle>
          <a:p>
            <a:fld id="{699D033E-CB2A-4A86-98D2-F48EB7C05D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325" y="2138363"/>
            <a:ext cx="4129088" cy="475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2138363"/>
            <a:ext cx="4130675" cy="475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080625" cy="7559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700088"/>
            <a:ext cx="8601075" cy="1255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2138363"/>
            <a:ext cx="8412163" cy="4756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99284C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99284C"/>
          </a:solidFill>
          <a:latin typeface="Arial" charset="0"/>
          <a:ea typeface="msmincho" charset="0"/>
          <a:cs typeface="msmincho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99284C"/>
          </a:solidFill>
          <a:latin typeface="Arial" charset="0"/>
          <a:ea typeface="msmincho" charset="0"/>
          <a:cs typeface="msmincho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99284C"/>
          </a:solidFill>
          <a:latin typeface="Arial" charset="0"/>
          <a:ea typeface="msmincho" charset="0"/>
          <a:cs typeface="msmincho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99284C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99284C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99284C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99284C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99284C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333333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333333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333333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33333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4625" cy="1255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4625" cy="49831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1562" cy="514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89288" cy="514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1562" cy="514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fld id="{2F12264A-878A-4665-B942-EDF090CBD4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00008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000080"/>
          </a:solidFill>
          <a:latin typeface="Arial" charset="0"/>
          <a:cs typeface="Arial Unicode M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000080"/>
          </a:solidFill>
          <a:latin typeface="Arial" charset="0"/>
          <a:cs typeface="Arial Unicode M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000080"/>
          </a:solidFill>
          <a:latin typeface="Arial" charset="0"/>
          <a:cs typeface="Arial Unicode M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000080"/>
          </a:solidFill>
          <a:latin typeface="Arial" charset="0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00008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00008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00008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00008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2376488"/>
            <a:ext cx="9070975" cy="1328737"/>
          </a:xfrm>
          <a:ln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tIns="41400"/>
          <a:lstStyle/>
          <a:p>
            <a:pPr marL="215900" indent="-211138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US" sz="5400" u="sng" dirty="0"/>
              <a:t>Faculty Performance Based Appraisal System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27650" y="4176713"/>
            <a:ext cx="8418513" cy="4762500"/>
          </a:xfrm>
          <a:ln/>
        </p:spPr>
        <p:txBody>
          <a:bodyPr/>
          <a:lstStyle/>
          <a:p>
            <a:pPr marL="431800" indent="-319088"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u="sng" dirty="0" smtClean="0"/>
              <a:t>Presented By</a:t>
            </a:r>
            <a:r>
              <a:rPr lang="en-US" dirty="0" smtClean="0"/>
              <a:t>- </a:t>
            </a:r>
          </a:p>
          <a:p>
            <a:pPr marL="427038" indent="-322263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i="1" dirty="0" err="1" smtClean="0"/>
              <a:t>Ritika</a:t>
            </a:r>
            <a:r>
              <a:rPr lang="en-US" i="1" dirty="0" smtClean="0"/>
              <a:t> </a:t>
            </a:r>
            <a:r>
              <a:rPr lang="en-US" i="1" dirty="0" err="1" smtClean="0"/>
              <a:t>Barethia</a:t>
            </a:r>
            <a:endParaRPr lang="en-US" i="1" dirty="0" smtClean="0"/>
          </a:p>
          <a:p>
            <a:pPr marL="427038" indent="-322263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i="1" dirty="0" err="1" smtClean="0"/>
              <a:t>Shubham</a:t>
            </a:r>
            <a:r>
              <a:rPr lang="en-US" i="1" dirty="0" smtClean="0"/>
              <a:t> </a:t>
            </a:r>
            <a:r>
              <a:rPr lang="en-US" i="1" dirty="0" err="1" smtClean="0"/>
              <a:t>Neema</a:t>
            </a:r>
            <a:endParaRPr lang="en-US" i="1" dirty="0" smtClean="0"/>
          </a:p>
          <a:p>
            <a:pPr marL="427038" indent="-322263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i="1" dirty="0" err="1" smtClean="0"/>
              <a:t>Sweta</a:t>
            </a:r>
            <a:r>
              <a:rPr lang="en-US" i="1" dirty="0" smtClean="0"/>
              <a:t> </a:t>
            </a:r>
            <a:r>
              <a:rPr lang="en-US" i="1" dirty="0" err="1" smtClean="0"/>
              <a:t>Rathore</a:t>
            </a:r>
            <a:endParaRPr lang="en-US" i="1" dirty="0" smtClean="0"/>
          </a:p>
          <a:p>
            <a:pPr marL="427038" indent="-322263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i="1" dirty="0" err="1" smtClean="0"/>
              <a:t>Vikas</a:t>
            </a:r>
            <a:r>
              <a:rPr lang="en-US" i="1" dirty="0" smtClean="0"/>
              <a:t> </a:t>
            </a:r>
            <a:r>
              <a:rPr lang="en-US" i="1" dirty="0" err="1" smtClean="0"/>
              <a:t>Chouhan</a:t>
            </a:r>
            <a:endParaRPr lang="en-US" i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  <p:bldP spid="5122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888" y="1691605"/>
            <a:ext cx="9064625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Html</a:t>
            </a:r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Css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Java Script</a:t>
            </a:r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Sql</a:t>
            </a:r>
            <a:r>
              <a:rPr lang="en-IN" dirty="0" smtClean="0"/>
              <a:t> (Backend)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Wamp</a:t>
            </a:r>
            <a:r>
              <a:rPr lang="en-IN" dirty="0" smtClean="0"/>
              <a:t> Server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45</a:t>
            </a:r>
            <a:endParaRPr lang="en-IN" dirty="0"/>
          </a:p>
        </p:txBody>
      </p:sp>
      <p:pic>
        <p:nvPicPr>
          <p:cNvPr id="6" name="Content Placeholder 3" descr="gmail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384128" y="683493"/>
            <a:ext cx="3333750" cy="1371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-38100"/>
            <a:ext cx="9070975" cy="1262063"/>
          </a:xfrm>
          <a:ln/>
        </p:spPr>
        <p:txBody>
          <a:bodyPr tIns="41400"/>
          <a:lstStyle/>
          <a:p>
            <a:pPr marL="215900" indent="-211138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US"/>
              <a:t>Use Case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3550" y="1284288"/>
            <a:ext cx="3887788" cy="51228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238" y="1152525"/>
            <a:ext cx="4751387" cy="5256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41400"/>
          <a:lstStyle/>
          <a:p>
            <a:pPr marL="215900" indent="-211138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US"/>
              <a:t>Use Case...conti..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0275" y="2101850"/>
            <a:ext cx="8418513" cy="4762500"/>
          </a:xfrm>
          <a:ln/>
        </p:spPr>
        <p:txBody>
          <a:bodyPr/>
          <a:lstStyle/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    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 t="35066"/>
          <a:stretch>
            <a:fillRect/>
          </a:stretch>
        </p:blipFill>
        <p:spPr bwMode="auto">
          <a:xfrm>
            <a:off x="2208213" y="2339975"/>
            <a:ext cx="5495925" cy="37798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/>
          </p:nvPr>
        </p:nvSpPr>
        <p:spPr>
          <a:xfrm>
            <a:off x="503238" y="1768475"/>
            <a:ext cx="9067800" cy="4986338"/>
          </a:xfrm>
          <a:ln/>
        </p:spPr>
        <p:txBody>
          <a:bodyPr tIns="28080" anchor="t"/>
          <a:lstStyle/>
          <a:p>
            <a:pPr marL="342900" indent="-339725" algn="l">
              <a:spcAft>
                <a:spcPts val="1425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 b="0">
                <a:solidFill>
                  <a:srgbClr val="000000"/>
                </a:solidFill>
              </a:rPr>
              <a:t>1. Google Login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-2087563" y="-34925"/>
            <a:ext cx="9067801" cy="12588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700" b="1">
                <a:solidFill>
                  <a:srgbClr val="000080"/>
                </a:solidFill>
                <a:cs typeface="Arial Unicode MS" charset="0"/>
              </a:rPr>
              <a:t>Flow Chart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-106363"/>
            <a:ext cx="9067800" cy="1258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Flow Chart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498633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en-IN" sz="2200"/>
              <a:t>2.. View Profile							</a:t>
            </a:r>
          </a:p>
          <a:p>
            <a:pPr indent="-339725">
              <a:buClrTx/>
              <a:buFontTx/>
              <a:buNone/>
              <a:tabLst>
                <a:tab pos="34290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endParaRPr lang="en-IN" sz="220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4450" y="254000"/>
            <a:ext cx="9067800" cy="12588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4450" y="1720850"/>
            <a:ext cx="9067800" cy="49863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1500" y="944563"/>
            <a:ext cx="3640138" cy="6875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58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 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498633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200"/>
              <a:t>3. Rearch Publication and Co-                                                                       curicullar activities forms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2613" y="0"/>
            <a:ext cx="4895850" cy="7559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-2084388" y="-34925"/>
            <a:ext cx="9067801" cy="12588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700" b="1">
                <a:solidFill>
                  <a:srgbClr val="000080"/>
                </a:solidFill>
                <a:cs typeface="Arial Unicode MS" charset="0"/>
              </a:rPr>
              <a:t>Flow Chart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-215900"/>
            <a:ext cx="9067800" cy="1258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Data Flow Diagram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498633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 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725" y="792163"/>
            <a:ext cx="8999538" cy="662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88950" y="88900"/>
            <a:ext cx="9067800" cy="12588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ER Diagram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14913"/>
          </a:xfrm>
          <a:ln/>
        </p:spPr>
        <p:txBody>
          <a:bodyPr/>
          <a:lstStyle/>
          <a:p>
            <a:endParaRPr lang="en-IN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 r="4999"/>
          <a:stretch>
            <a:fillRect/>
          </a:stretch>
        </p:blipFill>
        <p:spPr bwMode="auto">
          <a:xfrm>
            <a:off x="298450" y="1152525"/>
            <a:ext cx="9564688" cy="5965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588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System Diagram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14913"/>
          </a:xfrm>
          <a:ln/>
        </p:spPr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 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300" y="1350963"/>
            <a:ext cx="8915400" cy="5432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47700" y="2376488"/>
            <a:ext cx="9070975" cy="1262062"/>
          </a:xfrm>
          <a:ln/>
        </p:spPr>
        <p:txBody>
          <a:bodyPr tIns="35280"/>
          <a:lstStyle/>
          <a:p>
            <a:pPr marL="215900" indent="-211138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US" sz="4000"/>
              <a:t>International Institute of Professional Studies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42480" rIns="0" bIns="0" anchor="ctr"/>
          <a:lstStyle/>
          <a:p>
            <a:pPr marL="215900" indent="-209550" algn="ctr">
              <a:spcAft>
                <a:spcPct val="0"/>
              </a:spcAft>
              <a:buClrTx/>
              <a:buFontTx/>
              <a:buNone/>
              <a:tabLst>
                <a:tab pos="215900" algn="l"/>
                <a:tab pos="320675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</a:tabLst>
            </a:pPr>
            <a:r>
              <a:rPr lang="en-US" sz="4800" b="1" dirty="0" err="1" smtClean="0"/>
              <a:t>Davv</a:t>
            </a:r>
            <a:endParaRPr lang="en-US" sz="48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59792" y="179437"/>
            <a:ext cx="9067800" cy="1258888"/>
          </a:xfrm>
          <a:ln/>
        </p:spPr>
        <p:txBody>
          <a:bodyPr/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14913"/>
          </a:xfrm>
          <a:ln/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7412" name="Picture 4" descr="F:\wamp\www\iips-website\iips_website\diagrams\class_diagram.png"/>
          <p:cNvPicPr>
            <a:picLocks noChangeAspect="1" noChangeArrowheads="1"/>
          </p:cNvPicPr>
          <p:nvPr/>
        </p:nvPicPr>
        <p:blipFill>
          <a:blip r:embed="rId4" cstate="print"/>
          <a:srcRect l="4081" t="15725" r="5713" b="5580"/>
          <a:stretch>
            <a:fillRect/>
          </a:stretch>
        </p:blipFill>
        <p:spPr bwMode="auto">
          <a:xfrm>
            <a:off x="1223888" y="1403573"/>
            <a:ext cx="7628018" cy="535386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9067800" cy="899517"/>
          </a:xfrm>
          <a:ln/>
        </p:spPr>
        <p:txBody>
          <a:bodyPr/>
          <a:lstStyle/>
          <a:p>
            <a:r>
              <a:rPr lang="en-IN" dirty="0" smtClean="0"/>
              <a:t>User Interfaces</a:t>
            </a:r>
            <a:endParaRPr lang="en-IN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7784" y="971525"/>
            <a:ext cx="9067800" cy="5014913"/>
          </a:xfrm>
          <a:ln/>
        </p:spPr>
        <p:txBody>
          <a:bodyPr/>
          <a:lstStyle/>
          <a:p>
            <a:r>
              <a:rPr lang="en-IN" dirty="0" smtClean="0"/>
              <a:t>IIPS College Website</a:t>
            </a:r>
            <a:endParaRPr lang="en-IN" dirty="0"/>
          </a:p>
        </p:txBody>
      </p:sp>
      <p:pic>
        <p:nvPicPr>
          <p:cNvPr id="19460" name="Picture 4" descr="C:\Users\HP\Desktop\Screen shots\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438" y="1619597"/>
            <a:ext cx="10118063" cy="568863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683493"/>
          </a:xfrm>
          <a:ln/>
        </p:spPr>
        <p:txBody>
          <a:bodyPr/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808" y="683493"/>
            <a:ext cx="9067800" cy="5014913"/>
          </a:xfrm>
          <a:ln/>
        </p:spPr>
        <p:txBody>
          <a:bodyPr/>
          <a:lstStyle/>
          <a:p>
            <a:r>
              <a:rPr lang="en-IN" dirty="0" smtClean="0"/>
              <a:t>Login</a:t>
            </a:r>
            <a:endParaRPr lang="en-I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683493"/>
          </a:xfrm>
          <a:ln/>
        </p:spPr>
        <p:txBody>
          <a:bodyPr/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776" y="611485"/>
            <a:ext cx="9067800" cy="5014913"/>
          </a:xfrm>
          <a:ln/>
        </p:spPr>
        <p:txBody>
          <a:bodyPr/>
          <a:lstStyle/>
          <a:p>
            <a:r>
              <a:rPr lang="en-IN" dirty="0" smtClean="0"/>
              <a:t>Admin</a:t>
            </a:r>
            <a:endParaRPr lang="en-IN" dirty="0"/>
          </a:p>
        </p:txBody>
      </p:sp>
      <p:pic>
        <p:nvPicPr>
          <p:cNvPr id="40962" name="Picture 2" descr="C:\Users\HP\Desktop\Screen shots\Admi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89598"/>
            <a:ext cx="10114418" cy="568658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683493"/>
          </a:xfrm>
          <a:ln/>
        </p:spPr>
        <p:txBody>
          <a:bodyPr/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808" y="683493"/>
            <a:ext cx="9067800" cy="5014913"/>
          </a:xfrm>
          <a:ln/>
        </p:spPr>
        <p:txBody>
          <a:bodyPr/>
          <a:lstStyle/>
          <a:p>
            <a:r>
              <a:rPr lang="en-IN" dirty="0" smtClean="0"/>
              <a:t>Admin Approval System</a:t>
            </a:r>
            <a:endParaRPr lang="en-IN" dirty="0"/>
          </a:p>
        </p:txBody>
      </p:sp>
      <p:pic>
        <p:nvPicPr>
          <p:cNvPr id="41986" name="Picture 2" descr="C:\Users\HP\Desktop\Screen shots\Admi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475581"/>
            <a:ext cx="10080625" cy="566758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683493"/>
          </a:xfrm>
          <a:ln/>
        </p:spPr>
        <p:txBody>
          <a:bodyPr/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808" y="683493"/>
            <a:ext cx="9067800" cy="5014913"/>
          </a:xfrm>
          <a:ln/>
        </p:spPr>
        <p:txBody>
          <a:bodyPr/>
          <a:lstStyle/>
          <a:p>
            <a:r>
              <a:rPr lang="en-IN" dirty="0" smtClean="0"/>
              <a:t>Admin View All Entries</a:t>
            </a:r>
            <a:endParaRPr lang="en-IN" dirty="0"/>
          </a:p>
        </p:txBody>
      </p:sp>
      <p:pic>
        <p:nvPicPr>
          <p:cNvPr id="43010" name="Picture 2" descr="C:\Users\HP\Desktop\Screen shots\Admin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47589"/>
            <a:ext cx="10080625" cy="561662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683493"/>
          </a:xfrm>
          <a:ln/>
        </p:spPr>
        <p:txBody>
          <a:bodyPr/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808" y="683493"/>
            <a:ext cx="9067800" cy="5014913"/>
          </a:xfrm>
          <a:ln/>
        </p:spPr>
        <p:txBody>
          <a:bodyPr/>
          <a:lstStyle/>
          <a:p>
            <a:r>
              <a:rPr lang="en-IN" dirty="0" smtClean="0"/>
              <a:t>Login</a:t>
            </a:r>
            <a:endParaRPr lang="en-I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683493"/>
          </a:xfrm>
          <a:ln/>
        </p:spPr>
        <p:txBody>
          <a:bodyPr/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808" y="683493"/>
            <a:ext cx="9067800" cy="5014913"/>
          </a:xfrm>
          <a:ln/>
        </p:spPr>
        <p:txBody>
          <a:bodyPr/>
          <a:lstStyle/>
          <a:p>
            <a:r>
              <a:rPr lang="en-IN" dirty="0" smtClean="0"/>
              <a:t>Login</a:t>
            </a:r>
            <a:endParaRPr lang="en-I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683493"/>
          </a:xfrm>
          <a:ln/>
        </p:spPr>
        <p:txBody>
          <a:bodyPr/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808" y="683493"/>
            <a:ext cx="9067800" cy="5014913"/>
          </a:xfrm>
          <a:ln/>
        </p:spPr>
        <p:txBody>
          <a:bodyPr/>
          <a:lstStyle/>
          <a:p>
            <a:r>
              <a:rPr lang="en-IN" dirty="0" smtClean="0"/>
              <a:t>Login</a:t>
            </a:r>
            <a:endParaRPr lang="en-I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58888"/>
          </a:xfrm>
          <a:ln/>
        </p:spPr>
        <p:txBody>
          <a:bodyPr/>
          <a:lstStyle/>
          <a:p>
            <a:endParaRPr lang="en-IN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14913"/>
          </a:xfrm>
          <a:ln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41400"/>
          <a:lstStyle/>
          <a:p>
            <a:pPr marL="215900" indent="-211138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US" dirty="0"/>
              <a:t>Introduction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0275" y="2101850"/>
            <a:ext cx="8418513" cy="4762500"/>
          </a:xfrm>
          <a:ln/>
        </p:spPr>
        <p:txBody>
          <a:bodyPr tIns="17640"/>
          <a:lstStyle/>
          <a:p>
            <a:pPr marL="0" indent="0" algn="just">
              <a:lnSpc>
                <a:spcPct val="95000"/>
              </a:lnSpc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sz="2800" dirty="0">
                <a:latin typeface="Times New Roman" pitchFamily="16" charset="0"/>
                <a:cs typeface="Times New Roman" pitchFamily="16" charset="0"/>
              </a:rPr>
              <a:t>To design and develop a Computerized System, it is necessary to manage information of faculties more effectively using the concepts of database design and easy-to-use GUI interface which would help the user to save time and effort.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41400"/>
          <a:lstStyle/>
          <a:p>
            <a:pPr marL="215900" indent="-211138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US" dirty="0"/>
              <a:t>Objective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8513" y="1352550"/>
            <a:ext cx="8418512" cy="4762500"/>
          </a:xfrm>
          <a:ln/>
        </p:spPr>
        <p:txBody>
          <a:bodyPr tIns="15120"/>
          <a:lstStyle/>
          <a:p>
            <a:pPr marL="0" indent="107950" algn="just">
              <a:lnSpc>
                <a:spcPct val="95000"/>
              </a:lnSpc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sz="2400" b="1" u="sng" dirty="0">
              <a:latin typeface="Times New Roman" pitchFamily="16" charset="0"/>
              <a:cs typeface="Times New Roman" pitchFamily="16" charset="0"/>
            </a:endParaRPr>
          </a:p>
          <a:p>
            <a:pPr marL="427038" indent="-322263" algn="just">
              <a:lnSpc>
                <a:spcPct val="89000"/>
              </a:lnSpc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sz="2400" dirty="0"/>
              <a:t>Computerization of present system which results in effective and efficient use of time and effort. </a:t>
            </a:r>
          </a:p>
          <a:p>
            <a:pPr marL="427038" indent="-322263" algn="just">
              <a:lnSpc>
                <a:spcPct val="89000"/>
              </a:lnSpc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sz="2400" dirty="0"/>
              <a:t>Integrating information at one place.</a:t>
            </a:r>
          </a:p>
          <a:p>
            <a:pPr marL="427038" indent="-322263" algn="just">
              <a:lnSpc>
                <a:spcPct val="89000"/>
              </a:lnSpc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sz="2400" dirty="0"/>
              <a:t>To provide security of information.</a:t>
            </a:r>
          </a:p>
          <a:p>
            <a:pPr marL="427038" indent="-322263" algn="just">
              <a:lnSpc>
                <a:spcPct val="89000"/>
              </a:lnSpc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sz="2400" dirty="0"/>
              <a:t>To increase efficiency of Information management. </a:t>
            </a:r>
          </a:p>
          <a:p>
            <a:pPr marL="427038" indent="-322263" algn="just">
              <a:lnSpc>
                <a:spcPct val="89000"/>
              </a:lnSpc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sz="2400" dirty="0"/>
              <a:t>Storing Academic ,Personal and Professional  at a one place.</a:t>
            </a:r>
          </a:p>
          <a:p>
            <a:pPr marL="427038" indent="-322263" algn="just">
              <a:lnSpc>
                <a:spcPct val="89000"/>
              </a:lnSpc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sz="2400" dirty="0"/>
              <a:t>To generate reports at a single click.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41400"/>
          <a:lstStyle/>
          <a:p>
            <a:pPr marL="215900" indent="-211138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2325" y="2138363"/>
            <a:ext cx="8418513" cy="4762500"/>
          </a:xfrm>
          <a:ln/>
        </p:spPr>
        <p:txBody>
          <a:bodyPr/>
          <a:lstStyle/>
          <a:p>
            <a:pPr marL="427038" indent="-322263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27038" algn="l"/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r>
              <a:rPr lang="en-US" dirty="0" err="1"/>
              <a:t>Git</a:t>
            </a:r>
            <a:endParaRPr lang="en-US" dirty="0"/>
          </a:p>
          <a:p>
            <a:pPr marL="427038" indent="-322263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27038" algn="l"/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r>
              <a:rPr lang="en-US" dirty="0"/>
              <a:t>Asynchronous </a:t>
            </a:r>
            <a:r>
              <a:rPr lang="en-US" dirty="0" err="1"/>
              <a:t>Javascript</a:t>
            </a:r>
            <a:r>
              <a:rPr lang="en-US" dirty="0"/>
              <a:t> And XML</a:t>
            </a:r>
          </a:p>
          <a:p>
            <a:pPr marL="427038" indent="-322263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27038" algn="l"/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r>
              <a:rPr lang="en-US" dirty="0"/>
              <a:t>Bootstrap</a:t>
            </a:r>
          </a:p>
          <a:p>
            <a:pPr marL="427038" indent="-322263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27038" algn="l"/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r>
              <a:rPr lang="en-US" dirty="0"/>
              <a:t>Hypertext </a:t>
            </a:r>
            <a:r>
              <a:rPr lang="en-US" dirty="0" smtClean="0"/>
              <a:t>Preprocessor</a:t>
            </a:r>
            <a:endParaRPr lang="en-US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58888"/>
          </a:xfrm>
          <a:ln/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1491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</a:rPr>
              <a:t>Git </a:t>
            </a:r>
            <a:r>
              <a:rPr lang="en-IN" sz="2800" dirty="0" smtClean="0">
                <a:solidFill>
                  <a:schemeClr val="tx1"/>
                </a:solidFill>
              </a:rPr>
              <a:t>is </a:t>
            </a:r>
            <a:r>
              <a:rPr lang="en-IN" sz="2800" dirty="0">
                <a:solidFill>
                  <a:schemeClr val="tx1"/>
                </a:solidFill>
              </a:rPr>
              <a:t>a </a:t>
            </a:r>
            <a:r>
              <a:rPr lang="en-IN" sz="2800" b="1" dirty="0" smtClean="0">
                <a:solidFill>
                  <a:schemeClr val="tx1"/>
                </a:solidFill>
              </a:rPr>
              <a:t>version control system(VCS</a:t>
            </a:r>
            <a:r>
              <a:rPr lang="en-IN" sz="2800" b="1" dirty="0">
                <a:solidFill>
                  <a:schemeClr val="tx1"/>
                </a:solidFill>
              </a:rPr>
              <a:t>) </a:t>
            </a:r>
            <a:r>
              <a:rPr lang="en-IN" sz="2800" dirty="0">
                <a:solidFill>
                  <a:schemeClr val="tx1"/>
                </a:solidFill>
              </a:rPr>
              <a:t>for tracking changes in computer </a:t>
            </a:r>
            <a:r>
              <a:rPr lang="en-IN" sz="2800" dirty="0" smtClean="0">
                <a:solidFill>
                  <a:schemeClr val="tx1"/>
                </a:solidFill>
              </a:rPr>
              <a:t>files and </a:t>
            </a:r>
            <a:r>
              <a:rPr lang="en-IN" sz="2800" dirty="0">
                <a:solidFill>
                  <a:schemeClr val="tx1"/>
                </a:solidFill>
              </a:rPr>
              <a:t>coordinating work on those files among multiple people</a:t>
            </a:r>
            <a:r>
              <a:rPr lang="en-IN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</a:rPr>
              <a:t>It is primarily used for software </a:t>
            </a:r>
            <a:r>
              <a:rPr lang="en-IN" sz="2800" dirty="0" smtClean="0">
                <a:solidFill>
                  <a:schemeClr val="tx1"/>
                </a:solidFill>
              </a:rPr>
              <a:t>development ,but </a:t>
            </a:r>
            <a:r>
              <a:rPr lang="en-IN" sz="2800" dirty="0">
                <a:solidFill>
                  <a:schemeClr val="tx1"/>
                </a:solidFill>
              </a:rPr>
              <a:t>it can be used to </a:t>
            </a:r>
            <a:r>
              <a:rPr lang="en-IN" sz="2800" b="1" dirty="0">
                <a:solidFill>
                  <a:schemeClr val="tx1"/>
                </a:solidFill>
              </a:rPr>
              <a:t>keep track of changes </a:t>
            </a:r>
            <a:r>
              <a:rPr lang="en-IN" sz="2800" dirty="0">
                <a:solidFill>
                  <a:schemeClr val="tx1"/>
                </a:solidFill>
              </a:rPr>
              <a:t>in any files</a:t>
            </a:r>
            <a:r>
              <a:rPr lang="en-IN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</a:rPr>
              <a:t>As a </a:t>
            </a:r>
            <a:r>
              <a:rPr lang="en-IN" sz="2800" b="1" dirty="0">
                <a:solidFill>
                  <a:schemeClr val="tx1"/>
                </a:solidFill>
              </a:rPr>
              <a:t>distributed revision </a:t>
            </a:r>
            <a:r>
              <a:rPr lang="en-IN" sz="2800" b="1" dirty="0" smtClean="0">
                <a:solidFill>
                  <a:schemeClr val="tx1"/>
                </a:solidFill>
              </a:rPr>
              <a:t>control system</a:t>
            </a:r>
            <a:r>
              <a:rPr lang="en-IN" sz="2800" dirty="0" smtClean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</a:rPr>
              <a:t>it is aimed at speed</a:t>
            </a:r>
            <a:r>
              <a:rPr lang="en-IN" sz="2800" dirty="0" smtClean="0">
                <a:solidFill>
                  <a:schemeClr val="tx1"/>
                </a:solidFill>
              </a:rPr>
              <a:t>,</a:t>
            </a:r>
            <a:r>
              <a:rPr lang="en-IN" sz="2800" dirty="0">
                <a:solidFill>
                  <a:schemeClr val="tx1"/>
                </a:solidFill>
              </a:rPr>
              <a:t> data </a:t>
            </a:r>
            <a:r>
              <a:rPr lang="en-IN" sz="2800" dirty="0" smtClean="0">
                <a:solidFill>
                  <a:schemeClr val="tx1"/>
                </a:solidFill>
              </a:rPr>
              <a:t>integrity, and </a:t>
            </a:r>
            <a:r>
              <a:rPr lang="en-IN" sz="2800" dirty="0">
                <a:solidFill>
                  <a:schemeClr val="tx1"/>
                </a:solidFill>
              </a:rPr>
              <a:t>support for distributed, non-linear </a:t>
            </a:r>
            <a:r>
              <a:rPr lang="en-IN" sz="2800" dirty="0" smtClean="0">
                <a:solidFill>
                  <a:schemeClr val="tx1"/>
                </a:solidFill>
              </a:rPr>
              <a:t>workflows.</a:t>
            </a:r>
          </a:p>
          <a:p>
            <a:r>
              <a:rPr lang="en-IN" sz="2800" dirty="0" smtClean="0"/>
              <a:t> All </a:t>
            </a:r>
            <a:r>
              <a:rPr lang="en-IN" sz="2800" dirty="0"/>
              <a:t>your code in one </a:t>
            </a:r>
            <a:r>
              <a:rPr lang="en-IN" sz="2800" dirty="0" smtClean="0"/>
              <a:t>place.</a:t>
            </a:r>
            <a:endParaRPr lang="en-IN" sz="2800" dirty="0"/>
          </a:p>
          <a:p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6" name="Picture 5" descr="git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24088" y="179437"/>
            <a:ext cx="3314700" cy="13811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Bootstrap is a</a:t>
            </a:r>
            <a:r>
              <a:rPr lang="en-IN" sz="2800" b="1" dirty="0"/>
              <a:t> free and </a:t>
            </a:r>
            <a:r>
              <a:rPr lang="en-IN" sz="2800" b="1" dirty="0" smtClean="0"/>
              <a:t>open-source</a:t>
            </a:r>
            <a:r>
              <a:rPr lang="en-IN" sz="2800" b="1" dirty="0"/>
              <a:t> </a:t>
            </a:r>
            <a:r>
              <a:rPr lang="en-IN" sz="2800" b="1" dirty="0" smtClean="0"/>
              <a:t>front-end</a:t>
            </a:r>
            <a:r>
              <a:rPr lang="en-IN" sz="2800" b="1" dirty="0"/>
              <a:t> web </a:t>
            </a:r>
            <a:r>
              <a:rPr lang="en-IN" sz="2800" b="1" dirty="0" smtClean="0"/>
              <a:t>framework</a:t>
            </a:r>
            <a:r>
              <a:rPr lang="en-IN" sz="2800" dirty="0" smtClean="0"/>
              <a:t> for </a:t>
            </a:r>
            <a:r>
              <a:rPr lang="en-IN" sz="2800" dirty="0"/>
              <a:t>designing </a:t>
            </a:r>
            <a:r>
              <a:rPr lang="en-IN" sz="2800" dirty="0" smtClean="0"/>
              <a:t>websites and</a:t>
            </a:r>
            <a:r>
              <a:rPr lang="en-IN" sz="2800" dirty="0"/>
              <a:t> web </a:t>
            </a:r>
            <a:r>
              <a:rPr lang="en-IN" sz="2800" dirty="0" smtClean="0"/>
              <a:t>applications. </a:t>
            </a:r>
          </a:p>
          <a:p>
            <a:r>
              <a:rPr lang="en-IN" sz="2800" dirty="0" smtClean="0"/>
              <a:t>It </a:t>
            </a:r>
            <a:r>
              <a:rPr lang="en-IN" sz="2800" dirty="0"/>
              <a:t>contains </a:t>
            </a:r>
            <a:r>
              <a:rPr lang="en-IN" sz="2800" dirty="0" smtClean="0"/>
              <a:t>HTML and</a:t>
            </a:r>
            <a:r>
              <a:rPr lang="en-IN" sz="2800" dirty="0"/>
              <a:t> </a:t>
            </a:r>
            <a:r>
              <a:rPr lang="en-IN" sz="2800" dirty="0" smtClean="0"/>
              <a:t>CSS based </a:t>
            </a:r>
            <a:r>
              <a:rPr lang="en-IN" sz="2800" dirty="0"/>
              <a:t>design templates </a:t>
            </a:r>
            <a:r>
              <a:rPr lang="en-IN" sz="2800" dirty="0" smtClean="0"/>
              <a:t>for </a:t>
            </a:r>
            <a:r>
              <a:rPr lang="en-IN" sz="2800" dirty="0"/>
              <a:t>forms, buttons, navigation and other interface components, as well as optional </a:t>
            </a:r>
            <a:r>
              <a:rPr lang="en-IN" sz="2800" dirty="0" smtClean="0"/>
              <a:t>JavaScript extensions</a:t>
            </a:r>
            <a:r>
              <a:rPr lang="en-IN" sz="2800" dirty="0"/>
              <a:t>. </a:t>
            </a:r>
            <a:endParaRPr lang="en-IN" sz="2800" dirty="0" smtClean="0"/>
          </a:p>
          <a:p>
            <a:r>
              <a:rPr lang="en-IN" sz="2800" dirty="0" smtClean="0"/>
              <a:t>Unlike </a:t>
            </a:r>
            <a:r>
              <a:rPr lang="en-IN" sz="2800" dirty="0"/>
              <a:t>many web frameworks, it concerns itself with</a:t>
            </a:r>
            <a:r>
              <a:rPr lang="en-IN" sz="2800" b="1" dirty="0"/>
              <a:t> front-end </a:t>
            </a:r>
            <a:r>
              <a:rPr lang="en-IN" sz="2800" b="1" dirty="0" smtClean="0"/>
              <a:t>development only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Bootstrap supports </a:t>
            </a:r>
            <a:r>
              <a:rPr lang="en-IN" sz="2800" b="1" dirty="0"/>
              <a:t>responsive web </a:t>
            </a:r>
            <a:r>
              <a:rPr lang="en-IN" sz="2800" b="1" dirty="0" smtClean="0"/>
              <a:t>design.</a:t>
            </a:r>
            <a:endParaRPr lang="en-IN" sz="2800" b="1" dirty="0"/>
          </a:p>
        </p:txBody>
      </p:sp>
      <p:pic>
        <p:nvPicPr>
          <p:cNvPr id="4" name="Picture 3" descr="BOOTSTRAP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0072" y="611485"/>
            <a:ext cx="4162425" cy="10953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800" dirty="0"/>
          </a:p>
          <a:p>
            <a:r>
              <a:rPr lang="en-IN" sz="2800" dirty="0"/>
              <a:t>AJAX stands for </a:t>
            </a:r>
            <a:r>
              <a:rPr lang="en-IN" sz="2800" b="1" dirty="0"/>
              <a:t>Asynchronous JavaScript and XML</a:t>
            </a:r>
            <a:r>
              <a:rPr lang="en-IN" sz="2800" dirty="0"/>
              <a:t>. It is a technique used to make </a:t>
            </a:r>
            <a:r>
              <a:rPr lang="en-IN" sz="2800" dirty="0" err="1" smtClean="0"/>
              <a:t>webpages</a:t>
            </a:r>
            <a:r>
              <a:rPr lang="en-IN" sz="2800" dirty="0"/>
              <a:t> </a:t>
            </a:r>
            <a:r>
              <a:rPr lang="en-IN" sz="2800" dirty="0" smtClean="0"/>
              <a:t>faster </a:t>
            </a:r>
            <a:r>
              <a:rPr lang="en-IN" sz="2800" dirty="0"/>
              <a:t>to use. </a:t>
            </a:r>
            <a:endParaRPr lang="en-IN" sz="2800" dirty="0" smtClean="0"/>
          </a:p>
          <a:p>
            <a:r>
              <a:rPr lang="en-IN" sz="2800" dirty="0" smtClean="0"/>
              <a:t>If </a:t>
            </a:r>
            <a:r>
              <a:rPr lang="en-IN" sz="2800" dirty="0"/>
              <a:t>they are programmed with AJAX, they seem to react faster. </a:t>
            </a:r>
            <a:endParaRPr lang="en-IN" sz="2800" dirty="0" smtClean="0"/>
          </a:p>
          <a:p>
            <a:r>
              <a:rPr lang="en-IN" sz="2800" dirty="0" smtClean="0"/>
              <a:t>They </a:t>
            </a:r>
            <a:r>
              <a:rPr lang="en-IN" sz="2800" dirty="0"/>
              <a:t>only send small bits of information to the web </a:t>
            </a:r>
            <a:r>
              <a:rPr lang="en-IN" sz="2800" dirty="0" smtClean="0"/>
              <a:t>server. </a:t>
            </a:r>
            <a:r>
              <a:rPr lang="en-IN" sz="2800" dirty="0"/>
              <a:t>That way the whole web page does not need to reload, only small parts of it.</a:t>
            </a:r>
          </a:p>
        </p:txBody>
      </p:sp>
      <p:pic>
        <p:nvPicPr>
          <p:cNvPr id="5" name="Picture 4" descr="ajax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6136" y="755501"/>
            <a:ext cx="3086100" cy="14763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456</a:t>
            </a:r>
            <a:endParaRPr lang="en-IN" dirty="0"/>
          </a:p>
        </p:txBody>
      </p:sp>
      <p:pic>
        <p:nvPicPr>
          <p:cNvPr id="4" name="Picture 3" descr="php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6136" y="683493"/>
            <a:ext cx="2552700" cy="17907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mincho"/>
        <a:cs typeface="msmincho"/>
      </a:majorFont>
      <a:minorFont>
        <a:latin typeface="Arial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34507</TotalTime>
  <Words>247</Words>
  <Application>Microsoft Office PowerPoint</Application>
  <PresentationFormat>Custom</PresentationFormat>
  <Paragraphs>105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Times New Roman</vt:lpstr>
      <vt:lpstr>Arial</vt:lpstr>
      <vt:lpstr>msmincho</vt:lpstr>
      <vt:lpstr>Arial Unicode MS</vt:lpstr>
      <vt:lpstr>Wingdings</vt:lpstr>
      <vt:lpstr>Office Theme</vt:lpstr>
      <vt:lpstr>Office Theme</vt:lpstr>
      <vt:lpstr>Faculty Performance Based Appraisal System</vt:lpstr>
      <vt:lpstr>International Institute of Professional Studies</vt:lpstr>
      <vt:lpstr>Introduction</vt:lpstr>
      <vt:lpstr>Objective</vt:lpstr>
      <vt:lpstr>Technologies Used</vt:lpstr>
      <vt:lpstr> </vt:lpstr>
      <vt:lpstr> </vt:lpstr>
      <vt:lpstr> </vt:lpstr>
      <vt:lpstr> </vt:lpstr>
      <vt:lpstr>Other Technologies</vt:lpstr>
      <vt:lpstr> </vt:lpstr>
      <vt:lpstr>Use Case</vt:lpstr>
      <vt:lpstr>Use Case...conti..</vt:lpstr>
      <vt:lpstr>Slide 14</vt:lpstr>
      <vt:lpstr>Flow Chart</vt:lpstr>
      <vt:lpstr> </vt:lpstr>
      <vt:lpstr>Data Flow Diagram</vt:lpstr>
      <vt:lpstr>ER Diagram</vt:lpstr>
      <vt:lpstr>System Diagram</vt:lpstr>
      <vt:lpstr>Class Diagram</vt:lpstr>
      <vt:lpstr>User Interfaces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 New Product</dc:title>
  <dc:creator>Ritika Barethia</dc:creator>
  <dc:description>General introduction of a new product taking customer wishes into account</dc:description>
  <cp:lastModifiedBy>Ritika Barethia</cp:lastModifiedBy>
  <cp:revision>30</cp:revision>
  <cp:lastPrinted>1601-01-01T00:00:00Z</cp:lastPrinted>
  <dcterms:created xsi:type="dcterms:W3CDTF">2017-05-04T11:11:55Z</dcterms:created>
  <dcterms:modified xsi:type="dcterms:W3CDTF">2017-05-04T18:23:41Z</dcterms:modified>
</cp:coreProperties>
</file>