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8"/>
  </p:notesMasterIdLst>
  <p:handoutMasterIdLst>
    <p:handoutMasterId r:id="rId49"/>
  </p:handoutMasterIdLst>
  <p:sldIdLst>
    <p:sldId id="460" r:id="rId5"/>
    <p:sldId id="461" r:id="rId6"/>
    <p:sldId id="462" r:id="rId7"/>
    <p:sldId id="463" r:id="rId8"/>
    <p:sldId id="464" r:id="rId9"/>
    <p:sldId id="465" r:id="rId10"/>
    <p:sldId id="466" r:id="rId11"/>
    <p:sldId id="467" r:id="rId12"/>
    <p:sldId id="468" r:id="rId13"/>
    <p:sldId id="469" r:id="rId14"/>
    <p:sldId id="470" r:id="rId15"/>
    <p:sldId id="256" r:id="rId16"/>
    <p:sldId id="259" r:id="rId17"/>
    <p:sldId id="453" r:id="rId18"/>
    <p:sldId id="454" r:id="rId19"/>
    <p:sldId id="455" r:id="rId20"/>
    <p:sldId id="456" r:id="rId21"/>
    <p:sldId id="457" r:id="rId22"/>
    <p:sldId id="445" r:id="rId23"/>
    <p:sldId id="458" r:id="rId24"/>
    <p:sldId id="459" r:id="rId25"/>
    <p:sldId id="441" r:id="rId26"/>
    <p:sldId id="336" r:id="rId27"/>
    <p:sldId id="442" r:id="rId28"/>
    <p:sldId id="360" r:id="rId29"/>
    <p:sldId id="358" r:id="rId30"/>
    <p:sldId id="436" r:id="rId31"/>
    <p:sldId id="438" r:id="rId32"/>
    <p:sldId id="340" r:id="rId33"/>
    <p:sldId id="443" r:id="rId34"/>
    <p:sldId id="439" r:id="rId35"/>
    <p:sldId id="444" r:id="rId36"/>
    <p:sldId id="446" r:id="rId37"/>
    <p:sldId id="447" r:id="rId38"/>
    <p:sldId id="437" r:id="rId39"/>
    <p:sldId id="448" r:id="rId40"/>
    <p:sldId id="449" r:id="rId41"/>
    <p:sldId id="450" r:id="rId42"/>
    <p:sldId id="269" r:id="rId43"/>
    <p:sldId id="451" r:id="rId44"/>
    <p:sldId id="440" r:id="rId45"/>
    <p:sldId id="452" r:id="rId46"/>
    <p:sldId id="42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FF944-4D35-46BC-8F92-AB56DFDBA877}" v="36" dt="2023-03-04T04:01:50.267"/>
    <p1510:client id="{9AB5D9D8-5ADC-4B7B-BAC9-9DFA1B102293}" v="129" dt="2023-03-04T09:40:48.630"/>
    <p1510:client id="{FF198BC7-2114-46B6-842D-B902A9134A04}" v="2" dt="2023-03-04T04:17:30.553"/>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2C7A5-02AF-4C20-8785-AA62A39EC18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8AB98C2-D948-414F-A448-41789715DC30}">
      <dgm:prSet custT="1"/>
      <dgm:spPr/>
      <dgm:t>
        <a:bodyPr/>
        <a:lstStyle/>
        <a:p>
          <a:r>
            <a:rPr lang="en-US" sz="1800"/>
            <a:t>To create an immutable object, the object’s state  must be initialized, and the constructor and all fields must be marked as final.</a:t>
          </a:r>
        </a:p>
      </dgm:t>
    </dgm:pt>
    <dgm:pt modelId="{8AAAE609-14D4-4A46-804E-6EFBEDC8BEF6}" type="parTrans" cxnId="{DF8381C1-D358-4F55-A109-A77E613AD5B4}">
      <dgm:prSet/>
      <dgm:spPr/>
      <dgm:t>
        <a:bodyPr/>
        <a:lstStyle/>
        <a:p>
          <a:endParaRPr lang="en-US"/>
        </a:p>
      </dgm:t>
    </dgm:pt>
    <dgm:pt modelId="{A329DCBB-95FD-41D3-A4C1-93F9908909AA}" type="sibTrans" cxnId="{DF8381C1-D358-4F55-A109-A77E613AD5B4}">
      <dgm:prSet/>
      <dgm:spPr/>
      <dgm:t>
        <a:bodyPr/>
        <a:lstStyle/>
        <a:p>
          <a:endParaRPr lang="en-US"/>
        </a:p>
      </dgm:t>
    </dgm:pt>
    <dgm:pt modelId="{7E3EC5C8-4626-4D06-8861-65369E8DEE11}">
      <dgm:prSet custT="1"/>
      <dgm:spPr/>
      <dgm:t>
        <a:bodyPr/>
        <a:lstStyle/>
        <a:p>
          <a:r>
            <a:rPr lang="en-US" sz="1800"/>
            <a:t>Any methods that change the state of objects should return a new object instead of modifying the existing one.</a:t>
          </a:r>
        </a:p>
      </dgm:t>
    </dgm:pt>
    <dgm:pt modelId="{08338B05-CB65-4BC1-A25D-D38F4820DCA8}" type="parTrans" cxnId="{0589BE00-193A-47C2-8464-3A33252520DF}">
      <dgm:prSet/>
      <dgm:spPr/>
      <dgm:t>
        <a:bodyPr/>
        <a:lstStyle/>
        <a:p>
          <a:endParaRPr lang="en-US"/>
        </a:p>
      </dgm:t>
    </dgm:pt>
    <dgm:pt modelId="{BB88EED1-F1EC-4474-9BD8-94E8ABA72C5A}" type="sibTrans" cxnId="{0589BE00-193A-47C2-8464-3A33252520DF}">
      <dgm:prSet/>
      <dgm:spPr/>
      <dgm:t>
        <a:bodyPr/>
        <a:lstStyle/>
        <a:p>
          <a:endParaRPr lang="en-US"/>
        </a:p>
      </dgm:t>
    </dgm:pt>
    <dgm:pt modelId="{7398D67C-E957-45D4-924C-39921E67D588}" type="pres">
      <dgm:prSet presAssocID="{5FA2C7A5-02AF-4C20-8785-AA62A39EC188}" presName="root" presStyleCnt="0">
        <dgm:presLayoutVars>
          <dgm:dir/>
          <dgm:resizeHandles val="exact"/>
        </dgm:presLayoutVars>
      </dgm:prSet>
      <dgm:spPr/>
    </dgm:pt>
    <dgm:pt modelId="{AC49548E-C0C3-4BC9-A770-2C57AE84006E}" type="pres">
      <dgm:prSet presAssocID="{18AB98C2-D948-414F-A448-41789715DC30}" presName="compNode" presStyleCnt="0"/>
      <dgm:spPr/>
    </dgm:pt>
    <dgm:pt modelId="{D0AF7FE6-C0EC-4C78-A1E9-E85A04F126DF}" type="pres">
      <dgm:prSet presAssocID="{18AB98C2-D948-414F-A448-41789715DC30}" presName="bgRect" presStyleLbl="bgShp" presStyleIdx="0" presStyleCnt="2"/>
      <dgm:spPr/>
    </dgm:pt>
    <dgm:pt modelId="{B28D6E81-11FE-4836-92A6-AB7B05C13F0E}" type="pres">
      <dgm:prSet presAssocID="{18AB98C2-D948-414F-A448-41789715DC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71BE726C-F3DA-4B00-B873-07665BDACE45}" type="pres">
      <dgm:prSet presAssocID="{18AB98C2-D948-414F-A448-41789715DC30}" presName="spaceRect" presStyleCnt="0"/>
      <dgm:spPr/>
    </dgm:pt>
    <dgm:pt modelId="{45A40495-19B3-44B8-BB20-6A36038F1AF7}" type="pres">
      <dgm:prSet presAssocID="{18AB98C2-D948-414F-A448-41789715DC30}" presName="parTx" presStyleLbl="revTx" presStyleIdx="0" presStyleCnt="2">
        <dgm:presLayoutVars>
          <dgm:chMax val="0"/>
          <dgm:chPref val="0"/>
        </dgm:presLayoutVars>
      </dgm:prSet>
      <dgm:spPr/>
    </dgm:pt>
    <dgm:pt modelId="{32D2C850-55A1-42BF-9FCE-E6DFC0E36BDC}" type="pres">
      <dgm:prSet presAssocID="{A329DCBB-95FD-41D3-A4C1-93F9908909AA}" presName="sibTrans" presStyleCnt="0"/>
      <dgm:spPr/>
    </dgm:pt>
    <dgm:pt modelId="{54439CFE-E728-4139-A101-DEA39FC38863}" type="pres">
      <dgm:prSet presAssocID="{7E3EC5C8-4626-4D06-8861-65369E8DEE11}" presName="compNode" presStyleCnt="0"/>
      <dgm:spPr/>
    </dgm:pt>
    <dgm:pt modelId="{7615ED79-64AB-4E43-8B95-EDBDF7884213}" type="pres">
      <dgm:prSet presAssocID="{7E3EC5C8-4626-4D06-8861-65369E8DEE11}" presName="bgRect" presStyleLbl="bgShp" presStyleIdx="1" presStyleCnt="2"/>
      <dgm:spPr/>
    </dgm:pt>
    <dgm:pt modelId="{F39E8B0B-1444-42D1-BC5C-1A39ED318787}" type="pres">
      <dgm:prSet presAssocID="{7E3EC5C8-4626-4D06-8861-65369E8DEE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308738A5-68EF-4D5E-9C10-61AB4D525954}" type="pres">
      <dgm:prSet presAssocID="{7E3EC5C8-4626-4D06-8861-65369E8DEE11}" presName="spaceRect" presStyleCnt="0"/>
      <dgm:spPr/>
    </dgm:pt>
    <dgm:pt modelId="{876242CB-F3B4-4443-A58C-A76B24C8AAEE}" type="pres">
      <dgm:prSet presAssocID="{7E3EC5C8-4626-4D06-8861-65369E8DEE11}" presName="parTx" presStyleLbl="revTx" presStyleIdx="1" presStyleCnt="2">
        <dgm:presLayoutVars>
          <dgm:chMax val="0"/>
          <dgm:chPref val="0"/>
        </dgm:presLayoutVars>
      </dgm:prSet>
      <dgm:spPr/>
    </dgm:pt>
  </dgm:ptLst>
  <dgm:cxnLst>
    <dgm:cxn modelId="{0589BE00-193A-47C2-8464-3A33252520DF}" srcId="{5FA2C7A5-02AF-4C20-8785-AA62A39EC188}" destId="{7E3EC5C8-4626-4D06-8861-65369E8DEE11}" srcOrd="1" destOrd="0" parTransId="{08338B05-CB65-4BC1-A25D-D38F4820DCA8}" sibTransId="{BB88EED1-F1EC-4474-9BD8-94E8ABA72C5A}"/>
    <dgm:cxn modelId="{D91F1C06-40AC-4834-B1A2-DB58D89605FB}" type="presOf" srcId="{5FA2C7A5-02AF-4C20-8785-AA62A39EC188}" destId="{7398D67C-E957-45D4-924C-39921E67D588}" srcOrd="0" destOrd="0" presId="urn:microsoft.com/office/officeart/2018/2/layout/IconVerticalSolidList"/>
    <dgm:cxn modelId="{408D1A47-590A-4F6D-8259-60000B5CA0F8}" type="presOf" srcId="{18AB98C2-D948-414F-A448-41789715DC30}" destId="{45A40495-19B3-44B8-BB20-6A36038F1AF7}" srcOrd="0" destOrd="0" presId="urn:microsoft.com/office/officeart/2018/2/layout/IconVerticalSolidList"/>
    <dgm:cxn modelId="{FD1F8C90-97F3-4F33-A0F4-E5A53F325908}" type="presOf" srcId="{7E3EC5C8-4626-4D06-8861-65369E8DEE11}" destId="{876242CB-F3B4-4443-A58C-A76B24C8AAEE}" srcOrd="0" destOrd="0" presId="urn:microsoft.com/office/officeart/2018/2/layout/IconVerticalSolidList"/>
    <dgm:cxn modelId="{DF8381C1-D358-4F55-A109-A77E613AD5B4}" srcId="{5FA2C7A5-02AF-4C20-8785-AA62A39EC188}" destId="{18AB98C2-D948-414F-A448-41789715DC30}" srcOrd="0" destOrd="0" parTransId="{8AAAE609-14D4-4A46-804E-6EFBEDC8BEF6}" sibTransId="{A329DCBB-95FD-41D3-A4C1-93F9908909AA}"/>
    <dgm:cxn modelId="{317FBAD7-9FD9-44DB-82DF-F7F91F4C2D68}" type="presParOf" srcId="{7398D67C-E957-45D4-924C-39921E67D588}" destId="{AC49548E-C0C3-4BC9-A770-2C57AE84006E}" srcOrd="0" destOrd="0" presId="urn:microsoft.com/office/officeart/2018/2/layout/IconVerticalSolidList"/>
    <dgm:cxn modelId="{AEB30FF3-4819-41DC-9329-D239F7E6FFA1}" type="presParOf" srcId="{AC49548E-C0C3-4BC9-A770-2C57AE84006E}" destId="{D0AF7FE6-C0EC-4C78-A1E9-E85A04F126DF}" srcOrd="0" destOrd="0" presId="urn:microsoft.com/office/officeart/2018/2/layout/IconVerticalSolidList"/>
    <dgm:cxn modelId="{098D7C76-03B9-435C-8416-C43A4F2C720E}" type="presParOf" srcId="{AC49548E-C0C3-4BC9-A770-2C57AE84006E}" destId="{B28D6E81-11FE-4836-92A6-AB7B05C13F0E}" srcOrd="1" destOrd="0" presId="urn:microsoft.com/office/officeart/2018/2/layout/IconVerticalSolidList"/>
    <dgm:cxn modelId="{A6CEE2DD-B727-4435-B049-BB9C20F0AD41}" type="presParOf" srcId="{AC49548E-C0C3-4BC9-A770-2C57AE84006E}" destId="{71BE726C-F3DA-4B00-B873-07665BDACE45}" srcOrd="2" destOrd="0" presId="urn:microsoft.com/office/officeart/2018/2/layout/IconVerticalSolidList"/>
    <dgm:cxn modelId="{5F343A86-C404-4019-8712-A1E7734DA226}" type="presParOf" srcId="{AC49548E-C0C3-4BC9-A770-2C57AE84006E}" destId="{45A40495-19B3-44B8-BB20-6A36038F1AF7}" srcOrd="3" destOrd="0" presId="urn:microsoft.com/office/officeart/2018/2/layout/IconVerticalSolidList"/>
    <dgm:cxn modelId="{9348DC7A-2A9C-416B-BC3C-CCA6CCF6E956}" type="presParOf" srcId="{7398D67C-E957-45D4-924C-39921E67D588}" destId="{32D2C850-55A1-42BF-9FCE-E6DFC0E36BDC}" srcOrd="1" destOrd="0" presId="urn:microsoft.com/office/officeart/2018/2/layout/IconVerticalSolidList"/>
    <dgm:cxn modelId="{CE4A9AD9-E020-4298-94A4-D66E9210FDCE}" type="presParOf" srcId="{7398D67C-E957-45D4-924C-39921E67D588}" destId="{54439CFE-E728-4139-A101-DEA39FC38863}" srcOrd="2" destOrd="0" presId="urn:microsoft.com/office/officeart/2018/2/layout/IconVerticalSolidList"/>
    <dgm:cxn modelId="{D8F70F5E-682C-49D8-8343-5FB2B0CEFC4B}" type="presParOf" srcId="{54439CFE-E728-4139-A101-DEA39FC38863}" destId="{7615ED79-64AB-4E43-8B95-EDBDF7884213}" srcOrd="0" destOrd="0" presId="urn:microsoft.com/office/officeart/2018/2/layout/IconVerticalSolidList"/>
    <dgm:cxn modelId="{DFE90A1D-35B8-4154-9BF7-196A4818A4D8}" type="presParOf" srcId="{54439CFE-E728-4139-A101-DEA39FC38863}" destId="{F39E8B0B-1444-42D1-BC5C-1A39ED318787}" srcOrd="1" destOrd="0" presId="urn:microsoft.com/office/officeart/2018/2/layout/IconVerticalSolidList"/>
    <dgm:cxn modelId="{A0F07AFD-4523-473D-AD30-A0B5F68446EC}" type="presParOf" srcId="{54439CFE-E728-4139-A101-DEA39FC38863}" destId="{308738A5-68EF-4D5E-9C10-61AB4D525954}" srcOrd="2" destOrd="0" presId="urn:microsoft.com/office/officeart/2018/2/layout/IconVerticalSolidList"/>
    <dgm:cxn modelId="{6E1C632F-A4C7-4A25-8524-89B1CD867E11}" type="presParOf" srcId="{54439CFE-E728-4139-A101-DEA39FC38863}" destId="{876242CB-F3B4-4443-A58C-A76B24C8AA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910E64-5D6B-4DDA-B083-ECF60A5DF2C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BBEFD984-164F-455E-968A-F0F26D5CBEFD}">
      <dgm:prSet/>
      <dgm:spPr/>
      <dgm:t>
        <a:bodyPr/>
        <a:lstStyle/>
        <a:p>
          <a:r>
            <a:rPr lang="en-US"/>
            <a:t>Some of the Java string operations are:</a:t>
          </a:r>
          <a:endParaRPr lang="en-IN"/>
        </a:p>
      </dgm:t>
    </dgm:pt>
    <dgm:pt modelId="{AC0D649B-D1CA-414F-AABE-32A3D938CA29}" type="parTrans" cxnId="{A5BBD893-54E9-48F5-9A1C-53F384D733C3}">
      <dgm:prSet/>
      <dgm:spPr/>
      <dgm:t>
        <a:bodyPr/>
        <a:lstStyle/>
        <a:p>
          <a:endParaRPr lang="en-IN"/>
        </a:p>
      </dgm:t>
    </dgm:pt>
    <dgm:pt modelId="{6E87B7B0-F4AF-4D65-A71D-B389C6BC12B4}" type="sibTrans" cxnId="{A5BBD893-54E9-48F5-9A1C-53F384D733C3}">
      <dgm:prSet/>
      <dgm:spPr/>
      <dgm:t>
        <a:bodyPr/>
        <a:lstStyle/>
        <a:p>
          <a:endParaRPr lang="en-IN"/>
        </a:p>
      </dgm:t>
    </dgm:pt>
    <dgm:pt modelId="{1835DC51-76E3-448C-8262-30738C8958C5}">
      <dgm:prSet/>
      <dgm:spPr/>
      <dgm:t>
        <a:bodyPr/>
        <a:lstStyle/>
        <a:p>
          <a:r>
            <a:rPr lang="en-US"/>
            <a:t>compareTo()</a:t>
          </a:r>
          <a:endParaRPr lang="en-IN"/>
        </a:p>
      </dgm:t>
    </dgm:pt>
    <dgm:pt modelId="{196E89E8-44EE-41D8-BA51-3EC899F830B6}" type="parTrans" cxnId="{A3A4B214-F826-43EE-B29A-21E9F38A3B10}">
      <dgm:prSet/>
      <dgm:spPr/>
      <dgm:t>
        <a:bodyPr/>
        <a:lstStyle/>
        <a:p>
          <a:endParaRPr lang="en-IN"/>
        </a:p>
      </dgm:t>
    </dgm:pt>
    <dgm:pt modelId="{65D25EBC-C662-4065-B048-B81603B9C1C4}" type="sibTrans" cxnId="{A3A4B214-F826-43EE-B29A-21E9F38A3B10}">
      <dgm:prSet/>
      <dgm:spPr/>
      <dgm:t>
        <a:bodyPr/>
        <a:lstStyle/>
        <a:p>
          <a:endParaRPr lang="en-IN"/>
        </a:p>
      </dgm:t>
    </dgm:pt>
    <dgm:pt modelId="{762048C1-9A9D-4686-ABB0-0C3BE5205767}">
      <dgm:prSet/>
      <dgm:spPr/>
      <dgm:t>
        <a:bodyPr/>
        <a:lstStyle/>
        <a:p>
          <a:r>
            <a:rPr lang="en-US"/>
            <a:t>concat()</a:t>
          </a:r>
          <a:endParaRPr lang="en-IN"/>
        </a:p>
      </dgm:t>
    </dgm:pt>
    <dgm:pt modelId="{38D2D63A-23DE-46FB-BCF1-E2A7B9A66E57}" type="parTrans" cxnId="{BE7BD397-6194-48B4-8350-628C37605441}">
      <dgm:prSet/>
      <dgm:spPr/>
      <dgm:t>
        <a:bodyPr/>
        <a:lstStyle/>
        <a:p>
          <a:endParaRPr lang="en-IN"/>
        </a:p>
      </dgm:t>
    </dgm:pt>
    <dgm:pt modelId="{604F7D33-28C4-40F8-902B-F700BDF84805}" type="sibTrans" cxnId="{BE7BD397-6194-48B4-8350-628C37605441}">
      <dgm:prSet/>
      <dgm:spPr/>
      <dgm:t>
        <a:bodyPr/>
        <a:lstStyle/>
        <a:p>
          <a:endParaRPr lang="en-IN"/>
        </a:p>
      </dgm:t>
    </dgm:pt>
    <dgm:pt modelId="{0986C84B-109D-46BC-8A32-F4B21F7F55A0}">
      <dgm:prSet/>
      <dgm:spPr/>
      <dgm:t>
        <a:bodyPr/>
        <a:lstStyle/>
        <a:p>
          <a:r>
            <a:rPr lang="en-US"/>
            <a:t>equals()</a:t>
          </a:r>
          <a:endParaRPr lang="en-IN"/>
        </a:p>
      </dgm:t>
    </dgm:pt>
    <dgm:pt modelId="{3DA78BE4-5932-4CEB-A3A7-D14278679EDB}" type="parTrans" cxnId="{EA5733DA-CACA-4F87-9DA8-173DF39F911D}">
      <dgm:prSet/>
      <dgm:spPr/>
      <dgm:t>
        <a:bodyPr/>
        <a:lstStyle/>
        <a:p>
          <a:endParaRPr lang="en-IN"/>
        </a:p>
      </dgm:t>
    </dgm:pt>
    <dgm:pt modelId="{87A77779-6F31-4EFB-9050-8B05C1715BE5}" type="sibTrans" cxnId="{EA5733DA-CACA-4F87-9DA8-173DF39F911D}">
      <dgm:prSet/>
      <dgm:spPr/>
      <dgm:t>
        <a:bodyPr/>
        <a:lstStyle/>
        <a:p>
          <a:endParaRPr lang="en-IN"/>
        </a:p>
      </dgm:t>
    </dgm:pt>
    <dgm:pt modelId="{A5BA9BE8-09B1-4DF2-9DCD-78D29AA66332}">
      <dgm:prSet/>
      <dgm:spPr/>
      <dgm:t>
        <a:bodyPr/>
        <a:lstStyle/>
        <a:p>
          <a:r>
            <a:rPr lang="en-US"/>
            <a:t>length()</a:t>
          </a:r>
          <a:endParaRPr lang="en-IN"/>
        </a:p>
      </dgm:t>
    </dgm:pt>
    <dgm:pt modelId="{3D52421C-204C-4CF2-9C0C-2E6F8160628A}" type="parTrans" cxnId="{E74C10A6-CAAA-4347-ACE2-A4FF416B0029}">
      <dgm:prSet/>
      <dgm:spPr/>
      <dgm:t>
        <a:bodyPr/>
        <a:lstStyle/>
        <a:p>
          <a:endParaRPr lang="en-IN"/>
        </a:p>
      </dgm:t>
    </dgm:pt>
    <dgm:pt modelId="{B74D93D1-0059-44EB-A556-3263BDE061BC}" type="sibTrans" cxnId="{E74C10A6-CAAA-4347-ACE2-A4FF416B0029}">
      <dgm:prSet/>
      <dgm:spPr/>
      <dgm:t>
        <a:bodyPr/>
        <a:lstStyle/>
        <a:p>
          <a:endParaRPr lang="en-IN"/>
        </a:p>
      </dgm:t>
    </dgm:pt>
    <dgm:pt modelId="{53A16515-6F48-41BA-81AB-E779E59ADFBA}">
      <dgm:prSet/>
      <dgm:spPr/>
      <dgm:t>
        <a:bodyPr/>
        <a:lstStyle/>
        <a:p>
          <a:r>
            <a:rPr lang="en-US"/>
            <a:t>replace()</a:t>
          </a:r>
          <a:endParaRPr lang="en-IN"/>
        </a:p>
      </dgm:t>
    </dgm:pt>
    <dgm:pt modelId="{B9410CB6-444A-4911-B3D6-7C24D0A27061}" type="parTrans" cxnId="{2C7319C3-FC9A-4EF2-B2A2-407665905EA0}">
      <dgm:prSet/>
      <dgm:spPr/>
      <dgm:t>
        <a:bodyPr/>
        <a:lstStyle/>
        <a:p>
          <a:endParaRPr lang="en-IN"/>
        </a:p>
      </dgm:t>
    </dgm:pt>
    <dgm:pt modelId="{7552976C-722C-4697-BE22-DE55919195E4}" type="sibTrans" cxnId="{2C7319C3-FC9A-4EF2-B2A2-407665905EA0}">
      <dgm:prSet/>
      <dgm:spPr/>
      <dgm:t>
        <a:bodyPr/>
        <a:lstStyle/>
        <a:p>
          <a:endParaRPr lang="en-IN"/>
        </a:p>
      </dgm:t>
    </dgm:pt>
    <dgm:pt modelId="{65F62D59-CCF2-4B3A-99F1-D89DE40D3C40}">
      <dgm:prSet/>
      <dgm:spPr/>
      <dgm:t>
        <a:bodyPr/>
        <a:lstStyle/>
        <a:p>
          <a:r>
            <a:rPr lang="en-US"/>
            <a:t>substring()</a:t>
          </a:r>
          <a:endParaRPr lang="en-IN"/>
        </a:p>
      </dgm:t>
    </dgm:pt>
    <dgm:pt modelId="{FDFA964C-4682-4532-85A9-7AC6B6BA537F}" type="parTrans" cxnId="{4AB7B79F-D9CC-46F4-B950-41A72BE94E55}">
      <dgm:prSet/>
      <dgm:spPr/>
      <dgm:t>
        <a:bodyPr/>
        <a:lstStyle/>
        <a:p>
          <a:endParaRPr lang="en-IN"/>
        </a:p>
      </dgm:t>
    </dgm:pt>
    <dgm:pt modelId="{84AF2907-03D1-48F7-A05B-659E58AA0A5B}" type="sibTrans" cxnId="{4AB7B79F-D9CC-46F4-B950-41A72BE94E55}">
      <dgm:prSet/>
      <dgm:spPr/>
      <dgm:t>
        <a:bodyPr/>
        <a:lstStyle/>
        <a:p>
          <a:endParaRPr lang="en-IN"/>
        </a:p>
      </dgm:t>
    </dgm:pt>
    <dgm:pt modelId="{99A8E249-BD36-4BB0-8AE5-B2466D092B9F}">
      <dgm:prSet/>
      <dgm:spPr/>
      <dgm:t>
        <a:bodyPr/>
        <a:lstStyle/>
        <a:p>
          <a:r>
            <a:rPr lang="en-US"/>
            <a:t>charAt()</a:t>
          </a:r>
          <a:endParaRPr lang="en-IN"/>
        </a:p>
      </dgm:t>
    </dgm:pt>
    <dgm:pt modelId="{1367B6BF-17CF-465E-9D4C-57C732B66FD1}" type="parTrans" cxnId="{D78EF629-B1E9-4F59-92CC-B118BB6908A3}">
      <dgm:prSet/>
      <dgm:spPr/>
      <dgm:t>
        <a:bodyPr/>
        <a:lstStyle/>
        <a:p>
          <a:endParaRPr lang="en-IN"/>
        </a:p>
      </dgm:t>
    </dgm:pt>
    <dgm:pt modelId="{130BE8F7-C464-440C-88C4-5CFE22817C4B}" type="sibTrans" cxnId="{D78EF629-B1E9-4F59-92CC-B118BB6908A3}">
      <dgm:prSet/>
      <dgm:spPr/>
      <dgm:t>
        <a:bodyPr/>
        <a:lstStyle/>
        <a:p>
          <a:endParaRPr lang="en-IN"/>
        </a:p>
      </dgm:t>
    </dgm:pt>
    <dgm:pt modelId="{559F2A9B-8049-4B49-A972-8A9482ECA0D9}">
      <dgm:prSet/>
      <dgm:spPr/>
      <dgm:t>
        <a:bodyPr/>
        <a:lstStyle/>
        <a:p>
          <a:r>
            <a:rPr lang="en-US"/>
            <a:t>contains()</a:t>
          </a:r>
          <a:endParaRPr lang="en-IN"/>
        </a:p>
      </dgm:t>
    </dgm:pt>
    <dgm:pt modelId="{31586C87-7A8C-454F-8782-4261FD57E929}" type="parTrans" cxnId="{B6073F9D-A5C2-45C8-A5B8-4F9FC79617CF}">
      <dgm:prSet/>
      <dgm:spPr/>
      <dgm:t>
        <a:bodyPr/>
        <a:lstStyle/>
        <a:p>
          <a:endParaRPr lang="en-IN"/>
        </a:p>
      </dgm:t>
    </dgm:pt>
    <dgm:pt modelId="{423708AE-263A-4DDE-AE04-0D3C2D6DBB86}" type="sibTrans" cxnId="{B6073F9D-A5C2-45C8-A5B8-4F9FC79617CF}">
      <dgm:prSet/>
      <dgm:spPr/>
      <dgm:t>
        <a:bodyPr/>
        <a:lstStyle/>
        <a:p>
          <a:endParaRPr lang="en-IN"/>
        </a:p>
      </dgm:t>
    </dgm:pt>
    <dgm:pt modelId="{F5009D23-996F-4057-A372-3B4943FB4FC0}" type="pres">
      <dgm:prSet presAssocID="{B8910E64-5D6B-4DDA-B083-ECF60A5DF2C0}" presName="Name0" presStyleCnt="0">
        <dgm:presLayoutVars>
          <dgm:dir/>
          <dgm:animLvl val="lvl"/>
          <dgm:resizeHandles val="exact"/>
        </dgm:presLayoutVars>
      </dgm:prSet>
      <dgm:spPr/>
    </dgm:pt>
    <dgm:pt modelId="{152774B3-F5E0-4F63-9341-A7103509B241}" type="pres">
      <dgm:prSet presAssocID="{BBEFD984-164F-455E-968A-F0F26D5CBEFD}" presName="composite" presStyleCnt="0"/>
      <dgm:spPr/>
    </dgm:pt>
    <dgm:pt modelId="{7C190895-79A0-4719-B2F4-F90ED3C2D689}" type="pres">
      <dgm:prSet presAssocID="{BBEFD984-164F-455E-968A-F0F26D5CBEFD}" presName="parTx" presStyleLbl="alignNode1" presStyleIdx="0" presStyleCnt="1">
        <dgm:presLayoutVars>
          <dgm:chMax val="0"/>
          <dgm:chPref val="0"/>
          <dgm:bulletEnabled val="1"/>
        </dgm:presLayoutVars>
      </dgm:prSet>
      <dgm:spPr/>
    </dgm:pt>
    <dgm:pt modelId="{7576A85B-6F3E-4D34-81E2-4F9D0ACA349C}" type="pres">
      <dgm:prSet presAssocID="{BBEFD984-164F-455E-968A-F0F26D5CBEFD}" presName="desTx" presStyleLbl="alignAccFollowNode1" presStyleIdx="0" presStyleCnt="1">
        <dgm:presLayoutVars>
          <dgm:bulletEnabled val="1"/>
        </dgm:presLayoutVars>
      </dgm:prSet>
      <dgm:spPr/>
    </dgm:pt>
  </dgm:ptLst>
  <dgm:cxnLst>
    <dgm:cxn modelId="{A3A4B214-F826-43EE-B29A-21E9F38A3B10}" srcId="{BBEFD984-164F-455E-968A-F0F26D5CBEFD}" destId="{1835DC51-76E3-448C-8262-30738C8958C5}" srcOrd="0" destOrd="0" parTransId="{196E89E8-44EE-41D8-BA51-3EC899F830B6}" sibTransId="{65D25EBC-C662-4065-B048-B81603B9C1C4}"/>
    <dgm:cxn modelId="{D78EF629-B1E9-4F59-92CC-B118BB6908A3}" srcId="{BBEFD984-164F-455E-968A-F0F26D5CBEFD}" destId="{99A8E249-BD36-4BB0-8AE5-B2466D092B9F}" srcOrd="1" destOrd="0" parTransId="{1367B6BF-17CF-465E-9D4C-57C732B66FD1}" sibTransId="{130BE8F7-C464-440C-88C4-5CFE22817C4B}"/>
    <dgm:cxn modelId="{700A422C-8906-43BE-BEA6-2DFFCD761B62}" type="presOf" srcId="{559F2A9B-8049-4B49-A972-8A9482ECA0D9}" destId="{7576A85B-6F3E-4D34-81E2-4F9D0ACA349C}" srcOrd="0" destOrd="4" presId="urn:microsoft.com/office/officeart/2005/8/layout/hList1"/>
    <dgm:cxn modelId="{CBA20368-53F3-443C-A14F-894785BB254B}" type="presOf" srcId="{1835DC51-76E3-448C-8262-30738C8958C5}" destId="{7576A85B-6F3E-4D34-81E2-4F9D0ACA349C}" srcOrd="0" destOrd="0" presId="urn:microsoft.com/office/officeart/2005/8/layout/hList1"/>
    <dgm:cxn modelId="{889FC458-EDAB-4CA5-9F75-7325AC50AB10}" type="presOf" srcId="{65F62D59-CCF2-4B3A-99F1-D89DE40D3C40}" destId="{7576A85B-6F3E-4D34-81E2-4F9D0ACA349C}" srcOrd="0" destOrd="7" presId="urn:microsoft.com/office/officeart/2005/8/layout/hList1"/>
    <dgm:cxn modelId="{A5BBD893-54E9-48F5-9A1C-53F384D733C3}" srcId="{B8910E64-5D6B-4DDA-B083-ECF60A5DF2C0}" destId="{BBEFD984-164F-455E-968A-F0F26D5CBEFD}" srcOrd="0" destOrd="0" parTransId="{AC0D649B-D1CA-414F-AABE-32A3D938CA29}" sibTransId="{6E87B7B0-F4AF-4D65-A71D-B389C6BC12B4}"/>
    <dgm:cxn modelId="{880E2996-22C7-4DD6-B466-FF26F4175E71}" type="presOf" srcId="{53A16515-6F48-41BA-81AB-E779E59ADFBA}" destId="{7576A85B-6F3E-4D34-81E2-4F9D0ACA349C}" srcOrd="0" destOrd="6" presId="urn:microsoft.com/office/officeart/2005/8/layout/hList1"/>
    <dgm:cxn modelId="{BE7BD397-6194-48B4-8350-628C37605441}" srcId="{BBEFD984-164F-455E-968A-F0F26D5CBEFD}" destId="{762048C1-9A9D-4686-ABB0-0C3BE5205767}" srcOrd="2" destOrd="0" parTransId="{38D2D63A-23DE-46FB-BCF1-E2A7B9A66E57}" sibTransId="{604F7D33-28C4-40F8-902B-F700BDF84805}"/>
    <dgm:cxn modelId="{F52C659C-F91E-4EC3-8BAF-4F6747C6A697}" type="presOf" srcId="{B8910E64-5D6B-4DDA-B083-ECF60A5DF2C0}" destId="{F5009D23-996F-4057-A372-3B4943FB4FC0}" srcOrd="0" destOrd="0" presId="urn:microsoft.com/office/officeart/2005/8/layout/hList1"/>
    <dgm:cxn modelId="{B6073F9D-A5C2-45C8-A5B8-4F9FC79617CF}" srcId="{BBEFD984-164F-455E-968A-F0F26D5CBEFD}" destId="{559F2A9B-8049-4B49-A972-8A9482ECA0D9}" srcOrd="4" destOrd="0" parTransId="{31586C87-7A8C-454F-8782-4261FD57E929}" sibTransId="{423708AE-263A-4DDE-AE04-0D3C2D6DBB86}"/>
    <dgm:cxn modelId="{4AB7B79F-D9CC-46F4-B950-41A72BE94E55}" srcId="{BBEFD984-164F-455E-968A-F0F26D5CBEFD}" destId="{65F62D59-CCF2-4B3A-99F1-D89DE40D3C40}" srcOrd="7" destOrd="0" parTransId="{FDFA964C-4682-4532-85A9-7AC6B6BA537F}" sibTransId="{84AF2907-03D1-48F7-A05B-659E58AA0A5B}"/>
    <dgm:cxn modelId="{E74C10A6-CAAA-4347-ACE2-A4FF416B0029}" srcId="{BBEFD984-164F-455E-968A-F0F26D5CBEFD}" destId="{A5BA9BE8-09B1-4DF2-9DCD-78D29AA66332}" srcOrd="5" destOrd="0" parTransId="{3D52421C-204C-4CF2-9C0C-2E6F8160628A}" sibTransId="{B74D93D1-0059-44EB-A556-3263BDE061BC}"/>
    <dgm:cxn modelId="{201865AA-CB91-48D5-9796-B757C820726A}" type="presOf" srcId="{A5BA9BE8-09B1-4DF2-9DCD-78D29AA66332}" destId="{7576A85B-6F3E-4D34-81E2-4F9D0ACA349C}" srcOrd="0" destOrd="5" presId="urn:microsoft.com/office/officeart/2005/8/layout/hList1"/>
    <dgm:cxn modelId="{2048CFB7-FFF6-4964-9F04-E28C6B23FDC8}" type="presOf" srcId="{762048C1-9A9D-4686-ABB0-0C3BE5205767}" destId="{7576A85B-6F3E-4D34-81E2-4F9D0ACA349C}" srcOrd="0" destOrd="2" presId="urn:microsoft.com/office/officeart/2005/8/layout/hList1"/>
    <dgm:cxn modelId="{2C7319C3-FC9A-4EF2-B2A2-407665905EA0}" srcId="{BBEFD984-164F-455E-968A-F0F26D5CBEFD}" destId="{53A16515-6F48-41BA-81AB-E779E59ADFBA}" srcOrd="6" destOrd="0" parTransId="{B9410CB6-444A-4911-B3D6-7C24D0A27061}" sibTransId="{7552976C-722C-4697-BE22-DE55919195E4}"/>
    <dgm:cxn modelId="{0A0A1CD5-1EFF-4206-81BB-243726045597}" type="presOf" srcId="{BBEFD984-164F-455E-968A-F0F26D5CBEFD}" destId="{7C190895-79A0-4719-B2F4-F90ED3C2D689}" srcOrd="0" destOrd="0" presId="urn:microsoft.com/office/officeart/2005/8/layout/hList1"/>
    <dgm:cxn modelId="{EA5733DA-CACA-4F87-9DA8-173DF39F911D}" srcId="{BBEFD984-164F-455E-968A-F0F26D5CBEFD}" destId="{0986C84B-109D-46BC-8A32-F4B21F7F55A0}" srcOrd="3" destOrd="0" parTransId="{3DA78BE4-5932-4CEB-A3A7-D14278679EDB}" sibTransId="{87A77779-6F31-4EFB-9050-8B05C1715BE5}"/>
    <dgm:cxn modelId="{BD496FDB-A26A-4A8A-A390-7EEC405CD6ED}" type="presOf" srcId="{0986C84B-109D-46BC-8A32-F4B21F7F55A0}" destId="{7576A85B-6F3E-4D34-81E2-4F9D0ACA349C}" srcOrd="0" destOrd="3" presId="urn:microsoft.com/office/officeart/2005/8/layout/hList1"/>
    <dgm:cxn modelId="{333E43ED-6FB6-4209-8C67-F67FDC6D880C}" type="presOf" srcId="{99A8E249-BD36-4BB0-8AE5-B2466D092B9F}" destId="{7576A85B-6F3E-4D34-81E2-4F9D0ACA349C}" srcOrd="0" destOrd="1" presId="urn:microsoft.com/office/officeart/2005/8/layout/hList1"/>
    <dgm:cxn modelId="{AB3079AA-59B8-4EF7-9DD4-E65F9B35A5BD}" type="presParOf" srcId="{F5009D23-996F-4057-A372-3B4943FB4FC0}" destId="{152774B3-F5E0-4F63-9341-A7103509B241}" srcOrd="0" destOrd="0" presId="urn:microsoft.com/office/officeart/2005/8/layout/hList1"/>
    <dgm:cxn modelId="{18BB5ED3-12A5-4DE0-8736-6EEF3B715E4D}" type="presParOf" srcId="{152774B3-F5E0-4F63-9341-A7103509B241}" destId="{7C190895-79A0-4719-B2F4-F90ED3C2D689}" srcOrd="0" destOrd="0" presId="urn:microsoft.com/office/officeart/2005/8/layout/hList1"/>
    <dgm:cxn modelId="{C55F7881-8A62-4643-A365-DD138FC77AAF}" type="presParOf" srcId="{152774B3-F5E0-4F63-9341-A7103509B241}" destId="{7576A85B-6F3E-4D34-81E2-4F9D0ACA349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1AAA54-7D9F-4E05-9E97-5FADDF98CC1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E9565D12-88B6-4A95-8E9A-57B49E304341}">
      <dgm:prSet custT="1"/>
      <dgm:spPr/>
      <dgm:t>
        <a:bodyPr/>
        <a:lstStyle/>
        <a:p>
          <a:r>
            <a:rPr lang="en-US" sz="1800" b="1" i="0"/>
            <a:t>If s1 &gt; s2 </a:t>
          </a:r>
          <a:endParaRPr lang="en-IN" sz="1800" b="1"/>
        </a:p>
      </dgm:t>
    </dgm:pt>
    <dgm:pt modelId="{87A90CD5-44DA-40B5-8305-2BA7232A0956}" type="parTrans" cxnId="{5FA0C19D-E658-4F84-968F-2E00375EE6CB}">
      <dgm:prSet/>
      <dgm:spPr/>
      <dgm:t>
        <a:bodyPr/>
        <a:lstStyle/>
        <a:p>
          <a:endParaRPr lang="en-IN"/>
        </a:p>
      </dgm:t>
    </dgm:pt>
    <dgm:pt modelId="{52DC402C-C4AC-4C1F-9937-D352FC113685}" type="sibTrans" cxnId="{5FA0C19D-E658-4F84-968F-2E00375EE6CB}">
      <dgm:prSet/>
      <dgm:spPr/>
      <dgm:t>
        <a:bodyPr/>
        <a:lstStyle/>
        <a:p>
          <a:endParaRPr lang="en-IN"/>
        </a:p>
      </dgm:t>
    </dgm:pt>
    <dgm:pt modelId="{9F74AF1B-501C-4BB6-AB67-2487541C6E91}">
      <dgm:prSet custT="1"/>
      <dgm:spPr/>
      <dgm:t>
        <a:bodyPr/>
        <a:lstStyle/>
        <a:p>
          <a:r>
            <a:rPr lang="en-US" sz="1800" b="1" i="0"/>
            <a:t>If s1 &lt; s2, </a:t>
          </a:r>
          <a:endParaRPr lang="en-IN" sz="1800" b="1"/>
        </a:p>
      </dgm:t>
    </dgm:pt>
    <dgm:pt modelId="{C13C851B-6D1E-4FB8-BD9A-97676ED0DAC1}" type="parTrans" cxnId="{3A392A9E-E43E-42F7-8A1A-12CEE38A20BE}">
      <dgm:prSet/>
      <dgm:spPr/>
      <dgm:t>
        <a:bodyPr/>
        <a:lstStyle/>
        <a:p>
          <a:endParaRPr lang="en-IN"/>
        </a:p>
      </dgm:t>
    </dgm:pt>
    <dgm:pt modelId="{18232C0F-3FF7-4A6B-8E90-0DBC3B5A593C}" type="sibTrans" cxnId="{3A392A9E-E43E-42F7-8A1A-12CEE38A20BE}">
      <dgm:prSet/>
      <dgm:spPr/>
      <dgm:t>
        <a:bodyPr/>
        <a:lstStyle/>
        <a:p>
          <a:endParaRPr lang="en-IN"/>
        </a:p>
      </dgm:t>
    </dgm:pt>
    <dgm:pt modelId="{2D0C8070-9233-46DA-8C6F-051237A7E602}">
      <dgm:prSet custT="1"/>
      <dgm:spPr/>
      <dgm:t>
        <a:bodyPr/>
        <a:lstStyle/>
        <a:p>
          <a:r>
            <a:rPr lang="en-US" sz="1800" b="1" i="0"/>
            <a:t>If s1 == s2  </a:t>
          </a:r>
          <a:endParaRPr lang="en-IN" sz="1800" b="1"/>
        </a:p>
      </dgm:t>
    </dgm:pt>
    <dgm:pt modelId="{9A51032A-3E8F-4AC0-BE6C-AE1F0A2D5207}" type="parTrans" cxnId="{54504E4C-BFE8-469E-AFAE-3DFC375EEDC4}">
      <dgm:prSet/>
      <dgm:spPr/>
      <dgm:t>
        <a:bodyPr/>
        <a:lstStyle/>
        <a:p>
          <a:endParaRPr lang="en-IN"/>
        </a:p>
      </dgm:t>
    </dgm:pt>
    <dgm:pt modelId="{987AC76C-32FB-480B-BB8B-647564CC1C5C}" type="sibTrans" cxnId="{54504E4C-BFE8-469E-AFAE-3DFC375EEDC4}">
      <dgm:prSet/>
      <dgm:spPr/>
      <dgm:t>
        <a:bodyPr/>
        <a:lstStyle/>
        <a:p>
          <a:endParaRPr lang="en-IN"/>
        </a:p>
      </dgm:t>
    </dgm:pt>
    <dgm:pt modelId="{3DE2B7CD-6CD2-4BFB-9A61-9ED54FDAEA34}">
      <dgm:prSet custT="1"/>
      <dgm:spPr/>
      <dgm:t>
        <a:bodyPr/>
        <a:lstStyle/>
        <a:p>
          <a:r>
            <a:rPr lang="en-US" sz="1600"/>
            <a:t>It returns positive number</a:t>
          </a:r>
          <a:endParaRPr lang="en-IN" sz="1600"/>
        </a:p>
      </dgm:t>
    </dgm:pt>
    <dgm:pt modelId="{3207950F-5909-43AA-9CB5-D66C598F5C60}" type="parTrans" cxnId="{B1E51A40-E8A3-458E-8092-7A1C85099A62}">
      <dgm:prSet/>
      <dgm:spPr/>
      <dgm:t>
        <a:bodyPr/>
        <a:lstStyle/>
        <a:p>
          <a:endParaRPr lang="en-IN"/>
        </a:p>
      </dgm:t>
    </dgm:pt>
    <dgm:pt modelId="{B1347196-4619-4675-B1B3-6F7DB9C5CAC3}" type="sibTrans" cxnId="{B1E51A40-E8A3-458E-8092-7A1C85099A62}">
      <dgm:prSet/>
      <dgm:spPr/>
      <dgm:t>
        <a:bodyPr/>
        <a:lstStyle/>
        <a:p>
          <a:endParaRPr lang="en-IN"/>
        </a:p>
      </dgm:t>
    </dgm:pt>
    <dgm:pt modelId="{19619311-7E95-403E-A35B-4E561CCB6ED4}">
      <dgm:prSet custT="1"/>
      <dgm:spPr/>
      <dgm:t>
        <a:bodyPr/>
        <a:lstStyle/>
        <a:p>
          <a:r>
            <a:rPr lang="en-US" sz="1600"/>
            <a:t>It returns negative number</a:t>
          </a:r>
          <a:endParaRPr lang="en-IN" sz="1600"/>
        </a:p>
      </dgm:t>
    </dgm:pt>
    <dgm:pt modelId="{84107066-9DB2-4BCF-9B57-EE2BCA336FAC}" type="parTrans" cxnId="{4CD7C828-0436-49EB-BCA8-BEC3A99A76A6}">
      <dgm:prSet/>
      <dgm:spPr/>
      <dgm:t>
        <a:bodyPr/>
        <a:lstStyle/>
        <a:p>
          <a:endParaRPr lang="en-IN"/>
        </a:p>
      </dgm:t>
    </dgm:pt>
    <dgm:pt modelId="{146228A4-A2D2-411D-8AB7-EF0D71F3EF7C}" type="sibTrans" cxnId="{4CD7C828-0436-49EB-BCA8-BEC3A99A76A6}">
      <dgm:prSet/>
      <dgm:spPr/>
      <dgm:t>
        <a:bodyPr/>
        <a:lstStyle/>
        <a:p>
          <a:endParaRPr lang="en-IN"/>
        </a:p>
      </dgm:t>
    </dgm:pt>
    <dgm:pt modelId="{33BB5D2F-408A-46D4-9FFC-0E306934D6D4}">
      <dgm:prSet custT="1"/>
      <dgm:spPr/>
      <dgm:t>
        <a:bodyPr/>
        <a:lstStyle/>
        <a:p>
          <a:r>
            <a:rPr lang="en-US" sz="1600"/>
            <a:t>It returns 0</a:t>
          </a:r>
          <a:endParaRPr lang="en-IN" sz="1600"/>
        </a:p>
      </dgm:t>
    </dgm:pt>
    <dgm:pt modelId="{E9D7F8AB-AC31-4B9E-9D9D-FA37652870E1}" type="parTrans" cxnId="{6E1F5CAE-951F-4142-BF5D-66A6CF7EE330}">
      <dgm:prSet/>
      <dgm:spPr/>
      <dgm:t>
        <a:bodyPr/>
        <a:lstStyle/>
        <a:p>
          <a:endParaRPr lang="en-IN"/>
        </a:p>
      </dgm:t>
    </dgm:pt>
    <dgm:pt modelId="{D7915CE7-BA5A-457F-B132-37F5E2B69E6C}" type="sibTrans" cxnId="{6E1F5CAE-951F-4142-BF5D-66A6CF7EE330}">
      <dgm:prSet/>
      <dgm:spPr/>
      <dgm:t>
        <a:bodyPr/>
        <a:lstStyle/>
        <a:p>
          <a:endParaRPr lang="en-IN"/>
        </a:p>
      </dgm:t>
    </dgm:pt>
    <dgm:pt modelId="{2A8BA042-EC31-472B-939D-865651F54399}" type="pres">
      <dgm:prSet presAssocID="{511AAA54-7D9F-4E05-9E97-5FADDF98CC17}" presName="Name0" presStyleCnt="0">
        <dgm:presLayoutVars>
          <dgm:dir/>
          <dgm:animLvl val="lvl"/>
          <dgm:resizeHandles/>
        </dgm:presLayoutVars>
      </dgm:prSet>
      <dgm:spPr/>
    </dgm:pt>
    <dgm:pt modelId="{9C085D17-A587-4853-84D6-BEF83A845895}" type="pres">
      <dgm:prSet presAssocID="{E9565D12-88B6-4A95-8E9A-57B49E304341}" presName="linNode" presStyleCnt="0"/>
      <dgm:spPr/>
    </dgm:pt>
    <dgm:pt modelId="{91A1838A-C7A6-4A1A-9C3E-9D1E11EAE517}" type="pres">
      <dgm:prSet presAssocID="{E9565D12-88B6-4A95-8E9A-57B49E304341}" presName="parentShp" presStyleLbl="node1" presStyleIdx="0" presStyleCnt="3" custLinFactNeighborX="-970" custLinFactNeighborY="-3333">
        <dgm:presLayoutVars>
          <dgm:bulletEnabled val="1"/>
        </dgm:presLayoutVars>
      </dgm:prSet>
      <dgm:spPr/>
    </dgm:pt>
    <dgm:pt modelId="{5819C64A-31DF-4479-A5EE-374F44438DC6}" type="pres">
      <dgm:prSet presAssocID="{E9565D12-88B6-4A95-8E9A-57B49E304341}" presName="childShp" presStyleLbl="bgAccFollowNode1" presStyleIdx="0" presStyleCnt="3" custLinFactNeighborX="1156" custLinFactNeighborY="2363">
        <dgm:presLayoutVars>
          <dgm:bulletEnabled val="1"/>
        </dgm:presLayoutVars>
      </dgm:prSet>
      <dgm:spPr/>
    </dgm:pt>
    <dgm:pt modelId="{78B8606D-D655-4DA0-9BCD-AA0C8A8BCEF4}" type="pres">
      <dgm:prSet presAssocID="{52DC402C-C4AC-4C1F-9937-D352FC113685}" presName="spacing" presStyleCnt="0"/>
      <dgm:spPr/>
    </dgm:pt>
    <dgm:pt modelId="{4C8632F3-5086-46EC-88EE-BB9498181D7B}" type="pres">
      <dgm:prSet presAssocID="{9F74AF1B-501C-4BB6-AB67-2487541C6E91}" presName="linNode" presStyleCnt="0"/>
      <dgm:spPr/>
    </dgm:pt>
    <dgm:pt modelId="{D1043F8F-8077-4AE4-816F-D22D01E67D2F}" type="pres">
      <dgm:prSet presAssocID="{9F74AF1B-501C-4BB6-AB67-2487541C6E91}" presName="parentShp" presStyleLbl="node1" presStyleIdx="1" presStyleCnt="3" custLinFactNeighborX="5" custLinFactNeighborY="-5000">
        <dgm:presLayoutVars>
          <dgm:bulletEnabled val="1"/>
        </dgm:presLayoutVars>
      </dgm:prSet>
      <dgm:spPr/>
    </dgm:pt>
    <dgm:pt modelId="{ADF248D4-8051-4F99-99E2-636598409992}" type="pres">
      <dgm:prSet presAssocID="{9F74AF1B-501C-4BB6-AB67-2487541C6E91}" presName="childShp" presStyleLbl="bgAccFollowNode1" presStyleIdx="1" presStyleCnt="3" custLinFactNeighborX="-358" custLinFactNeighborY="-833">
        <dgm:presLayoutVars>
          <dgm:bulletEnabled val="1"/>
        </dgm:presLayoutVars>
      </dgm:prSet>
      <dgm:spPr/>
    </dgm:pt>
    <dgm:pt modelId="{A730D0CC-0E3F-47F9-865E-AFAA114C27D4}" type="pres">
      <dgm:prSet presAssocID="{18232C0F-3FF7-4A6B-8E90-0DBC3B5A593C}" presName="spacing" presStyleCnt="0"/>
      <dgm:spPr/>
    </dgm:pt>
    <dgm:pt modelId="{D5682B4A-A273-4CB3-8FB6-CC1C400D4C83}" type="pres">
      <dgm:prSet presAssocID="{2D0C8070-9233-46DA-8C6F-051237A7E602}" presName="linNode" presStyleCnt="0"/>
      <dgm:spPr/>
    </dgm:pt>
    <dgm:pt modelId="{F4BE18C8-7C42-45E3-B54C-40737935CAD1}" type="pres">
      <dgm:prSet presAssocID="{2D0C8070-9233-46DA-8C6F-051237A7E602}" presName="parentShp" presStyleLbl="node1" presStyleIdx="2" presStyleCnt="3" custLinFactNeighborX="-954" custLinFactNeighborY="-10000">
        <dgm:presLayoutVars>
          <dgm:bulletEnabled val="1"/>
        </dgm:presLayoutVars>
      </dgm:prSet>
      <dgm:spPr/>
    </dgm:pt>
    <dgm:pt modelId="{804A43B7-3D11-4851-9D0A-28DE135FB4DA}" type="pres">
      <dgm:prSet presAssocID="{2D0C8070-9233-46DA-8C6F-051237A7E602}" presName="childShp" presStyleLbl="bgAccFollowNode1" presStyleIdx="2" presStyleCnt="3">
        <dgm:presLayoutVars>
          <dgm:bulletEnabled val="1"/>
        </dgm:presLayoutVars>
      </dgm:prSet>
      <dgm:spPr/>
    </dgm:pt>
  </dgm:ptLst>
  <dgm:cxnLst>
    <dgm:cxn modelId="{EC7A4A26-B26E-4BB6-838A-AF140595B96D}" type="presOf" srcId="{3DE2B7CD-6CD2-4BFB-9A61-9ED54FDAEA34}" destId="{5819C64A-31DF-4479-A5EE-374F44438DC6}" srcOrd="0" destOrd="0" presId="urn:microsoft.com/office/officeart/2005/8/layout/vList6"/>
    <dgm:cxn modelId="{4CD7C828-0436-49EB-BCA8-BEC3A99A76A6}" srcId="{9F74AF1B-501C-4BB6-AB67-2487541C6E91}" destId="{19619311-7E95-403E-A35B-4E561CCB6ED4}" srcOrd="0" destOrd="0" parTransId="{84107066-9DB2-4BCF-9B57-EE2BCA336FAC}" sibTransId="{146228A4-A2D2-411D-8AB7-EF0D71F3EF7C}"/>
    <dgm:cxn modelId="{62045B33-CFF1-40D0-81FE-E6E64FBB2992}" type="presOf" srcId="{511AAA54-7D9F-4E05-9E97-5FADDF98CC17}" destId="{2A8BA042-EC31-472B-939D-865651F54399}" srcOrd="0" destOrd="0" presId="urn:microsoft.com/office/officeart/2005/8/layout/vList6"/>
    <dgm:cxn modelId="{2D20DD3A-ABCD-4E3D-A5A6-D8060413FAF9}" type="presOf" srcId="{9F74AF1B-501C-4BB6-AB67-2487541C6E91}" destId="{D1043F8F-8077-4AE4-816F-D22D01E67D2F}" srcOrd="0" destOrd="0" presId="urn:microsoft.com/office/officeart/2005/8/layout/vList6"/>
    <dgm:cxn modelId="{B1E51A40-E8A3-458E-8092-7A1C85099A62}" srcId="{E9565D12-88B6-4A95-8E9A-57B49E304341}" destId="{3DE2B7CD-6CD2-4BFB-9A61-9ED54FDAEA34}" srcOrd="0" destOrd="0" parTransId="{3207950F-5909-43AA-9CB5-D66C598F5C60}" sibTransId="{B1347196-4619-4675-B1B3-6F7DB9C5CAC3}"/>
    <dgm:cxn modelId="{54504E4C-BFE8-469E-AFAE-3DFC375EEDC4}" srcId="{511AAA54-7D9F-4E05-9E97-5FADDF98CC17}" destId="{2D0C8070-9233-46DA-8C6F-051237A7E602}" srcOrd="2" destOrd="0" parTransId="{9A51032A-3E8F-4AC0-BE6C-AE1F0A2D5207}" sibTransId="{987AC76C-32FB-480B-BB8B-647564CC1C5C}"/>
    <dgm:cxn modelId="{1AB7134D-36F7-4543-BB69-A6E1785920A7}" type="presOf" srcId="{33BB5D2F-408A-46D4-9FFC-0E306934D6D4}" destId="{804A43B7-3D11-4851-9D0A-28DE135FB4DA}" srcOrd="0" destOrd="0" presId="urn:microsoft.com/office/officeart/2005/8/layout/vList6"/>
    <dgm:cxn modelId="{4C8B1879-966B-47EE-9439-5A9833E76721}" type="presOf" srcId="{19619311-7E95-403E-A35B-4E561CCB6ED4}" destId="{ADF248D4-8051-4F99-99E2-636598409992}" srcOrd="0" destOrd="0" presId="urn:microsoft.com/office/officeart/2005/8/layout/vList6"/>
    <dgm:cxn modelId="{EA7E1C8A-1F91-4D75-8A62-EB27E3F3ACE7}" type="presOf" srcId="{2D0C8070-9233-46DA-8C6F-051237A7E602}" destId="{F4BE18C8-7C42-45E3-B54C-40737935CAD1}" srcOrd="0" destOrd="0" presId="urn:microsoft.com/office/officeart/2005/8/layout/vList6"/>
    <dgm:cxn modelId="{63A16E93-983B-4A00-81B6-1216074A4A2B}" type="presOf" srcId="{E9565D12-88B6-4A95-8E9A-57B49E304341}" destId="{91A1838A-C7A6-4A1A-9C3E-9D1E11EAE517}" srcOrd="0" destOrd="0" presId="urn:microsoft.com/office/officeart/2005/8/layout/vList6"/>
    <dgm:cxn modelId="{5FA0C19D-E658-4F84-968F-2E00375EE6CB}" srcId="{511AAA54-7D9F-4E05-9E97-5FADDF98CC17}" destId="{E9565D12-88B6-4A95-8E9A-57B49E304341}" srcOrd="0" destOrd="0" parTransId="{87A90CD5-44DA-40B5-8305-2BA7232A0956}" sibTransId="{52DC402C-C4AC-4C1F-9937-D352FC113685}"/>
    <dgm:cxn modelId="{3A392A9E-E43E-42F7-8A1A-12CEE38A20BE}" srcId="{511AAA54-7D9F-4E05-9E97-5FADDF98CC17}" destId="{9F74AF1B-501C-4BB6-AB67-2487541C6E91}" srcOrd="1" destOrd="0" parTransId="{C13C851B-6D1E-4FB8-BD9A-97676ED0DAC1}" sibTransId="{18232C0F-3FF7-4A6B-8E90-0DBC3B5A593C}"/>
    <dgm:cxn modelId="{6E1F5CAE-951F-4142-BF5D-66A6CF7EE330}" srcId="{2D0C8070-9233-46DA-8C6F-051237A7E602}" destId="{33BB5D2F-408A-46D4-9FFC-0E306934D6D4}" srcOrd="0" destOrd="0" parTransId="{E9D7F8AB-AC31-4B9E-9D9D-FA37652870E1}" sibTransId="{D7915CE7-BA5A-457F-B132-37F5E2B69E6C}"/>
    <dgm:cxn modelId="{EA1DED55-4DC9-481C-8D87-57757A778589}" type="presParOf" srcId="{2A8BA042-EC31-472B-939D-865651F54399}" destId="{9C085D17-A587-4853-84D6-BEF83A845895}" srcOrd="0" destOrd="0" presId="urn:microsoft.com/office/officeart/2005/8/layout/vList6"/>
    <dgm:cxn modelId="{BBD67BE1-FF28-488B-AF38-0D27474C0A80}" type="presParOf" srcId="{9C085D17-A587-4853-84D6-BEF83A845895}" destId="{91A1838A-C7A6-4A1A-9C3E-9D1E11EAE517}" srcOrd="0" destOrd="0" presId="urn:microsoft.com/office/officeart/2005/8/layout/vList6"/>
    <dgm:cxn modelId="{8A706D78-E6A5-47A3-B3AF-C237012B6393}" type="presParOf" srcId="{9C085D17-A587-4853-84D6-BEF83A845895}" destId="{5819C64A-31DF-4479-A5EE-374F44438DC6}" srcOrd="1" destOrd="0" presId="urn:microsoft.com/office/officeart/2005/8/layout/vList6"/>
    <dgm:cxn modelId="{C5F9BB08-1507-4F88-80BF-831297F9563D}" type="presParOf" srcId="{2A8BA042-EC31-472B-939D-865651F54399}" destId="{78B8606D-D655-4DA0-9BCD-AA0C8A8BCEF4}" srcOrd="1" destOrd="0" presId="urn:microsoft.com/office/officeart/2005/8/layout/vList6"/>
    <dgm:cxn modelId="{C9214AF7-79F6-4876-82F8-AEC00315EB2C}" type="presParOf" srcId="{2A8BA042-EC31-472B-939D-865651F54399}" destId="{4C8632F3-5086-46EC-88EE-BB9498181D7B}" srcOrd="2" destOrd="0" presId="urn:microsoft.com/office/officeart/2005/8/layout/vList6"/>
    <dgm:cxn modelId="{0EA459FD-ECA5-4F50-890D-53324EBC63CF}" type="presParOf" srcId="{4C8632F3-5086-46EC-88EE-BB9498181D7B}" destId="{D1043F8F-8077-4AE4-816F-D22D01E67D2F}" srcOrd="0" destOrd="0" presId="urn:microsoft.com/office/officeart/2005/8/layout/vList6"/>
    <dgm:cxn modelId="{8A2270C5-FC77-459A-A422-16B21FA84B2B}" type="presParOf" srcId="{4C8632F3-5086-46EC-88EE-BB9498181D7B}" destId="{ADF248D4-8051-4F99-99E2-636598409992}" srcOrd="1" destOrd="0" presId="urn:microsoft.com/office/officeart/2005/8/layout/vList6"/>
    <dgm:cxn modelId="{40D65A34-A8C6-4E5E-B4BA-8573A36C7692}" type="presParOf" srcId="{2A8BA042-EC31-472B-939D-865651F54399}" destId="{A730D0CC-0E3F-47F9-865E-AFAA114C27D4}" srcOrd="3" destOrd="0" presId="urn:microsoft.com/office/officeart/2005/8/layout/vList6"/>
    <dgm:cxn modelId="{BC45E0CF-1CA6-43AF-B990-769E34F26B05}" type="presParOf" srcId="{2A8BA042-EC31-472B-939D-865651F54399}" destId="{D5682B4A-A273-4CB3-8FB6-CC1C400D4C83}" srcOrd="4" destOrd="0" presId="urn:microsoft.com/office/officeart/2005/8/layout/vList6"/>
    <dgm:cxn modelId="{72CCC3B3-E683-4C77-97F8-BBFC390F0A96}" type="presParOf" srcId="{D5682B4A-A273-4CB3-8FB6-CC1C400D4C83}" destId="{F4BE18C8-7C42-45E3-B54C-40737935CAD1}" srcOrd="0" destOrd="0" presId="urn:microsoft.com/office/officeart/2005/8/layout/vList6"/>
    <dgm:cxn modelId="{7BC6432B-02FC-4C5E-8078-D32E616A67A4}" type="presParOf" srcId="{D5682B4A-A273-4CB3-8FB6-CC1C400D4C83}" destId="{804A43B7-3D11-4851-9D0A-28DE135FB4D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F7FE6-C0EC-4C78-A1E9-E85A04F126DF}">
      <dsp:nvSpPr>
        <dsp:cNvPr id="0" name=""/>
        <dsp:cNvSpPr/>
      </dsp:nvSpPr>
      <dsp:spPr>
        <a:xfrm>
          <a:off x="0" y="690943"/>
          <a:ext cx="11457432"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D6E81-11FE-4836-92A6-AB7B05C13F0E}">
      <dsp:nvSpPr>
        <dsp:cNvPr id="0" name=""/>
        <dsp:cNvSpPr/>
      </dsp:nvSpPr>
      <dsp:spPr>
        <a:xfrm>
          <a:off x="385865" y="977950"/>
          <a:ext cx="701573" cy="701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5A40495-19B3-44B8-BB20-6A36038F1AF7}">
      <dsp:nvSpPr>
        <dsp:cNvPr id="0" name=""/>
        <dsp:cNvSpPr/>
      </dsp:nvSpPr>
      <dsp:spPr>
        <a:xfrm>
          <a:off x="1473304" y="690943"/>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800100">
            <a:lnSpc>
              <a:spcPct val="90000"/>
            </a:lnSpc>
            <a:spcBef>
              <a:spcPct val="0"/>
            </a:spcBef>
            <a:spcAft>
              <a:spcPct val="35000"/>
            </a:spcAft>
            <a:buNone/>
          </a:pPr>
          <a:r>
            <a:rPr lang="en-US" sz="1800" kern="1200"/>
            <a:t>To create an immutable object, the object’s state  must be initialized, and the constructor and all fields must be marked as final.</a:t>
          </a:r>
        </a:p>
      </dsp:txBody>
      <dsp:txXfrm>
        <a:off x="1473304" y="690943"/>
        <a:ext cx="9984127" cy="1275588"/>
      </dsp:txXfrm>
    </dsp:sp>
    <dsp:sp modelId="{7615ED79-64AB-4E43-8B95-EDBDF7884213}">
      <dsp:nvSpPr>
        <dsp:cNvPr id="0" name=""/>
        <dsp:cNvSpPr/>
      </dsp:nvSpPr>
      <dsp:spPr>
        <a:xfrm>
          <a:off x="0" y="2285428"/>
          <a:ext cx="11457432"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E8B0B-1444-42D1-BC5C-1A39ED318787}">
      <dsp:nvSpPr>
        <dsp:cNvPr id="0" name=""/>
        <dsp:cNvSpPr/>
      </dsp:nvSpPr>
      <dsp:spPr>
        <a:xfrm>
          <a:off x="385865" y="2572435"/>
          <a:ext cx="701573" cy="701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76242CB-F3B4-4443-A58C-A76B24C8AAEE}">
      <dsp:nvSpPr>
        <dsp:cNvPr id="0" name=""/>
        <dsp:cNvSpPr/>
      </dsp:nvSpPr>
      <dsp:spPr>
        <a:xfrm>
          <a:off x="1473304" y="2285428"/>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800100">
            <a:lnSpc>
              <a:spcPct val="90000"/>
            </a:lnSpc>
            <a:spcBef>
              <a:spcPct val="0"/>
            </a:spcBef>
            <a:spcAft>
              <a:spcPct val="35000"/>
            </a:spcAft>
            <a:buNone/>
          </a:pPr>
          <a:r>
            <a:rPr lang="en-US" sz="1800" kern="1200"/>
            <a:t>Any methods that change the state of objects should return a new object instead of modifying the existing one.</a:t>
          </a:r>
        </a:p>
      </dsp:txBody>
      <dsp:txXfrm>
        <a:off x="1473304" y="2285428"/>
        <a:ext cx="9984127" cy="1275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90895-79A0-4719-B2F4-F90ED3C2D689}">
      <dsp:nvSpPr>
        <dsp:cNvPr id="0" name=""/>
        <dsp:cNvSpPr/>
      </dsp:nvSpPr>
      <dsp:spPr>
        <a:xfrm>
          <a:off x="0" y="28305"/>
          <a:ext cx="9877424" cy="806400"/>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Some of the Java string operations are:</a:t>
          </a:r>
          <a:endParaRPr lang="en-IN" sz="2800" kern="1200"/>
        </a:p>
      </dsp:txBody>
      <dsp:txXfrm>
        <a:off x="0" y="28305"/>
        <a:ext cx="9877424" cy="806400"/>
      </dsp:txXfrm>
    </dsp:sp>
    <dsp:sp modelId="{7576A85B-6F3E-4D34-81E2-4F9D0ACA349C}">
      <dsp:nvSpPr>
        <dsp:cNvPr id="0" name=""/>
        <dsp:cNvSpPr/>
      </dsp:nvSpPr>
      <dsp:spPr>
        <a:xfrm>
          <a:off x="0" y="834705"/>
          <a:ext cx="9877424" cy="3766139"/>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compareTo()</a:t>
          </a:r>
          <a:endParaRPr lang="en-IN" sz="2800" kern="1200"/>
        </a:p>
        <a:p>
          <a:pPr marL="285750" lvl="1" indent="-285750" algn="l" defTabSz="1244600">
            <a:lnSpc>
              <a:spcPct val="90000"/>
            </a:lnSpc>
            <a:spcBef>
              <a:spcPct val="0"/>
            </a:spcBef>
            <a:spcAft>
              <a:spcPct val="15000"/>
            </a:spcAft>
            <a:buChar char="•"/>
          </a:pPr>
          <a:r>
            <a:rPr lang="en-US" sz="2800" kern="1200"/>
            <a:t>charAt()</a:t>
          </a:r>
          <a:endParaRPr lang="en-IN" sz="2800" kern="1200"/>
        </a:p>
        <a:p>
          <a:pPr marL="285750" lvl="1" indent="-285750" algn="l" defTabSz="1244600">
            <a:lnSpc>
              <a:spcPct val="90000"/>
            </a:lnSpc>
            <a:spcBef>
              <a:spcPct val="0"/>
            </a:spcBef>
            <a:spcAft>
              <a:spcPct val="15000"/>
            </a:spcAft>
            <a:buChar char="•"/>
          </a:pPr>
          <a:r>
            <a:rPr lang="en-US" sz="2800" kern="1200"/>
            <a:t>concat()</a:t>
          </a:r>
          <a:endParaRPr lang="en-IN" sz="2800" kern="1200"/>
        </a:p>
        <a:p>
          <a:pPr marL="285750" lvl="1" indent="-285750" algn="l" defTabSz="1244600">
            <a:lnSpc>
              <a:spcPct val="90000"/>
            </a:lnSpc>
            <a:spcBef>
              <a:spcPct val="0"/>
            </a:spcBef>
            <a:spcAft>
              <a:spcPct val="15000"/>
            </a:spcAft>
            <a:buChar char="•"/>
          </a:pPr>
          <a:r>
            <a:rPr lang="en-US" sz="2800" kern="1200"/>
            <a:t>equals()</a:t>
          </a:r>
          <a:endParaRPr lang="en-IN" sz="2800" kern="1200"/>
        </a:p>
        <a:p>
          <a:pPr marL="285750" lvl="1" indent="-285750" algn="l" defTabSz="1244600">
            <a:lnSpc>
              <a:spcPct val="90000"/>
            </a:lnSpc>
            <a:spcBef>
              <a:spcPct val="0"/>
            </a:spcBef>
            <a:spcAft>
              <a:spcPct val="15000"/>
            </a:spcAft>
            <a:buChar char="•"/>
          </a:pPr>
          <a:r>
            <a:rPr lang="en-US" sz="2800" kern="1200"/>
            <a:t>contains()</a:t>
          </a:r>
          <a:endParaRPr lang="en-IN" sz="2800" kern="1200"/>
        </a:p>
        <a:p>
          <a:pPr marL="285750" lvl="1" indent="-285750" algn="l" defTabSz="1244600">
            <a:lnSpc>
              <a:spcPct val="90000"/>
            </a:lnSpc>
            <a:spcBef>
              <a:spcPct val="0"/>
            </a:spcBef>
            <a:spcAft>
              <a:spcPct val="15000"/>
            </a:spcAft>
            <a:buChar char="•"/>
          </a:pPr>
          <a:r>
            <a:rPr lang="en-US" sz="2800" kern="1200"/>
            <a:t>length()</a:t>
          </a:r>
          <a:endParaRPr lang="en-IN" sz="2800" kern="1200"/>
        </a:p>
        <a:p>
          <a:pPr marL="285750" lvl="1" indent="-285750" algn="l" defTabSz="1244600">
            <a:lnSpc>
              <a:spcPct val="90000"/>
            </a:lnSpc>
            <a:spcBef>
              <a:spcPct val="0"/>
            </a:spcBef>
            <a:spcAft>
              <a:spcPct val="15000"/>
            </a:spcAft>
            <a:buChar char="•"/>
          </a:pPr>
          <a:r>
            <a:rPr lang="en-US" sz="2800" kern="1200"/>
            <a:t>replace()</a:t>
          </a:r>
          <a:endParaRPr lang="en-IN" sz="2800" kern="1200"/>
        </a:p>
        <a:p>
          <a:pPr marL="285750" lvl="1" indent="-285750" algn="l" defTabSz="1244600">
            <a:lnSpc>
              <a:spcPct val="90000"/>
            </a:lnSpc>
            <a:spcBef>
              <a:spcPct val="0"/>
            </a:spcBef>
            <a:spcAft>
              <a:spcPct val="15000"/>
            </a:spcAft>
            <a:buChar char="•"/>
          </a:pPr>
          <a:r>
            <a:rPr lang="en-US" sz="2800" kern="1200"/>
            <a:t>substring()</a:t>
          </a:r>
          <a:endParaRPr lang="en-IN" sz="2800" kern="1200"/>
        </a:p>
      </dsp:txBody>
      <dsp:txXfrm>
        <a:off x="0" y="834705"/>
        <a:ext cx="9877424" cy="3766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9C64A-31DF-4479-A5EE-374F44438DC6}">
      <dsp:nvSpPr>
        <dsp:cNvPr id="0" name=""/>
        <dsp:cNvSpPr/>
      </dsp:nvSpPr>
      <dsp:spPr>
        <a:xfrm>
          <a:off x="2472689" y="10058"/>
          <a:ext cx="3709034" cy="425648"/>
        </a:xfrm>
        <a:prstGeom prst="rightArrow">
          <a:avLst>
            <a:gd name="adj1" fmla="val 75000"/>
            <a:gd name="adj2" fmla="val 50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It returns positive number</a:t>
          </a:r>
          <a:endParaRPr lang="en-IN" sz="1600" kern="1200"/>
        </a:p>
      </dsp:txBody>
      <dsp:txXfrm>
        <a:off x="2472689" y="63264"/>
        <a:ext cx="3549416" cy="319236"/>
      </dsp:txXfrm>
    </dsp:sp>
    <dsp:sp modelId="{91A1838A-C7A6-4A1A-9C3E-9D1E11EAE517}">
      <dsp:nvSpPr>
        <dsp:cNvPr id="0" name=""/>
        <dsp:cNvSpPr/>
      </dsp:nvSpPr>
      <dsp:spPr>
        <a:xfrm>
          <a:off x="0" y="0"/>
          <a:ext cx="2472689" cy="425648"/>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If s1 &gt; s2 </a:t>
          </a:r>
          <a:endParaRPr lang="en-IN" sz="1800" b="1" kern="1200"/>
        </a:p>
      </dsp:txBody>
      <dsp:txXfrm>
        <a:off x="20778" y="20778"/>
        <a:ext cx="2431133" cy="384092"/>
      </dsp:txXfrm>
    </dsp:sp>
    <dsp:sp modelId="{ADF248D4-8051-4F99-99E2-636598409992}">
      <dsp:nvSpPr>
        <dsp:cNvPr id="0" name=""/>
        <dsp:cNvSpPr/>
      </dsp:nvSpPr>
      <dsp:spPr>
        <a:xfrm>
          <a:off x="2463837" y="464667"/>
          <a:ext cx="3709034" cy="425648"/>
        </a:xfrm>
        <a:prstGeom prst="rightArrow">
          <a:avLst>
            <a:gd name="adj1" fmla="val 75000"/>
            <a:gd name="adj2" fmla="val 50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It returns negative number</a:t>
          </a:r>
          <a:endParaRPr lang="en-IN" sz="1600" kern="1200"/>
        </a:p>
      </dsp:txBody>
      <dsp:txXfrm>
        <a:off x="2463837" y="517873"/>
        <a:ext cx="3549416" cy="319236"/>
      </dsp:txXfrm>
    </dsp:sp>
    <dsp:sp modelId="{D1043F8F-8077-4AE4-816F-D22D01E67D2F}">
      <dsp:nvSpPr>
        <dsp:cNvPr id="0" name=""/>
        <dsp:cNvSpPr/>
      </dsp:nvSpPr>
      <dsp:spPr>
        <a:xfrm>
          <a:off x="185" y="446930"/>
          <a:ext cx="2472689" cy="425648"/>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If s1 &lt; s2, </a:t>
          </a:r>
          <a:endParaRPr lang="en-IN" sz="1800" b="1" kern="1200"/>
        </a:p>
      </dsp:txBody>
      <dsp:txXfrm>
        <a:off x="20963" y="467708"/>
        <a:ext cx="2431133" cy="384092"/>
      </dsp:txXfrm>
    </dsp:sp>
    <dsp:sp modelId="{804A43B7-3D11-4851-9D0A-28DE135FB4DA}">
      <dsp:nvSpPr>
        <dsp:cNvPr id="0" name=""/>
        <dsp:cNvSpPr/>
      </dsp:nvSpPr>
      <dsp:spPr>
        <a:xfrm>
          <a:off x="2472689" y="936426"/>
          <a:ext cx="3709034" cy="425648"/>
        </a:xfrm>
        <a:prstGeom prst="rightArrow">
          <a:avLst>
            <a:gd name="adj1" fmla="val 75000"/>
            <a:gd name="adj2" fmla="val 50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It returns 0</a:t>
          </a:r>
          <a:endParaRPr lang="en-IN" sz="1600" kern="1200"/>
        </a:p>
      </dsp:txBody>
      <dsp:txXfrm>
        <a:off x="2472689" y="989632"/>
        <a:ext cx="3549416" cy="319236"/>
      </dsp:txXfrm>
    </dsp:sp>
    <dsp:sp modelId="{F4BE18C8-7C42-45E3-B54C-40737935CAD1}">
      <dsp:nvSpPr>
        <dsp:cNvPr id="0" name=""/>
        <dsp:cNvSpPr/>
      </dsp:nvSpPr>
      <dsp:spPr>
        <a:xfrm>
          <a:off x="0" y="893861"/>
          <a:ext cx="2472689" cy="425648"/>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If s1 == s2  </a:t>
          </a:r>
          <a:endParaRPr lang="en-IN" sz="1800" b="1" kern="1200"/>
        </a:p>
      </dsp:txBody>
      <dsp:txXfrm>
        <a:off x="20778" y="914639"/>
        <a:ext cx="2431133" cy="3840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3/14/2023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46201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32</a:t>
            </a:fld>
            <a:endParaRPr lang="en-US"/>
          </a:p>
        </p:txBody>
      </p:sp>
    </p:spTree>
    <p:extLst>
      <p:ext uri="{BB962C8B-B14F-4D97-AF65-F5344CB8AC3E}">
        <p14:creationId xmlns:p14="http://schemas.microsoft.com/office/powerpoint/2010/main" val="28898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12</a:t>
            </a:fld>
            <a:endParaRPr lang="en-US"/>
          </a:p>
        </p:txBody>
      </p:sp>
    </p:spTree>
    <p:extLst>
      <p:ext uri="{BB962C8B-B14F-4D97-AF65-F5344CB8AC3E}">
        <p14:creationId xmlns:p14="http://schemas.microsoft.com/office/powerpoint/2010/main" val="1750857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23</a:t>
            </a:fld>
            <a:endParaRPr lang="en-US"/>
          </a:p>
        </p:txBody>
      </p:sp>
    </p:spTree>
    <p:extLst>
      <p:ext uri="{BB962C8B-B14F-4D97-AF65-F5344CB8AC3E}">
        <p14:creationId xmlns:p14="http://schemas.microsoft.com/office/powerpoint/2010/main" val="120219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24</a:t>
            </a:fld>
            <a:endParaRPr lang="en-US"/>
          </a:p>
        </p:txBody>
      </p:sp>
    </p:spTree>
    <p:extLst>
      <p:ext uri="{BB962C8B-B14F-4D97-AF65-F5344CB8AC3E}">
        <p14:creationId xmlns:p14="http://schemas.microsoft.com/office/powerpoint/2010/main" val="539647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27</a:t>
            </a:fld>
            <a:endParaRPr lang="en-US"/>
          </a:p>
        </p:txBody>
      </p:sp>
    </p:spTree>
    <p:extLst>
      <p:ext uri="{BB962C8B-B14F-4D97-AF65-F5344CB8AC3E}">
        <p14:creationId xmlns:p14="http://schemas.microsoft.com/office/powerpoint/2010/main" val="201750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28</a:t>
            </a:fld>
            <a:endParaRPr lang="en-US"/>
          </a:p>
        </p:txBody>
      </p:sp>
    </p:spTree>
    <p:extLst>
      <p:ext uri="{BB962C8B-B14F-4D97-AF65-F5344CB8AC3E}">
        <p14:creationId xmlns:p14="http://schemas.microsoft.com/office/powerpoint/2010/main" val="4065905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30</a:t>
            </a:fld>
            <a:endParaRPr lang="en-US"/>
          </a:p>
        </p:txBody>
      </p:sp>
    </p:spTree>
    <p:extLst>
      <p:ext uri="{BB962C8B-B14F-4D97-AF65-F5344CB8AC3E}">
        <p14:creationId xmlns:p14="http://schemas.microsoft.com/office/powerpoint/2010/main" val="3707131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31</a:t>
            </a:fld>
            <a:endParaRPr lang="en-US"/>
          </a:p>
        </p:txBody>
      </p:sp>
    </p:spTree>
    <p:extLst>
      <p:ext uri="{BB962C8B-B14F-4D97-AF65-F5344CB8AC3E}">
        <p14:creationId xmlns:p14="http://schemas.microsoft.com/office/powerpoint/2010/main" val="318528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pPr algn="ctr"/>
            <a:r>
              <a:rPr lang="en-US" sz="6000"/>
              <a:t>Metatitans</a:t>
            </a:r>
            <a:endParaRPr lang="en-US">
              <a:cs typeface="Arial"/>
            </a:endParaRPr>
          </a:p>
        </p:txBody>
      </p:sp>
      <p:sp>
        <p:nvSpPr>
          <p:cNvPr id="5" name="TextBox 4">
            <a:extLst>
              <a:ext uri="{FF2B5EF4-FFF2-40B4-BE49-F238E27FC236}">
                <a16:creationId xmlns:a16="http://schemas.microsoft.com/office/drawing/2014/main" id="{FB431CE3-5472-F26A-DF12-30011D040773}"/>
              </a:ext>
            </a:extLst>
          </p:cNvPr>
          <p:cNvSpPr txBox="1"/>
          <p:nvPr/>
        </p:nvSpPr>
        <p:spPr>
          <a:xfrm>
            <a:off x="8658616" y="4869493"/>
            <a:ext cx="3288082" cy="200054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r>
              <a:rPr lang="en-US" dirty="0">
                <a:solidFill>
                  <a:schemeClr val="bg1"/>
                </a:solidFill>
                <a:ea typeface="+mn-lt"/>
                <a:cs typeface="+mn-lt"/>
              </a:rPr>
              <a:t>Aadil </a:t>
            </a:r>
            <a:r>
              <a:rPr lang="en-US" dirty="0" err="1">
                <a:solidFill>
                  <a:schemeClr val="bg1"/>
                </a:solidFill>
                <a:ea typeface="+mn-lt"/>
                <a:cs typeface="+mn-lt"/>
              </a:rPr>
              <a:t>Anthrollil</a:t>
            </a:r>
            <a:r>
              <a:rPr lang="en-US" dirty="0">
                <a:solidFill>
                  <a:schemeClr val="bg1"/>
                </a:solidFill>
                <a:ea typeface="+mn-lt"/>
                <a:cs typeface="+mn-lt"/>
              </a:rPr>
              <a:t> Abu- 245268</a:t>
            </a:r>
            <a:endParaRPr lang="en-US">
              <a:solidFill>
                <a:schemeClr val="bg1"/>
              </a:solidFill>
              <a:ea typeface="+mn-lt"/>
              <a:cs typeface="+mn-lt"/>
            </a:endParaRPr>
          </a:p>
          <a:p>
            <a:pPr>
              <a:spcBef>
                <a:spcPts val="1200"/>
              </a:spcBef>
            </a:pPr>
            <a:r>
              <a:rPr lang="en-US" dirty="0">
                <a:solidFill>
                  <a:schemeClr val="bg1"/>
                </a:solidFill>
                <a:ea typeface="+mn-lt"/>
                <a:cs typeface="+mn-lt"/>
              </a:rPr>
              <a:t>Christo Shaji-245052</a:t>
            </a:r>
            <a:endParaRPr lang="en-US">
              <a:solidFill>
                <a:schemeClr val="bg1"/>
              </a:solidFill>
              <a:cs typeface="Arial"/>
            </a:endParaRPr>
          </a:p>
          <a:p>
            <a:pPr>
              <a:spcBef>
                <a:spcPts val="1200"/>
              </a:spcBef>
            </a:pPr>
            <a:r>
              <a:rPr lang="en-US" dirty="0">
                <a:solidFill>
                  <a:schemeClr val="bg1"/>
                </a:solidFill>
                <a:cs typeface="Arial"/>
              </a:rPr>
              <a:t>Meera Javad-245217</a:t>
            </a:r>
          </a:p>
          <a:p>
            <a:pPr>
              <a:spcBef>
                <a:spcPts val="1200"/>
              </a:spcBef>
            </a:pPr>
            <a:r>
              <a:rPr lang="en-US" dirty="0">
                <a:solidFill>
                  <a:schemeClr val="bg1"/>
                </a:solidFill>
                <a:cs typeface="Arial"/>
              </a:rPr>
              <a:t>Swetha S-245154</a:t>
            </a:r>
          </a:p>
          <a:p>
            <a:pPr>
              <a:spcBef>
                <a:spcPts val="1200"/>
              </a:spcBef>
            </a:pPr>
            <a:endParaRPr lang="en-US" dirty="0">
              <a:solidFill>
                <a:schemeClr val="bg1"/>
              </a:solidFill>
              <a:cs typeface="Arial"/>
            </a:endParaRPr>
          </a:p>
        </p:txBody>
      </p:sp>
    </p:spTree>
    <p:extLst>
      <p:ext uri="{BB962C8B-B14F-4D97-AF65-F5344CB8AC3E}">
        <p14:creationId xmlns:p14="http://schemas.microsoft.com/office/powerpoint/2010/main" val="214306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2B7F-22B2-F16E-61FF-693799158C23}"/>
              </a:ext>
            </a:extLst>
          </p:cNvPr>
          <p:cNvSpPr>
            <a:spLocks noGrp="1"/>
          </p:cNvSpPr>
          <p:nvPr>
            <p:ph type="title"/>
          </p:nvPr>
        </p:nvSpPr>
        <p:spPr/>
        <p:txBody>
          <a:bodyPr/>
          <a:lstStyle/>
          <a:p>
            <a:r>
              <a:rPr lang="en-US" b="0">
                <a:ea typeface="+mj-lt"/>
                <a:cs typeface="+mj-lt"/>
              </a:rPr>
              <a:t>Example 2: Factorial of a number(Recursive)</a:t>
            </a:r>
            <a:endParaRPr lang="en-US"/>
          </a:p>
          <a:p>
            <a:endParaRPr lang="en-US">
              <a:cs typeface="Arial"/>
            </a:endParaRPr>
          </a:p>
        </p:txBody>
      </p:sp>
      <p:sp>
        <p:nvSpPr>
          <p:cNvPr id="3" name="Content Placeholder 2">
            <a:extLst>
              <a:ext uri="{FF2B5EF4-FFF2-40B4-BE49-F238E27FC236}">
                <a16:creationId xmlns:a16="http://schemas.microsoft.com/office/drawing/2014/main" id="{D667372C-9652-A503-79A4-40F5B91051DA}"/>
              </a:ext>
            </a:extLst>
          </p:cNvPr>
          <p:cNvSpPr>
            <a:spLocks noGrp="1"/>
          </p:cNvSpPr>
          <p:nvPr>
            <p:ph sz="half" idx="1"/>
          </p:nvPr>
        </p:nvSpPr>
        <p:spPr>
          <a:xfrm>
            <a:off x="4106487" y="1235901"/>
            <a:ext cx="7534656" cy="4335087"/>
          </a:xfrm>
        </p:spPr>
        <p:txBody>
          <a:bodyPr vert="horz" lIns="0" tIns="0" rIns="0" bIns="0" spcCol="301752" rtlCol="0" anchor="t">
            <a:noAutofit/>
          </a:bodyPr>
          <a:lstStyle/>
          <a:p>
            <a:r>
              <a:rPr lang="en-US">
                <a:ea typeface="+mn-lt"/>
                <a:cs typeface="+mn-lt"/>
              </a:rPr>
              <a:t>Now "N" is an integer variable which stores the value for which we have to find the factorial, so no matter what value will, it will just take "4 bytes" of space.</a:t>
            </a:r>
            <a:endParaRPr lang="en-US">
              <a:cs typeface="Arial"/>
            </a:endParaRPr>
          </a:p>
          <a:p>
            <a:endParaRPr lang="en-US">
              <a:cs typeface="Arial"/>
            </a:endParaRPr>
          </a:p>
          <a:p>
            <a:r>
              <a:rPr lang="en-US">
                <a:ea typeface="+mn-lt"/>
                <a:cs typeface="+mn-lt"/>
              </a:rPr>
              <a:t>Now function call, "if" condition, "else" condition, and return function these all comes under the auxiliary space and lets assume these all will take combinedly “4 bytes” of space.</a:t>
            </a:r>
            <a:endParaRPr lang="en-US">
              <a:cs typeface="Arial"/>
            </a:endParaRPr>
          </a:p>
          <a:p>
            <a:endParaRPr lang="en-US">
              <a:cs typeface="Arial"/>
            </a:endParaRPr>
          </a:p>
          <a:p>
            <a:r>
              <a:rPr lang="en-US">
                <a:ea typeface="+mn-lt"/>
                <a:cs typeface="+mn-lt"/>
              </a:rPr>
              <a:t>But the matter of fact here is that here we are calling that function recursively "N" times so here the complexity of auxiliary space will be "4*N bytes" where N is the number of which factorial have to be found.</a:t>
            </a:r>
            <a:endParaRPr lang="en-US">
              <a:cs typeface="Arial"/>
            </a:endParaRPr>
          </a:p>
          <a:p>
            <a:endParaRPr lang="en-US">
              <a:cs typeface="Arial"/>
            </a:endParaRPr>
          </a:p>
          <a:p>
            <a:r>
              <a:rPr lang="en-US">
                <a:ea typeface="+mn-lt"/>
                <a:cs typeface="+mn-lt"/>
              </a:rPr>
              <a:t>Hence, Total Space Complexity = (4 + 4*N) bytes But these 4 bytes are constant so we will not consider it and after removing all the constants(4 from 4*N) we can finally say that this algo have a complexity of "O(N)".</a:t>
            </a:r>
            <a:endParaRPr lang="en-US">
              <a:cs typeface="Arial"/>
            </a:endParaRPr>
          </a:p>
          <a:p>
            <a:endParaRPr lang="en-US">
              <a:cs typeface="Arial"/>
            </a:endParaRPr>
          </a:p>
          <a:p>
            <a:endParaRPr lang="en-US">
              <a:cs typeface="Arial"/>
            </a:endParaRPr>
          </a:p>
        </p:txBody>
      </p:sp>
      <p:sp>
        <p:nvSpPr>
          <p:cNvPr id="4" name="Content Placeholder 3">
            <a:extLst>
              <a:ext uri="{FF2B5EF4-FFF2-40B4-BE49-F238E27FC236}">
                <a16:creationId xmlns:a16="http://schemas.microsoft.com/office/drawing/2014/main" id="{E29F301A-2608-CBD5-B30A-3F88122D2D52}"/>
              </a:ext>
            </a:extLst>
          </p:cNvPr>
          <p:cNvSpPr>
            <a:spLocks noGrp="1"/>
          </p:cNvSpPr>
          <p:nvPr>
            <p:ph sz="half" idx="2"/>
          </p:nvPr>
        </p:nvSpPr>
        <p:spPr>
          <a:xfrm>
            <a:off x="244949" y="1717963"/>
            <a:ext cx="3611880" cy="4251960"/>
          </a:xfrm>
        </p:spPr>
        <p:txBody>
          <a:bodyPr vert="horz" lIns="0" tIns="0" rIns="0" bIns="0" spcCol="301752" rtlCol="0" anchor="t">
            <a:normAutofit/>
          </a:bodyPr>
          <a:lstStyle/>
          <a:p>
            <a:pPr marL="0" indent="0">
              <a:buNone/>
            </a:pPr>
            <a:r>
              <a:rPr lang="en-US">
                <a:ea typeface="+mn-lt"/>
                <a:cs typeface="+mn-lt"/>
              </a:rPr>
              <a:t>factorial(N){</a:t>
            </a:r>
            <a:endParaRPr lang="en-US">
              <a:cs typeface="Arial"/>
            </a:endParaRPr>
          </a:p>
          <a:p>
            <a:pPr marL="0" indent="0">
              <a:buNone/>
            </a:pPr>
            <a:r>
              <a:rPr lang="en-US">
                <a:ea typeface="+mn-lt"/>
                <a:cs typeface="+mn-lt"/>
              </a:rPr>
              <a:t>    if(N&lt;=1)</a:t>
            </a:r>
            <a:endParaRPr lang="en-US">
              <a:cs typeface="Arial"/>
            </a:endParaRPr>
          </a:p>
          <a:p>
            <a:pPr marL="0" indent="0">
              <a:buNone/>
            </a:pPr>
            <a:r>
              <a:rPr lang="en-US">
                <a:ea typeface="+mn-lt"/>
                <a:cs typeface="+mn-lt"/>
              </a:rPr>
              <a:t>    {</a:t>
            </a:r>
            <a:endParaRPr lang="en-US">
              <a:cs typeface="Arial"/>
            </a:endParaRPr>
          </a:p>
          <a:p>
            <a:pPr marL="0" indent="0">
              <a:buNone/>
            </a:pPr>
            <a:r>
              <a:rPr lang="en-US">
                <a:ea typeface="+mn-lt"/>
                <a:cs typeface="+mn-lt"/>
              </a:rPr>
              <a:t>      return 1;</a:t>
            </a:r>
            <a:endParaRPr lang="en-US">
              <a:cs typeface="Arial"/>
            </a:endParaRPr>
          </a:p>
          <a:p>
            <a:pPr marL="0" indent="0">
              <a:buNone/>
            </a:pPr>
            <a:r>
              <a:rPr lang="en-US">
                <a:ea typeface="+mn-lt"/>
                <a:cs typeface="+mn-lt"/>
              </a:rPr>
              <a:t>    }</a:t>
            </a:r>
            <a:endParaRPr lang="en-US">
              <a:cs typeface="Arial"/>
            </a:endParaRPr>
          </a:p>
          <a:p>
            <a:pPr marL="0" indent="0">
              <a:buNone/>
            </a:pPr>
            <a:r>
              <a:rPr lang="en-US">
                <a:ea typeface="+mn-lt"/>
                <a:cs typeface="+mn-lt"/>
              </a:rPr>
              <a:t>    else</a:t>
            </a:r>
            <a:endParaRPr lang="en-US">
              <a:cs typeface="Arial"/>
            </a:endParaRPr>
          </a:p>
          <a:p>
            <a:pPr marL="0" indent="0">
              <a:buNone/>
            </a:pPr>
            <a:r>
              <a:rPr lang="en-US">
                <a:ea typeface="+mn-lt"/>
                <a:cs typeface="+mn-lt"/>
              </a:rPr>
              <a:t>    {</a:t>
            </a:r>
            <a:endParaRPr lang="en-US">
              <a:cs typeface="Arial"/>
            </a:endParaRPr>
          </a:p>
          <a:p>
            <a:pPr marL="0" indent="0">
              <a:buNone/>
            </a:pPr>
            <a:r>
              <a:rPr lang="en-US">
                <a:ea typeface="+mn-lt"/>
                <a:cs typeface="+mn-lt"/>
              </a:rPr>
              <a:t>      return (N*factorial(N-1));</a:t>
            </a:r>
            <a:endParaRPr lang="en-US">
              <a:cs typeface="Arial"/>
            </a:endParaRPr>
          </a:p>
          <a:p>
            <a:pPr marL="0" indent="0">
              <a:buNone/>
            </a:pPr>
            <a:r>
              <a:rPr lang="en-US">
                <a:ea typeface="+mn-lt"/>
                <a:cs typeface="+mn-lt"/>
              </a:rPr>
              <a:t>    }</a:t>
            </a:r>
            <a:endParaRPr lang="en-US">
              <a:cs typeface="Arial"/>
            </a:endParaRPr>
          </a:p>
          <a:p>
            <a:pPr marL="0" indent="0">
              <a:buNone/>
            </a:pPr>
            <a:r>
              <a:rPr lang="en-US">
                <a:ea typeface="+mn-lt"/>
                <a:cs typeface="+mn-lt"/>
              </a:rPr>
              <a:t>}</a:t>
            </a:r>
            <a:endParaRPr lang="en-US">
              <a:cs typeface="Arial"/>
            </a:endParaRPr>
          </a:p>
          <a:p>
            <a:pPr marL="0" indent="0">
              <a:buNone/>
            </a:pPr>
            <a:endParaRPr lang="en-US">
              <a:cs typeface="Arial"/>
            </a:endParaRPr>
          </a:p>
        </p:txBody>
      </p:sp>
    </p:spTree>
    <p:extLst>
      <p:ext uri="{BB962C8B-B14F-4D97-AF65-F5344CB8AC3E}">
        <p14:creationId xmlns:p14="http://schemas.microsoft.com/office/powerpoint/2010/main" val="381335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1B7F-A37E-C73E-13E9-C3EB5D28923F}"/>
              </a:ext>
            </a:extLst>
          </p:cNvPr>
          <p:cNvSpPr>
            <a:spLocks noGrp="1"/>
          </p:cNvSpPr>
          <p:nvPr>
            <p:ph type="title"/>
          </p:nvPr>
        </p:nvSpPr>
        <p:spPr>
          <a:xfrm>
            <a:off x="365760" y="628996"/>
            <a:ext cx="11457432" cy="914400"/>
          </a:xfrm>
        </p:spPr>
        <p:txBody>
          <a:bodyPr/>
          <a:lstStyle/>
          <a:p>
            <a:r>
              <a:rPr lang="en-US" sz="3600">
                <a:latin typeface="Calibri Light"/>
                <a:cs typeface="Calibri Light"/>
              </a:rPr>
              <a:t>Conclusion</a:t>
            </a:r>
            <a:endParaRPr lang="en-US" sz="3600">
              <a:cs typeface="Arial"/>
            </a:endParaRPr>
          </a:p>
        </p:txBody>
      </p:sp>
      <p:sp>
        <p:nvSpPr>
          <p:cNvPr id="3" name="Content Placeholder 2">
            <a:extLst>
              <a:ext uri="{FF2B5EF4-FFF2-40B4-BE49-F238E27FC236}">
                <a16:creationId xmlns:a16="http://schemas.microsoft.com/office/drawing/2014/main" id="{9626EC88-D8EF-1D6A-F997-E6D74582D6D6}"/>
              </a:ext>
            </a:extLst>
          </p:cNvPr>
          <p:cNvSpPr>
            <a:spLocks noGrp="1"/>
          </p:cNvSpPr>
          <p:nvPr>
            <p:ph sz="half" idx="1"/>
          </p:nvPr>
        </p:nvSpPr>
        <p:spPr>
          <a:xfrm>
            <a:off x="365760" y="1567841"/>
            <a:ext cx="7534656" cy="4251960"/>
          </a:xfrm>
        </p:spPr>
        <p:txBody>
          <a:bodyPr vert="horz" lIns="0" tIns="0" rIns="0" bIns="0" spcCol="301752" rtlCol="0" anchor="t">
            <a:normAutofit fontScale="92500" lnSpcReduction="10000"/>
          </a:bodyPr>
          <a:lstStyle/>
          <a:p>
            <a:r>
              <a:rPr lang="en-US">
                <a:ea typeface="+mn-lt"/>
                <a:cs typeface="+mn-lt"/>
              </a:rPr>
              <a:t>Creators of real-world programs are constrained by the physical memory of the platforms they plan to run on. That's where space complexity comes into play, as its obvious that we never ever want to run a function or process that consumes more space than the system has available at any one time.</a:t>
            </a:r>
            <a:endParaRPr lang="en-US">
              <a:cs typeface="Arial"/>
            </a:endParaRPr>
          </a:p>
          <a:p>
            <a:endParaRPr lang="en-US"/>
          </a:p>
          <a:p>
            <a:r>
              <a:rPr lang="en-US">
                <a:ea typeface="+mn-lt"/>
                <a:cs typeface="+mn-lt"/>
              </a:rPr>
              <a:t>Helps to find to out the most optimized algorithm among all the algorithms, for particular type of problem.</a:t>
            </a:r>
            <a:endParaRPr lang="en-US"/>
          </a:p>
          <a:p>
            <a:endParaRPr lang="en-US"/>
          </a:p>
          <a:p>
            <a:r>
              <a:rPr lang="en-US">
                <a:ea typeface="+mn-lt"/>
                <a:cs typeface="+mn-lt"/>
              </a:rPr>
              <a:t>The best algorithm/program should have the least space-complexity. The lesser the space used, the faster it executes.</a:t>
            </a:r>
            <a:endParaRPr lang="en-US"/>
          </a:p>
          <a:p>
            <a:endParaRPr lang="en-US"/>
          </a:p>
          <a:p>
            <a:r>
              <a:rPr lang="en-US">
                <a:ea typeface="+mn-lt"/>
                <a:cs typeface="+mn-lt"/>
              </a:rPr>
              <a:t>After completing your program always analyze the worst-case scenario so that it can handle the large inputs and can have high adaptability and supportability.</a:t>
            </a:r>
            <a:endParaRPr lang="en-US"/>
          </a:p>
          <a:p>
            <a:endParaRPr lang="en-US">
              <a:cs typeface="Arial"/>
            </a:endParaRPr>
          </a:p>
        </p:txBody>
      </p:sp>
    </p:spTree>
    <p:extLst>
      <p:ext uri="{BB962C8B-B14F-4D97-AF65-F5344CB8AC3E}">
        <p14:creationId xmlns:p14="http://schemas.microsoft.com/office/powerpoint/2010/main" val="384535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a:t>Time complexity</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a:t>March 3, 2023</a:t>
            </a:r>
          </a:p>
          <a:p>
            <a:pPr lvl="1"/>
            <a:r>
              <a:rPr lang="en-US"/>
              <a:t>Aadil </a:t>
            </a:r>
            <a:r>
              <a:rPr lang="en-US" err="1"/>
              <a:t>Anthrollil</a:t>
            </a:r>
            <a:r>
              <a:rPr lang="en-US"/>
              <a:t> Abu</a:t>
            </a:r>
          </a:p>
          <a:p>
            <a:pPr lvl="1"/>
            <a:r>
              <a:rPr lang="en-US">
                <a:cs typeface="Arial"/>
              </a:rPr>
              <a:t>245268</a:t>
            </a:r>
          </a:p>
          <a:p>
            <a:pPr lvl="1"/>
            <a:endParaRPr lang="en-US">
              <a:cs typeface="Arial"/>
            </a:endParaRPr>
          </a:p>
        </p:txBody>
      </p:sp>
    </p:spTree>
    <p:extLst>
      <p:ext uri="{BB962C8B-B14F-4D97-AF65-F5344CB8AC3E}">
        <p14:creationId xmlns:p14="http://schemas.microsoft.com/office/powerpoint/2010/main" val="317653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Introduction</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lstStyle/>
          <a:p>
            <a:r>
              <a:rPr lang="en-US" sz="1800">
                <a:latin typeface="+mj-lt"/>
              </a:rPr>
              <a:t>Time complexity is a measure of how long an algorithm takes to run as the size of its input increases.</a:t>
            </a:r>
          </a:p>
          <a:p>
            <a:r>
              <a:rPr lang="en-IN" sz="1800">
                <a:latin typeface="+mj-lt"/>
                <a:ea typeface="Times New Roman" panose="02020603050405020304" pitchFamily="18" charset="0"/>
              </a:rPr>
              <a:t>T</a:t>
            </a:r>
            <a:r>
              <a:rPr lang="en-IN" sz="1800">
                <a:effectLst/>
                <a:latin typeface="+mj-lt"/>
                <a:ea typeface="Times New Roman" panose="02020603050405020304" pitchFamily="18" charset="0"/>
              </a:rPr>
              <a:t>he time complexity of an algorithm can be expressed using the big O notation</a:t>
            </a:r>
            <a:endParaRPr lang="en-US" sz="1800">
              <a:latin typeface="+mj-lt"/>
            </a:endParaRPr>
          </a:p>
          <a:p>
            <a:r>
              <a:rPr lang="en-IN" sz="1800">
                <a:effectLst/>
                <a:latin typeface="+mj-lt"/>
                <a:ea typeface="Times New Roman" panose="02020603050405020304" pitchFamily="18" charset="0"/>
              </a:rPr>
              <a:t>Understanding time complexity is essential for developing efficient and scalable Java programs</a:t>
            </a:r>
            <a:endParaRPr lang="en-IN" sz="1800">
              <a:latin typeface="+mj-lt"/>
            </a:endParaRPr>
          </a:p>
          <a:p>
            <a:endParaRPr lang="en-US">
              <a:latin typeface="+mj-lt"/>
            </a:endParaRPr>
          </a:p>
        </p:txBody>
      </p:sp>
    </p:spTree>
    <p:extLst>
      <p:ext uri="{BB962C8B-B14F-4D97-AF65-F5344CB8AC3E}">
        <p14:creationId xmlns:p14="http://schemas.microsoft.com/office/powerpoint/2010/main" val="97794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Big O notation</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The big O notation is a mathematical notation used to describe the upper bound of an algorithm's time complexity.</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It represents the worst-case scenario for the algorithm's performance as the size of the input increases.</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The notation is read as "big O of" and the algorithm's time complexity expression.</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The most common time complexity classes in big O notation are O(1), O(n), O(log n), O(n^2), and O(2^n).</a:t>
            </a:r>
            <a:endParaRPr lang="en-IN" sz="1800">
              <a:effectLst/>
              <a:latin typeface="+mj-lt"/>
              <a:ea typeface="Calibri" panose="020F0502020204030204" pitchFamily="34" charset="0"/>
              <a:cs typeface="Kartika" panose="02020503030404060203" pitchFamily="18" charset="0"/>
            </a:endParaRPr>
          </a:p>
          <a:p>
            <a:endParaRPr lang="en-IN" sz="1800">
              <a:latin typeface="+mj-lt"/>
            </a:endParaRPr>
          </a:p>
          <a:p>
            <a:endParaRPr lang="en-US">
              <a:latin typeface="+mj-lt"/>
            </a:endParaRPr>
          </a:p>
        </p:txBody>
      </p:sp>
    </p:spTree>
    <p:extLst>
      <p:ext uri="{BB962C8B-B14F-4D97-AF65-F5344CB8AC3E}">
        <p14:creationId xmlns:p14="http://schemas.microsoft.com/office/powerpoint/2010/main" val="163468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Example of time complexity in java</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a:effectLst/>
                <a:latin typeface="+mj-lt"/>
                <a:ea typeface="Times New Roman" panose="02020603050405020304" pitchFamily="18" charset="0"/>
                <a:cs typeface="Kartika" panose="02020503030404060203" pitchFamily="18" charset="0"/>
              </a:rPr>
              <a:t>O(1): constant time complexity, where the algorithm's runtime remains the same regardless of the input size.</a:t>
            </a:r>
            <a:endParaRPr lang="en-IN">
              <a:effectLst/>
              <a:latin typeface="+mj-lt"/>
              <a:ea typeface="Calibri" panose="020F0502020204030204" pitchFamily="34" charset="0"/>
              <a:cs typeface="Kartika" panose="02020503030404060203"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a:effectLst/>
                <a:latin typeface="+mj-lt"/>
                <a:ea typeface="Times New Roman" panose="02020603050405020304" pitchFamily="18" charset="0"/>
                <a:cs typeface="Kartika" panose="02020503030404060203" pitchFamily="18" charset="0"/>
              </a:rPr>
              <a:t>Example: accessing an element in an array by index, performing a single arithmetic operation.</a:t>
            </a:r>
            <a:endParaRPr lang="en-IN">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a:effectLst/>
                <a:latin typeface="+mj-lt"/>
                <a:ea typeface="Times New Roman" panose="02020603050405020304" pitchFamily="18" charset="0"/>
                <a:cs typeface="Kartika" panose="02020503030404060203" pitchFamily="18" charset="0"/>
              </a:rPr>
              <a:t>O(n): linear time complexity, where the algorithm's runtime increases linearly with the input size.</a:t>
            </a:r>
            <a:endParaRPr lang="en-IN">
              <a:effectLst/>
              <a:latin typeface="+mj-lt"/>
              <a:ea typeface="Calibri" panose="020F0502020204030204" pitchFamily="34" charset="0"/>
              <a:cs typeface="Kartika" panose="02020503030404060203"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a:effectLst/>
                <a:latin typeface="+mj-lt"/>
                <a:ea typeface="Times New Roman" panose="02020603050405020304" pitchFamily="18" charset="0"/>
                <a:cs typeface="Kartika" panose="02020503030404060203" pitchFamily="18" charset="0"/>
              </a:rPr>
              <a:t>Example: iterating through an array or a list, performing a linear search.</a:t>
            </a:r>
            <a:endParaRPr lang="en-IN">
              <a:effectLst/>
              <a:latin typeface="+mj-lt"/>
              <a:ea typeface="Calibri" panose="020F0502020204030204" pitchFamily="34" charset="0"/>
              <a:cs typeface="Kartika" panose="02020503030404060203" pitchFamily="18" charset="0"/>
            </a:endParaRPr>
          </a:p>
          <a:p>
            <a:pPr marL="0" indent="0">
              <a:buNone/>
            </a:pPr>
            <a:endParaRPr lang="en-US">
              <a:latin typeface="+mj-lt"/>
            </a:endParaRPr>
          </a:p>
        </p:txBody>
      </p:sp>
    </p:spTree>
    <p:extLst>
      <p:ext uri="{BB962C8B-B14F-4D97-AF65-F5344CB8AC3E}">
        <p14:creationId xmlns:p14="http://schemas.microsoft.com/office/powerpoint/2010/main" val="398534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Example of time complexity in java</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7472" indent="-347472" algn="l" rtl="0" eaLnBrk="1" latinLnBrk="0" hangingPunct="1">
              <a:lnSpc>
                <a:spcPct val="107000"/>
              </a:lnSpc>
              <a:spcBef>
                <a:spcPts val="1200"/>
              </a:spcBef>
              <a:spcAft>
                <a:spcPts val="800"/>
              </a:spcAft>
              <a:buClrTx/>
              <a:buSzPts val="1000"/>
              <a:buFont typeface="Symbol" panose="05050102010706020507" pitchFamily="18" charset="2"/>
              <a:buChar char="·"/>
              <a:tabLst>
                <a:tab pos="4572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O(log n): logarithmic time complexity, where the algorithm's runtime increases logarithmically with the input size.</a:t>
            </a:r>
            <a:endParaRPr lang="en-IN" sz="1800">
              <a:effectLst/>
            </a:endParaRPr>
          </a:p>
          <a:p>
            <a:pPr marL="740664" indent="-283464" algn="l" rtl="0" eaLnBrk="1" latinLnBrk="0" hangingPunct="1">
              <a:lnSpc>
                <a:spcPct val="107000"/>
              </a:lnSpc>
              <a:spcBef>
                <a:spcPts val="300"/>
              </a:spcBef>
              <a:spcAft>
                <a:spcPts val="800"/>
              </a:spcAft>
              <a:tabLst>
                <a:tab pos="9144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performing a binary search on a sorted array.</a:t>
            </a:r>
            <a:endParaRPr lang="en-IN">
              <a:effectLst/>
            </a:endParaRPr>
          </a:p>
          <a:p>
            <a:pPr marL="347472" indent="-347472" algn="l" rtl="0" eaLnBrk="1" latinLnBrk="0" hangingPunct="1">
              <a:lnSpc>
                <a:spcPct val="107000"/>
              </a:lnSpc>
              <a:spcBef>
                <a:spcPts val="1200"/>
              </a:spcBef>
              <a:spcAft>
                <a:spcPts val="800"/>
              </a:spcAft>
              <a:tabLst>
                <a:tab pos="4572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O(n^2): quadratic time complexity, where the algorithm's runtime increases quadratically with the input size.</a:t>
            </a:r>
            <a:endParaRPr lang="en-IN">
              <a:effectLst/>
            </a:endParaRPr>
          </a:p>
          <a:p>
            <a:pPr marL="740664" indent="-283464" algn="l" rtl="0" eaLnBrk="1" latinLnBrk="0" hangingPunct="1">
              <a:lnSpc>
                <a:spcPct val="107000"/>
              </a:lnSpc>
              <a:spcBef>
                <a:spcPts val="300"/>
              </a:spcBef>
              <a:spcAft>
                <a:spcPts val="800"/>
              </a:spcAft>
              <a:tabLst>
                <a:tab pos="9144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nested loops iterating through an array or a matrix.</a:t>
            </a:r>
            <a:endParaRPr lang="en-IN">
              <a:effectLst/>
            </a:endParaRPr>
          </a:p>
          <a:p>
            <a:pPr marL="0" indent="0">
              <a:buNone/>
            </a:pPr>
            <a:endParaRPr lang="en-US">
              <a:latin typeface="+mj-lt"/>
            </a:endParaRPr>
          </a:p>
        </p:txBody>
      </p:sp>
    </p:spTree>
    <p:extLst>
      <p:ext uri="{BB962C8B-B14F-4D97-AF65-F5344CB8AC3E}">
        <p14:creationId xmlns:p14="http://schemas.microsoft.com/office/powerpoint/2010/main" val="251515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Example of time complexity in java</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7472" indent="-347472" algn="l" rtl="0" eaLnBrk="1" latinLnBrk="0" hangingPunct="1">
              <a:lnSpc>
                <a:spcPct val="107000"/>
              </a:lnSpc>
              <a:spcBef>
                <a:spcPts val="1200"/>
              </a:spcBef>
              <a:spcAft>
                <a:spcPts val="800"/>
              </a:spcAft>
              <a:buClrTx/>
              <a:buSzPts val="1000"/>
              <a:buFont typeface="Symbol" panose="05050102010706020507" pitchFamily="18" charset="2"/>
              <a:buChar char="·"/>
              <a:tabLst>
                <a:tab pos="4572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O(log n): logarithmic time complexity, where the algorithm's runtime increases logarithmically with the input size.</a:t>
            </a:r>
            <a:endParaRPr lang="en-IN" sz="1800">
              <a:effectLst/>
            </a:endParaRPr>
          </a:p>
          <a:p>
            <a:pPr marL="740664" indent="-283464" algn="l" rtl="0" eaLnBrk="1" latinLnBrk="0" hangingPunct="1">
              <a:lnSpc>
                <a:spcPct val="107000"/>
              </a:lnSpc>
              <a:spcBef>
                <a:spcPts val="300"/>
              </a:spcBef>
              <a:spcAft>
                <a:spcPts val="800"/>
              </a:spcAft>
              <a:tabLst>
                <a:tab pos="9144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performing a binary search on a sorted array.</a:t>
            </a:r>
            <a:endParaRPr lang="en-IN">
              <a:effectLst/>
            </a:endParaRPr>
          </a:p>
          <a:p>
            <a:pPr marL="347472" indent="-347472" algn="l" rtl="0" eaLnBrk="1" latinLnBrk="0" hangingPunct="1">
              <a:lnSpc>
                <a:spcPct val="107000"/>
              </a:lnSpc>
              <a:spcBef>
                <a:spcPts val="1200"/>
              </a:spcBef>
              <a:spcAft>
                <a:spcPts val="800"/>
              </a:spcAft>
              <a:tabLst>
                <a:tab pos="4572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O(n^2): quadratic time complexity, where the algorithm's runtime increases quadratically with the input size.</a:t>
            </a:r>
            <a:endParaRPr lang="en-IN">
              <a:effectLst/>
            </a:endParaRPr>
          </a:p>
          <a:p>
            <a:pPr marL="740664" indent="-283464" algn="l" rtl="0" eaLnBrk="1" latinLnBrk="0" hangingPunct="1">
              <a:lnSpc>
                <a:spcPct val="107000"/>
              </a:lnSpc>
              <a:spcBef>
                <a:spcPts val="300"/>
              </a:spcBef>
              <a:spcAft>
                <a:spcPts val="800"/>
              </a:spcAft>
              <a:tabLst>
                <a:tab pos="9144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nested loops iterating through an array or a matrix.</a:t>
            </a:r>
            <a:endParaRPr lang="en-IN">
              <a:effectLst/>
            </a:endParaRPr>
          </a:p>
          <a:p>
            <a:pPr marL="0" indent="0">
              <a:buNone/>
            </a:pPr>
            <a:endParaRPr lang="en-US">
              <a:latin typeface="+mj-lt"/>
            </a:endParaRPr>
          </a:p>
        </p:txBody>
      </p:sp>
    </p:spTree>
    <p:extLst>
      <p:ext uri="{BB962C8B-B14F-4D97-AF65-F5344CB8AC3E}">
        <p14:creationId xmlns:p14="http://schemas.microsoft.com/office/powerpoint/2010/main" val="226467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How to calculate time complexity in java</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r>
              <a:rPr lang="en-IN" b="0" i="0">
                <a:effectLst/>
                <a:latin typeface="+mj-lt"/>
              </a:rPr>
              <a:t>Identify the algorithm</a:t>
            </a:r>
          </a:p>
          <a:p>
            <a:r>
              <a:rPr lang="en-IN" b="0" i="0">
                <a:effectLst/>
                <a:latin typeface="+mj-lt"/>
              </a:rPr>
              <a:t>Count the operations</a:t>
            </a:r>
            <a:endParaRPr lang="en-IN">
              <a:latin typeface="+mj-lt"/>
            </a:endParaRPr>
          </a:p>
          <a:p>
            <a:r>
              <a:rPr lang="en-IN" b="0" i="0">
                <a:effectLst/>
                <a:latin typeface="+mj-lt"/>
              </a:rPr>
              <a:t>Determine the input size</a:t>
            </a:r>
          </a:p>
          <a:p>
            <a:r>
              <a:rPr lang="en-IN" b="0" i="0">
                <a:effectLst/>
                <a:latin typeface="+mj-lt"/>
              </a:rPr>
              <a:t>Express the time complexity</a:t>
            </a:r>
            <a:endParaRPr lang="en-US">
              <a:latin typeface="+mj-lt"/>
            </a:endParaRPr>
          </a:p>
        </p:txBody>
      </p:sp>
    </p:spTree>
    <p:extLst>
      <p:ext uri="{BB962C8B-B14F-4D97-AF65-F5344CB8AC3E}">
        <p14:creationId xmlns:p14="http://schemas.microsoft.com/office/powerpoint/2010/main" val="342129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365760" y="365760"/>
            <a:ext cx="5425440" cy="1371600"/>
          </a:xfrm>
        </p:spPr>
        <p:txBody>
          <a:bodyPr anchor="t">
            <a:normAutofit/>
          </a:bodyPr>
          <a:lstStyle/>
          <a:p>
            <a:r>
              <a:rPr lang="en-US"/>
              <a:t>Calculate time complexity of Binary search</a:t>
            </a:r>
            <a:endParaRPr lang="en-US"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2286000"/>
            <a:ext cx="5425440" cy="3794760"/>
          </a:xfrm>
        </p:spPr>
        <p:txBody>
          <a:bodyPr>
            <a:normAutofit/>
          </a:bodyPr>
          <a:lstStyle/>
          <a:p>
            <a:pPr>
              <a:buFont typeface="Arial" panose="020B0604020202020204" pitchFamily="34" charset="0"/>
              <a:buChar char="•"/>
            </a:pPr>
            <a:r>
              <a:rPr lang="en-US" b="0" i="0">
                <a:effectLst/>
              </a:rPr>
              <a:t>Comparing the target value to the middle element of the array</a:t>
            </a:r>
          </a:p>
          <a:p>
            <a:pPr>
              <a:buFont typeface="Arial" panose="020B0604020202020204" pitchFamily="34" charset="0"/>
              <a:buChar char="•"/>
            </a:pPr>
            <a:r>
              <a:rPr lang="en-US" b="0" i="0">
                <a:effectLst/>
              </a:rPr>
              <a:t>Dividing the search interval in half</a:t>
            </a:r>
          </a:p>
          <a:p>
            <a:pPr>
              <a:buFont typeface="Arial" panose="020B0604020202020204" pitchFamily="34" charset="0"/>
              <a:buChar char="•"/>
            </a:pPr>
            <a:r>
              <a:rPr lang="en-US" b="0" i="0">
                <a:effectLst/>
              </a:rPr>
              <a:t>Checking if the target value has been found</a:t>
            </a:r>
          </a:p>
        </p:txBody>
      </p:sp>
      <p:pic>
        <p:nvPicPr>
          <p:cNvPr id="2" name="Picture 1">
            <a:extLst>
              <a:ext uri="{FF2B5EF4-FFF2-40B4-BE49-F238E27FC236}">
                <a16:creationId xmlns:a16="http://schemas.microsoft.com/office/drawing/2014/main" id="{76A7C97E-F9DC-727C-831F-86EBFF609B9A}"/>
              </a:ext>
            </a:extLst>
          </p:cNvPr>
          <p:cNvPicPr>
            <a:picLocks noChangeAspect="1"/>
          </p:cNvPicPr>
          <p:nvPr/>
        </p:nvPicPr>
        <p:blipFill>
          <a:blip r:embed="rId2"/>
          <a:stretch>
            <a:fillRect/>
          </a:stretch>
        </p:blipFill>
        <p:spPr>
          <a:xfrm>
            <a:off x="6400800" y="925204"/>
            <a:ext cx="5422392" cy="4595477"/>
          </a:xfrm>
          <a:prstGeom prst="rect">
            <a:avLst/>
          </a:prstGeom>
          <a:noFill/>
        </p:spPr>
      </p:pic>
    </p:spTree>
    <p:extLst>
      <p:ext uri="{BB962C8B-B14F-4D97-AF65-F5344CB8AC3E}">
        <p14:creationId xmlns:p14="http://schemas.microsoft.com/office/powerpoint/2010/main" val="49517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sz="6000"/>
              <a:t>Space Complexity</a:t>
            </a:r>
            <a:endParaRPr lang="en-US" sz="6000">
              <a:cs typeface="Arial"/>
            </a:endParaRP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a:cs typeface="Arial"/>
              </a:rPr>
              <a:t>March 3,2023</a:t>
            </a:r>
          </a:p>
          <a:p>
            <a:pPr lvl="1"/>
            <a:r>
              <a:rPr lang="en-US">
                <a:cs typeface="Arial"/>
              </a:rPr>
              <a:t>Christo Shaji</a:t>
            </a:r>
          </a:p>
          <a:p>
            <a:pPr lvl="1"/>
            <a:r>
              <a:rPr lang="en-US">
                <a:cs typeface="Arial"/>
              </a:rPr>
              <a:t>245052</a:t>
            </a:r>
          </a:p>
          <a:p>
            <a:pPr lvl="1"/>
            <a:endParaRPr lang="en-US">
              <a:cs typeface="Arial"/>
            </a:endParaRPr>
          </a:p>
          <a:p>
            <a:pPr lvl="1"/>
            <a:endParaRPr lang="en-US">
              <a:cs typeface="Arial"/>
            </a:endParaRPr>
          </a:p>
        </p:txBody>
      </p:sp>
    </p:spTree>
    <p:extLst>
      <p:ext uri="{BB962C8B-B14F-4D97-AF65-F5344CB8AC3E}">
        <p14:creationId xmlns:p14="http://schemas.microsoft.com/office/powerpoint/2010/main" val="222896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Best practices</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Choose algorithms and data structures with lower time complexity to improve performance.</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Be mindful of the time complexity of the algorithms and data structures used in your code.</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Use benchmarking and profiling tools to measure the performance of your code and identify bottlenecks.</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Optimize performance by reducing unnecessary operations, caching results, and parallelizing tasks.</a:t>
            </a:r>
            <a:endParaRPr lang="en-IN" sz="1800">
              <a:effectLst/>
              <a:latin typeface="+mj-lt"/>
              <a:ea typeface="Calibri" panose="020F0502020204030204" pitchFamily="34" charset="0"/>
              <a:cs typeface="Kartika" panose="02020503030404060203" pitchFamily="18" charset="0"/>
            </a:endParaRPr>
          </a:p>
          <a:p>
            <a:pPr marL="0" indent="0">
              <a:buNone/>
            </a:pPr>
            <a:endParaRPr lang="en-US">
              <a:latin typeface="+mj-lt"/>
            </a:endParaRPr>
          </a:p>
        </p:txBody>
      </p:sp>
    </p:spTree>
    <p:extLst>
      <p:ext uri="{BB962C8B-B14F-4D97-AF65-F5344CB8AC3E}">
        <p14:creationId xmlns:p14="http://schemas.microsoft.com/office/powerpoint/2010/main" val="391431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Conclusion</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Time complexity is an essential concept in computer science and programming, especially in Java.</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By understanding time complexity, you can develop more efficient and scalable Java programs.</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Remember to choose algorithms and data structures with lower time complexity, measure your code's performance, and optimize it for better performance.</a:t>
            </a:r>
            <a:endParaRPr lang="en-IN" sz="1800">
              <a:effectLst/>
              <a:latin typeface="+mj-lt"/>
              <a:ea typeface="Calibri" panose="020F0502020204030204" pitchFamily="34" charset="0"/>
              <a:cs typeface="Kartika" panose="02020503030404060203" pitchFamily="18" charset="0"/>
            </a:endParaRPr>
          </a:p>
          <a:p>
            <a:pPr marL="0" indent="0">
              <a:buNone/>
            </a:pPr>
            <a:endParaRPr lang="en-US">
              <a:latin typeface="+mj-lt"/>
            </a:endParaRPr>
          </a:p>
        </p:txBody>
      </p:sp>
    </p:spTree>
    <p:extLst>
      <p:ext uri="{BB962C8B-B14F-4D97-AF65-F5344CB8AC3E}">
        <p14:creationId xmlns:p14="http://schemas.microsoft.com/office/powerpoint/2010/main" val="100431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ctrTitle"/>
          </p:nvPr>
        </p:nvSpPr>
        <p:spPr/>
        <p:txBody>
          <a:bodyPr anchor="b">
            <a:normAutofit/>
          </a:bodyPr>
          <a:lstStyle/>
          <a:p>
            <a:r>
              <a:rPr lang="en-US"/>
              <a:t>IMMUTABLE OBJECTS</a:t>
            </a:r>
          </a:p>
        </p:txBody>
      </p:sp>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0"/>
          </p:nvPr>
        </p:nvSpPr>
        <p:spPr/>
        <p:txBody>
          <a:bodyPr anchor="b">
            <a:normAutofit/>
          </a:bodyPr>
          <a:lstStyle/>
          <a:p>
            <a:pPr>
              <a:spcAft>
                <a:spcPts val="600"/>
              </a:spcAft>
            </a:pPr>
            <a:r>
              <a:rPr lang="en-US">
                <a:ea typeface="+mn-lt"/>
                <a:cs typeface="+mn-lt"/>
              </a:rPr>
              <a:t>March 3, 2023</a:t>
            </a:r>
          </a:p>
          <a:p>
            <a:pPr>
              <a:spcAft>
                <a:spcPts val="600"/>
              </a:spcAft>
            </a:pPr>
            <a:r>
              <a:rPr lang="en-US">
                <a:cs typeface="Arial"/>
              </a:rPr>
              <a:t>Swetha S</a:t>
            </a:r>
          </a:p>
          <a:p>
            <a:pPr>
              <a:spcAft>
                <a:spcPts val="600"/>
              </a:spcAft>
            </a:pPr>
            <a:r>
              <a:rPr lang="en-US">
                <a:cs typeface="Arial"/>
              </a:rPr>
              <a:t>245154</a:t>
            </a:r>
          </a:p>
        </p:txBody>
      </p:sp>
      <p:sp>
        <p:nvSpPr>
          <p:cNvPr id="6" name="Subtitle 5">
            <a:extLst>
              <a:ext uri="{FF2B5EF4-FFF2-40B4-BE49-F238E27FC236}">
                <a16:creationId xmlns:a16="http://schemas.microsoft.com/office/drawing/2014/main" id="{DEF74CE1-64FA-4B3C-BF13-EE9C03E65F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860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IMMUTABLE OBJECTS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48512" y="2190748"/>
            <a:ext cx="10018776" cy="3111501"/>
          </a:xfrm>
        </p:spPr>
        <p:txBody>
          <a:bodyPr/>
          <a:lstStyle/>
          <a:p>
            <a:r>
              <a:rPr lang="en-US" b="0" i="0">
                <a:solidFill>
                  <a:srgbClr val="202122"/>
                </a:solidFill>
                <a:effectLst/>
                <a:latin typeface="Arial" panose="020B0604020202020204" pitchFamily="34" charset="0"/>
              </a:rPr>
              <a:t>In object-oriented programming and functional programming, an </a:t>
            </a:r>
            <a:r>
              <a:rPr lang="en-US" b="1" i="0">
                <a:solidFill>
                  <a:srgbClr val="202122"/>
                </a:solidFill>
                <a:effectLst/>
                <a:latin typeface="Arial" panose="020B0604020202020204" pitchFamily="34" charset="0"/>
              </a:rPr>
              <a:t>immutable object</a:t>
            </a:r>
            <a:r>
              <a:rPr lang="en-US" b="0" i="0">
                <a:solidFill>
                  <a:srgbClr val="202122"/>
                </a:solidFill>
                <a:effectLst/>
                <a:latin typeface="Arial" panose="020B0604020202020204" pitchFamily="34" charset="0"/>
              </a:rPr>
              <a:t> (unchangeable</a:t>
            </a:r>
            <a:r>
              <a:rPr lang="en-US" b="0" i="0" baseline="30000">
                <a:solidFill>
                  <a:srgbClr val="3366CC"/>
                </a:solidFill>
                <a:effectLst/>
                <a:latin typeface="Arial" panose="020B0604020202020204" pitchFamily="34" charset="0"/>
              </a:rPr>
              <a:t> </a:t>
            </a:r>
            <a:r>
              <a:rPr lang="en-US" b="0" i="0">
                <a:solidFill>
                  <a:srgbClr val="202122"/>
                </a:solidFill>
                <a:effectLst/>
                <a:latin typeface="Arial" panose="020B0604020202020204" pitchFamily="34" charset="0"/>
              </a:rPr>
              <a:t>object) is an object whose state cannot be modified after it is created.</a:t>
            </a:r>
          </a:p>
          <a:p>
            <a:r>
              <a:rPr lang="en-US" b="0" i="0">
                <a:solidFill>
                  <a:srgbClr val="202122"/>
                </a:solidFill>
                <a:effectLst/>
                <a:latin typeface="Arial" panose="020B0604020202020204" pitchFamily="34" charset="0"/>
              </a:rPr>
              <a:t> This contrasts with a mutable object(changeable object), which can be modified after it is created. </a:t>
            </a:r>
          </a:p>
          <a:p>
            <a:endParaRPr lang="en-US"/>
          </a:p>
        </p:txBody>
      </p:sp>
    </p:spTree>
    <p:extLst>
      <p:ext uri="{BB962C8B-B14F-4D97-AF65-F5344CB8AC3E}">
        <p14:creationId xmlns:p14="http://schemas.microsoft.com/office/powerpoint/2010/main" val="337487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EXAMPLES OF IMMUTABLE OBJECTS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86612" y="2467610"/>
            <a:ext cx="10018776" cy="3111501"/>
          </a:xfrm>
        </p:spPr>
        <p:txBody>
          <a:bodyPr/>
          <a:lstStyle/>
          <a:p>
            <a:pPr lvl="0"/>
            <a:r>
              <a:rPr lang="en-US"/>
              <a:t>String : Once a string object is created, it’s value cannot be changed.</a:t>
            </a:r>
          </a:p>
          <a:p>
            <a:r>
              <a:rPr lang="en-US"/>
              <a:t>Tuple : A tuple is a collection of objects that cannot be modified after creation.</a:t>
            </a:r>
          </a:p>
          <a:p>
            <a:r>
              <a:rPr lang="en-US">
                <a:solidFill>
                  <a:srgbClr val="333333"/>
                </a:solidFill>
              </a:rPr>
              <a:t>P</a:t>
            </a:r>
            <a:r>
              <a:rPr lang="en-US" i="0">
                <a:solidFill>
                  <a:srgbClr val="333333"/>
                </a:solidFill>
                <a:effectLst/>
              </a:rPr>
              <a:t>rimitive objects </a:t>
            </a:r>
            <a:r>
              <a:rPr lang="en-US" b="0" i="0">
                <a:solidFill>
                  <a:srgbClr val="333333"/>
                </a:solidFill>
                <a:effectLst/>
              </a:rPr>
              <a:t>such as int, long, float</a:t>
            </a:r>
            <a:r>
              <a:rPr lang="en-US">
                <a:solidFill>
                  <a:srgbClr val="333333"/>
                </a:solidFill>
              </a:rPr>
              <a:t>, </a:t>
            </a:r>
            <a:r>
              <a:rPr lang="en-US" b="0" i="0">
                <a:solidFill>
                  <a:srgbClr val="333333"/>
                </a:solidFill>
                <a:effectLst/>
              </a:rPr>
              <a:t>double.</a:t>
            </a:r>
            <a:endParaRPr lang="en-US"/>
          </a:p>
          <a:p>
            <a:endParaRPr lang="en-US">
              <a:solidFill>
                <a:srgbClr val="202122"/>
              </a:solidFill>
              <a:latin typeface="Arial" panose="020B0604020202020204" pitchFamily="34" charset="0"/>
            </a:endParaRPr>
          </a:p>
        </p:txBody>
      </p:sp>
    </p:spTree>
    <p:extLst>
      <p:ext uri="{BB962C8B-B14F-4D97-AF65-F5344CB8AC3E}">
        <p14:creationId xmlns:p14="http://schemas.microsoft.com/office/powerpoint/2010/main" val="136214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E7E8-CAF6-8B4E-B908-C2E4B0439884}"/>
              </a:ext>
            </a:extLst>
          </p:cNvPr>
          <p:cNvSpPr>
            <a:spLocks noGrp="1"/>
          </p:cNvSpPr>
          <p:nvPr>
            <p:ph type="title"/>
          </p:nvPr>
        </p:nvSpPr>
        <p:spPr>
          <a:xfrm>
            <a:off x="365760" y="365760"/>
            <a:ext cx="5425440" cy="1371600"/>
          </a:xfrm>
        </p:spPr>
        <p:txBody>
          <a:bodyPr anchor="t">
            <a:normAutofit/>
          </a:bodyPr>
          <a:lstStyle/>
          <a:p>
            <a:r>
              <a:rPr lang="en-US" b="0"/>
              <a:t>String</a:t>
            </a:r>
          </a:p>
        </p:txBody>
      </p:sp>
      <p:sp>
        <p:nvSpPr>
          <p:cNvPr id="7" name="Content Placeholder 3">
            <a:extLst>
              <a:ext uri="{FF2B5EF4-FFF2-40B4-BE49-F238E27FC236}">
                <a16:creationId xmlns:a16="http://schemas.microsoft.com/office/drawing/2014/main" id="{D1A701E2-F069-A147-B2E6-1BC02C5CB36F}"/>
              </a:ext>
            </a:extLst>
          </p:cNvPr>
          <p:cNvSpPr>
            <a:spLocks noGrp="1"/>
          </p:cNvSpPr>
          <p:nvPr>
            <p:ph sz="half" idx="1"/>
          </p:nvPr>
        </p:nvSpPr>
        <p:spPr>
          <a:xfrm>
            <a:off x="365760" y="1113316"/>
            <a:ext cx="5425440" cy="5058884"/>
          </a:xfrm>
        </p:spPr>
        <p:txBody>
          <a:bodyPr>
            <a:normAutofit/>
          </a:bodyPr>
          <a:lstStyle/>
          <a:p>
            <a:pPr marL="0" indent="0">
              <a:buNone/>
            </a:pPr>
            <a:r>
              <a:rPr lang="en-US"/>
              <a:t>String s = “Hello”;</a:t>
            </a:r>
          </a:p>
          <a:p>
            <a:pPr marL="0" indent="0">
              <a:buNone/>
            </a:pPr>
            <a:r>
              <a:rPr lang="en-US" err="1"/>
              <a:t>s.concat</a:t>
            </a:r>
            <a:r>
              <a:rPr lang="en-US"/>
              <a:t>(”world”);</a:t>
            </a:r>
          </a:p>
          <a:p>
            <a:pPr marL="0" indent="0">
              <a:buNone/>
            </a:pPr>
            <a:r>
              <a:rPr lang="en-US"/>
              <a:t>System.out.println(s);</a:t>
            </a:r>
          </a:p>
          <a:p>
            <a:pPr marL="0" indent="0">
              <a:buNone/>
            </a:pPr>
            <a:endParaRPr lang="en-US"/>
          </a:p>
          <a:p>
            <a:pPr marL="0" indent="0">
              <a:buNone/>
            </a:pPr>
            <a:r>
              <a:rPr lang="en-US"/>
              <a:t>	Output : Hello</a:t>
            </a:r>
          </a:p>
          <a:p>
            <a:pPr marL="0" indent="0">
              <a:buNone/>
            </a:pPr>
            <a:r>
              <a:rPr lang="en-US"/>
              <a:t>-----------------------------------------------------------------------</a:t>
            </a:r>
          </a:p>
          <a:p>
            <a:pPr marL="0" indent="0">
              <a:buNone/>
            </a:pPr>
            <a:r>
              <a:rPr lang="en-US"/>
              <a:t>String s = “Hello”;</a:t>
            </a:r>
          </a:p>
          <a:p>
            <a:pPr marL="0" indent="0">
              <a:buNone/>
            </a:pPr>
            <a:r>
              <a:rPr lang="en-US"/>
              <a:t>String s1=</a:t>
            </a:r>
            <a:r>
              <a:rPr lang="en-US" err="1"/>
              <a:t>s.concat</a:t>
            </a:r>
            <a:r>
              <a:rPr lang="en-US"/>
              <a:t>(”world”);</a:t>
            </a:r>
          </a:p>
          <a:p>
            <a:pPr marL="0" indent="0">
              <a:buNone/>
            </a:pPr>
            <a:r>
              <a:rPr lang="en-US"/>
              <a:t>System.out.println(s1);</a:t>
            </a:r>
          </a:p>
          <a:p>
            <a:pPr marL="0" indent="0">
              <a:buNone/>
            </a:pPr>
            <a:endParaRPr lang="en-US"/>
          </a:p>
          <a:p>
            <a:pPr marL="0" indent="0">
              <a:buNone/>
            </a:pPr>
            <a:r>
              <a:rPr lang="en-US"/>
              <a:t>	Output : Helloworld</a:t>
            </a:r>
          </a:p>
          <a:p>
            <a:pPr marL="0" indent="0">
              <a:buNone/>
            </a:pPr>
            <a:endParaRPr lang="en-US"/>
          </a:p>
        </p:txBody>
      </p:sp>
      <p:pic>
        <p:nvPicPr>
          <p:cNvPr id="9" name="Picture 8" descr="Diagram&#10;&#10;Description automatically generated">
            <a:extLst>
              <a:ext uri="{FF2B5EF4-FFF2-40B4-BE49-F238E27FC236}">
                <a16:creationId xmlns:a16="http://schemas.microsoft.com/office/drawing/2014/main" id="{AC77A35A-4BF2-4AB8-9BD4-C9B876F5E62D}"/>
              </a:ext>
            </a:extLst>
          </p:cNvPr>
          <p:cNvPicPr>
            <a:picLocks noChangeAspect="1"/>
          </p:cNvPicPr>
          <p:nvPr/>
        </p:nvPicPr>
        <p:blipFill>
          <a:blip r:embed="rId2"/>
          <a:stretch>
            <a:fillRect/>
          </a:stretch>
        </p:blipFill>
        <p:spPr>
          <a:xfrm>
            <a:off x="6400802" y="1113316"/>
            <a:ext cx="5422392" cy="4219890"/>
          </a:xfrm>
          <a:prstGeom prst="rect">
            <a:avLst/>
          </a:prstGeom>
          <a:noFill/>
        </p:spPr>
      </p:pic>
      <p:sp>
        <p:nvSpPr>
          <p:cNvPr id="11" name="Rectangle 10">
            <a:extLst>
              <a:ext uri="{FF2B5EF4-FFF2-40B4-BE49-F238E27FC236}">
                <a16:creationId xmlns:a16="http://schemas.microsoft.com/office/drawing/2014/main" id="{708D5CCE-0B68-4C41-87B3-055143770278}"/>
              </a:ext>
            </a:extLst>
          </p:cNvPr>
          <p:cNvSpPr/>
          <p:nvPr/>
        </p:nvSpPr>
        <p:spPr>
          <a:xfrm>
            <a:off x="9317254" y="2685448"/>
            <a:ext cx="1347537" cy="442763"/>
          </a:xfrm>
          <a:prstGeom prst="rect">
            <a:avLst/>
          </a:prstGeom>
          <a:solidFill>
            <a:schemeClr val="accent3">
              <a:lumMod val="50000"/>
            </a:schemeClr>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48" name="Rectangle 47">
            <a:extLst>
              <a:ext uri="{FF2B5EF4-FFF2-40B4-BE49-F238E27FC236}">
                <a16:creationId xmlns:a16="http://schemas.microsoft.com/office/drawing/2014/main" id="{197F7F0D-9A4E-463A-8B68-DE3D7F85471D}"/>
              </a:ext>
            </a:extLst>
          </p:cNvPr>
          <p:cNvSpPr/>
          <p:nvPr/>
        </p:nvSpPr>
        <p:spPr>
          <a:xfrm>
            <a:off x="9317253" y="3383280"/>
            <a:ext cx="1347537" cy="522171"/>
          </a:xfrm>
          <a:prstGeom prst="rect">
            <a:avLst/>
          </a:prstGeom>
          <a:solidFill>
            <a:schemeClr val="accent3">
              <a:lumMod val="50000"/>
            </a:schemeClr>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12" name="TextBox 11">
            <a:extLst>
              <a:ext uri="{FF2B5EF4-FFF2-40B4-BE49-F238E27FC236}">
                <a16:creationId xmlns:a16="http://schemas.microsoft.com/office/drawing/2014/main" id="{86B30C55-EF8F-44BB-8387-7A56D9FA677C}"/>
              </a:ext>
            </a:extLst>
          </p:cNvPr>
          <p:cNvSpPr txBox="1"/>
          <p:nvPr/>
        </p:nvSpPr>
        <p:spPr>
          <a:xfrm>
            <a:off x="9352631" y="2740795"/>
            <a:ext cx="1260908" cy="365760"/>
          </a:xfrm>
          <a:prstGeom prst="rect">
            <a:avLst/>
          </a:prstGeom>
          <a:noFill/>
        </p:spPr>
        <p:txBody>
          <a:bodyPr wrap="square" lIns="0" tIns="0" rIns="0" bIns="0" rtlCol="0">
            <a:noAutofit/>
          </a:bodyPr>
          <a:lstStyle/>
          <a:p>
            <a:pPr>
              <a:lnSpc>
                <a:spcPct val="100000"/>
              </a:lnSpc>
              <a:spcBef>
                <a:spcPts val="1200"/>
              </a:spcBef>
              <a:buSzPct val="100000"/>
            </a:pPr>
            <a:r>
              <a:rPr lang="en-US" sz="1800">
                <a:solidFill>
                  <a:schemeClr val="bg1"/>
                </a:solidFill>
              </a:rPr>
              <a:t>      Hello</a:t>
            </a:r>
            <a:endParaRPr lang="en-IN" sz="1800">
              <a:solidFill>
                <a:schemeClr val="bg1"/>
              </a:solidFill>
            </a:endParaRPr>
          </a:p>
        </p:txBody>
      </p:sp>
      <p:sp>
        <p:nvSpPr>
          <p:cNvPr id="49" name="Rectangle 48">
            <a:extLst>
              <a:ext uri="{FF2B5EF4-FFF2-40B4-BE49-F238E27FC236}">
                <a16:creationId xmlns:a16="http://schemas.microsoft.com/office/drawing/2014/main" id="{2A932F96-EE2D-481A-B6C9-03AB755098D9}"/>
              </a:ext>
            </a:extLst>
          </p:cNvPr>
          <p:cNvSpPr/>
          <p:nvPr/>
        </p:nvSpPr>
        <p:spPr>
          <a:xfrm>
            <a:off x="9309315" y="3429000"/>
            <a:ext cx="1347537" cy="442763"/>
          </a:xfrm>
          <a:prstGeom prst="rect">
            <a:avLst/>
          </a:prstGeom>
          <a:solidFill>
            <a:schemeClr val="accent3">
              <a:lumMod val="50000"/>
            </a:schemeClr>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r>
              <a:rPr lang="en-US"/>
              <a:t>Helloworld</a:t>
            </a:r>
            <a:endParaRPr lang="en-IN" sz="1800"/>
          </a:p>
        </p:txBody>
      </p:sp>
    </p:spTree>
    <p:extLst>
      <p:ext uri="{BB962C8B-B14F-4D97-AF65-F5344CB8AC3E}">
        <p14:creationId xmlns:p14="http://schemas.microsoft.com/office/powerpoint/2010/main" val="146526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ctrTitle"/>
          </p:nvPr>
        </p:nvSpPr>
        <p:spPr>
          <a:xfrm>
            <a:off x="1702053" y="1585468"/>
            <a:ext cx="8686800" cy="2105012"/>
          </a:xfrm>
        </p:spPr>
        <p:txBody>
          <a:bodyPr anchor="b">
            <a:normAutofit/>
          </a:bodyPr>
          <a:lstStyle/>
          <a:p>
            <a:r>
              <a:rPr lang="en-US"/>
              <a:t>WHY IMMUTABLE OBJECTS</a:t>
            </a:r>
          </a:p>
        </p:txBody>
      </p:sp>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0"/>
          </p:nvPr>
        </p:nvSpPr>
        <p:spPr>
          <a:xfrm>
            <a:off x="1702052" y="5577840"/>
            <a:ext cx="8686800" cy="914400"/>
          </a:xfrm>
        </p:spPr>
        <p:txBody>
          <a:bodyPr anchor="b">
            <a:normAutofit/>
          </a:bodyPr>
          <a:lstStyle/>
          <a:p>
            <a:pPr>
              <a:spcAft>
                <a:spcPts val="600"/>
              </a:spcAft>
            </a:pPr>
            <a:r>
              <a:rPr lang="en-US"/>
              <a:t>02</a:t>
            </a:r>
          </a:p>
        </p:txBody>
      </p:sp>
    </p:spTree>
    <p:extLst>
      <p:ext uri="{BB962C8B-B14F-4D97-AF65-F5344CB8AC3E}">
        <p14:creationId xmlns:p14="http://schemas.microsoft.com/office/powerpoint/2010/main" val="22439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BENEFITS OF IMMUTABLE OBJECTS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86612" y="2467610"/>
            <a:ext cx="10018776" cy="3111501"/>
          </a:xfrm>
        </p:spPr>
        <p:txBody>
          <a:bodyPr/>
          <a:lstStyle/>
          <a:p>
            <a:r>
              <a:rPr lang="en-US">
                <a:solidFill>
                  <a:srgbClr val="202122"/>
                </a:solidFill>
                <a:latin typeface="Arial" panose="020B0604020202020204" pitchFamily="34" charset="0"/>
              </a:rPr>
              <a:t>Thread safety : Immutable objects can be safely shared between multiple threads without fear of race conditions or synchronization</a:t>
            </a:r>
            <a:r>
              <a:rPr lang="en-US" b="0" i="0">
                <a:solidFill>
                  <a:srgbClr val="202122"/>
                </a:solidFill>
                <a:effectLst/>
                <a:latin typeface="Arial" panose="020B0604020202020204" pitchFamily="34" charset="0"/>
              </a:rPr>
              <a:t> issues.</a:t>
            </a:r>
          </a:p>
          <a:p>
            <a:r>
              <a:rPr lang="en-US">
                <a:solidFill>
                  <a:srgbClr val="202122"/>
                </a:solidFill>
                <a:latin typeface="Arial" panose="020B0604020202020204" pitchFamily="34" charset="0"/>
              </a:rPr>
              <a:t>Hashability : Immutable objects can be used as keys in hash tables because their hash value remains constant throughout their lifetime.</a:t>
            </a:r>
          </a:p>
          <a:p>
            <a:r>
              <a:rPr lang="en-US">
                <a:solidFill>
                  <a:srgbClr val="202122"/>
                </a:solidFill>
                <a:latin typeface="Arial" panose="020B0604020202020204" pitchFamily="34" charset="0"/>
              </a:rPr>
              <a:t>Simplified code : Immutable objects eliminate the  need to write defensive or protective code to ensure that objects are not modified after creation.</a:t>
            </a:r>
          </a:p>
          <a:p>
            <a:r>
              <a:rPr lang="en-US">
                <a:solidFill>
                  <a:srgbClr val="202122"/>
                </a:solidFill>
                <a:latin typeface="Arial" panose="020B0604020202020204" pitchFamily="34" charset="0"/>
              </a:rPr>
              <a:t>Security : Immutable objects cannot be modified, so they are less vulnerable to security attacks that try to modify objects in unexpected ways.</a:t>
            </a:r>
          </a:p>
          <a:p>
            <a:endParaRPr lang="en-US">
              <a:solidFill>
                <a:srgbClr val="202122"/>
              </a:solidFill>
              <a:latin typeface="Arial" panose="020B0604020202020204" pitchFamily="34" charset="0"/>
            </a:endParaRPr>
          </a:p>
          <a:p>
            <a:endParaRPr lang="en-US">
              <a:solidFill>
                <a:srgbClr val="202122"/>
              </a:solidFill>
              <a:latin typeface="Arial" panose="020B0604020202020204" pitchFamily="34" charset="0"/>
            </a:endParaRPr>
          </a:p>
        </p:txBody>
      </p:sp>
    </p:spTree>
    <p:extLst>
      <p:ext uri="{BB962C8B-B14F-4D97-AF65-F5344CB8AC3E}">
        <p14:creationId xmlns:p14="http://schemas.microsoft.com/office/powerpoint/2010/main" val="75733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a:xfrm>
            <a:off x="365760" y="365760"/>
            <a:ext cx="11457432" cy="914400"/>
          </a:xfrm>
        </p:spPr>
        <p:txBody>
          <a:bodyPr anchor="t">
            <a:normAutofit/>
          </a:bodyPr>
          <a:lstStyle/>
          <a:p>
            <a:r>
              <a:rPr lang="en-US"/>
              <a:t>IMPLEMENTING IMMUTABLE OBJECTS</a:t>
            </a:r>
          </a:p>
        </p:txBody>
      </p:sp>
      <p:graphicFrame>
        <p:nvGraphicFramePr>
          <p:cNvPr id="7" name="Text Placeholder 2">
            <a:extLst>
              <a:ext uri="{FF2B5EF4-FFF2-40B4-BE49-F238E27FC236}">
                <a16:creationId xmlns:a16="http://schemas.microsoft.com/office/drawing/2014/main" id="{3B1B8A17-CF02-22EB-07BE-0B9A5FD38F45}"/>
              </a:ext>
            </a:extLst>
          </p:cNvPr>
          <p:cNvGraphicFramePr/>
          <p:nvPr>
            <p:extLst>
              <p:ext uri="{D42A27DB-BD31-4B8C-83A1-F6EECF244321}">
                <p14:modId xmlns:p14="http://schemas.microsoft.com/office/powerpoint/2010/main" val="1034188934"/>
              </p:ext>
            </p:extLst>
          </p:nvPr>
        </p:nvGraphicFramePr>
        <p:xfrm>
          <a:off x="365760" y="1447800"/>
          <a:ext cx="11457432"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542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type="ctrTitle"/>
          </p:nvPr>
        </p:nvSpPr>
        <p:spPr>
          <a:xfrm>
            <a:off x="1188720" y="891540"/>
            <a:ext cx="5166360" cy="1750060"/>
          </a:xfrm>
        </p:spPr>
        <p:txBody>
          <a:bodyPr vert="horz" lIns="274320" tIns="274320" rIns="274320" bIns="274320" rtlCol="0" anchor="t" anchorCtr="0">
            <a:normAutofit/>
          </a:bodyPr>
          <a:lstStyle/>
          <a:p>
            <a:r>
              <a:rPr lang="en-US" b="0" kern="1200" spc="0" baseline="0">
                <a:latin typeface="+mj-lt"/>
                <a:ea typeface="+mj-ea"/>
                <a:cs typeface="+mj-cs"/>
              </a:rPr>
              <a:t>THE FINAL KEYWORD</a:t>
            </a:r>
          </a:p>
          <a:p>
            <a:endParaRPr lang="en-US" b="0" kern="1200" spc="0" baseline="0">
              <a:latin typeface="+mj-lt"/>
              <a:ea typeface="+mj-ea"/>
              <a:cs typeface="+mj-cs"/>
            </a:endParaRPr>
          </a:p>
          <a:p>
            <a:endParaRPr lang="en-US" b="0" kern="1200" spc="0" baseline="0">
              <a:latin typeface="+mj-lt"/>
              <a:ea typeface="+mj-ea"/>
              <a:cs typeface="+mj-cs"/>
            </a:endParaRPr>
          </a:p>
        </p:txBody>
      </p:sp>
      <p:sp>
        <p:nvSpPr>
          <p:cNvPr id="5" name="TextBox 4">
            <a:extLst>
              <a:ext uri="{FF2B5EF4-FFF2-40B4-BE49-F238E27FC236}">
                <a16:creationId xmlns:a16="http://schemas.microsoft.com/office/drawing/2014/main" id="{D56E14B0-03C1-45E7-B001-1469FF2D8517}"/>
              </a:ext>
            </a:extLst>
          </p:cNvPr>
          <p:cNvSpPr txBox="1"/>
          <p:nvPr/>
        </p:nvSpPr>
        <p:spPr>
          <a:xfrm>
            <a:off x="1188720" y="3429000"/>
            <a:ext cx="5166360" cy="2034540"/>
          </a:xfrm>
          <a:prstGeom prst="rect">
            <a:avLst/>
          </a:prstGeom>
        </p:spPr>
        <p:txBody>
          <a:bodyPr vert="horz" lIns="0" tIns="0" rIns="0" bIns="0" spcCol="301752" rtlCol="0" anchor="b" anchorCtr="0">
            <a:noAutofit/>
          </a:bodyPr>
          <a:lstStyle/>
          <a:p>
            <a:pPr marL="285750" indent="-285750">
              <a:lnSpc>
                <a:spcPct val="90000"/>
              </a:lnSpc>
              <a:spcAft>
                <a:spcPts val="600"/>
              </a:spcAft>
              <a:buFont typeface="Arial" panose="020B0604020202020204" pitchFamily="34" charset="0"/>
              <a:buChar char="•"/>
            </a:pPr>
            <a:r>
              <a:rPr lang="en-US" i="0" kern="1200">
                <a:effectLst/>
                <a:latin typeface="+mn-lt"/>
                <a:ea typeface="+mn-ea"/>
                <a:cs typeface="+mn-cs"/>
              </a:rPr>
              <a:t>variables are mutable by default, meaning we can change the value they hold.</a:t>
            </a:r>
          </a:p>
          <a:p>
            <a:pPr marL="285750" indent="-285750">
              <a:lnSpc>
                <a:spcPct val="90000"/>
              </a:lnSpc>
              <a:spcAft>
                <a:spcPts val="600"/>
              </a:spcAft>
              <a:buFont typeface="Arial" panose="020B0604020202020204" pitchFamily="34" charset="0"/>
              <a:buChar char="•"/>
            </a:pPr>
            <a:r>
              <a:rPr lang="en-US" i="0" kern="1200">
                <a:effectLst/>
                <a:latin typeface="+mn-lt"/>
                <a:ea typeface="+mn-ea"/>
                <a:cs typeface="+mn-cs"/>
              </a:rPr>
              <a:t>By using the </a:t>
            </a:r>
            <a:r>
              <a:rPr lang="en-US" i="1" kern="1200">
                <a:effectLst/>
                <a:latin typeface="+mn-lt"/>
                <a:ea typeface="+mn-ea"/>
                <a:cs typeface="+mn-cs"/>
              </a:rPr>
              <a:t>final</a:t>
            </a:r>
            <a:r>
              <a:rPr lang="en-US" i="0" kern="1200">
                <a:effectLst/>
                <a:latin typeface="+mn-lt"/>
                <a:ea typeface="+mn-ea"/>
                <a:cs typeface="+mn-cs"/>
              </a:rPr>
              <a:t> keyword when declaring a variable, the Java compiler won't let us change the value of that variable. Instead, it will report a compile-time error:</a:t>
            </a:r>
          </a:p>
          <a:p>
            <a:pPr>
              <a:lnSpc>
                <a:spcPct val="90000"/>
              </a:lnSpc>
              <a:spcAft>
                <a:spcPts val="600"/>
              </a:spcAft>
            </a:pPr>
            <a:r>
              <a:rPr lang="en-US" i="1" kern="1200">
                <a:effectLst/>
                <a:latin typeface="+mn-lt"/>
                <a:ea typeface="+mn-ea"/>
                <a:cs typeface="+mn-cs"/>
              </a:rPr>
              <a:t>final</a:t>
            </a:r>
            <a:r>
              <a:rPr lang="en-US" i="0" kern="1200">
                <a:effectLst/>
                <a:latin typeface="+mn-lt"/>
                <a:ea typeface="+mn-ea"/>
                <a:cs typeface="+mn-cs"/>
              </a:rPr>
              <a:t> keyword is used in different contexts.</a:t>
            </a:r>
            <a:endParaRPr lang="en-US" kern="1200">
              <a:latin typeface="+mn-lt"/>
              <a:ea typeface="+mn-ea"/>
              <a:cs typeface="+mn-cs"/>
            </a:endParaRPr>
          </a:p>
        </p:txBody>
      </p:sp>
      <p:pic>
        <p:nvPicPr>
          <p:cNvPr id="17" name="Picture 16" descr="Graphical user interface&#10;&#10;Description automatically generated with low confidence">
            <a:extLst>
              <a:ext uri="{FF2B5EF4-FFF2-40B4-BE49-F238E27FC236}">
                <a16:creationId xmlns:a16="http://schemas.microsoft.com/office/drawing/2014/main" id="{75927D70-E37D-48E3-A365-F5684EE1F86D}"/>
              </a:ext>
            </a:extLst>
          </p:cNvPr>
          <p:cNvPicPr>
            <a:picLocks noChangeAspect="1"/>
          </p:cNvPicPr>
          <p:nvPr/>
        </p:nvPicPr>
        <p:blipFill>
          <a:blip r:embed="rId2"/>
          <a:stretch>
            <a:fillRect/>
          </a:stretch>
        </p:blipFill>
        <p:spPr>
          <a:xfrm>
            <a:off x="6515100" y="2016225"/>
            <a:ext cx="5346700" cy="4577080"/>
          </a:xfrm>
          <a:prstGeom prst="rect">
            <a:avLst/>
          </a:prstGeom>
          <a:noFill/>
        </p:spPr>
      </p:pic>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541833" y="365760"/>
            <a:ext cx="11457432" cy="914400"/>
          </a:xfrm>
        </p:spPr>
        <p:txBody>
          <a:bodyPr/>
          <a:lstStyle/>
          <a:p>
            <a:r>
              <a:rPr lang="en-US"/>
              <a:t>Introduction</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459705" y="1640910"/>
            <a:ext cx="7534656" cy="4251960"/>
          </a:xfrm>
        </p:spPr>
        <p:txBody>
          <a:bodyPr vert="horz" lIns="0" tIns="0" rIns="0" bIns="0" spcCol="301752" rtlCol="0" anchor="t">
            <a:normAutofit lnSpcReduction="10000"/>
          </a:bodyPr>
          <a:lstStyle/>
          <a:p>
            <a:pPr marL="0" indent="0">
              <a:buNone/>
            </a:pPr>
            <a:r>
              <a:rPr lang="en-US">
                <a:ea typeface="+mn-lt"/>
                <a:cs typeface="+mn-lt"/>
              </a:rPr>
              <a:t>•Space complexity is nothing but the amount of memory space that an algorithm or a problem takes during the execution of that particular problem/algorithm.</a:t>
            </a:r>
            <a:endParaRPr lang="en-US">
              <a:cs typeface="Arial"/>
            </a:endParaRPr>
          </a:p>
          <a:p>
            <a:pPr marL="0" indent="0">
              <a:buNone/>
            </a:pPr>
            <a:endParaRPr lang="en-US">
              <a:cs typeface="Arial"/>
            </a:endParaRPr>
          </a:p>
          <a:p>
            <a:pPr marL="0" indent="0">
              <a:buNone/>
            </a:pPr>
            <a:r>
              <a:rPr lang="en-US">
                <a:ea typeface="+mn-lt"/>
                <a:cs typeface="+mn-lt"/>
              </a:rPr>
              <a:t>•Auxiliary space is the space required by an algorithm/problem during the execution of that algorithm/problem and it is not equal to the space complexity because space complexity includes space for input values along with it also.</a:t>
            </a:r>
            <a:endParaRPr lang="en-US">
              <a:cs typeface="Arial"/>
            </a:endParaRPr>
          </a:p>
          <a:p>
            <a:pPr marL="0" indent="0">
              <a:buNone/>
            </a:pPr>
            <a:endParaRPr lang="en-US">
              <a:cs typeface="Arial"/>
            </a:endParaRPr>
          </a:p>
          <a:p>
            <a:pPr marL="0" indent="0">
              <a:buNone/>
            </a:pPr>
            <a:r>
              <a:rPr lang="en-US">
                <a:ea typeface="+mn-lt"/>
                <a:cs typeface="+mn-lt"/>
              </a:rPr>
              <a:t>•Space Complexity = Auxiliary Space + Space used for input values</a:t>
            </a:r>
            <a:endParaRPr lang="en-US">
              <a:cs typeface="Arial"/>
            </a:endParaRPr>
          </a:p>
          <a:p>
            <a:pPr marL="0" indent="0">
              <a:buNone/>
            </a:pPr>
            <a:endParaRPr lang="en-US">
              <a:cs typeface="Arial"/>
            </a:endParaRPr>
          </a:p>
          <a:p>
            <a:pPr marL="0" indent="0">
              <a:buNone/>
            </a:pPr>
            <a:r>
              <a:rPr lang="en-US">
                <a:ea typeface="+mn-lt"/>
                <a:cs typeface="+mn-lt"/>
              </a:rPr>
              <a:t>•Space complexity of an algorithm is commonly expressed using Big O (O(n)) notation.</a:t>
            </a:r>
            <a:endParaRPr lang="en-US">
              <a:cs typeface="Arial"/>
            </a:endParaRPr>
          </a:p>
          <a:p>
            <a:pPr marL="0" indent="0">
              <a:buNone/>
            </a:pPr>
            <a:endParaRPr lang="en-US">
              <a:cs typeface="Arial"/>
            </a:endParaRPr>
          </a:p>
        </p:txBody>
      </p:sp>
    </p:spTree>
    <p:extLst>
      <p:ext uri="{BB962C8B-B14F-4D97-AF65-F5344CB8AC3E}">
        <p14:creationId xmlns:p14="http://schemas.microsoft.com/office/powerpoint/2010/main" val="6389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IMMUTABLE CLASS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124712" y="2063349"/>
            <a:ext cx="10018776" cy="3111501"/>
          </a:xfrm>
        </p:spPr>
        <p:txBody>
          <a:bodyPr/>
          <a:lstStyle/>
          <a:p>
            <a:pPr marL="0" indent="0" algn="just">
              <a:buNone/>
            </a:pPr>
            <a:r>
              <a:rPr lang="en-US" b="0" i="0">
                <a:solidFill>
                  <a:srgbClr val="333333"/>
                </a:solidFill>
                <a:effectLst/>
              </a:rPr>
              <a:t>The following things are essential for creating an immutable class:</a:t>
            </a:r>
          </a:p>
          <a:p>
            <a:pPr marL="0" indent="0" algn="just">
              <a:buNone/>
            </a:pPr>
            <a:endParaRPr lang="en-US" b="0" i="0">
              <a:solidFill>
                <a:srgbClr val="333333"/>
              </a:solidFill>
              <a:effectLst/>
            </a:endParaRPr>
          </a:p>
          <a:p>
            <a:pPr lvl="2" algn="just">
              <a:buFont typeface="Arial" panose="020B0604020202020204" pitchFamily="34" charset="0"/>
              <a:buChar char="•"/>
            </a:pPr>
            <a:r>
              <a:rPr lang="en-US" b="0" i="0">
                <a:solidFill>
                  <a:srgbClr val="000000"/>
                </a:solidFill>
                <a:effectLst/>
              </a:rPr>
              <a:t>Final class, which is declared as final so that it can't be extended.</a:t>
            </a:r>
          </a:p>
          <a:p>
            <a:pPr lvl="2" algn="just">
              <a:buFont typeface="Arial" panose="020B0604020202020204" pitchFamily="34" charset="0"/>
              <a:buChar char="•"/>
            </a:pPr>
            <a:r>
              <a:rPr lang="en-US" b="0" i="0">
                <a:solidFill>
                  <a:srgbClr val="000000"/>
                </a:solidFill>
                <a:effectLst/>
              </a:rPr>
              <a:t>All fields should be private so that direct access to the fields is blocked.</a:t>
            </a:r>
          </a:p>
          <a:p>
            <a:pPr lvl="2" algn="just">
              <a:buFont typeface="Arial" panose="020B0604020202020204" pitchFamily="34" charset="0"/>
              <a:buChar char="•"/>
            </a:pPr>
            <a:r>
              <a:rPr lang="en-US" b="0" i="0">
                <a:solidFill>
                  <a:srgbClr val="000000"/>
                </a:solidFill>
                <a:effectLst/>
              </a:rPr>
              <a:t>No Setters</a:t>
            </a:r>
          </a:p>
          <a:p>
            <a:pPr lvl="2" algn="just">
              <a:buFont typeface="Arial" panose="020B0604020202020204" pitchFamily="34" charset="0"/>
              <a:buChar char="•"/>
            </a:pPr>
            <a:r>
              <a:rPr lang="en-US" b="0" i="0">
                <a:solidFill>
                  <a:srgbClr val="000000"/>
                </a:solidFill>
                <a:effectLst/>
              </a:rPr>
              <a:t>All mutable fields should be as final so that they can not be </a:t>
            </a:r>
            <a:r>
              <a:rPr lang="en-US">
                <a:solidFill>
                  <a:srgbClr val="000000"/>
                </a:solidFill>
              </a:rPr>
              <a:t>altered</a:t>
            </a:r>
            <a:r>
              <a:rPr lang="en-US" b="0" i="0">
                <a:solidFill>
                  <a:srgbClr val="000000"/>
                </a:solidFill>
                <a:effectLst/>
              </a:rPr>
              <a:t> once initialized.</a:t>
            </a:r>
          </a:p>
          <a:p>
            <a:pPr marL="0" lvl="0" indent="0">
              <a:buNone/>
            </a:pPr>
            <a:endParaRPr lang="en-US">
              <a:solidFill>
                <a:srgbClr val="202122"/>
              </a:solidFill>
              <a:latin typeface="Arial" panose="020B0604020202020204" pitchFamily="34" charset="0"/>
            </a:endParaRPr>
          </a:p>
        </p:txBody>
      </p:sp>
    </p:spTree>
    <p:extLst>
      <p:ext uri="{BB962C8B-B14F-4D97-AF65-F5344CB8AC3E}">
        <p14:creationId xmlns:p14="http://schemas.microsoft.com/office/powerpoint/2010/main" val="32279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a:xfrm>
            <a:off x="365760" y="365760"/>
            <a:ext cx="8203565" cy="914400"/>
          </a:xfrm>
        </p:spPr>
        <p:txBody>
          <a:bodyPr anchor="t">
            <a:normAutofit/>
          </a:bodyPr>
          <a:lstStyle/>
          <a:p>
            <a:r>
              <a:rPr lang="en-US"/>
              <a:t>IMMUTABLE CLASS EXAMPLE</a:t>
            </a:r>
          </a:p>
        </p:txBody>
      </p:sp>
      <p:sp>
        <p:nvSpPr>
          <p:cNvPr id="3" name="Content Placeholder 2">
            <a:extLst>
              <a:ext uri="{FF2B5EF4-FFF2-40B4-BE49-F238E27FC236}">
                <a16:creationId xmlns:a16="http://schemas.microsoft.com/office/drawing/2014/main" id="{C83C46C8-99C6-4546-93C6-E6DDCE791269}"/>
              </a:ext>
            </a:extLst>
          </p:cNvPr>
          <p:cNvSpPr>
            <a:spLocks noGrp="1"/>
          </p:cNvSpPr>
          <p:nvPr>
            <p:ph type="body" sz="quarter" idx="11"/>
          </p:nvPr>
        </p:nvSpPr>
        <p:spPr>
          <a:xfrm>
            <a:off x="5003546" y="1588169"/>
            <a:ext cx="6623772" cy="4251960"/>
          </a:xfrm>
        </p:spPr>
        <p:txBody>
          <a:bodyPr>
            <a:normAutofit/>
          </a:bodyPr>
          <a:lstStyle/>
          <a:p>
            <a:pPr marL="0" indent="0" rtl="0">
              <a:spcAft>
                <a:spcPts val="600"/>
              </a:spcAft>
              <a:buNone/>
            </a:pPr>
            <a:r>
              <a:rPr lang="en-IN" b="0">
                <a:effectLst/>
              </a:rPr>
              <a:t>Person </a:t>
            </a:r>
            <a:r>
              <a:rPr lang="en-IN" b="0" err="1">
                <a:effectLst/>
              </a:rPr>
              <a:t>person</a:t>
            </a:r>
            <a:r>
              <a:rPr lang="en-IN" b="0">
                <a:effectLst/>
              </a:rPr>
              <a:t> = new Person("Alice", 30);</a:t>
            </a:r>
            <a:br>
              <a:rPr lang="en-IN" b="0">
                <a:effectLst/>
              </a:rPr>
            </a:br>
            <a:endParaRPr lang="en-IN" b="0">
              <a:effectLst/>
            </a:endParaRPr>
          </a:p>
          <a:p>
            <a:pPr marL="0" indent="0" rtl="0">
              <a:spcAft>
                <a:spcPts val="600"/>
              </a:spcAft>
              <a:buNone/>
            </a:pPr>
            <a:r>
              <a:rPr lang="en-IN" b="0" err="1">
                <a:effectLst/>
              </a:rPr>
              <a:t>System.out.println</a:t>
            </a:r>
            <a:r>
              <a:rPr lang="en-IN" b="0">
                <a:effectLst/>
              </a:rPr>
              <a:t>(</a:t>
            </a:r>
            <a:r>
              <a:rPr lang="en-IN" b="0" err="1">
                <a:effectLst/>
              </a:rPr>
              <a:t>person.getName</a:t>
            </a:r>
            <a:r>
              <a:rPr lang="en-IN" b="0">
                <a:effectLst/>
              </a:rPr>
              <a:t>());        //Output: Alice</a:t>
            </a:r>
            <a:br>
              <a:rPr lang="en-IN" b="0">
                <a:effectLst/>
              </a:rPr>
            </a:br>
            <a:r>
              <a:rPr lang="en-IN" b="0" err="1">
                <a:effectLst/>
              </a:rPr>
              <a:t>System.out.println</a:t>
            </a:r>
            <a:r>
              <a:rPr lang="en-IN" b="0">
                <a:effectLst/>
              </a:rPr>
              <a:t>(</a:t>
            </a:r>
            <a:r>
              <a:rPr lang="en-IN" b="0" err="1">
                <a:effectLst/>
              </a:rPr>
              <a:t>person.getAge</a:t>
            </a:r>
            <a:r>
              <a:rPr lang="en-IN" b="0">
                <a:effectLst/>
              </a:rPr>
              <a:t>());           // Output: 30 </a:t>
            </a:r>
            <a:br>
              <a:rPr lang="en-IN"/>
            </a:br>
            <a:endParaRPr lang="en-IN"/>
          </a:p>
          <a:p>
            <a:pPr marL="0" indent="0">
              <a:spcAft>
                <a:spcPts val="600"/>
              </a:spcAft>
              <a:buNone/>
            </a:pPr>
            <a:endParaRPr lang="en-IN"/>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2"/>
          </p:nvPr>
        </p:nvSpPr>
        <p:spPr>
          <a:xfrm>
            <a:off x="1190791" y="1568918"/>
            <a:ext cx="3959352" cy="4251960"/>
          </a:xfrm>
        </p:spPr>
        <p:txBody>
          <a:bodyPr>
            <a:normAutofit lnSpcReduction="10000"/>
          </a:bodyPr>
          <a:lstStyle/>
          <a:p>
            <a:pPr marL="0" indent="0">
              <a:spcAft>
                <a:spcPts val="600"/>
              </a:spcAft>
              <a:buNone/>
            </a:pPr>
            <a:r>
              <a:rPr lang="en-IN" b="0"/>
              <a:t>public final class Person {</a:t>
            </a:r>
          </a:p>
          <a:p>
            <a:pPr marL="0" indent="0">
              <a:spcAft>
                <a:spcPts val="600"/>
              </a:spcAft>
              <a:buNone/>
            </a:pPr>
            <a:br>
              <a:rPr lang="en-IN" b="0"/>
            </a:br>
            <a:r>
              <a:rPr lang="en-IN" b="0"/>
              <a:t>private final String name;</a:t>
            </a:r>
            <a:br>
              <a:rPr lang="en-IN" b="0"/>
            </a:br>
            <a:r>
              <a:rPr lang="en-IN" b="0"/>
              <a:t>private final int age;</a:t>
            </a:r>
            <a:br>
              <a:rPr lang="en-IN" b="0"/>
            </a:br>
            <a:br>
              <a:rPr lang="en-IN" b="0"/>
            </a:br>
            <a:r>
              <a:rPr lang="en-IN" b="0"/>
              <a:t>public Person(String name, int age) {</a:t>
            </a:r>
            <a:br>
              <a:rPr lang="en-IN" b="0"/>
            </a:br>
            <a:r>
              <a:rPr lang="en-IN" b="0"/>
              <a:t>this.name = name;</a:t>
            </a:r>
            <a:br>
              <a:rPr lang="en-IN" b="0"/>
            </a:br>
            <a:r>
              <a:rPr lang="en-IN" b="0" err="1"/>
              <a:t>this.age</a:t>
            </a:r>
            <a:r>
              <a:rPr lang="en-IN" b="0"/>
              <a:t> = age;</a:t>
            </a:r>
            <a:br>
              <a:rPr lang="en-IN" b="0"/>
            </a:br>
            <a:r>
              <a:rPr lang="en-IN" b="0"/>
              <a:t>}</a:t>
            </a:r>
            <a:br>
              <a:rPr lang="en-IN" b="0"/>
            </a:br>
            <a:br>
              <a:rPr lang="en-IN" b="0"/>
            </a:br>
            <a:r>
              <a:rPr lang="en-IN" b="0"/>
              <a:t>public String </a:t>
            </a:r>
            <a:r>
              <a:rPr lang="en-IN" b="0" err="1"/>
              <a:t>getName</a:t>
            </a:r>
            <a:r>
              <a:rPr lang="en-IN" b="0"/>
              <a:t>() {</a:t>
            </a:r>
            <a:br>
              <a:rPr lang="en-IN" b="0"/>
            </a:br>
            <a:r>
              <a:rPr lang="en-IN" b="0"/>
              <a:t>return name;</a:t>
            </a:r>
            <a:br>
              <a:rPr lang="en-IN" b="0"/>
            </a:br>
            <a:r>
              <a:rPr lang="en-IN" b="0"/>
              <a:t>}</a:t>
            </a:r>
            <a:br>
              <a:rPr lang="en-IN" b="0"/>
            </a:br>
            <a:br>
              <a:rPr lang="en-IN" b="0"/>
            </a:br>
            <a:r>
              <a:rPr lang="en-IN" b="0"/>
              <a:t>public int </a:t>
            </a:r>
            <a:r>
              <a:rPr lang="en-IN" b="0" err="1"/>
              <a:t>getAge</a:t>
            </a:r>
            <a:r>
              <a:rPr lang="en-IN" b="0"/>
              <a:t>() {</a:t>
            </a:r>
            <a:br>
              <a:rPr lang="en-IN" b="0"/>
            </a:br>
            <a:r>
              <a:rPr lang="en-IN" b="0"/>
              <a:t>return age;</a:t>
            </a:r>
            <a:br>
              <a:rPr lang="en-IN" b="0"/>
            </a:br>
            <a:r>
              <a:rPr lang="en-IN" b="0"/>
              <a:t>}</a:t>
            </a:r>
            <a:br>
              <a:rPr lang="en-IN" b="0"/>
            </a:br>
            <a:r>
              <a:rPr lang="en-IN" b="0"/>
              <a:t>}</a:t>
            </a:r>
            <a:endParaRPr lang="en-US" b="0"/>
          </a:p>
        </p:txBody>
      </p:sp>
    </p:spTree>
    <p:extLst>
      <p:ext uri="{BB962C8B-B14F-4D97-AF65-F5344CB8AC3E}">
        <p14:creationId xmlns:p14="http://schemas.microsoft.com/office/powerpoint/2010/main" val="273711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CONCLUSION</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86612" y="2467610"/>
            <a:ext cx="10018776" cy="3111501"/>
          </a:xfrm>
        </p:spPr>
        <p:txBody>
          <a:bodyPr/>
          <a:lstStyle/>
          <a:p>
            <a:r>
              <a:rPr lang="en-US"/>
              <a:t>Immutable objects are useful in programming because they simplify code, provide thread safety and allow objects to be used in hash tables.</a:t>
            </a:r>
          </a:p>
          <a:p>
            <a:r>
              <a:rPr lang="en-US"/>
              <a:t>By making fields as final and creating methods that return new objects instead of modifying existing ones, developers can create their own immutable objects.</a:t>
            </a:r>
          </a:p>
          <a:p>
            <a:endParaRPr lang="en-US"/>
          </a:p>
        </p:txBody>
      </p:sp>
    </p:spTree>
    <p:extLst>
      <p:ext uri="{BB962C8B-B14F-4D97-AF65-F5344CB8AC3E}">
        <p14:creationId xmlns:p14="http://schemas.microsoft.com/office/powerpoint/2010/main" val="388339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1B1A-417F-AD09-2B8E-A0BE1BD1D7D9}"/>
              </a:ext>
            </a:extLst>
          </p:cNvPr>
          <p:cNvSpPr>
            <a:spLocks noGrp="1"/>
          </p:cNvSpPr>
          <p:nvPr>
            <p:ph type="title"/>
          </p:nvPr>
        </p:nvSpPr>
        <p:spPr>
          <a:xfrm>
            <a:off x="365760" y="1079744"/>
            <a:ext cx="8503920" cy="2103120"/>
          </a:xfrm>
        </p:spPr>
        <p:txBody>
          <a:bodyPr/>
          <a:lstStyle/>
          <a:p>
            <a:r>
              <a:rPr lang="en-US" b="1">
                <a:latin typeface="Arial"/>
                <a:cs typeface="Arial"/>
              </a:rPr>
              <a:t>STRINGS IN JAVA</a:t>
            </a:r>
            <a:endParaRPr lang="en-US" b="1">
              <a:latin typeface="Arial"/>
            </a:endParaRPr>
          </a:p>
        </p:txBody>
      </p:sp>
      <p:sp>
        <p:nvSpPr>
          <p:cNvPr id="3" name="Text Placeholder 2">
            <a:extLst>
              <a:ext uri="{FF2B5EF4-FFF2-40B4-BE49-F238E27FC236}">
                <a16:creationId xmlns:a16="http://schemas.microsoft.com/office/drawing/2014/main" id="{0482B2E2-C5C7-9607-101E-D4C6AF3FAB13}"/>
              </a:ext>
            </a:extLst>
          </p:cNvPr>
          <p:cNvSpPr>
            <a:spLocks noGrp="1"/>
          </p:cNvSpPr>
          <p:nvPr>
            <p:ph type="body" sz="quarter" idx="13"/>
          </p:nvPr>
        </p:nvSpPr>
        <p:spPr>
          <a:xfrm>
            <a:off x="365760" y="4626279"/>
            <a:ext cx="4883081" cy="1540528"/>
          </a:xfrm>
        </p:spPr>
        <p:txBody>
          <a:bodyPr vert="horz" lIns="0" tIns="0" rIns="0" bIns="0" spcCol="301752" rtlCol="0" anchor="t">
            <a:normAutofit/>
          </a:bodyPr>
          <a:lstStyle/>
          <a:p>
            <a:r>
              <a:rPr lang="en-US" b="1">
                <a:ea typeface="+mn-lt"/>
                <a:cs typeface="+mn-lt"/>
              </a:rPr>
              <a:t>March 3, 2023</a:t>
            </a:r>
            <a:endParaRPr lang="en-US">
              <a:cs typeface="Arial"/>
            </a:endParaRPr>
          </a:p>
          <a:p>
            <a:r>
              <a:rPr lang="en-US">
                <a:cs typeface="Arial"/>
              </a:rPr>
              <a:t>Meera Javad</a:t>
            </a:r>
          </a:p>
          <a:p>
            <a:r>
              <a:rPr lang="en-US">
                <a:cs typeface="Arial"/>
              </a:rPr>
              <a:t>245217</a:t>
            </a:r>
          </a:p>
        </p:txBody>
      </p:sp>
    </p:spTree>
    <p:extLst>
      <p:ext uri="{BB962C8B-B14F-4D97-AF65-F5344CB8AC3E}">
        <p14:creationId xmlns:p14="http://schemas.microsoft.com/office/powerpoint/2010/main" val="205497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D068FE4-91DC-7A15-2CFD-D703395D0660}"/>
              </a:ext>
            </a:extLst>
          </p:cNvPr>
          <p:cNvSpPr>
            <a:spLocks noGrp="1"/>
          </p:cNvSpPr>
          <p:nvPr>
            <p:ph type="title"/>
          </p:nvPr>
        </p:nvSpPr>
        <p:spPr>
          <a:xfrm>
            <a:off x="365760" y="365760"/>
            <a:ext cx="5425440" cy="1371600"/>
          </a:xfrm>
        </p:spPr>
        <p:txBody>
          <a:bodyPr/>
          <a:lstStyle/>
          <a:p>
            <a:r>
              <a:rPr lang="en-US">
                <a:solidFill>
                  <a:srgbClr val="881E87"/>
                </a:solidFill>
              </a:rPr>
              <a:t>STRINGS</a:t>
            </a:r>
          </a:p>
        </p:txBody>
      </p:sp>
      <p:sp>
        <p:nvSpPr>
          <p:cNvPr id="8" name="TextBox 7">
            <a:extLst>
              <a:ext uri="{FF2B5EF4-FFF2-40B4-BE49-F238E27FC236}">
                <a16:creationId xmlns:a16="http://schemas.microsoft.com/office/drawing/2014/main" id="{7174F5D4-C773-4836-8825-DE092DCEADD9}"/>
              </a:ext>
            </a:extLst>
          </p:cNvPr>
          <p:cNvSpPr txBox="1"/>
          <p:nvPr/>
        </p:nvSpPr>
        <p:spPr>
          <a:xfrm>
            <a:off x="182880" y="1531620"/>
            <a:ext cx="5791200" cy="3794760"/>
          </a:xfrm>
          <a:prstGeom prst="rect">
            <a:avLst/>
          </a:prstGeom>
        </p:spPr>
        <p:txBody>
          <a:bodyPr vert="horz" lIns="0" tIns="0" rIns="0" bIns="0" spcCol="301752" rtlCol="0">
            <a:normAutofit/>
          </a:bodyPr>
          <a:lstStyle/>
          <a:p>
            <a:pPr marL="182880" indent="-182880">
              <a:lnSpc>
                <a:spcPct val="90000"/>
              </a:lnSpc>
              <a:spcBef>
                <a:spcPts val="1200"/>
              </a:spcBef>
              <a:buSzPct val="100000"/>
              <a:buFont typeface="Arial" panose="020B0604020202020204" pitchFamily="34" charset="0"/>
              <a:buChar char="•"/>
            </a:pPr>
            <a:r>
              <a:rPr lang="en-US" b="0" i="0">
                <a:effectLst/>
              </a:rPr>
              <a:t>In </a:t>
            </a:r>
            <a:r>
              <a:rPr lang="en-US"/>
              <a:t>Java,</a:t>
            </a:r>
            <a:r>
              <a:rPr lang="en-US" b="0" i="0">
                <a:effectLst/>
              </a:rPr>
              <a:t> string is basically an object that represents sequence of char values. </a:t>
            </a:r>
          </a:p>
          <a:p>
            <a:pPr>
              <a:lnSpc>
                <a:spcPct val="90000"/>
              </a:lnSpc>
              <a:spcBef>
                <a:spcPts val="1200"/>
              </a:spcBef>
              <a:buSzPct val="100000"/>
            </a:pPr>
            <a:endParaRPr lang="en-US" b="0" i="0">
              <a:effectLst/>
            </a:endParaRPr>
          </a:p>
          <a:p>
            <a:pPr>
              <a:lnSpc>
                <a:spcPct val="90000"/>
              </a:lnSpc>
              <a:spcBef>
                <a:spcPts val="1200"/>
              </a:spcBef>
              <a:buSzPct val="100000"/>
            </a:pPr>
            <a:endParaRPr lang="en-US"/>
          </a:p>
          <a:p>
            <a:pPr marL="182880" indent="-182880">
              <a:lnSpc>
                <a:spcPct val="90000"/>
              </a:lnSpc>
              <a:spcBef>
                <a:spcPts val="1200"/>
              </a:spcBef>
              <a:buSzPct val="100000"/>
              <a:buFont typeface="Arial" panose="020B0604020202020204" pitchFamily="34" charset="0"/>
              <a:buChar char="•"/>
            </a:pPr>
            <a:r>
              <a:rPr lang="en-US"/>
              <a:t>Example:  </a:t>
            </a:r>
            <a:r>
              <a:rPr lang="en-US" b="1"/>
              <a:t>String message =“Hello World!”;</a:t>
            </a:r>
          </a:p>
          <a:p>
            <a:pPr indent="-182880">
              <a:lnSpc>
                <a:spcPct val="90000"/>
              </a:lnSpc>
              <a:spcBef>
                <a:spcPts val="1200"/>
              </a:spcBef>
              <a:buSzPct val="100000"/>
              <a:buFont typeface="Arial" panose="020B0604020202020204" pitchFamily="34" charset="0"/>
            </a:pPr>
            <a:r>
              <a:rPr lang="en-US" b="1"/>
              <a:t>                      System.out.println(message);</a:t>
            </a:r>
          </a:p>
          <a:p>
            <a:pPr indent="-182880">
              <a:lnSpc>
                <a:spcPct val="90000"/>
              </a:lnSpc>
              <a:spcBef>
                <a:spcPts val="1200"/>
              </a:spcBef>
              <a:buSzPct val="100000"/>
              <a:buFont typeface="Arial" panose="020B0604020202020204" pitchFamily="34" charset="0"/>
            </a:pPr>
            <a:endParaRPr lang="en-US" b="1"/>
          </a:p>
          <a:p>
            <a:pPr indent="-182880">
              <a:lnSpc>
                <a:spcPct val="90000"/>
              </a:lnSpc>
              <a:buFont typeface="Arial" panose="020B0604020202020204" pitchFamily="34" charset="0"/>
            </a:pPr>
            <a:endParaRPr lang="en-US"/>
          </a:p>
          <a:p>
            <a:pPr indent="-182880">
              <a:lnSpc>
                <a:spcPct val="90000"/>
              </a:lnSpc>
              <a:buFont typeface="Arial" panose="020B0604020202020204" pitchFamily="34" charset="0"/>
            </a:pPr>
            <a:endParaRPr lang="en-US"/>
          </a:p>
          <a:p>
            <a:pPr indent="-182880">
              <a:lnSpc>
                <a:spcPct val="90000"/>
              </a:lnSpc>
              <a:buFont typeface="Arial" panose="020B0604020202020204" pitchFamily="34" charset="0"/>
            </a:pPr>
            <a:endParaRPr lang="en-US" b="0" i="0">
              <a:effectLst/>
            </a:endParaRPr>
          </a:p>
        </p:txBody>
      </p:sp>
      <p:pic>
        <p:nvPicPr>
          <p:cNvPr id="3" name="Picture 2" descr="Diagram&#10;&#10;Description automatically generated">
            <a:extLst>
              <a:ext uri="{FF2B5EF4-FFF2-40B4-BE49-F238E27FC236}">
                <a16:creationId xmlns:a16="http://schemas.microsoft.com/office/drawing/2014/main" id="{9ACC16FA-F682-4683-87F1-6A5187E720D7}"/>
              </a:ext>
            </a:extLst>
          </p:cNvPr>
          <p:cNvPicPr>
            <a:picLocks noChangeAspect="1"/>
          </p:cNvPicPr>
          <p:nvPr/>
        </p:nvPicPr>
        <p:blipFill>
          <a:blip r:embed="rId2"/>
          <a:stretch>
            <a:fillRect/>
          </a:stretch>
        </p:blipFill>
        <p:spPr>
          <a:xfrm>
            <a:off x="6306412" y="700058"/>
            <a:ext cx="5608318" cy="5218962"/>
          </a:xfrm>
          <a:prstGeom prst="rect">
            <a:avLst/>
          </a:prstGeom>
        </p:spPr>
      </p:pic>
    </p:spTree>
    <p:extLst>
      <p:ext uri="{BB962C8B-B14F-4D97-AF65-F5344CB8AC3E}">
        <p14:creationId xmlns:p14="http://schemas.microsoft.com/office/powerpoint/2010/main" val="205363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74F5D4-C773-4836-8825-DE092DCEADD9}"/>
              </a:ext>
            </a:extLst>
          </p:cNvPr>
          <p:cNvSpPr txBox="1"/>
          <p:nvPr/>
        </p:nvSpPr>
        <p:spPr>
          <a:xfrm>
            <a:off x="-2147787" y="327989"/>
            <a:ext cx="5577840" cy="4251960"/>
          </a:xfrm>
          <a:prstGeom prst="rect">
            <a:avLst/>
          </a:prstGeom>
        </p:spPr>
        <p:txBody>
          <a:bodyPr vert="horz" lIns="0" tIns="0" rIns="0" bIns="0" spcCol="301752" rtlCol="0">
            <a:normAutofit/>
          </a:bodyPr>
          <a:lstStyle/>
          <a:p>
            <a:pPr indent="-182880">
              <a:buFont typeface="Arial" panose="020B0604020202020204" pitchFamily="34" charset="0"/>
            </a:pPr>
            <a:endParaRPr lang="en-US"/>
          </a:p>
          <a:p>
            <a:pPr indent="-182880">
              <a:buFont typeface="Arial" panose="020B0604020202020204" pitchFamily="34" charset="0"/>
            </a:pPr>
            <a:endParaRPr lang="en-US" b="0" i="0">
              <a:effectLst/>
            </a:endParaRPr>
          </a:p>
        </p:txBody>
      </p:sp>
      <p:sp>
        <p:nvSpPr>
          <p:cNvPr id="12" name="TextBox 11">
            <a:extLst>
              <a:ext uri="{FF2B5EF4-FFF2-40B4-BE49-F238E27FC236}">
                <a16:creationId xmlns:a16="http://schemas.microsoft.com/office/drawing/2014/main" id="{7C95F651-C65C-4A5D-B921-3CB70F43D25B}"/>
              </a:ext>
            </a:extLst>
          </p:cNvPr>
          <p:cNvSpPr txBox="1"/>
          <p:nvPr/>
        </p:nvSpPr>
        <p:spPr>
          <a:xfrm>
            <a:off x="2492238" y="4126377"/>
            <a:ext cx="10410824" cy="1954381"/>
          </a:xfrm>
          <a:prstGeom prst="rect">
            <a:avLst/>
          </a:prstGeom>
          <a:noFill/>
        </p:spPr>
        <p:txBody>
          <a:bodyPr wrap="square">
            <a:spAutoFit/>
          </a:bodyPr>
          <a:lstStyle/>
          <a:p>
            <a:pPr indent="-182880">
              <a:lnSpc>
                <a:spcPct val="90000"/>
              </a:lnSpc>
              <a:spcBef>
                <a:spcPts val="1200"/>
              </a:spcBef>
              <a:buSzPct val="100000"/>
              <a:buFont typeface="Arial" panose="020B0604020202020204" pitchFamily="34" charset="0"/>
            </a:pPr>
            <a:r>
              <a:rPr lang="en-US" sz="1800" b="0" i="0">
                <a:effectLst/>
              </a:rPr>
              <a:t> The </a:t>
            </a:r>
            <a:r>
              <a:rPr lang="en-US" sz="1800" b="1" i="0">
                <a:effectLst/>
              </a:rPr>
              <a:t>java.lang.String class </a:t>
            </a:r>
            <a:r>
              <a:rPr lang="en-US" sz="1800" b="0" i="0">
                <a:effectLst/>
              </a:rPr>
              <a:t>is used to create a string object.</a:t>
            </a:r>
          </a:p>
          <a:p>
            <a:pPr indent="-182880">
              <a:lnSpc>
                <a:spcPct val="90000"/>
              </a:lnSpc>
              <a:spcBef>
                <a:spcPts val="1200"/>
              </a:spcBef>
              <a:buSzPct val="100000"/>
              <a:buFont typeface="Arial" panose="020B0604020202020204" pitchFamily="34" charset="0"/>
            </a:pPr>
            <a:r>
              <a:rPr lang="en-US" sz="1800"/>
              <a:t>There are two ways to create a string object:</a:t>
            </a:r>
          </a:p>
          <a:p>
            <a:pPr marL="342900" indent="-182880">
              <a:lnSpc>
                <a:spcPct val="90000"/>
              </a:lnSpc>
              <a:spcBef>
                <a:spcPts val="1200"/>
              </a:spcBef>
              <a:buSzPct val="100000"/>
              <a:buFont typeface="Arial" panose="020B0604020202020204" pitchFamily="34" charset="0"/>
              <a:buAutoNum type="arabicPeriod"/>
            </a:pPr>
            <a:r>
              <a:rPr lang="en-US" sz="1800"/>
              <a:t>String  literal:     </a:t>
            </a:r>
            <a:r>
              <a:rPr lang="en-US" sz="1800" b="0" i="0">
                <a:solidFill>
                  <a:srgbClr val="FFFF00"/>
                </a:solidFill>
                <a:effectLst/>
              </a:rPr>
              <a:t>String s=“computer";  </a:t>
            </a:r>
          </a:p>
          <a:p>
            <a:pPr marL="342900" indent="-182880">
              <a:lnSpc>
                <a:spcPct val="90000"/>
              </a:lnSpc>
              <a:spcBef>
                <a:spcPts val="1200"/>
              </a:spcBef>
              <a:buSzPct val="100000"/>
              <a:buFont typeface="Arial" panose="020B0604020202020204" pitchFamily="34" charset="0"/>
              <a:buAutoNum type="arabicPeriod"/>
            </a:pPr>
            <a:r>
              <a:rPr lang="en-US" sz="1800" b="0" i="0">
                <a:effectLst/>
              </a:rPr>
              <a:t>New Keyword:  </a:t>
            </a:r>
            <a:r>
              <a:rPr lang="en-US" sz="1800" b="0" i="0">
                <a:solidFill>
                  <a:srgbClr val="FFFF00"/>
                </a:solidFill>
                <a:effectLst/>
              </a:rPr>
              <a:t>String s=</a:t>
            </a:r>
            <a:r>
              <a:rPr lang="en-US" sz="1800" b="1" i="0">
                <a:solidFill>
                  <a:srgbClr val="FFFF00"/>
                </a:solidFill>
                <a:effectLst/>
              </a:rPr>
              <a:t>new</a:t>
            </a:r>
            <a:r>
              <a:rPr lang="en-US" sz="1800" b="0" i="0">
                <a:solidFill>
                  <a:srgbClr val="FFFF00"/>
                </a:solidFill>
                <a:effectLst/>
              </a:rPr>
              <a:t> String("Welcome");</a:t>
            </a:r>
          </a:p>
          <a:p>
            <a:pPr indent="-182880">
              <a:lnSpc>
                <a:spcPct val="90000"/>
              </a:lnSpc>
              <a:spcBef>
                <a:spcPts val="1200"/>
              </a:spcBef>
              <a:buSzPct val="100000"/>
              <a:buFont typeface="Arial" panose="020B0604020202020204" pitchFamily="34" charset="0"/>
            </a:pPr>
            <a:endParaRPr lang="en-US" sz="1800"/>
          </a:p>
        </p:txBody>
      </p:sp>
      <p:pic>
        <p:nvPicPr>
          <p:cNvPr id="1026" name="Picture 2" descr="Android中的String、StringBuilder、StringBuffer、CharSequence · Issue #16 ...">
            <a:extLst>
              <a:ext uri="{FF2B5EF4-FFF2-40B4-BE49-F238E27FC236}">
                <a16:creationId xmlns:a16="http://schemas.microsoft.com/office/drawing/2014/main" id="{2375FBA0-DB38-4DF1-A544-D72447ACC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369" y="843611"/>
            <a:ext cx="5166657" cy="244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04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A338-900D-4DE2-BB1E-18B81575A756}"/>
              </a:ext>
            </a:extLst>
          </p:cNvPr>
          <p:cNvSpPr>
            <a:spLocks noGrp="1"/>
          </p:cNvSpPr>
          <p:nvPr>
            <p:ph type="title"/>
          </p:nvPr>
        </p:nvSpPr>
        <p:spPr>
          <a:xfrm>
            <a:off x="365760" y="365760"/>
            <a:ext cx="5425440" cy="1371600"/>
          </a:xfrm>
        </p:spPr>
        <p:txBody>
          <a:bodyPr vert="horz" lIns="0" tIns="0" rIns="0" bIns="0" rtlCol="0" anchor="t" anchorCtr="0">
            <a:normAutofit/>
          </a:bodyPr>
          <a:lstStyle/>
          <a:p>
            <a:r>
              <a:rPr lang="en-US" b="1" i="0" kern="1200">
                <a:solidFill>
                  <a:srgbClr val="881E87"/>
                </a:solidFill>
                <a:effectLst/>
                <a:latin typeface="+mj-lt"/>
                <a:ea typeface="+mj-ea"/>
                <a:cs typeface="+mj-cs"/>
              </a:rPr>
              <a:t>Immutable String in Java</a:t>
            </a:r>
            <a:br>
              <a:rPr lang="en-US" b="1" i="0" kern="1200">
                <a:effectLst/>
                <a:latin typeface="+mj-lt"/>
                <a:ea typeface="+mj-ea"/>
                <a:cs typeface="+mj-cs"/>
              </a:rPr>
            </a:br>
            <a:br>
              <a:rPr lang="en-US" b="1" i="0" kern="1200">
                <a:effectLst/>
                <a:latin typeface="+mj-lt"/>
                <a:ea typeface="+mj-ea"/>
                <a:cs typeface="+mj-cs"/>
              </a:rPr>
            </a:br>
            <a:endParaRPr lang="en-US" b="1" kern="1200">
              <a:latin typeface="+mj-lt"/>
              <a:ea typeface="+mj-ea"/>
              <a:cs typeface="+mj-cs"/>
            </a:endParaRPr>
          </a:p>
        </p:txBody>
      </p:sp>
      <p:sp>
        <p:nvSpPr>
          <p:cNvPr id="3" name="TextBox 2">
            <a:extLst>
              <a:ext uri="{FF2B5EF4-FFF2-40B4-BE49-F238E27FC236}">
                <a16:creationId xmlns:a16="http://schemas.microsoft.com/office/drawing/2014/main" id="{2A3D83A3-3BF3-4608-9F36-ED57AD7040B1}"/>
              </a:ext>
            </a:extLst>
          </p:cNvPr>
          <p:cNvSpPr txBox="1"/>
          <p:nvPr/>
        </p:nvSpPr>
        <p:spPr>
          <a:xfrm>
            <a:off x="365760" y="1278194"/>
            <a:ext cx="5425440" cy="4802566"/>
          </a:xfrm>
          <a:prstGeom prst="rect">
            <a:avLst/>
          </a:prstGeom>
        </p:spPr>
        <p:txBody>
          <a:bodyPr vert="horz" lIns="0" tIns="0" rIns="0" bIns="0" spcCol="301752" rtlCol="0" anchor="t">
            <a:normAutofit/>
          </a:bodyPr>
          <a:lstStyle/>
          <a:p>
            <a:pPr indent="-182880">
              <a:buFont typeface="Arial" panose="020B0604020202020204" pitchFamily="34" charset="0"/>
            </a:pPr>
            <a:r>
              <a:rPr lang="en-US" b="0" i="0">
                <a:effectLst/>
              </a:rPr>
              <a:t>In Java, </a:t>
            </a:r>
            <a:r>
              <a:rPr lang="en-US" b="1" i="0">
                <a:effectLst/>
              </a:rPr>
              <a:t>String objects are immutable</a:t>
            </a:r>
            <a:r>
              <a:rPr lang="en-US" b="0" i="0">
                <a:effectLst/>
              </a:rPr>
              <a:t>.</a:t>
            </a:r>
            <a:endParaRPr lang="en-US"/>
          </a:p>
          <a:p>
            <a:pPr indent="-182880">
              <a:buFont typeface="Arial" panose="020B0604020202020204" pitchFamily="34" charset="0"/>
            </a:pPr>
            <a:endParaRPr lang="en-US"/>
          </a:p>
          <a:p>
            <a:pPr indent="-182880">
              <a:buFont typeface="Arial" panose="020B0604020202020204" pitchFamily="34" charset="0"/>
              <a:buAutoNum type="arabicPeriod"/>
            </a:pPr>
            <a:r>
              <a:rPr lang="en-US" b="0" i="0">
                <a:effectLst/>
              </a:rPr>
              <a:t>String s="</a:t>
            </a:r>
            <a:r>
              <a:rPr lang="en-US" b="0" i="0" err="1">
                <a:effectLst/>
              </a:rPr>
              <a:t>Sachin</a:t>
            </a:r>
            <a:r>
              <a:rPr lang="en-US" b="0" i="0">
                <a:effectLst/>
              </a:rPr>
              <a:t>";  </a:t>
            </a:r>
          </a:p>
          <a:p>
            <a:pPr indent="-182880">
              <a:buFont typeface="Arial" panose="020B0604020202020204" pitchFamily="34" charset="0"/>
              <a:buAutoNum type="arabicPeriod"/>
            </a:pPr>
            <a:r>
              <a:rPr lang="en-US" b="0" i="0">
                <a:effectLst/>
              </a:rPr>
              <a:t>   </a:t>
            </a:r>
            <a:r>
              <a:rPr lang="en-US" b="0" i="0" err="1">
                <a:effectLst/>
              </a:rPr>
              <a:t>s.concat</a:t>
            </a:r>
            <a:r>
              <a:rPr lang="en-US"/>
              <a:t>(“Tendulkar”);</a:t>
            </a:r>
          </a:p>
          <a:p>
            <a:endParaRPr lang="en-US" b="0" i="0">
              <a:effectLst/>
              <a:cs typeface="Arial"/>
            </a:endParaRPr>
          </a:p>
          <a:p>
            <a:pPr indent="-182880">
              <a:buFont typeface="Arial" panose="020B0604020202020204" pitchFamily="34" charset="0"/>
              <a:buAutoNum type="arabicPeriod"/>
            </a:pPr>
            <a:endParaRPr lang="en-US"/>
          </a:p>
          <a:p>
            <a:pPr indent="-182880">
              <a:buFont typeface="Arial" panose="020B0604020202020204" pitchFamily="34" charset="0"/>
              <a:buAutoNum type="arabicPeriod"/>
            </a:pPr>
            <a:endParaRPr lang="en-US" b="0" i="0">
              <a:effectLst/>
            </a:endParaRPr>
          </a:p>
          <a:p>
            <a:pPr indent="-182880">
              <a:buFont typeface="Arial" panose="020B0604020202020204" pitchFamily="34" charset="0"/>
              <a:buAutoNum type="arabicPeriod"/>
            </a:pPr>
            <a:r>
              <a:rPr lang="en-US" b="0" i="0">
                <a:effectLst/>
              </a:rPr>
              <a:t>String s="</a:t>
            </a:r>
            <a:r>
              <a:rPr lang="en-US" b="0" i="0" err="1">
                <a:effectLst/>
              </a:rPr>
              <a:t>Sachin</a:t>
            </a:r>
            <a:r>
              <a:rPr lang="en-US" b="0" i="0">
                <a:effectLst/>
              </a:rPr>
              <a:t>";  </a:t>
            </a:r>
          </a:p>
          <a:p>
            <a:pPr indent="-182880">
              <a:buFont typeface="Arial" panose="020B0604020202020204" pitchFamily="34" charset="0"/>
              <a:buAutoNum type="arabicPeriod"/>
            </a:pPr>
            <a:r>
              <a:rPr lang="en-US" b="0" i="0">
                <a:effectLst/>
              </a:rPr>
              <a:t>   s=</a:t>
            </a:r>
            <a:r>
              <a:rPr lang="en-US" b="0" i="0" err="1">
                <a:effectLst/>
              </a:rPr>
              <a:t>s.concat</a:t>
            </a:r>
            <a:r>
              <a:rPr lang="en-US" b="0" i="0">
                <a:effectLst/>
              </a:rPr>
              <a:t>(" Tendulkar"); </a:t>
            </a:r>
          </a:p>
          <a:p>
            <a:pPr indent="-182880">
              <a:buFont typeface="Arial" panose="020B0604020202020204" pitchFamily="34" charset="0"/>
            </a:pPr>
            <a:endParaRPr lang="en-US" b="0" i="0">
              <a:effectLst/>
            </a:endParaRPr>
          </a:p>
          <a:p>
            <a:pPr indent="-182880">
              <a:spcBef>
                <a:spcPts val="1200"/>
              </a:spcBef>
              <a:buSzPct val="100000"/>
              <a:buFont typeface="Arial" panose="020B0604020202020204" pitchFamily="34" charset="0"/>
            </a:pPr>
            <a:endParaRPr lang="en-US"/>
          </a:p>
        </p:txBody>
      </p:sp>
      <p:pic>
        <p:nvPicPr>
          <p:cNvPr id="1026" name="Picture 2" descr="Immutable String in Java">
            <a:extLst>
              <a:ext uri="{FF2B5EF4-FFF2-40B4-BE49-F238E27FC236}">
                <a16:creationId xmlns:a16="http://schemas.microsoft.com/office/drawing/2014/main" id="{B3C3E2DF-E8A7-4431-BF48-2BC07FE0C1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00800" y="1112997"/>
            <a:ext cx="5422392" cy="4219890"/>
          </a:xfrm>
          <a:prstGeom prst="rect">
            <a:avLst/>
          </a:prstGeom>
          <a:solidFill>
            <a:srgbClr val="FFFFFF"/>
          </a:solidFill>
        </p:spPr>
      </p:pic>
    </p:spTree>
    <p:extLst>
      <p:ext uri="{BB962C8B-B14F-4D97-AF65-F5344CB8AC3E}">
        <p14:creationId xmlns:p14="http://schemas.microsoft.com/office/powerpoint/2010/main" val="282994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4D94-BA79-43D9-8909-42764CB8EC94}"/>
              </a:ext>
            </a:extLst>
          </p:cNvPr>
          <p:cNvSpPr>
            <a:spLocks noGrp="1"/>
          </p:cNvSpPr>
          <p:nvPr>
            <p:ph type="title"/>
          </p:nvPr>
        </p:nvSpPr>
        <p:spPr>
          <a:xfrm>
            <a:off x="365760" y="237941"/>
            <a:ext cx="11457432" cy="914400"/>
          </a:xfrm>
        </p:spPr>
        <p:txBody>
          <a:bodyPr/>
          <a:lstStyle/>
          <a:p>
            <a:r>
              <a:rPr lang="en-US" i="0">
                <a:solidFill>
                  <a:srgbClr val="610B4B"/>
                </a:solidFill>
                <a:effectLst/>
              </a:rPr>
              <a:t>Why String objects are immutable in Java?</a:t>
            </a:r>
            <a:br>
              <a:rPr lang="en-US" b="0" i="0">
                <a:solidFill>
                  <a:srgbClr val="610B4B"/>
                </a:solidFill>
                <a:effectLst/>
                <a:latin typeface="erdana"/>
              </a:rPr>
            </a:br>
            <a:endParaRPr lang="en-IN"/>
          </a:p>
        </p:txBody>
      </p:sp>
      <p:sp>
        <p:nvSpPr>
          <p:cNvPr id="5" name="TextBox 4">
            <a:extLst>
              <a:ext uri="{FF2B5EF4-FFF2-40B4-BE49-F238E27FC236}">
                <a16:creationId xmlns:a16="http://schemas.microsoft.com/office/drawing/2014/main" id="{4F396015-23B8-43BC-AA2E-A71E0A2BC112}"/>
              </a:ext>
            </a:extLst>
          </p:cNvPr>
          <p:cNvSpPr txBox="1"/>
          <p:nvPr/>
        </p:nvSpPr>
        <p:spPr>
          <a:xfrm>
            <a:off x="1669958" y="1594792"/>
            <a:ext cx="8849033" cy="4589698"/>
          </a:xfrm>
          <a:prstGeom prst="flowChartAlternateProcess">
            <a:avLst/>
          </a:prstGeom>
          <a:noFill/>
        </p:spPr>
        <p:txBody>
          <a:bodyPr wrap="square" lIns="0" tIns="0" rIns="0" bIns="0" rtlCol="0">
            <a:noAutofit/>
          </a:bodyPr>
          <a:lstStyle/>
          <a:p>
            <a:pPr>
              <a:lnSpc>
                <a:spcPct val="100000"/>
              </a:lnSpc>
              <a:spcBef>
                <a:spcPts val="1200"/>
              </a:spcBef>
              <a:buSzPct val="100000"/>
            </a:pPr>
            <a:endParaRPr lang="en-US"/>
          </a:p>
        </p:txBody>
      </p:sp>
      <p:sp>
        <p:nvSpPr>
          <p:cNvPr id="7" name="Flowchart: Alternate Process 6">
            <a:extLst>
              <a:ext uri="{FF2B5EF4-FFF2-40B4-BE49-F238E27FC236}">
                <a16:creationId xmlns:a16="http://schemas.microsoft.com/office/drawing/2014/main" id="{65229C08-D8A2-4E2C-9473-6DD401B50FB2}"/>
              </a:ext>
            </a:extLst>
          </p:cNvPr>
          <p:cNvSpPr/>
          <p:nvPr/>
        </p:nvSpPr>
        <p:spPr>
          <a:xfrm>
            <a:off x="4354165" y="1594792"/>
            <a:ext cx="3480620" cy="1022555"/>
          </a:xfrm>
          <a:prstGeom prst="flowChartAlternateProcess">
            <a:avLst/>
          </a:prstGeom>
          <a:ln>
            <a:solidFill>
              <a:schemeClr val="tx1"/>
            </a:solidFill>
          </a:ln>
          <a:effectLst>
            <a:outerShdw blurRad="50800" dist="38100" dir="16200000" rotWithShape="0">
              <a:prstClr val="black">
                <a:alpha val="40000"/>
              </a:prstClr>
            </a:outerShdw>
          </a:effectLst>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spcBef>
                <a:spcPts val="1200"/>
              </a:spcBef>
              <a:buSzPct val="100000"/>
            </a:pPr>
            <a:r>
              <a:rPr lang="en-US" b="1">
                <a:latin typeface="inter-bold"/>
              </a:rPr>
              <a:t>             1.CLASSLOADER</a:t>
            </a:r>
          </a:p>
        </p:txBody>
      </p:sp>
      <p:sp>
        <p:nvSpPr>
          <p:cNvPr id="8" name="Flowchart: Alternate Process 7">
            <a:extLst>
              <a:ext uri="{FF2B5EF4-FFF2-40B4-BE49-F238E27FC236}">
                <a16:creationId xmlns:a16="http://schemas.microsoft.com/office/drawing/2014/main" id="{3B151703-15CB-4F03-B3C7-EBD3A4242C25}"/>
              </a:ext>
            </a:extLst>
          </p:cNvPr>
          <p:cNvSpPr/>
          <p:nvPr/>
        </p:nvSpPr>
        <p:spPr>
          <a:xfrm>
            <a:off x="4354165" y="3060290"/>
            <a:ext cx="3480620" cy="1022555"/>
          </a:xfrm>
          <a:prstGeom prst="flowChartAlternateProcess">
            <a:avLst/>
          </a:prstGeom>
          <a:ln>
            <a:solidFill>
              <a:schemeClr val="tx1"/>
            </a:solidFill>
          </a:ln>
          <a:effectLst>
            <a:outerShdw blurRad="50800" dist="38100" dir="16200000" rotWithShape="0">
              <a:prstClr val="black">
                <a:alpha val="40000"/>
              </a:prstClr>
            </a:outerShdw>
          </a:effectLst>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spcBef>
                <a:spcPts val="1200"/>
              </a:spcBef>
              <a:buSzPct val="100000"/>
            </a:pPr>
            <a:r>
              <a:rPr lang="en-US" b="1">
                <a:latin typeface="inter-bold"/>
              </a:rPr>
              <a:t>             2.THREADSAFE</a:t>
            </a:r>
          </a:p>
        </p:txBody>
      </p:sp>
      <p:sp>
        <p:nvSpPr>
          <p:cNvPr id="9" name="Flowchart: Alternate Process 8">
            <a:extLst>
              <a:ext uri="{FF2B5EF4-FFF2-40B4-BE49-F238E27FC236}">
                <a16:creationId xmlns:a16="http://schemas.microsoft.com/office/drawing/2014/main" id="{08417063-26A3-47DA-B906-CE8734398FC0}"/>
              </a:ext>
            </a:extLst>
          </p:cNvPr>
          <p:cNvSpPr/>
          <p:nvPr/>
        </p:nvSpPr>
        <p:spPr>
          <a:xfrm>
            <a:off x="4354164" y="4525296"/>
            <a:ext cx="3480620" cy="1022555"/>
          </a:xfrm>
          <a:prstGeom prst="flowChartAlternateProcess">
            <a:avLst/>
          </a:prstGeom>
          <a:ln>
            <a:solidFill>
              <a:schemeClr val="tx1"/>
            </a:solidFill>
          </a:ln>
          <a:effectLst>
            <a:outerShdw blurRad="50800" dist="38100" dir="16200000" rotWithShape="0">
              <a:prstClr val="black">
                <a:alpha val="40000"/>
              </a:prstClr>
            </a:outerShdw>
          </a:effectLst>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spcBef>
                <a:spcPts val="1200"/>
              </a:spcBef>
              <a:buSzPct val="100000"/>
            </a:pPr>
            <a:r>
              <a:rPr lang="en-US" b="1">
                <a:latin typeface="inter-bold"/>
              </a:rPr>
              <a:t>              3.HEAPSPACE</a:t>
            </a:r>
          </a:p>
        </p:txBody>
      </p:sp>
    </p:spTree>
    <p:extLst>
      <p:ext uri="{BB962C8B-B14F-4D97-AF65-F5344CB8AC3E}">
        <p14:creationId xmlns:p14="http://schemas.microsoft.com/office/powerpoint/2010/main" val="138703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942F-9D6F-43B4-85C1-AC221F248E0D}"/>
              </a:ext>
            </a:extLst>
          </p:cNvPr>
          <p:cNvSpPr>
            <a:spLocks noGrp="1"/>
          </p:cNvSpPr>
          <p:nvPr>
            <p:ph type="title"/>
          </p:nvPr>
        </p:nvSpPr>
        <p:spPr/>
        <p:txBody>
          <a:bodyPr/>
          <a:lstStyle/>
          <a:p>
            <a:r>
              <a:rPr lang="en-US">
                <a:solidFill>
                  <a:srgbClr val="881E87"/>
                </a:solidFill>
              </a:rPr>
              <a:t>STRING OPERATIONS IN JAVA</a:t>
            </a:r>
            <a:endParaRPr lang="en-IN">
              <a:solidFill>
                <a:srgbClr val="881E87"/>
              </a:solidFill>
            </a:endParaRPr>
          </a:p>
        </p:txBody>
      </p:sp>
      <p:graphicFrame>
        <p:nvGraphicFramePr>
          <p:cNvPr id="8" name="Diagram 7">
            <a:extLst>
              <a:ext uri="{FF2B5EF4-FFF2-40B4-BE49-F238E27FC236}">
                <a16:creationId xmlns:a16="http://schemas.microsoft.com/office/drawing/2014/main" id="{61A81D43-48CC-4C8F-B5BD-4BC1411F724C}"/>
              </a:ext>
            </a:extLst>
          </p:cNvPr>
          <p:cNvGraphicFramePr/>
          <p:nvPr/>
        </p:nvGraphicFramePr>
        <p:xfrm>
          <a:off x="1200151" y="1181100"/>
          <a:ext cx="9877424" cy="4629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38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BC07AFAB-951C-4301-8901-D54BD939D267}"/>
              </a:ext>
            </a:extLst>
          </p:cNvPr>
          <p:cNvGraphicFramePr/>
          <p:nvPr/>
        </p:nvGraphicFramePr>
        <p:xfrm>
          <a:off x="2590801" y="1114934"/>
          <a:ext cx="6181724" cy="136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68AFD045-4436-419B-8639-DB2E4C42E5A7}"/>
              </a:ext>
            </a:extLst>
          </p:cNvPr>
          <p:cNvSpPr txBox="1"/>
          <p:nvPr/>
        </p:nvSpPr>
        <p:spPr>
          <a:xfrm>
            <a:off x="1038225" y="820041"/>
            <a:ext cx="10458450" cy="771525"/>
          </a:xfrm>
          <a:prstGeom prst="rect">
            <a:avLst/>
          </a:prstGeom>
          <a:noFill/>
        </p:spPr>
        <p:txBody>
          <a:bodyPr wrap="square" lIns="0" tIns="0" rIns="0" bIns="0" rtlCol="0">
            <a:noAutofit/>
          </a:bodyPr>
          <a:lstStyle/>
          <a:p>
            <a:pPr>
              <a:lnSpc>
                <a:spcPct val="100000"/>
              </a:lnSpc>
              <a:spcBef>
                <a:spcPts val="1200"/>
              </a:spcBef>
              <a:buSzPct val="100000"/>
            </a:pPr>
            <a:endParaRPr lang="en-US" b="0" i="0">
              <a:solidFill>
                <a:srgbClr val="333333"/>
              </a:solidFill>
              <a:effectLst/>
              <a:latin typeface="inter-regular"/>
            </a:endParaRPr>
          </a:p>
          <a:p>
            <a:pPr>
              <a:lnSpc>
                <a:spcPct val="100000"/>
              </a:lnSpc>
              <a:spcBef>
                <a:spcPts val="1200"/>
              </a:spcBef>
              <a:buSzPct val="100000"/>
            </a:pPr>
            <a:r>
              <a:rPr lang="en-US" b="1" i="0">
                <a:solidFill>
                  <a:srgbClr val="006699"/>
                </a:solidFill>
                <a:effectLst/>
                <a:latin typeface="inter-regular"/>
              </a:rPr>
              <a:t>    </a:t>
            </a:r>
          </a:p>
          <a:p>
            <a:pPr>
              <a:lnSpc>
                <a:spcPct val="100000"/>
              </a:lnSpc>
              <a:spcBef>
                <a:spcPts val="1200"/>
              </a:spcBef>
              <a:buSzPct val="100000"/>
            </a:pPr>
            <a:r>
              <a:rPr lang="en-US" b="1">
                <a:solidFill>
                  <a:srgbClr val="006699"/>
                </a:solidFill>
                <a:latin typeface="inter-regular"/>
              </a:rPr>
              <a:t>    </a:t>
            </a:r>
            <a:endParaRPr lang="en-IN" sz="1800"/>
          </a:p>
        </p:txBody>
      </p:sp>
      <p:sp>
        <p:nvSpPr>
          <p:cNvPr id="15" name="TextBox 14">
            <a:extLst>
              <a:ext uri="{FF2B5EF4-FFF2-40B4-BE49-F238E27FC236}">
                <a16:creationId xmlns:a16="http://schemas.microsoft.com/office/drawing/2014/main" id="{D567C3BB-33FD-4D1C-AC6F-CB92815BD74F}"/>
              </a:ext>
            </a:extLst>
          </p:cNvPr>
          <p:cNvSpPr txBox="1"/>
          <p:nvPr/>
        </p:nvSpPr>
        <p:spPr>
          <a:xfrm rot="10800000" flipV="1">
            <a:off x="1181100" y="445768"/>
            <a:ext cx="3438525" cy="440056"/>
          </a:xfrm>
          <a:prstGeom prst="rect">
            <a:avLst/>
          </a:prstGeom>
          <a:noFill/>
        </p:spPr>
        <p:txBody>
          <a:bodyPr wrap="square" lIns="0" tIns="0" rIns="0" bIns="0" rtlCol="0">
            <a:noAutofit/>
          </a:bodyPr>
          <a:lstStyle/>
          <a:p>
            <a:pPr>
              <a:lnSpc>
                <a:spcPct val="100000"/>
              </a:lnSpc>
              <a:spcBef>
                <a:spcPts val="1200"/>
              </a:spcBef>
              <a:buSzPct val="100000"/>
            </a:pPr>
            <a:r>
              <a:rPr lang="en-US" sz="2000" b="1">
                <a:solidFill>
                  <a:srgbClr val="881E87"/>
                </a:solidFill>
              </a:rPr>
              <a:t>1.compareTo()</a:t>
            </a:r>
            <a:endParaRPr lang="en-IN" sz="2000" b="1">
              <a:solidFill>
                <a:srgbClr val="881E87"/>
              </a:solidFill>
            </a:endParaRPr>
          </a:p>
        </p:txBody>
      </p:sp>
      <p:sp>
        <p:nvSpPr>
          <p:cNvPr id="16" name="TextBox 15">
            <a:extLst>
              <a:ext uri="{FF2B5EF4-FFF2-40B4-BE49-F238E27FC236}">
                <a16:creationId xmlns:a16="http://schemas.microsoft.com/office/drawing/2014/main" id="{24A2D3FF-05B4-45BC-955E-17477FA15587}"/>
              </a:ext>
            </a:extLst>
          </p:cNvPr>
          <p:cNvSpPr txBox="1"/>
          <p:nvPr/>
        </p:nvSpPr>
        <p:spPr>
          <a:xfrm>
            <a:off x="1485900" y="3914775"/>
            <a:ext cx="5153025" cy="619125"/>
          </a:xfrm>
          <a:prstGeom prst="rect">
            <a:avLst/>
          </a:prstGeom>
          <a:noFill/>
        </p:spPr>
        <p:txBody>
          <a:bodyPr wrap="square" lIns="0" tIns="0" rIns="0" bIns="0" rtlCol="0">
            <a:noAutofit/>
          </a:bodyPr>
          <a:lstStyle/>
          <a:p>
            <a:pPr>
              <a:lnSpc>
                <a:spcPct val="100000"/>
              </a:lnSpc>
              <a:spcBef>
                <a:spcPts val="1200"/>
              </a:spcBef>
              <a:buSzPct val="100000"/>
            </a:pPr>
            <a:r>
              <a:rPr lang="en-US" sz="2000" b="1">
                <a:solidFill>
                  <a:srgbClr val="881E87"/>
                </a:solidFill>
                <a:latin typeface="inter-regular"/>
              </a:rPr>
              <a:t>2.charAt()</a:t>
            </a:r>
          </a:p>
          <a:p>
            <a:pPr marL="285750" indent="-285750">
              <a:lnSpc>
                <a:spcPct val="100000"/>
              </a:lnSpc>
              <a:spcBef>
                <a:spcPts val="1200"/>
              </a:spcBef>
              <a:buSzPct val="100000"/>
              <a:buFont typeface="Arial" panose="020B0604020202020204" pitchFamily="34" charset="0"/>
              <a:buChar char="•"/>
            </a:pPr>
            <a:endParaRPr lang="en-IN" sz="1800" b="1"/>
          </a:p>
        </p:txBody>
      </p:sp>
      <p:sp>
        <p:nvSpPr>
          <p:cNvPr id="18" name="TextBox 17">
            <a:extLst>
              <a:ext uri="{FF2B5EF4-FFF2-40B4-BE49-F238E27FC236}">
                <a16:creationId xmlns:a16="http://schemas.microsoft.com/office/drawing/2014/main" id="{78644F6E-2E16-4FBE-B34A-AB7DAD75C6EE}"/>
              </a:ext>
            </a:extLst>
          </p:cNvPr>
          <p:cNvSpPr txBox="1"/>
          <p:nvPr/>
        </p:nvSpPr>
        <p:spPr>
          <a:xfrm>
            <a:off x="1485900" y="4385308"/>
            <a:ext cx="9353549" cy="1878333"/>
          </a:xfrm>
          <a:prstGeom prst="rect">
            <a:avLst/>
          </a:prstGeom>
          <a:noFill/>
        </p:spPr>
        <p:txBody>
          <a:bodyPr wrap="square" lIns="0" tIns="0" rIns="0" bIns="0" rtlCol="0">
            <a:noAutofit/>
          </a:bodyPr>
          <a:lstStyle/>
          <a:p>
            <a:pPr algn="just"/>
            <a:r>
              <a:rPr lang="en-US" b="0" i="0">
                <a:solidFill>
                  <a:srgbClr val="333333"/>
                </a:solidFill>
                <a:effectLst/>
                <a:latin typeface="inter-regular"/>
              </a:rPr>
              <a:t>The </a:t>
            </a:r>
            <a:r>
              <a:rPr lang="en-US" i="0">
                <a:solidFill>
                  <a:srgbClr val="333333"/>
                </a:solidFill>
                <a:effectLst/>
                <a:latin typeface="inter-bold"/>
              </a:rPr>
              <a:t>Java String class </a:t>
            </a:r>
            <a:r>
              <a:rPr lang="en-US" b="1" i="0">
                <a:solidFill>
                  <a:srgbClr val="333333"/>
                </a:solidFill>
                <a:effectLst/>
                <a:latin typeface="inter-bold"/>
              </a:rPr>
              <a:t>charAt()</a:t>
            </a:r>
            <a:r>
              <a:rPr lang="en-US" b="0" i="0">
                <a:solidFill>
                  <a:srgbClr val="333333"/>
                </a:solidFill>
                <a:effectLst/>
                <a:latin typeface="inter-regular"/>
              </a:rPr>
              <a:t> method returns </a:t>
            </a:r>
            <a:r>
              <a:rPr lang="en-US" b="0">
                <a:solidFill>
                  <a:srgbClr val="333333"/>
                </a:solidFill>
                <a:effectLst/>
                <a:latin typeface="inter-regular"/>
              </a:rPr>
              <a:t>a char value at the given index number</a:t>
            </a:r>
            <a:r>
              <a:rPr lang="en-US" b="0" i="0">
                <a:solidFill>
                  <a:srgbClr val="333333"/>
                </a:solidFill>
                <a:effectLst/>
                <a:latin typeface="inter-regular"/>
              </a:rPr>
              <a:t>.</a:t>
            </a:r>
          </a:p>
          <a:p>
            <a:pPr algn="just"/>
            <a:r>
              <a:rPr lang="en-US" b="0" i="0">
                <a:solidFill>
                  <a:srgbClr val="333333"/>
                </a:solidFill>
                <a:effectLst/>
                <a:latin typeface="inter-regular"/>
              </a:rPr>
              <a:t>The index number starts from 0 and goes to n-1, where n is the length of the string</a:t>
            </a:r>
          </a:p>
          <a:p>
            <a:pPr algn="just"/>
            <a:endParaRPr lang="en-US" b="0" i="0">
              <a:solidFill>
                <a:srgbClr val="333333"/>
              </a:solidFill>
              <a:effectLst/>
              <a:latin typeface="inter-regular"/>
            </a:endParaRPr>
          </a:p>
          <a:p>
            <a:pPr algn="just"/>
            <a:r>
              <a:rPr lang="en-US" b="1">
                <a:solidFill>
                  <a:srgbClr val="333333"/>
                </a:solidFill>
                <a:latin typeface="inter-regular"/>
              </a:rPr>
              <a:t>Syntax:</a:t>
            </a:r>
          </a:p>
          <a:p>
            <a:pPr algn="just"/>
            <a:r>
              <a:rPr lang="en-US" b="1" i="0">
                <a:solidFill>
                  <a:srgbClr val="006699"/>
                </a:solidFill>
                <a:effectLst/>
                <a:latin typeface="inter-regular"/>
              </a:rPr>
              <a:t>public</a:t>
            </a:r>
            <a:r>
              <a:rPr lang="en-US" b="0" i="0">
                <a:solidFill>
                  <a:srgbClr val="000000"/>
                </a:solidFill>
                <a:effectLst/>
                <a:latin typeface="inter-regular"/>
              </a:rPr>
              <a:t> </a:t>
            </a:r>
            <a:r>
              <a:rPr lang="en-US" b="1" i="0">
                <a:solidFill>
                  <a:srgbClr val="006699"/>
                </a:solidFill>
                <a:effectLst/>
                <a:latin typeface="inter-regular"/>
              </a:rPr>
              <a:t>char</a:t>
            </a:r>
            <a:r>
              <a:rPr lang="en-US" b="0" i="0">
                <a:solidFill>
                  <a:srgbClr val="000000"/>
                </a:solidFill>
                <a:effectLst/>
                <a:latin typeface="inter-regular"/>
              </a:rPr>
              <a:t> charAt(</a:t>
            </a:r>
            <a:r>
              <a:rPr lang="en-US" b="1" i="0">
                <a:solidFill>
                  <a:srgbClr val="006699"/>
                </a:solidFill>
                <a:effectLst/>
                <a:latin typeface="inter-regular"/>
              </a:rPr>
              <a:t>int</a:t>
            </a:r>
            <a:r>
              <a:rPr lang="en-US" b="0" i="0">
                <a:solidFill>
                  <a:srgbClr val="000000"/>
                </a:solidFill>
                <a:effectLst/>
                <a:latin typeface="inter-regular"/>
              </a:rPr>
              <a:t> index)    </a:t>
            </a:r>
          </a:p>
          <a:p>
            <a:pPr algn="just"/>
            <a:endParaRPr lang="en-US" b="0" i="0">
              <a:solidFill>
                <a:srgbClr val="333333"/>
              </a:solidFill>
              <a:effectLst/>
              <a:latin typeface="inter-regular"/>
            </a:endParaRPr>
          </a:p>
          <a:p>
            <a:pPr algn="just"/>
            <a:endParaRPr lang="en-US" b="0" i="0">
              <a:solidFill>
                <a:srgbClr val="333333"/>
              </a:solidFill>
              <a:effectLst/>
              <a:latin typeface="inter-regular"/>
            </a:endParaRPr>
          </a:p>
          <a:p>
            <a:pPr algn="just"/>
            <a:endParaRPr lang="en-US">
              <a:solidFill>
                <a:srgbClr val="333333"/>
              </a:solidFill>
              <a:latin typeface="inter-regular"/>
            </a:endParaRPr>
          </a:p>
          <a:p>
            <a:pPr algn="just"/>
            <a:endParaRPr lang="en-US" b="0" i="0">
              <a:solidFill>
                <a:srgbClr val="333333"/>
              </a:solidFill>
              <a:effectLst/>
              <a:latin typeface="inter-regular"/>
            </a:endParaRPr>
          </a:p>
        </p:txBody>
      </p:sp>
      <p:sp>
        <p:nvSpPr>
          <p:cNvPr id="8" name="TextBox 7">
            <a:extLst>
              <a:ext uri="{FF2B5EF4-FFF2-40B4-BE49-F238E27FC236}">
                <a16:creationId xmlns:a16="http://schemas.microsoft.com/office/drawing/2014/main" id="{AF3D6B9C-E147-4B3D-BACE-A8488A17FA3A}"/>
              </a:ext>
            </a:extLst>
          </p:cNvPr>
          <p:cNvSpPr txBox="1"/>
          <p:nvPr/>
        </p:nvSpPr>
        <p:spPr>
          <a:xfrm>
            <a:off x="1485900" y="3244334"/>
            <a:ext cx="6096000" cy="369332"/>
          </a:xfrm>
          <a:prstGeom prst="rect">
            <a:avLst/>
          </a:prstGeom>
          <a:noFill/>
        </p:spPr>
        <p:txBody>
          <a:bodyPr wrap="square">
            <a:spAutoFit/>
          </a:bodyPr>
          <a:lstStyle/>
          <a:p>
            <a:r>
              <a:rPr lang="en-US" b="1" i="0">
                <a:solidFill>
                  <a:srgbClr val="006699"/>
                </a:solidFill>
                <a:effectLst/>
                <a:latin typeface="inter-regular"/>
              </a:rPr>
              <a:t>public</a:t>
            </a:r>
            <a:r>
              <a:rPr lang="en-US" b="0" i="0">
                <a:solidFill>
                  <a:srgbClr val="000000"/>
                </a:solidFill>
                <a:effectLst/>
                <a:latin typeface="inter-regular"/>
              </a:rPr>
              <a:t> </a:t>
            </a:r>
            <a:r>
              <a:rPr lang="en-US" b="1" i="0">
                <a:solidFill>
                  <a:srgbClr val="006699"/>
                </a:solidFill>
                <a:effectLst/>
                <a:latin typeface="inter-regular"/>
              </a:rPr>
              <a:t>int</a:t>
            </a:r>
            <a:r>
              <a:rPr lang="en-US" b="0" i="0">
                <a:solidFill>
                  <a:srgbClr val="000000"/>
                </a:solidFill>
                <a:effectLst/>
                <a:latin typeface="inter-regular"/>
              </a:rPr>
              <a:t> </a:t>
            </a:r>
            <a:r>
              <a:rPr lang="en-US" b="0" i="0" err="1">
                <a:solidFill>
                  <a:srgbClr val="000000"/>
                </a:solidFill>
                <a:effectLst/>
                <a:latin typeface="inter-regular"/>
              </a:rPr>
              <a:t>compareTo</a:t>
            </a:r>
            <a:r>
              <a:rPr lang="en-US" b="0" i="0">
                <a:solidFill>
                  <a:srgbClr val="000000"/>
                </a:solidFill>
                <a:effectLst/>
                <a:latin typeface="inter-regular"/>
              </a:rPr>
              <a:t>(String </a:t>
            </a:r>
            <a:r>
              <a:rPr lang="en-US" b="0" i="0" err="1">
                <a:solidFill>
                  <a:srgbClr val="000000"/>
                </a:solidFill>
                <a:effectLst/>
                <a:latin typeface="inter-regular"/>
              </a:rPr>
              <a:t>anotherString</a:t>
            </a:r>
            <a:r>
              <a:rPr lang="en-US" b="0" i="0">
                <a:solidFill>
                  <a:srgbClr val="000000"/>
                </a:solidFill>
                <a:effectLst/>
                <a:latin typeface="inter-regular"/>
              </a:rPr>
              <a:t>)</a:t>
            </a:r>
            <a:endParaRPr lang="en-IN"/>
          </a:p>
        </p:txBody>
      </p:sp>
      <p:sp>
        <p:nvSpPr>
          <p:cNvPr id="10" name="TextBox 9">
            <a:extLst>
              <a:ext uri="{FF2B5EF4-FFF2-40B4-BE49-F238E27FC236}">
                <a16:creationId xmlns:a16="http://schemas.microsoft.com/office/drawing/2014/main" id="{F51C5B0E-A7FB-4900-A062-8AC5A3831BC9}"/>
              </a:ext>
            </a:extLst>
          </p:cNvPr>
          <p:cNvSpPr txBox="1"/>
          <p:nvPr/>
        </p:nvSpPr>
        <p:spPr>
          <a:xfrm>
            <a:off x="1485900" y="2919588"/>
            <a:ext cx="6096000" cy="369332"/>
          </a:xfrm>
          <a:prstGeom prst="rect">
            <a:avLst/>
          </a:prstGeom>
          <a:noFill/>
        </p:spPr>
        <p:txBody>
          <a:bodyPr wrap="square">
            <a:spAutoFit/>
          </a:bodyPr>
          <a:lstStyle/>
          <a:p>
            <a:pPr algn="just"/>
            <a:r>
              <a:rPr lang="en-US" b="1">
                <a:solidFill>
                  <a:srgbClr val="333333"/>
                </a:solidFill>
                <a:latin typeface="inter-regular"/>
              </a:rPr>
              <a:t>Syntax:</a:t>
            </a:r>
          </a:p>
        </p:txBody>
      </p:sp>
    </p:spTree>
    <p:extLst>
      <p:ext uri="{BB962C8B-B14F-4D97-AF65-F5344CB8AC3E}">
        <p14:creationId xmlns:p14="http://schemas.microsoft.com/office/powerpoint/2010/main" val="118584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697E-BF51-177F-9270-F9F3CFEF5D52}"/>
              </a:ext>
            </a:extLst>
          </p:cNvPr>
          <p:cNvSpPr>
            <a:spLocks noGrp="1"/>
          </p:cNvSpPr>
          <p:nvPr>
            <p:ph type="title"/>
          </p:nvPr>
        </p:nvSpPr>
        <p:spPr/>
        <p:txBody>
          <a:bodyPr/>
          <a:lstStyle/>
          <a:p>
            <a:r>
              <a:rPr lang="en-US" b="0">
                <a:ea typeface="+mj-lt"/>
                <a:cs typeface="+mj-lt"/>
              </a:rPr>
              <a:t>Need To Calculate Space Complexity</a:t>
            </a:r>
            <a:endParaRPr lang="en-US"/>
          </a:p>
        </p:txBody>
      </p:sp>
      <p:sp>
        <p:nvSpPr>
          <p:cNvPr id="3" name="Content Placeholder 2">
            <a:extLst>
              <a:ext uri="{FF2B5EF4-FFF2-40B4-BE49-F238E27FC236}">
                <a16:creationId xmlns:a16="http://schemas.microsoft.com/office/drawing/2014/main" id="{79746C81-6D71-75D0-EB76-35BE055C63E1}"/>
              </a:ext>
            </a:extLst>
          </p:cNvPr>
          <p:cNvSpPr>
            <a:spLocks noGrp="1"/>
          </p:cNvSpPr>
          <p:nvPr>
            <p:ph sz="half" idx="1"/>
          </p:nvPr>
        </p:nvSpPr>
        <p:spPr>
          <a:xfrm>
            <a:off x="365760" y="1567841"/>
            <a:ext cx="7534656" cy="4251960"/>
          </a:xfrm>
        </p:spPr>
        <p:txBody>
          <a:bodyPr vert="horz" lIns="0" tIns="0" rIns="0" bIns="0" spcCol="301752" rtlCol="0" anchor="t">
            <a:normAutofit/>
          </a:bodyPr>
          <a:lstStyle/>
          <a:p>
            <a:endParaRPr lang="en-US">
              <a:cs typeface="Arial"/>
            </a:endParaRPr>
          </a:p>
          <a:p>
            <a:r>
              <a:rPr lang="en-US">
                <a:ea typeface="+mn-lt"/>
                <a:cs typeface="+mn-lt"/>
              </a:rPr>
              <a:t>Calculation and analyzing of this space complexity is important because in real world applications developers are bounded/limited to acquire the memory in the devices. </a:t>
            </a:r>
            <a:endParaRPr lang="en-US"/>
          </a:p>
          <a:p>
            <a:endParaRPr lang="en-US"/>
          </a:p>
          <a:p>
            <a:r>
              <a:rPr lang="en-US">
                <a:ea typeface="+mn-lt"/>
                <a:cs typeface="+mn-lt"/>
              </a:rPr>
              <a:t>If an algorithm takes up a lot of time, you can still wait, run/execute it to get the desired output. But, if a program takes up a lot of memory space, the compiler will not let you run it.</a:t>
            </a:r>
            <a:endParaRPr lang="en-US"/>
          </a:p>
          <a:p>
            <a:endParaRPr lang="en-US"/>
          </a:p>
          <a:p>
            <a:r>
              <a:rPr lang="en-US">
                <a:ea typeface="+mn-lt"/>
                <a:cs typeface="+mn-lt"/>
              </a:rPr>
              <a:t>An algorithm is sufficient when the algorithm is solving the problem in less amount of time while taking the least amount of space.</a:t>
            </a:r>
            <a:endParaRPr lang="en-US"/>
          </a:p>
          <a:p>
            <a:endParaRPr lang="en-US"/>
          </a:p>
          <a:p>
            <a:endParaRPr lang="en-US">
              <a:cs typeface="Arial"/>
            </a:endParaRPr>
          </a:p>
        </p:txBody>
      </p:sp>
    </p:spTree>
    <p:extLst>
      <p:ext uri="{BB962C8B-B14F-4D97-AF65-F5344CB8AC3E}">
        <p14:creationId xmlns:p14="http://schemas.microsoft.com/office/powerpoint/2010/main" val="117719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6D1112-2518-4C11-B136-3FCB66E5B7C2}"/>
              </a:ext>
            </a:extLst>
          </p:cNvPr>
          <p:cNvSpPr txBox="1"/>
          <p:nvPr/>
        </p:nvSpPr>
        <p:spPr>
          <a:xfrm>
            <a:off x="550628" y="173143"/>
            <a:ext cx="6094674" cy="461665"/>
          </a:xfrm>
          <a:prstGeom prst="rect">
            <a:avLst/>
          </a:prstGeom>
          <a:noFill/>
        </p:spPr>
        <p:txBody>
          <a:bodyPr wrap="square">
            <a:spAutoFit/>
          </a:bodyPr>
          <a:lstStyle/>
          <a:p>
            <a:pPr algn="just"/>
            <a:r>
              <a:rPr lang="en-US" sz="2400" b="1" i="0">
                <a:solidFill>
                  <a:srgbClr val="881E87"/>
                </a:solidFill>
                <a:effectLst/>
                <a:latin typeface="inter-regular"/>
              </a:rPr>
              <a:t>3.concat()</a:t>
            </a:r>
          </a:p>
        </p:txBody>
      </p:sp>
      <p:sp>
        <p:nvSpPr>
          <p:cNvPr id="6" name="TextBox 5">
            <a:extLst>
              <a:ext uri="{FF2B5EF4-FFF2-40B4-BE49-F238E27FC236}">
                <a16:creationId xmlns:a16="http://schemas.microsoft.com/office/drawing/2014/main" id="{F8265048-C41C-41EE-959C-CACB4AAD9949}"/>
              </a:ext>
            </a:extLst>
          </p:cNvPr>
          <p:cNvSpPr txBox="1"/>
          <p:nvPr/>
        </p:nvSpPr>
        <p:spPr>
          <a:xfrm>
            <a:off x="550628" y="739070"/>
            <a:ext cx="10575235" cy="5786199"/>
          </a:xfrm>
          <a:prstGeom prst="rect">
            <a:avLst/>
          </a:prstGeom>
          <a:noFill/>
        </p:spPr>
        <p:txBody>
          <a:bodyPr wrap="square">
            <a:spAutoFit/>
          </a:bodyPr>
          <a:lstStyle/>
          <a:p>
            <a:r>
              <a:rPr lang="en-US" b="0" i="0">
                <a:solidFill>
                  <a:srgbClr val="333333"/>
                </a:solidFill>
                <a:effectLst/>
              </a:rPr>
              <a:t>The </a:t>
            </a:r>
            <a:r>
              <a:rPr lang="en-US" b="1">
                <a:solidFill>
                  <a:srgbClr val="333333"/>
                </a:solidFill>
              </a:rPr>
              <a:t>Java String class</a:t>
            </a:r>
            <a:r>
              <a:rPr lang="en-US" b="1" i="0">
                <a:solidFill>
                  <a:srgbClr val="333333"/>
                </a:solidFill>
                <a:effectLst/>
              </a:rPr>
              <a:t> </a:t>
            </a:r>
            <a:r>
              <a:rPr lang="en-US" b="1" i="0" err="1">
                <a:solidFill>
                  <a:srgbClr val="333333"/>
                </a:solidFill>
                <a:effectLst/>
              </a:rPr>
              <a:t>concat</a:t>
            </a:r>
            <a:r>
              <a:rPr lang="en-US" b="1" i="0">
                <a:solidFill>
                  <a:srgbClr val="333333"/>
                </a:solidFill>
                <a:effectLst/>
              </a:rPr>
              <a:t>()</a:t>
            </a:r>
            <a:r>
              <a:rPr lang="en-US" b="0" i="0">
                <a:solidFill>
                  <a:srgbClr val="333333"/>
                </a:solidFill>
                <a:effectLst/>
              </a:rPr>
              <a:t> method </a:t>
            </a:r>
            <a:r>
              <a:rPr lang="en-US" b="0">
                <a:solidFill>
                  <a:srgbClr val="333333"/>
                </a:solidFill>
                <a:effectLst/>
              </a:rPr>
              <a:t>combines specified string at the end of this string</a:t>
            </a:r>
            <a:r>
              <a:rPr lang="en-US" b="0" i="0">
                <a:solidFill>
                  <a:srgbClr val="333333"/>
                </a:solidFill>
                <a:effectLst/>
              </a:rPr>
              <a:t>.</a:t>
            </a:r>
            <a:endParaRPr lang="en-US">
              <a:solidFill>
                <a:srgbClr val="333333"/>
              </a:solidFill>
            </a:endParaRPr>
          </a:p>
          <a:p>
            <a:endParaRPr lang="en-US" b="0" i="0">
              <a:solidFill>
                <a:srgbClr val="333333"/>
              </a:solidFill>
              <a:effectLst/>
            </a:endParaRPr>
          </a:p>
          <a:p>
            <a:r>
              <a:rPr lang="en-US" sz="1600" b="1">
                <a:solidFill>
                  <a:srgbClr val="333333"/>
                </a:solidFill>
              </a:rPr>
              <a:t>Syntax</a:t>
            </a:r>
            <a:r>
              <a:rPr lang="en-US">
                <a:solidFill>
                  <a:srgbClr val="333333"/>
                </a:solidFill>
              </a:rPr>
              <a:t>:</a:t>
            </a:r>
            <a:endParaRPr lang="en-US" b="0" i="0">
              <a:solidFill>
                <a:srgbClr val="333333"/>
              </a:solidFill>
              <a:effectLst/>
            </a:endParaRPr>
          </a:p>
          <a:p>
            <a:r>
              <a:rPr lang="en-US" b="1" i="0">
                <a:solidFill>
                  <a:srgbClr val="006699"/>
                </a:solidFill>
                <a:effectLst/>
                <a:latin typeface="inter-regular"/>
              </a:rPr>
              <a:t>public</a:t>
            </a:r>
            <a:r>
              <a:rPr lang="en-US" b="0" i="0">
                <a:solidFill>
                  <a:srgbClr val="000000"/>
                </a:solidFill>
                <a:effectLst/>
                <a:latin typeface="inter-regular"/>
              </a:rPr>
              <a:t> String </a:t>
            </a:r>
            <a:r>
              <a:rPr lang="en-US" b="0" i="0" err="1">
                <a:solidFill>
                  <a:srgbClr val="000000"/>
                </a:solidFill>
                <a:effectLst/>
                <a:latin typeface="inter-regular"/>
              </a:rPr>
              <a:t>concat</a:t>
            </a:r>
            <a:r>
              <a:rPr lang="en-US" b="0" i="0">
                <a:solidFill>
                  <a:srgbClr val="000000"/>
                </a:solidFill>
                <a:effectLst/>
                <a:latin typeface="inter-regular"/>
              </a:rPr>
              <a:t>(String </a:t>
            </a:r>
            <a:r>
              <a:rPr lang="en-US" b="0" i="0" err="1">
                <a:solidFill>
                  <a:srgbClr val="000000"/>
                </a:solidFill>
                <a:effectLst/>
                <a:latin typeface="inter-regular"/>
              </a:rPr>
              <a:t>anotherString</a:t>
            </a:r>
            <a:r>
              <a:rPr lang="en-US" b="0" i="0">
                <a:solidFill>
                  <a:srgbClr val="000000"/>
                </a:solidFill>
                <a:effectLst/>
                <a:latin typeface="inter-regular"/>
              </a:rPr>
              <a:t>) </a:t>
            </a:r>
          </a:p>
          <a:p>
            <a:endParaRPr lang="en-US">
              <a:solidFill>
                <a:srgbClr val="000000"/>
              </a:solidFill>
              <a:latin typeface="inter-regular"/>
            </a:endParaRPr>
          </a:p>
          <a:p>
            <a:r>
              <a:rPr lang="en-US" b="1" i="0">
                <a:solidFill>
                  <a:srgbClr val="000000"/>
                </a:solidFill>
                <a:effectLst/>
                <a:latin typeface="inter-regular"/>
              </a:rPr>
              <a:t>Example:                      </a:t>
            </a:r>
            <a:r>
              <a:rPr kumimoji="0" lang="en-US" altLang="en-US" sz="1800" b="0" i="0" u="none" strike="noStrike" cap="none" normalizeH="0" baseline="0">
                <a:ln>
                  <a:noFill/>
                </a:ln>
                <a:solidFill>
                  <a:srgbClr val="000000"/>
                </a:solidFill>
                <a:effectLst/>
                <a:latin typeface="Consolas" panose="020B0609020204030204" pitchFamily="49" charset="0"/>
              </a:rPr>
              <a:t>String s = </a:t>
            </a:r>
            <a:r>
              <a:rPr kumimoji="0" lang="en-US" altLang="en-US" sz="1800" b="0" i="0" u="none" strike="noStrike" cap="none" normalizeH="0" baseline="0">
                <a:ln>
                  <a:noFill/>
                </a:ln>
                <a:solidFill>
                  <a:srgbClr val="0000FF"/>
                </a:solidFill>
                <a:effectLst/>
                <a:latin typeface="Consolas" panose="020B0609020204030204" pitchFamily="49" charset="0"/>
              </a:rPr>
              <a:t>"Hello "</a:t>
            </a:r>
            <a:r>
              <a:rPr kumimoji="0" lang="en-US" altLang="en-US" sz="1800" b="0" i="0" u="none" strike="noStrike" cap="none" normalizeH="0" baseline="0">
                <a:ln>
                  <a:noFill/>
                </a:ln>
                <a:solidFill>
                  <a:srgbClr val="000000"/>
                </a:solidFill>
                <a:effectLst/>
                <a:latin typeface="Consolas" panose="020B0609020204030204" pitchFamily="49" charset="0"/>
              </a:rPr>
              <a:t>;</a:t>
            </a:r>
            <a:r>
              <a:rPr lang="en-US" b="1" i="0">
                <a:solidFill>
                  <a:srgbClr val="000000"/>
                </a:solidFill>
                <a:effectLst/>
                <a:latin typeface="inter-regular"/>
              </a:rPr>
              <a:t> </a:t>
            </a:r>
          </a:p>
          <a:p>
            <a:r>
              <a:rPr lang="en-US" b="1">
                <a:solidFill>
                  <a:srgbClr val="000000"/>
                </a:solidFill>
                <a:latin typeface="inter-regular"/>
              </a:rPr>
              <a:t>                                       </a:t>
            </a:r>
            <a:r>
              <a:rPr kumimoji="0" lang="en-US" altLang="en-US" sz="1800" b="0" i="0" u="none" strike="noStrike" cap="none" normalizeH="0" baseline="0">
                <a:ln>
                  <a:noFill/>
                </a:ln>
                <a:solidFill>
                  <a:srgbClr val="000000"/>
                </a:solidFill>
                <a:effectLst/>
                <a:latin typeface="Consolas" panose="020B0609020204030204" pitchFamily="49" charset="0"/>
              </a:rPr>
              <a:t>s = </a:t>
            </a:r>
            <a:r>
              <a:rPr kumimoji="0" lang="en-US" altLang="en-US" sz="1800" b="0" i="0" u="none" strike="noStrike" cap="none" normalizeH="0" baseline="0" err="1">
                <a:ln>
                  <a:noFill/>
                </a:ln>
                <a:solidFill>
                  <a:srgbClr val="000000"/>
                </a:solidFill>
                <a:effectLst/>
                <a:latin typeface="Consolas" panose="020B0609020204030204" pitchFamily="49" charset="0"/>
              </a:rPr>
              <a:t>s.concat</a:t>
            </a:r>
            <a:r>
              <a:rPr kumimoji="0" lang="en-US" altLang="en-US" sz="1800" b="0" i="0" u="none" strike="noStrike" cap="none" normalizeH="0" baseline="0">
                <a:ln>
                  <a:noFill/>
                </a:ln>
                <a:solidFill>
                  <a:srgbClr val="000000"/>
                </a:solidFill>
                <a:effectLst/>
                <a:latin typeface="Consolas" panose="020B0609020204030204" pitchFamily="49" charset="0"/>
              </a:rPr>
              <a:t>(</a:t>
            </a:r>
            <a:r>
              <a:rPr kumimoji="0" lang="en-US" altLang="en-US" sz="1800" b="0" i="0" u="none" strike="noStrike" cap="none" normalizeH="0" baseline="0">
                <a:ln>
                  <a:noFill/>
                </a:ln>
                <a:solidFill>
                  <a:srgbClr val="0000FF"/>
                </a:solidFill>
                <a:effectLst/>
                <a:latin typeface="Consolas" panose="020B0609020204030204" pitchFamily="49" charset="0"/>
              </a:rPr>
              <a:t>"World"</a:t>
            </a:r>
            <a:r>
              <a:rPr kumimoji="0" lang="en-US" altLang="en-US" sz="1800" b="0" i="0" u="none" strike="noStrike" cap="none" normalizeH="0" baseline="0">
                <a:ln>
                  <a:noFill/>
                </a:ln>
                <a:solidFill>
                  <a:srgbClr val="000000"/>
                </a:solidFill>
                <a:effectLst/>
                <a:latin typeface="Consolas" panose="020B0609020204030204" pitchFamily="49" charset="0"/>
              </a:rPr>
              <a:t>);</a:t>
            </a:r>
            <a:r>
              <a:rPr kumimoji="0" lang="en-US" altLang="en-US" sz="1100" b="0" i="0" u="none" strike="noStrike" cap="none" normalizeH="0" baseline="0">
                <a:ln>
                  <a:noFill/>
                </a:ln>
                <a:solidFill>
                  <a:schemeClr val="tx1"/>
                </a:solidFill>
                <a:effectLst/>
              </a:rPr>
              <a:t> </a:t>
            </a:r>
          </a:p>
          <a:p>
            <a:r>
              <a:rPr kumimoji="0" lang="en-US" altLang="en-US" sz="1600" b="1" i="0" u="none" strike="noStrike" cap="none" normalizeH="0" baseline="0">
                <a:ln>
                  <a:noFill/>
                </a:ln>
                <a:solidFill>
                  <a:schemeClr val="tx1"/>
                </a:solidFill>
                <a:effectLst/>
                <a:latin typeface="Arial" panose="020B0604020202020204" pitchFamily="34" charset="0"/>
              </a:rPr>
              <a:t>                                    Output:  Hello  world</a:t>
            </a:r>
          </a:p>
          <a:p>
            <a:endParaRPr lang="en-US" sz="2400">
              <a:solidFill>
                <a:srgbClr val="333333"/>
              </a:solidFill>
            </a:endParaRPr>
          </a:p>
          <a:p>
            <a:r>
              <a:rPr lang="en-IN" sz="2400" b="1">
                <a:solidFill>
                  <a:srgbClr val="881E87"/>
                </a:solidFill>
              </a:rPr>
              <a:t>4.equals()</a:t>
            </a:r>
          </a:p>
          <a:p>
            <a:endParaRPr lang="en-IN" b="1"/>
          </a:p>
          <a:p>
            <a:r>
              <a:rPr lang="en-US" b="0" i="0">
                <a:solidFill>
                  <a:srgbClr val="333333"/>
                </a:solidFill>
                <a:effectLst/>
              </a:rPr>
              <a:t>The </a:t>
            </a:r>
            <a:r>
              <a:rPr lang="en-US" b="1" i="0">
                <a:solidFill>
                  <a:srgbClr val="333333"/>
                </a:solidFill>
                <a:effectLst/>
              </a:rPr>
              <a:t>Java String class equals()</a:t>
            </a:r>
            <a:r>
              <a:rPr lang="en-US" b="0" i="0">
                <a:solidFill>
                  <a:srgbClr val="333333"/>
                </a:solidFill>
                <a:effectLst/>
              </a:rPr>
              <a:t> method compares the two given strings based on the content of the string.</a:t>
            </a:r>
          </a:p>
          <a:p>
            <a:endParaRPr lang="en-US" b="0" i="0">
              <a:solidFill>
                <a:srgbClr val="333333"/>
              </a:solidFill>
              <a:effectLst/>
            </a:endParaRPr>
          </a:p>
          <a:p>
            <a:r>
              <a:rPr lang="en-US" b="1" i="0">
                <a:solidFill>
                  <a:srgbClr val="333333"/>
                </a:solidFill>
                <a:effectLst/>
                <a:latin typeface="inter-regular"/>
              </a:rPr>
              <a:t>Syntax:</a:t>
            </a:r>
          </a:p>
          <a:p>
            <a:r>
              <a:rPr lang="en-IN" b="0" i="0" err="1">
                <a:solidFill>
                  <a:srgbClr val="000000"/>
                </a:solidFill>
                <a:effectLst/>
                <a:latin typeface="inter-regular"/>
              </a:rPr>
              <a:t>publicboolean</a:t>
            </a:r>
            <a:r>
              <a:rPr lang="en-IN" b="0" i="0">
                <a:solidFill>
                  <a:srgbClr val="000000"/>
                </a:solidFill>
                <a:effectLst/>
                <a:latin typeface="inter-regular"/>
              </a:rPr>
              <a:t> equals(Object </a:t>
            </a:r>
            <a:r>
              <a:rPr lang="en-IN" b="0" i="0" err="1">
                <a:solidFill>
                  <a:srgbClr val="000000"/>
                </a:solidFill>
                <a:effectLst/>
                <a:latin typeface="inter-regular"/>
              </a:rPr>
              <a:t>anotherObject</a:t>
            </a:r>
            <a:r>
              <a:rPr lang="en-IN" b="0" i="0">
                <a:solidFill>
                  <a:srgbClr val="000000"/>
                </a:solidFill>
                <a:effectLst/>
                <a:latin typeface="inter-regular"/>
              </a:rPr>
              <a:t>)  </a:t>
            </a:r>
          </a:p>
          <a:p>
            <a:endParaRPr lang="en-IN" b="0" i="0">
              <a:solidFill>
                <a:srgbClr val="000000"/>
              </a:solidFill>
              <a:effectLst/>
              <a:latin typeface="inter-regular"/>
            </a:endParaRPr>
          </a:p>
          <a:p>
            <a:r>
              <a:rPr lang="en-US" b="1" i="0">
                <a:solidFill>
                  <a:srgbClr val="000000"/>
                </a:solidFill>
                <a:effectLst/>
                <a:latin typeface="inter-regular"/>
              </a:rPr>
              <a:t>Example:                         </a:t>
            </a:r>
            <a:r>
              <a:rPr lang="en-IN" b="0" i="0">
                <a:solidFill>
                  <a:srgbClr val="000000"/>
                </a:solidFill>
                <a:effectLst/>
                <a:latin typeface="inter-regular"/>
              </a:rPr>
              <a:t>String s1=</a:t>
            </a:r>
            <a:r>
              <a:rPr lang="en-IN" b="0" i="0">
                <a:solidFill>
                  <a:srgbClr val="0000FF"/>
                </a:solidFill>
                <a:effectLst/>
                <a:latin typeface="inter-regular"/>
              </a:rPr>
              <a:t>"</a:t>
            </a:r>
            <a:r>
              <a:rPr lang="en-IN" b="0" i="0" err="1">
                <a:solidFill>
                  <a:srgbClr val="0000FF"/>
                </a:solidFill>
                <a:effectLst/>
                <a:latin typeface="inter-regular"/>
              </a:rPr>
              <a:t>javatpoint</a:t>
            </a:r>
            <a:r>
              <a:rPr lang="en-IN" b="0" i="0">
                <a:solidFill>
                  <a:srgbClr val="0000FF"/>
                </a:solidFill>
                <a:effectLst/>
                <a:latin typeface="inter-regular"/>
              </a:rPr>
              <a:t>“ ;</a:t>
            </a:r>
          </a:p>
          <a:p>
            <a:r>
              <a:rPr lang="en-IN">
                <a:solidFill>
                  <a:srgbClr val="0000FF"/>
                </a:solidFill>
                <a:latin typeface="inter-regular"/>
              </a:rPr>
              <a:t>                                          </a:t>
            </a:r>
            <a:r>
              <a:rPr lang="en-IN" b="0" i="0">
                <a:solidFill>
                  <a:srgbClr val="000000"/>
                </a:solidFill>
                <a:effectLst/>
                <a:latin typeface="inter-regular"/>
              </a:rPr>
              <a:t>String s4=</a:t>
            </a:r>
            <a:r>
              <a:rPr lang="en-IN" b="0" i="0">
                <a:solidFill>
                  <a:srgbClr val="0000FF"/>
                </a:solidFill>
                <a:effectLst/>
                <a:latin typeface="inter-regular"/>
              </a:rPr>
              <a:t>"python"</a:t>
            </a:r>
            <a:r>
              <a:rPr lang="en-IN" b="0" i="0">
                <a:solidFill>
                  <a:srgbClr val="000000"/>
                </a:solidFill>
                <a:effectLst/>
                <a:latin typeface="inter-regular"/>
              </a:rPr>
              <a:t>;  </a:t>
            </a:r>
          </a:p>
          <a:p>
            <a:r>
              <a:rPr lang="en-IN">
                <a:solidFill>
                  <a:srgbClr val="000000"/>
                </a:solidFill>
                <a:latin typeface="inter-regular"/>
              </a:rPr>
              <a:t>                                          </a:t>
            </a:r>
            <a:r>
              <a:rPr lang="en-US" b="0" i="0" err="1">
                <a:solidFill>
                  <a:srgbClr val="000000"/>
                </a:solidFill>
                <a:effectLst/>
                <a:latin typeface="inter-regular"/>
              </a:rPr>
              <a:t>System.out.println</a:t>
            </a:r>
            <a:r>
              <a:rPr lang="en-US" b="0" i="0">
                <a:solidFill>
                  <a:srgbClr val="000000"/>
                </a:solidFill>
                <a:effectLst/>
                <a:latin typeface="inter-regular"/>
              </a:rPr>
              <a:t>(s1.equals(s4));</a:t>
            </a:r>
            <a:r>
              <a:rPr lang="en-US" b="0" i="0">
                <a:solidFill>
                  <a:srgbClr val="008200"/>
                </a:solidFill>
                <a:effectLst/>
                <a:latin typeface="inter-regular"/>
              </a:rPr>
              <a:t>//false </a:t>
            </a:r>
            <a:endParaRPr lang="en-IN" b="0" i="0">
              <a:solidFill>
                <a:srgbClr val="000000"/>
              </a:solidFill>
              <a:effectLst/>
              <a:latin typeface="inter-regular"/>
            </a:endParaRPr>
          </a:p>
        </p:txBody>
      </p:sp>
    </p:spTree>
    <p:extLst>
      <p:ext uri="{BB962C8B-B14F-4D97-AF65-F5344CB8AC3E}">
        <p14:creationId xmlns:p14="http://schemas.microsoft.com/office/powerpoint/2010/main" val="93073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1D43-CF90-4D5F-80DC-AD0748E6D274}"/>
              </a:ext>
            </a:extLst>
          </p:cNvPr>
          <p:cNvSpPr>
            <a:spLocks noGrp="1"/>
          </p:cNvSpPr>
          <p:nvPr>
            <p:ph type="title"/>
          </p:nvPr>
        </p:nvSpPr>
        <p:spPr>
          <a:xfrm>
            <a:off x="1104669" y="458124"/>
            <a:ext cx="11457432" cy="914400"/>
          </a:xfrm>
        </p:spPr>
        <p:txBody>
          <a:bodyPr/>
          <a:lstStyle/>
          <a:p>
            <a:r>
              <a:rPr lang="en-US" sz="2400">
                <a:solidFill>
                  <a:srgbClr val="881E87"/>
                </a:solidFill>
                <a:latin typeface="inter-regular"/>
              </a:rPr>
              <a:t>5.contains()</a:t>
            </a:r>
            <a:br>
              <a:rPr lang="en-US" sz="2400">
                <a:latin typeface="inter-regular"/>
              </a:rPr>
            </a:br>
            <a:br>
              <a:rPr lang="en-US" sz="2400">
                <a:latin typeface="inter-regular"/>
              </a:rPr>
            </a:br>
            <a:r>
              <a:rPr lang="en-US" sz="1600" b="0" i="0">
                <a:solidFill>
                  <a:srgbClr val="333333"/>
                </a:solidFill>
                <a:effectLst/>
                <a:latin typeface="+mn-lt"/>
              </a:rPr>
              <a:t>The </a:t>
            </a:r>
            <a:r>
              <a:rPr lang="en-US" sz="1600" b="1" i="0">
                <a:solidFill>
                  <a:srgbClr val="333333"/>
                </a:solidFill>
                <a:effectLst/>
                <a:latin typeface="+mn-lt"/>
              </a:rPr>
              <a:t>Java String class contains()</a:t>
            </a:r>
            <a:r>
              <a:rPr lang="en-US" sz="1600" b="0" i="0">
                <a:solidFill>
                  <a:srgbClr val="333333"/>
                </a:solidFill>
                <a:effectLst/>
                <a:latin typeface="+mn-lt"/>
              </a:rPr>
              <a:t> method searches the sequence of characters in this string.</a:t>
            </a:r>
            <a:br>
              <a:rPr lang="en-US" sz="1600" b="0" i="0">
                <a:solidFill>
                  <a:srgbClr val="333333"/>
                </a:solidFill>
                <a:effectLst/>
                <a:latin typeface="+mn-lt"/>
              </a:rPr>
            </a:br>
            <a:br>
              <a:rPr lang="en-US" sz="1600" b="0" i="0">
                <a:solidFill>
                  <a:srgbClr val="333333"/>
                </a:solidFill>
                <a:effectLst/>
                <a:latin typeface="+mn-lt"/>
              </a:rPr>
            </a:br>
            <a:r>
              <a:rPr lang="en-US" sz="1600" b="0" i="0">
                <a:solidFill>
                  <a:srgbClr val="333333"/>
                </a:solidFill>
                <a:effectLst/>
                <a:latin typeface="+mn-lt"/>
              </a:rPr>
              <a:t> </a:t>
            </a:r>
            <a:r>
              <a:rPr lang="en-US" sz="1600" i="0">
                <a:solidFill>
                  <a:srgbClr val="333333"/>
                </a:solidFill>
                <a:effectLst/>
                <a:latin typeface="+mn-lt"/>
              </a:rPr>
              <a:t>Syntax</a:t>
            </a:r>
            <a:r>
              <a:rPr lang="en-US" sz="1600" b="0" i="0">
                <a:solidFill>
                  <a:srgbClr val="333333"/>
                </a:solidFill>
                <a:effectLst/>
                <a:latin typeface="+mn-lt"/>
              </a:rPr>
              <a:t>:</a:t>
            </a:r>
            <a:br>
              <a:rPr lang="en-US" sz="1600" b="0" i="0">
                <a:solidFill>
                  <a:srgbClr val="333333"/>
                </a:solidFill>
                <a:effectLst/>
                <a:latin typeface="+mn-lt"/>
              </a:rPr>
            </a:br>
            <a:r>
              <a:rPr lang="en-US" sz="1600" b="0" i="0">
                <a:solidFill>
                  <a:srgbClr val="333333"/>
                </a:solidFill>
                <a:effectLst/>
                <a:latin typeface="+mn-lt"/>
              </a:rPr>
              <a:t> </a:t>
            </a:r>
            <a:r>
              <a:rPr lang="en-IN" sz="1600" b="1" i="0">
                <a:solidFill>
                  <a:srgbClr val="006699"/>
                </a:solidFill>
                <a:effectLst/>
                <a:latin typeface="+mn-lt"/>
              </a:rPr>
              <a:t>public</a:t>
            </a:r>
            <a:r>
              <a:rPr lang="en-IN" sz="1600" b="0" i="0">
                <a:solidFill>
                  <a:srgbClr val="000000"/>
                </a:solidFill>
                <a:effectLst/>
                <a:latin typeface="+mn-lt"/>
              </a:rPr>
              <a:t> </a:t>
            </a:r>
            <a:r>
              <a:rPr lang="en-IN" sz="1600" b="1" i="0" err="1">
                <a:solidFill>
                  <a:srgbClr val="006699"/>
                </a:solidFill>
                <a:effectLst/>
                <a:latin typeface="+mn-lt"/>
              </a:rPr>
              <a:t>boolean</a:t>
            </a:r>
            <a:r>
              <a:rPr lang="en-IN" sz="1600" b="0" i="0">
                <a:solidFill>
                  <a:srgbClr val="000000"/>
                </a:solidFill>
                <a:effectLst/>
                <a:latin typeface="+mn-lt"/>
              </a:rPr>
              <a:t> contains(</a:t>
            </a:r>
            <a:r>
              <a:rPr lang="en-IN" sz="1600" b="0" i="0" err="1">
                <a:solidFill>
                  <a:srgbClr val="000000"/>
                </a:solidFill>
                <a:effectLst/>
                <a:latin typeface="+mn-lt"/>
              </a:rPr>
              <a:t>CharSequence</a:t>
            </a:r>
            <a:r>
              <a:rPr lang="en-IN" sz="1600" b="0" i="0">
                <a:solidFill>
                  <a:srgbClr val="000000"/>
                </a:solidFill>
                <a:effectLst/>
                <a:latin typeface="+mn-lt"/>
              </a:rPr>
              <a:t> sequence</a:t>
            </a:r>
            <a:r>
              <a:rPr lang="en-IN" sz="1050" b="0" i="0">
                <a:solidFill>
                  <a:srgbClr val="000000"/>
                </a:solidFill>
                <a:effectLst/>
                <a:latin typeface="inter-regular"/>
              </a:rPr>
              <a:t>) </a:t>
            </a:r>
            <a:br>
              <a:rPr lang="en-IN" sz="1050" b="0" i="0">
                <a:solidFill>
                  <a:srgbClr val="000000"/>
                </a:solidFill>
                <a:effectLst/>
                <a:latin typeface="inter-regular"/>
              </a:rPr>
            </a:br>
            <a:r>
              <a:rPr lang="en-IN" sz="1800" i="0">
                <a:solidFill>
                  <a:srgbClr val="000000"/>
                </a:solidFill>
                <a:effectLst/>
                <a:latin typeface="inter-regular"/>
              </a:rPr>
              <a:t>   </a:t>
            </a:r>
            <a:br>
              <a:rPr lang="en-IN" sz="1800" i="0">
                <a:solidFill>
                  <a:srgbClr val="000000"/>
                </a:solidFill>
                <a:effectLst/>
                <a:latin typeface="inter-regular"/>
              </a:rPr>
            </a:br>
            <a:r>
              <a:rPr lang="en-IN" sz="1800" i="0">
                <a:solidFill>
                  <a:srgbClr val="000000"/>
                </a:solidFill>
                <a:effectLst/>
                <a:latin typeface="inter-regular"/>
              </a:rPr>
              <a:t>  Example</a:t>
            </a:r>
            <a:r>
              <a:rPr lang="en-IN" sz="1600" i="0">
                <a:solidFill>
                  <a:srgbClr val="000000"/>
                </a:solidFill>
                <a:effectLst/>
                <a:latin typeface="inter-regular"/>
              </a:rPr>
              <a:t>:                     </a:t>
            </a:r>
            <a:r>
              <a:rPr lang="en-US" sz="1600" b="0" i="0">
                <a:solidFill>
                  <a:srgbClr val="000000"/>
                </a:solidFill>
                <a:effectLst/>
                <a:latin typeface="inter-regular"/>
              </a:rPr>
              <a:t>String name=</a:t>
            </a:r>
            <a:r>
              <a:rPr lang="en-US" sz="1600" b="0" i="0">
                <a:solidFill>
                  <a:srgbClr val="0000FF"/>
                </a:solidFill>
                <a:effectLst/>
                <a:latin typeface="inter-regular"/>
              </a:rPr>
              <a:t>"what do you know about me"</a:t>
            </a:r>
            <a:r>
              <a:rPr lang="en-US" sz="1600" b="0" i="0">
                <a:solidFill>
                  <a:srgbClr val="000000"/>
                </a:solidFill>
                <a:effectLst/>
                <a:latin typeface="inter-regular"/>
              </a:rPr>
              <a:t>;</a:t>
            </a:r>
            <a:br>
              <a:rPr lang="en-US" sz="1600" b="0" i="0">
                <a:solidFill>
                  <a:srgbClr val="000000"/>
                </a:solidFill>
                <a:effectLst/>
                <a:latin typeface="inter-regular"/>
              </a:rPr>
            </a:br>
            <a:r>
              <a:rPr lang="en-US" sz="1600" b="0" i="0">
                <a:solidFill>
                  <a:srgbClr val="000000"/>
                </a:solidFill>
                <a:effectLst/>
                <a:latin typeface="inter-regular"/>
              </a:rPr>
              <a:t>                                          </a:t>
            </a:r>
            <a:r>
              <a:rPr lang="en-US" sz="1600" b="0" i="0" err="1">
                <a:solidFill>
                  <a:srgbClr val="000000"/>
                </a:solidFill>
                <a:effectLst/>
                <a:latin typeface="inter-regular"/>
              </a:rPr>
              <a:t>System.out.println</a:t>
            </a:r>
            <a:r>
              <a:rPr lang="en-US" sz="1600" b="0" i="0">
                <a:solidFill>
                  <a:srgbClr val="000000"/>
                </a:solidFill>
                <a:effectLst/>
                <a:latin typeface="inter-regular"/>
              </a:rPr>
              <a:t>(</a:t>
            </a:r>
            <a:r>
              <a:rPr lang="en-US" sz="1600" b="0" i="0" err="1">
                <a:solidFill>
                  <a:srgbClr val="000000"/>
                </a:solidFill>
                <a:effectLst/>
                <a:latin typeface="inter-regular"/>
              </a:rPr>
              <a:t>name.contains</a:t>
            </a:r>
            <a:r>
              <a:rPr lang="en-US" sz="1600" b="0" i="0">
                <a:solidFill>
                  <a:srgbClr val="000000"/>
                </a:solidFill>
                <a:effectLst/>
                <a:latin typeface="inter-regular"/>
              </a:rPr>
              <a:t>(</a:t>
            </a:r>
            <a:r>
              <a:rPr lang="en-US" sz="1600" b="0" i="0">
                <a:solidFill>
                  <a:srgbClr val="0000FF"/>
                </a:solidFill>
                <a:effectLst/>
                <a:latin typeface="inter-regular"/>
              </a:rPr>
              <a:t>"do you know"</a:t>
            </a:r>
            <a:r>
              <a:rPr lang="en-US" sz="1600" b="0" i="0">
                <a:solidFill>
                  <a:srgbClr val="000000"/>
                </a:solidFill>
                <a:effectLst/>
                <a:latin typeface="inter-regular"/>
              </a:rPr>
              <a:t>))</a:t>
            </a:r>
            <a:br>
              <a:rPr lang="en-IN" sz="1600" i="0">
                <a:solidFill>
                  <a:srgbClr val="000000"/>
                </a:solidFill>
                <a:effectLst/>
                <a:latin typeface="inter-regular"/>
              </a:rPr>
            </a:br>
            <a:br>
              <a:rPr lang="en-IN" sz="2400" i="0">
                <a:solidFill>
                  <a:srgbClr val="881E87"/>
                </a:solidFill>
                <a:effectLst/>
                <a:latin typeface="inter-regular"/>
              </a:rPr>
            </a:br>
            <a:r>
              <a:rPr lang="en-IN" sz="2400" i="0">
                <a:solidFill>
                  <a:srgbClr val="881E87"/>
                </a:solidFill>
                <a:effectLst/>
                <a:latin typeface="inter-regular"/>
              </a:rPr>
              <a:t>6.length()</a:t>
            </a:r>
            <a:br>
              <a:rPr lang="en-IN" sz="2400" i="0">
                <a:solidFill>
                  <a:srgbClr val="881E87"/>
                </a:solidFill>
                <a:effectLst/>
                <a:latin typeface="inter-regular"/>
              </a:rPr>
            </a:br>
            <a:br>
              <a:rPr lang="en-IN" sz="2400" i="0">
                <a:solidFill>
                  <a:srgbClr val="000000"/>
                </a:solidFill>
                <a:effectLst/>
                <a:latin typeface="inter-regular"/>
              </a:rPr>
            </a:br>
            <a:r>
              <a:rPr lang="en-IN" sz="2400" i="0">
                <a:solidFill>
                  <a:srgbClr val="000000"/>
                </a:solidFill>
                <a:effectLst/>
                <a:latin typeface="inter-regular"/>
              </a:rPr>
              <a:t>  </a:t>
            </a:r>
            <a:r>
              <a:rPr lang="en-US" sz="1600" b="0" i="0">
                <a:solidFill>
                  <a:srgbClr val="333333"/>
                </a:solidFill>
                <a:effectLst/>
                <a:latin typeface="+mn-lt"/>
              </a:rPr>
              <a:t>The </a:t>
            </a:r>
            <a:r>
              <a:rPr lang="en-US" sz="1600" b="1" i="0">
                <a:solidFill>
                  <a:srgbClr val="333333"/>
                </a:solidFill>
                <a:effectLst/>
                <a:latin typeface="+mn-lt"/>
              </a:rPr>
              <a:t>Java String class length()</a:t>
            </a:r>
            <a:r>
              <a:rPr lang="en-US" sz="1600" b="0" i="0">
                <a:solidFill>
                  <a:srgbClr val="333333"/>
                </a:solidFill>
                <a:effectLst/>
                <a:latin typeface="+mn-lt"/>
              </a:rPr>
              <a:t> method finds the length of a string.</a:t>
            </a:r>
            <a:br>
              <a:rPr lang="en-US" sz="1600" b="0" i="0">
                <a:solidFill>
                  <a:srgbClr val="333333"/>
                </a:solidFill>
                <a:effectLst/>
                <a:latin typeface="+mn-lt"/>
              </a:rPr>
            </a:br>
            <a:r>
              <a:rPr lang="en-US" sz="1600" b="0" i="0">
                <a:solidFill>
                  <a:srgbClr val="333333"/>
                </a:solidFill>
                <a:effectLst/>
                <a:latin typeface="+mn-lt"/>
              </a:rPr>
              <a:t>   </a:t>
            </a:r>
            <a:br>
              <a:rPr lang="en-US" sz="1600" b="0" i="0">
                <a:solidFill>
                  <a:srgbClr val="333333"/>
                </a:solidFill>
                <a:effectLst/>
                <a:latin typeface="+mn-lt"/>
              </a:rPr>
            </a:br>
            <a:r>
              <a:rPr lang="en-US" sz="1600" b="0" i="0">
                <a:solidFill>
                  <a:srgbClr val="333333"/>
                </a:solidFill>
                <a:effectLst/>
                <a:latin typeface="+mn-lt"/>
              </a:rPr>
              <a:t>   </a:t>
            </a:r>
            <a:r>
              <a:rPr lang="en-US" sz="1600" i="0">
                <a:solidFill>
                  <a:srgbClr val="333333"/>
                </a:solidFill>
                <a:effectLst/>
                <a:latin typeface="+mn-lt"/>
              </a:rPr>
              <a:t>Syntax:</a:t>
            </a:r>
            <a:br>
              <a:rPr lang="en-US" sz="1600" i="0">
                <a:solidFill>
                  <a:srgbClr val="333333"/>
                </a:solidFill>
                <a:effectLst/>
                <a:latin typeface="+mn-lt"/>
              </a:rPr>
            </a:br>
            <a:r>
              <a:rPr lang="en-US" sz="1600" i="0">
                <a:solidFill>
                  <a:srgbClr val="333333"/>
                </a:solidFill>
                <a:effectLst/>
                <a:latin typeface="+mn-lt"/>
              </a:rPr>
              <a:t>   </a:t>
            </a:r>
            <a:r>
              <a:rPr lang="en-IN" sz="1600" b="1" i="0">
                <a:solidFill>
                  <a:srgbClr val="006699"/>
                </a:solidFill>
                <a:effectLst/>
                <a:latin typeface="+mn-lt"/>
              </a:rPr>
              <a:t>public</a:t>
            </a:r>
            <a:r>
              <a:rPr lang="en-IN" sz="1600" b="0" i="0">
                <a:solidFill>
                  <a:srgbClr val="000000"/>
                </a:solidFill>
                <a:effectLst/>
                <a:latin typeface="+mn-lt"/>
              </a:rPr>
              <a:t> </a:t>
            </a:r>
            <a:r>
              <a:rPr lang="en-IN" sz="1600" b="1" i="0">
                <a:solidFill>
                  <a:srgbClr val="006699"/>
                </a:solidFill>
                <a:effectLst/>
                <a:latin typeface="+mn-lt"/>
              </a:rPr>
              <a:t>int</a:t>
            </a:r>
            <a:r>
              <a:rPr lang="en-IN" sz="1600" b="0" i="0">
                <a:solidFill>
                  <a:srgbClr val="000000"/>
                </a:solidFill>
                <a:effectLst/>
                <a:latin typeface="+mn-lt"/>
              </a:rPr>
              <a:t> length()  </a:t>
            </a:r>
            <a:br>
              <a:rPr lang="en-IN" sz="1600" b="0" i="0">
                <a:solidFill>
                  <a:srgbClr val="000000"/>
                </a:solidFill>
                <a:effectLst/>
                <a:latin typeface="+mn-lt"/>
              </a:rPr>
            </a:br>
            <a:br>
              <a:rPr lang="en-IN" sz="1600" b="0" i="0">
                <a:solidFill>
                  <a:srgbClr val="000000"/>
                </a:solidFill>
                <a:effectLst/>
                <a:latin typeface="+mn-lt"/>
              </a:rPr>
            </a:br>
            <a:r>
              <a:rPr lang="en-IN" sz="1600" b="0" i="0">
                <a:solidFill>
                  <a:srgbClr val="000000"/>
                </a:solidFill>
                <a:effectLst/>
                <a:latin typeface="+mn-lt"/>
              </a:rPr>
              <a:t>   </a:t>
            </a:r>
            <a:r>
              <a:rPr lang="en-IN" sz="1600" i="0">
                <a:solidFill>
                  <a:srgbClr val="000000"/>
                </a:solidFill>
                <a:effectLst/>
                <a:latin typeface="+mn-lt"/>
              </a:rPr>
              <a:t>Example:</a:t>
            </a:r>
            <a:br>
              <a:rPr lang="en-IN" sz="1600" i="0">
                <a:solidFill>
                  <a:srgbClr val="000000"/>
                </a:solidFill>
                <a:effectLst/>
                <a:latin typeface="+mn-lt"/>
              </a:rPr>
            </a:br>
            <a:r>
              <a:rPr lang="en-IN" sz="1600" i="0">
                <a:solidFill>
                  <a:srgbClr val="000000"/>
                </a:solidFill>
                <a:effectLst/>
                <a:latin typeface="+mn-lt"/>
              </a:rPr>
              <a:t>                                  </a:t>
            </a:r>
            <a:r>
              <a:rPr lang="en-IN" sz="1600" b="0" i="0">
                <a:solidFill>
                  <a:srgbClr val="000000"/>
                </a:solidFill>
                <a:effectLst/>
                <a:latin typeface="inter-regular"/>
              </a:rPr>
              <a:t>String s1=</a:t>
            </a:r>
            <a:r>
              <a:rPr lang="en-IN" sz="1600" b="0" i="0">
                <a:solidFill>
                  <a:srgbClr val="0000FF"/>
                </a:solidFill>
                <a:effectLst/>
                <a:latin typeface="inter-regular"/>
              </a:rPr>
              <a:t>"</a:t>
            </a:r>
            <a:r>
              <a:rPr lang="en-IN" sz="1600" b="0" i="0" err="1">
                <a:solidFill>
                  <a:srgbClr val="0000FF"/>
                </a:solidFill>
                <a:effectLst/>
                <a:latin typeface="inter-regular"/>
              </a:rPr>
              <a:t>javatpoint</a:t>
            </a:r>
            <a:r>
              <a:rPr lang="en-IN" sz="1600" b="0" i="0">
                <a:solidFill>
                  <a:srgbClr val="0000FF"/>
                </a:solidFill>
                <a:effectLst/>
                <a:latin typeface="inter-regular"/>
              </a:rPr>
              <a:t>"</a:t>
            </a:r>
            <a:r>
              <a:rPr lang="en-IN" sz="1600" b="0" i="0">
                <a:solidFill>
                  <a:srgbClr val="000000"/>
                </a:solidFill>
                <a:effectLst/>
                <a:latin typeface="inter-regular"/>
              </a:rPr>
              <a:t>;  </a:t>
            </a:r>
            <a:br>
              <a:rPr lang="en-IN" sz="1600" b="0" i="0">
                <a:solidFill>
                  <a:srgbClr val="000000"/>
                </a:solidFill>
                <a:effectLst/>
                <a:latin typeface="inter-regular"/>
              </a:rPr>
            </a:br>
            <a:r>
              <a:rPr lang="en-IN" sz="1600" b="0" i="0">
                <a:solidFill>
                  <a:srgbClr val="000000"/>
                </a:solidFill>
                <a:effectLst/>
                <a:latin typeface="inter-regular"/>
              </a:rPr>
              <a:t>                                          </a:t>
            </a:r>
            <a:r>
              <a:rPr lang="en-US" sz="1600" b="0" i="0" err="1">
                <a:solidFill>
                  <a:srgbClr val="000000"/>
                </a:solidFill>
                <a:effectLst/>
                <a:latin typeface="inter-regular"/>
              </a:rPr>
              <a:t>System.out.println</a:t>
            </a:r>
            <a:r>
              <a:rPr lang="en-US" sz="1600" b="0" i="0">
                <a:solidFill>
                  <a:srgbClr val="000000"/>
                </a:solidFill>
                <a:effectLst/>
                <a:latin typeface="inter-regular"/>
              </a:rPr>
              <a:t>(</a:t>
            </a:r>
            <a:r>
              <a:rPr lang="en-US" sz="1600" b="0" i="0">
                <a:solidFill>
                  <a:srgbClr val="0000FF"/>
                </a:solidFill>
                <a:effectLst/>
                <a:latin typeface="inter-regular"/>
              </a:rPr>
              <a:t>"string length is: "</a:t>
            </a:r>
            <a:r>
              <a:rPr lang="en-US" sz="1600" b="0" i="0">
                <a:solidFill>
                  <a:srgbClr val="000000"/>
                </a:solidFill>
                <a:effectLst/>
                <a:latin typeface="inter-regular"/>
              </a:rPr>
              <a:t>+s1.length());</a:t>
            </a:r>
            <a:br>
              <a:rPr lang="en-IN" sz="1600" b="0" i="0">
                <a:solidFill>
                  <a:srgbClr val="000000"/>
                </a:solidFill>
                <a:effectLst/>
                <a:latin typeface="inter-regular"/>
              </a:rPr>
            </a:br>
            <a:br>
              <a:rPr lang="en-IN" sz="1600" b="0" i="0">
                <a:solidFill>
                  <a:srgbClr val="000000"/>
                </a:solidFill>
                <a:effectLst/>
                <a:latin typeface="inter-regular"/>
              </a:rPr>
            </a:br>
            <a:br>
              <a:rPr lang="en-IN" sz="1600" b="0" i="0">
                <a:solidFill>
                  <a:srgbClr val="000000"/>
                </a:solidFill>
                <a:effectLst/>
                <a:latin typeface="inter-regular"/>
              </a:rPr>
            </a:br>
            <a:r>
              <a:rPr lang="en-IN" sz="1600" b="0" i="0">
                <a:solidFill>
                  <a:srgbClr val="000000"/>
                </a:solidFill>
                <a:effectLst/>
                <a:latin typeface="inter-regular"/>
              </a:rPr>
              <a:t>        </a:t>
            </a:r>
            <a:br>
              <a:rPr lang="en-IN" sz="2400" i="0">
                <a:solidFill>
                  <a:srgbClr val="000000"/>
                </a:solidFill>
                <a:effectLst/>
                <a:latin typeface="inter-regular"/>
              </a:rPr>
            </a:br>
            <a:br>
              <a:rPr lang="en-IN" sz="2400" i="0">
                <a:solidFill>
                  <a:srgbClr val="000000"/>
                </a:solidFill>
                <a:effectLst/>
                <a:latin typeface="inter-regular"/>
              </a:rPr>
            </a:br>
            <a:br>
              <a:rPr lang="en-IN" sz="2400" i="0">
                <a:solidFill>
                  <a:srgbClr val="000000"/>
                </a:solidFill>
                <a:effectLst/>
                <a:latin typeface="inter-regular"/>
              </a:rPr>
            </a:br>
            <a:br>
              <a:rPr lang="en-US" sz="2400" i="0">
                <a:solidFill>
                  <a:srgbClr val="333333"/>
                </a:solidFill>
                <a:effectLst/>
                <a:latin typeface="+mn-lt"/>
              </a:rPr>
            </a:br>
            <a:r>
              <a:rPr lang="en-US" sz="1600" b="0" i="0">
                <a:solidFill>
                  <a:srgbClr val="333333"/>
                </a:solidFill>
                <a:effectLst/>
                <a:latin typeface="+mn-lt"/>
              </a:rPr>
              <a:t>.</a:t>
            </a:r>
            <a:br>
              <a:rPr lang="en-US" sz="1600" b="0" i="0">
                <a:solidFill>
                  <a:srgbClr val="333333"/>
                </a:solidFill>
                <a:effectLst/>
                <a:latin typeface="+mn-lt"/>
              </a:rPr>
            </a:br>
            <a:endParaRPr lang="en-IN" sz="1600">
              <a:latin typeface="+mn-lt"/>
            </a:endParaRPr>
          </a:p>
        </p:txBody>
      </p:sp>
    </p:spTree>
    <p:extLst>
      <p:ext uri="{BB962C8B-B14F-4D97-AF65-F5344CB8AC3E}">
        <p14:creationId xmlns:p14="http://schemas.microsoft.com/office/powerpoint/2010/main" val="379767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C7B154-6BE5-42F8-8973-26C454F1EF58}"/>
              </a:ext>
            </a:extLst>
          </p:cNvPr>
          <p:cNvSpPr txBox="1"/>
          <p:nvPr/>
        </p:nvSpPr>
        <p:spPr>
          <a:xfrm>
            <a:off x="995362" y="377020"/>
            <a:ext cx="10201275" cy="6247864"/>
          </a:xfrm>
          <a:prstGeom prst="rect">
            <a:avLst/>
          </a:prstGeom>
          <a:noFill/>
        </p:spPr>
        <p:txBody>
          <a:bodyPr wrap="square">
            <a:spAutoFit/>
          </a:bodyPr>
          <a:lstStyle/>
          <a:p>
            <a:pPr algn="just"/>
            <a:r>
              <a:rPr lang="en-IN" sz="2400" b="1" i="0">
                <a:solidFill>
                  <a:srgbClr val="881E87"/>
                </a:solidFill>
                <a:effectLst/>
                <a:latin typeface="inter-regular"/>
              </a:rPr>
              <a:t>7.replace()</a:t>
            </a:r>
          </a:p>
          <a:p>
            <a:pPr algn="just"/>
            <a:endParaRPr lang="en-US" sz="1600" b="0" i="0">
              <a:solidFill>
                <a:srgbClr val="333333"/>
              </a:solidFill>
              <a:effectLst/>
            </a:endParaRPr>
          </a:p>
          <a:p>
            <a:pPr algn="just"/>
            <a:r>
              <a:rPr lang="en-US" sz="1600" b="0" i="0">
                <a:solidFill>
                  <a:srgbClr val="333333"/>
                </a:solidFill>
                <a:effectLst/>
              </a:rPr>
              <a:t>The </a:t>
            </a:r>
            <a:r>
              <a:rPr lang="en-US" sz="1600" b="1" i="0">
                <a:solidFill>
                  <a:srgbClr val="333333"/>
                </a:solidFill>
                <a:effectLst/>
              </a:rPr>
              <a:t>Java String class replace()</a:t>
            </a:r>
            <a:r>
              <a:rPr lang="en-US" sz="1600" b="0" i="0">
                <a:solidFill>
                  <a:srgbClr val="333333"/>
                </a:solidFill>
                <a:effectLst/>
              </a:rPr>
              <a:t> method returns a string replacing all the old char or CharSequence to new char or CharSequence.</a:t>
            </a:r>
          </a:p>
          <a:p>
            <a:pPr algn="just"/>
            <a:endParaRPr lang="en-US" sz="1600">
              <a:solidFill>
                <a:srgbClr val="333333"/>
              </a:solidFill>
            </a:endParaRPr>
          </a:p>
          <a:p>
            <a:pPr algn="just"/>
            <a:r>
              <a:rPr lang="en-US" sz="1600" b="1" i="0">
                <a:solidFill>
                  <a:srgbClr val="333333"/>
                </a:solidFill>
                <a:effectLst/>
              </a:rPr>
              <a:t>Syntax:</a:t>
            </a:r>
          </a:p>
          <a:p>
            <a:pPr algn="just"/>
            <a:r>
              <a:rPr lang="en-US" sz="1600" b="1" i="0">
                <a:solidFill>
                  <a:srgbClr val="006699"/>
                </a:solidFill>
                <a:effectLst/>
                <a:latin typeface="inter-regular"/>
              </a:rPr>
              <a:t>public</a:t>
            </a:r>
            <a:r>
              <a:rPr lang="en-US" sz="1600" b="0" i="0">
                <a:solidFill>
                  <a:srgbClr val="000000"/>
                </a:solidFill>
                <a:effectLst/>
                <a:latin typeface="inter-regular"/>
              </a:rPr>
              <a:t> String replace(</a:t>
            </a:r>
            <a:r>
              <a:rPr lang="en-US" sz="1600" b="1" i="0">
                <a:solidFill>
                  <a:srgbClr val="006699"/>
                </a:solidFill>
                <a:effectLst/>
                <a:latin typeface="inter-regular"/>
              </a:rPr>
              <a:t>char</a:t>
            </a:r>
            <a:r>
              <a:rPr lang="en-US" sz="1600" b="0" i="0">
                <a:solidFill>
                  <a:srgbClr val="000000"/>
                </a:solidFill>
                <a:effectLst/>
                <a:latin typeface="inter-regular"/>
              </a:rPr>
              <a:t> </a:t>
            </a:r>
            <a:r>
              <a:rPr lang="en-US" sz="1600" b="0" i="0" err="1">
                <a:solidFill>
                  <a:srgbClr val="000000"/>
                </a:solidFill>
                <a:effectLst/>
                <a:latin typeface="inter-regular"/>
              </a:rPr>
              <a:t>oldChar</a:t>
            </a:r>
            <a:r>
              <a:rPr lang="en-US" sz="1600" b="0" i="0">
                <a:solidFill>
                  <a:srgbClr val="000000"/>
                </a:solidFill>
                <a:effectLst/>
                <a:latin typeface="inter-regular"/>
              </a:rPr>
              <a:t>, </a:t>
            </a:r>
            <a:r>
              <a:rPr lang="en-US" sz="1600" b="1" i="0">
                <a:solidFill>
                  <a:srgbClr val="006699"/>
                </a:solidFill>
                <a:effectLst/>
                <a:latin typeface="inter-regular"/>
              </a:rPr>
              <a:t>char</a:t>
            </a:r>
            <a:r>
              <a:rPr lang="en-US" sz="1600" b="0" i="0">
                <a:solidFill>
                  <a:srgbClr val="000000"/>
                </a:solidFill>
                <a:effectLst/>
                <a:latin typeface="inter-regular"/>
              </a:rPr>
              <a:t> </a:t>
            </a:r>
            <a:r>
              <a:rPr lang="en-US" sz="1600" b="0" i="0" err="1">
                <a:solidFill>
                  <a:srgbClr val="000000"/>
                </a:solidFill>
                <a:effectLst/>
                <a:latin typeface="inter-regular"/>
              </a:rPr>
              <a:t>newChar</a:t>
            </a:r>
            <a:r>
              <a:rPr lang="en-US" sz="1600" b="0" i="0">
                <a:solidFill>
                  <a:srgbClr val="000000"/>
                </a:solidFill>
                <a:effectLst/>
                <a:latin typeface="inter-regular"/>
              </a:rPr>
              <a:t>)    </a:t>
            </a:r>
          </a:p>
          <a:p>
            <a:pPr algn="just"/>
            <a:endParaRPr lang="en-US" sz="1600">
              <a:solidFill>
                <a:srgbClr val="000000"/>
              </a:solidFill>
              <a:latin typeface="inter-regular"/>
            </a:endParaRPr>
          </a:p>
          <a:p>
            <a:pPr algn="just"/>
            <a:r>
              <a:rPr lang="en-US" sz="1600" b="1" i="0">
                <a:solidFill>
                  <a:srgbClr val="000000"/>
                </a:solidFill>
                <a:effectLst/>
                <a:latin typeface="inter-regular"/>
              </a:rPr>
              <a:t>Example:                                          </a:t>
            </a:r>
            <a:r>
              <a:rPr lang="en-US" sz="1600" b="0" i="0">
                <a:solidFill>
                  <a:srgbClr val="000000"/>
                </a:solidFill>
                <a:effectLst/>
                <a:latin typeface="inter-regular"/>
              </a:rPr>
              <a:t>String s1=</a:t>
            </a:r>
            <a:r>
              <a:rPr lang="en-US" sz="1600" b="0" i="0">
                <a:solidFill>
                  <a:srgbClr val="0000FF"/>
                </a:solidFill>
                <a:effectLst/>
                <a:latin typeface="inter-regular"/>
              </a:rPr>
              <a:t>“computer”</a:t>
            </a:r>
          </a:p>
          <a:p>
            <a:pPr algn="just"/>
            <a:r>
              <a:rPr lang="en-US" sz="1600">
                <a:solidFill>
                  <a:srgbClr val="0000FF"/>
                </a:solidFill>
                <a:latin typeface="inter-regular"/>
              </a:rPr>
              <a:t>                                                           </a:t>
            </a:r>
            <a:r>
              <a:rPr lang="en-US" sz="1600" b="0" i="0">
                <a:solidFill>
                  <a:srgbClr val="000000"/>
                </a:solidFill>
                <a:effectLst/>
                <a:latin typeface="inter-regular"/>
              </a:rPr>
              <a:t>String </a:t>
            </a:r>
            <a:r>
              <a:rPr lang="en-US" sz="1600" b="0" i="0" err="1">
                <a:solidFill>
                  <a:srgbClr val="000000"/>
                </a:solidFill>
                <a:effectLst/>
                <a:latin typeface="inter-regular"/>
              </a:rPr>
              <a:t>replaceString</a:t>
            </a:r>
            <a:r>
              <a:rPr lang="en-US" sz="1600" b="0" i="0">
                <a:solidFill>
                  <a:srgbClr val="000000"/>
                </a:solidFill>
                <a:effectLst/>
                <a:latin typeface="inter-regular"/>
              </a:rPr>
              <a:t>=s1.replace(</a:t>
            </a:r>
            <a:r>
              <a:rPr lang="en-US" sz="1600" b="0" i="0">
                <a:solidFill>
                  <a:srgbClr val="0000FF"/>
                </a:solidFill>
                <a:effectLst/>
                <a:latin typeface="inter-regular"/>
              </a:rPr>
              <a:t>‘</a:t>
            </a:r>
            <a:r>
              <a:rPr lang="en-US" sz="1600" err="1">
                <a:solidFill>
                  <a:srgbClr val="0000FF"/>
                </a:solidFill>
                <a:latin typeface="inter-regular"/>
              </a:rPr>
              <a:t>u</a:t>
            </a:r>
            <a:r>
              <a:rPr lang="en-US" sz="1600" b="0" i="0" err="1">
                <a:solidFill>
                  <a:srgbClr val="0000FF"/>
                </a:solidFill>
                <a:effectLst/>
                <a:latin typeface="inter-regular"/>
              </a:rPr>
              <a:t>'</a:t>
            </a:r>
            <a:r>
              <a:rPr lang="en-US" sz="1600" b="0" i="0" err="1">
                <a:solidFill>
                  <a:srgbClr val="000000"/>
                </a:solidFill>
                <a:effectLst/>
                <a:latin typeface="inter-regular"/>
              </a:rPr>
              <a:t>,</a:t>
            </a:r>
            <a:r>
              <a:rPr lang="en-US" sz="1600" b="0" i="0" err="1">
                <a:solidFill>
                  <a:srgbClr val="0000FF"/>
                </a:solidFill>
                <a:effectLst/>
                <a:latin typeface="inter-regular"/>
              </a:rPr>
              <a:t>’e</a:t>
            </a:r>
            <a:r>
              <a:rPr lang="en-US" sz="1600" b="0" i="0">
                <a:solidFill>
                  <a:srgbClr val="0000FF"/>
                </a:solidFill>
                <a:effectLst/>
                <a:latin typeface="inter-regular"/>
              </a:rPr>
              <a:t>’</a:t>
            </a:r>
            <a:r>
              <a:rPr lang="en-US" sz="1600" b="0" i="0">
                <a:solidFill>
                  <a:srgbClr val="000000"/>
                </a:solidFill>
                <a:effectLst/>
                <a:latin typeface="inter-regular"/>
              </a:rPr>
              <a:t>)</a:t>
            </a:r>
          </a:p>
          <a:p>
            <a:pPr algn="just"/>
            <a:r>
              <a:rPr lang="en-US" sz="1600">
                <a:solidFill>
                  <a:srgbClr val="000000"/>
                </a:solidFill>
                <a:latin typeface="inter-regular"/>
              </a:rPr>
              <a:t>                                                            </a:t>
            </a:r>
            <a:r>
              <a:rPr lang="en-IN" sz="1600" b="0" i="0" err="1">
                <a:solidFill>
                  <a:srgbClr val="000000"/>
                </a:solidFill>
                <a:effectLst/>
                <a:latin typeface="inter-regular"/>
              </a:rPr>
              <a:t>System.out.println</a:t>
            </a:r>
            <a:r>
              <a:rPr lang="en-IN" sz="1600" b="0" i="0">
                <a:solidFill>
                  <a:srgbClr val="000000"/>
                </a:solidFill>
                <a:effectLst/>
                <a:latin typeface="inter-regular"/>
              </a:rPr>
              <a:t>(</a:t>
            </a:r>
            <a:r>
              <a:rPr lang="en-IN" sz="1600" b="0" i="0" err="1">
                <a:solidFill>
                  <a:srgbClr val="000000"/>
                </a:solidFill>
                <a:effectLst/>
                <a:latin typeface="inter-regular"/>
              </a:rPr>
              <a:t>replaceString</a:t>
            </a:r>
            <a:r>
              <a:rPr lang="en-IN" sz="1600" b="0" i="0">
                <a:solidFill>
                  <a:srgbClr val="000000"/>
                </a:solidFill>
                <a:effectLst/>
                <a:latin typeface="inter-regular"/>
              </a:rPr>
              <a:t>);  //”</a:t>
            </a:r>
            <a:r>
              <a:rPr lang="en-IN" sz="1600" b="0" i="0" err="1">
                <a:solidFill>
                  <a:srgbClr val="000000"/>
                </a:solidFill>
                <a:effectLst/>
                <a:latin typeface="inter-regular"/>
              </a:rPr>
              <a:t>competer</a:t>
            </a:r>
            <a:r>
              <a:rPr lang="en-IN" sz="1600" b="0" i="0">
                <a:solidFill>
                  <a:srgbClr val="000000"/>
                </a:solidFill>
                <a:effectLst/>
                <a:latin typeface="inter-regular"/>
              </a:rPr>
              <a:t>”</a:t>
            </a:r>
          </a:p>
          <a:p>
            <a:pPr algn="just"/>
            <a:r>
              <a:rPr lang="en-IN" sz="2400" b="1" i="0">
                <a:solidFill>
                  <a:srgbClr val="881E87"/>
                </a:solidFill>
                <a:effectLst/>
                <a:latin typeface="inter-regular"/>
              </a:rPr>
              <a:t>8.substring()</a:t>
            </a:r>
          </a:p>
          <a:p>
            <a:pPr algn="just"/>
            <a:endParaRPr lang="en-IN" sz="1600" b="1">
              <a:solidFill>
                <a:srgbClr val="000000"/>
              </a:solidFill>
            </a:endParaRPr>
          </a:p>
          <a:p>
            <a:pPr algn="just"/>
            <a:r>
              <a:rPr lang="en-US" sz="1600" b="0" i="0">
                <a:solidFill>
                  <a:srgbClr val="333333"/>
                </a:solidFill>
                <a:effectLst/>
              </a:rPr>
              <a:t>The </a:t>
            </a:r>
            <a:r>
              <a:rPr lang="en-US" sz="1600" b="1" i="0">
                <a:solidFill>
                  <a:srgbClr val="333333"/>
                </a:solidFill>
                <a:effectLst/>
              </a:rPr>
              <a:t>Java String class substring()</a:t>
            </a:r>
            <a:r>
              <a:rPr lang="en-US" sz="1600" b="0" i="0">
                <a:solidFill>
                  <a:srgbClr val="333333"/>
                </a:solidFill>
                <a:effectLst/>
              </a:rPr>
              <a:t> method returns a part of the string.</a:t>
            </a:r>
          </a:p>
          <a:p>
            <a:pPr algn="just"/>
            <a:endParaRPr lang="en-US" sz="1600">
              <a:solidFill>
                <a:srgbClr val="333333"/>
              </a:solidFill>
            </a:endParaRPr>
          </a:p>
          <a:p>
            <a:pPr algn="just"/>
            <a:r>
              <a:rPr lang="en-US" sz="1600" b="1" i="0">
                <a:solidFill>
                  <a:srgbClr val="333333"/>
                </a:solidFill>
                <a:effectLst/>
              </a:rPr>
              <a:t>Syntax:</a:t>
            </a:r>
          </a:p>
          <a:p>
            <a:pPr algn="just"/>
            <a:r>
              <a:rPr lang="en-IN" sz="1600" b="1" i="0">
                <a:solidFill>
                  <a:srgbClr val="006699"/>
                </a:solidFill>
                <a:effectLst/>
                <a:latin typeface="inter-regular"/>
              </a:rPr>
              <a:t>public</a:t>
            </a:r>
            <a:r>
              <a:rPr lang="en-IN" sz="1600" b="0" i="0">
                <a:solidFill>
                  <a:srgbClr val="000000"/>
                </a:solidFill>
                <a:effectLst/>
                <a:latin typeface="inter-regular"/>
              </a:rPr>
              <a:t> String substring(</a:t>
            </a:r>
            <a:r>
              <a:rPr lang="en-IN" sz="1600" b="1" i="0">
                <a:solidFill>
                  <a:srgbClr val="006699"/>
                </a:solidFill>
                <a:effectLst/>
                <a:latin typeface="inter-regular"/>
              </a:rPr>
              <a:t>int</a:t>
            </a:r>
            <a:r>
              <a:rPr lang="en-IN" sz="1600" b="0" i="0">
                <a:solidFill>
                  <a:srgbClr val="000000"/>
                </a:solidFill>
                <a:effectLst/>
                <a:latin typeface="inter-regular"/>
              </a:rPr>
              <a:t> </a:t>
            </a:r>
            <a:r>
              <a:rPr lang="en-IN" sz="1600" b="0" i="0" err="1">
                <a:solidFill>
                  <a:srgbClr val="000000"/>
                </a:solidFill>
                <a:effectLst/>
                <a:latin typeface="inter-regular"/>
              </a:rPr>
              <a:t>startIndex</a:t>
            </a:r>
            <a:r>
              <a:rPr lang="en-IN" sz="1600" b="0" i="0">
                <a:solidFill>
                  <a:srgbClr val="000000"/>
                </a:solidFill>
                <a:effectLst/>
                <a:latin typeface="inter-regular"/>
              </a:rPr>
              <a:t>, </a:t>
            </a:r>
            <a:r>
              <a:rPr lang="en-IN" sz="1600" b="1" i="0">
                <a:solidFill>
                  <a:srgbClr val="006699"/>
                </a:solidFill>
                <a:effectLst/>
                <a:latin typeface="inter-regular"/>
              </a:rPr>
              <a:t>int</a:t>
            </a:r>
            <a:r>
              <a:rPr lang="en-IN" sz="1600" b="0" i="0">
                <a:solidFill>
                  <a:srgbClr val="000000"/>
                </a:solidFill>
                <a:effectLst/>
                <a:latin typeface="inter-regular"/>
              </a:rPr>
              <a:t> </a:t>
            </a:r>
            <a:r>
              <a:rPr lang="en-IN" sz="1600" b="0" i="0" err="1">
                <a:solidFill>
                  <a:srgbClr val="000000"/>
                </a:solidFill>
                <a:effectLst/>
                <a:latin typeface="inter-regular"/>
              </a:rPr>
              <a:t>endIndex</a:t>
            </a:r>
            <a:r>
              <a:rPr lang="en-IN" sz="1600" b="0" i="0">
                <a:solidFill>
                  <a:srgbClr val="000000"/>
                </a:solidFill>
                <a:effectLst/>
                <a:latin typeface="inter-regular"/>
              </a:rPr>
              <a:t>) </a:t>
            </a:r>
            <a:endParaRPr lang="en-US" sz="1600" b="1">
              <a:solidFill>
                <a:srgbClr val="333333"/>
              </a:solidFill>
              <a:latin typeface="inter-regular"/>
            </a:endParaRPr>
          </a:p>
          <a:p>
            <a:pPr algn="just"/>
            <a:endParaRPr lang="en-US" sz="1600" b="1" i="0">
              <a:solidFill>
                <a:srgbClr val="333333"/>
              </a:solidFill>
              <a:effectLst/>
              <a:latin typeface="inter-regular"/>
            </a:endParaRPr>
          </a:p>
          <a:p>
            <a:pPr algn="just"/>
            <a:r>
              <a:rPr lang="en-US" sz="1600" b="1">
                <a:solidFill>
                  <a:srgbClr val="333333"/>
                </a:solidFill>
                <a:latin typeface="inter-regular"/>
              </a:rPr>
              <a:t>Example:                                        </a:t>
            </a:r>
            <a:r>
              <a:rPr lang="en-IN" sz="1600" b="0" i="0">
                <a:solidFill>
                  <a:srgbClr val="000000"/>
                </a:solidFill>
                <a:effectLst/>
                <a:latin typeface="inter-regular"/>
              </a:rPr>
              <a:t>String s1=</a:t>
            </a:r>
            <a:r>
              <a:rPr lang="en-IN" sz="1600" b="0" i="0">
                <a:solidFill>
                  <a:srgbClr val="0000FF"/>
                </a:solidFill>
                <a:effectLst/>
                <a:latin typeface="inter-regular"/>
              </a:rPr>
              <a:t>“</a:t>
            </a:r>
            <a:r>
              <a:rPr lang="en-IN" sz="1600" b="0" i="0" err="1">
                <a:solidFill>
                  <a:srgbClr val="0000FF"/>
                </a:solidFill>
                <a:effectLst/>
                <a:latin typeface="inter-regular"/>
              </a:rPr>
              <a:t>playstation</a:t>
            </a:r>
            <a:r>
              <a:rPr lang="en-IN" sz="1600" b="0" i="0">
                <a:solidFill>
                  <a:srgbClr val="0000FF"/>
                </a:solidFill>
                <a:effectLst/>
                <a:latin typeface="inter-regular"/>
              </a:rPr>
              <a:t>"</a:t>
            </a:r>
            <a:r>
              <a:rPr lang="en-IN" sz="1600" b="0" i="0">
                <a:solidFill>
                  <a:srgbClr val="000000"/>
                </a:solidFill>
                <a:effectLst/>
                <a:latin typeface="inter-regular"/>
              </a:rPr>
              <a:t>;</a:t>
            </a:r>
            <a:r>
              <a:rPr lang="en-US" sz="1600" b="1">
                <a:solidFill>
                  <a:srgbClr val="333333"/>
                </a:solidFill>
                <a:latin typeface="inter-regular"/>
              </a:rPr>
              <a:t>   </a:t>
            </a:r>
          </a:p>
          <a:p>
            <a:pPr algn="just"/>
            <a:r>
              <a:rPr lang="en-US" sz="1600" b="1">
                <a:solidFill>
                  <a:srgbClr val="333333"/>
                </a:solidFill>
                <a:latin typeface="inter-regular"/>
              </a:rPr>
              <a:t> </a:t>
            </a:r>
            <a:r>
              <a:rPr lang="en-US" sz="1600" b="0" i="0">
                <a:solidFill>
                  <a:srgbClr val="000000"/>
                </a:solidFill>
                <a:effectLst/>
                <a:latin typeface="inter-regular"/>
              </a:rPr>
              <a:t>                                                        String substr2 = s1.substring(</a:t>
            </a:r>
            <a:r>
              <a:rPr lang="en-US" sz="1600">
                <a:solidFill>
                  <a:srgbClr val="C00000"/>
                </a:solidFill>
                <a:latin typeface="inter-regular"/>
              </a:rPr>
              <a:t>4</a:t>
            </a:r>
            <a:r>
              <a:rPr lang="en-US" sz="1600" b="0" i="0">
                <a:solidFill>
                  <a:srgbClr val="000000"/>
                </a:solidFill>
                <a:effectLst/>
                <a:latin typeface="inter-regular"/>
              </a:rPr>
              <a:t>,</a:t>
            </a:r>
            <a:r>
              <a:rPr lang="en-US" sz="1600" b="0" i="0">
                <a:solidFill>
                  <a:srgbClr val="C00000"/>
                </a:solidFill>
                <a:effectLst/>
                <a:latin typeface="inter-regular"/>
              </a:rPr>
              <a:t>11</a:t>
            </a:r>
            <a:r>
              <a:rPr lang="en-US" sz="1600" b="0" i="0">
                <a:solidFill>
                  <a:srgbClr val="000000"/>
                </a:solidFill>
                <a:effectLst/>
                <a:latin typeface="inter-regular"/>
              </a:rPr>
              <a:t>)</a:t>
            </a:r>
            <a:r>
              <a:rPr lang="en-US" sz="1600" b="1">
                <a:solidFill>
                  <a:srgbClr val="333333"/>
                </a:solidFill>
                <a:latin typeface="inter-regular"/>
              </a:rPr>
              <a:t>         </a:t>
            </a:r>
          </a:p>
          <a:p>
            <a:pPr algn="just"/>
            <a:r>
              <a:rPr lang="en-US" sz="1600" b="1">
                <a:solidFill>
                  <a:srgbClr val="333333"/>
                </a:solidFill>
                <a:latin typeface="inter-regular"/>
              </a:rPr>
              <a:t> </a:t>
            </a:r>
            <a:r>
              <a:rPr lang="en-IN" sz="1600" b="0" i="0">
                <a:solidFill>
                  <a:srgbClr val="000000"/>
                </a:solidFill>
                <a:effectLst/>
                <a:latin typeface="inter-regular"/>
              </a:rPr>
              <a:t>                                                        </a:t>
            </a:r>
            <a:r>
              <a:rPr lang="en-IN" sz="1600" b="0" i="0" err="1">
                <a:solidFill>
                  <a:srgbClr val="000000"/>
                </a:solidFill>
                <a:effectLst/>
                <a:latin typeface="inter-regular"/>
              </a:rPr>
              <a:t>System.out.println</a:t>
            </a:r>
            <a:r>
              <a:rPr lang="en-IN" sz="1600" b="0" i="0">
                <a:solidFill>
                  <a:srgbClr val="000000"/>
                </a:solidFill>
                <a:effectLst/>
                <a:latin typeface="inter-regular"/>
              </a:rPr>
              <a:t>(substr2); station </a:t>
            </a:r>
            <a:r>
              <a:rPr lang="en-US" sz="1600" b="1">
                <a:solidFill>
                  <a:srgbClr val="333333"/>
                </a:solidFill>
                <a:latin typeface="inter-regular"/>
              </a:rPr>
              <a:t>   //                               </a:t>
            </a:r>
            <a:endParaRPr lang="en-US" sz="1600" b="1" i="0">
              <a:solidFill>
                <a:srgbClr val="000000"/>
              </a:solidFill>
              <a:effectLst/>
            </a:endParaRPr>
          </a:p>
          <a:p>
            <a:pPr algn="just"/>
            <a:r>
              <a:rPr lang="en-US" sz="1600">
                <a:solidFill>
                  <a:srgbClr val="000000"/>
                </a:solidFill>
                <a:latin typeface="inter-regular"/>
              </a:rPr>
              <a:t>                                                             </a:t>
            </a:r>
            <a:endParaRPr lang="en-US" sz="1600" b="0" i="0">
              <a:solidFill>
                <a:srgbClr val="000000"/>
              </a:solidFill>
              <a:effectLst/>
              <a:latin typeface="inter-regular"/>
            </a:endParaRPr>
          </a:p>
          <a:p>
            <a:pPr algn="just"/>
            <a:r>
              <a:rPr lang="en-US" sz="1600">
                <a:solidFill>
                  <a:srgbClr val="000000"/>
                </a:solidFill>
                <a:latin typeface="inter-regular"/>
              </a:rPr>
              <a:t>                                                           </a:t>
            </a:r>
            <a:endParaRPr lang="en-US" sz="1600" b="1" i="0">
              <a:solidFill>
                <a:srgbClr val="000000"/>
              </a:solidFill>
              <a:effectLst/>
              <a:latin typeface="inter-regular"/>
            </a:endParaRPr>
          </a:p>
          <a:p>
            <a:pPr algn="just"/>
            <a:endParaRPr lang="en-IN" sz="1600" b="1" i="0">
              <a:effectLst/>
            </a:endParaRPr>
          </a:p>
        </p:txBody>
      </p:sp>
    </p:spTree>
    <p:extLst>
      <p:ext uri="{BB962C8B-B14F-4D97-AF65-F5344CB8AC3E}">
        <p14:creationId xmlns:p14="http://schemas.microsoft.com/office/powerpoint/2010/main" val="36344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8F8C-0729-0C8A-2A98-CB2357B7D967}"/>
              </a:ext>
            </a:extLst>
          </p:cNvPr>
          <p:cNvSpPr>
            <a:spLocks noGrp="1"/>
          </p:cNvSpPr>
          <p:nvPr>
            <p:ph type="title"/>
          </p:nvPr>
        </p:nvSpPr>
        <p:spPr/>
        <p:txBody>
          <a:bodyPr/>
          <a:lstStyle/>
          <a:p>
            <a:r>
              <a:rPr lang="en-US" b="0">
                <a:ea typeface="+mj-lt"/>
                <a:cs typeface="+mj-lt"/>
              </a:rPr>
              <a:t>Types of space complexities:</a:t>
            </a:r>
            <a:endParaRPr lang="en-US"/>
          </a:p>
        </p:txBody>
      </p:sp>
      <p:sp>
        <p:nvSpPr>
          <p:cNvPr id="3" name="Content Placeholder 2">
            <a:extLst>
              <a:ext uri="{FF2B5EF4-FFF2-40B4-BE49-F238E27FC236}">
                <a16:creationId xmlns:a16="http://schemas.microsoft.com/office/drawing/2014/main" id="{3D8397B7-8244-8638-B030-1EEEBE911111}"/>
              </a:ext>
            </a:extLst>
          </p:cNvPr>
          <p:cNvSpPr>
            <a:spLocks noGrp="1"/>
          </p:cNvSpPr>
          <p:nvPr>
            <p:ph sz="half" idx="1"/>
          </p:nvPr>
        </p:nvSpPr>
        <p:spPr>
          <a:xfrm>
            <a:off x="365760" y="1640910"/>
            <a:ext cx="9622327" cy="4251960"/>
          </a:xfrm>
        </p:spPr>
        <p:txBody>
          <a:bodyPr vert="horz" lIns="0" tIns="0" rIns="0" bIns="0" spcCol="301752" rtlCol="0" anchor="t">
            <a:normAutofit/>
          </a:bodyPr>
          <a:lstStyle/>
          <a:p>
            <a:r>
              <a:rPr lang="en-US">
                <a:ea typeface="+mn-lt"/>
                <a:cs typeface="+mn-lt"/>
              </a:rPr>
              <a:t>1. Constant Space Complexity: If the amount of memory used by the algorithm is independent of the input size. For example, an algorithm that sorts an array in place has a constant space complexity of O(1).</a:t>
            </a:r>
          </a:p>
          <a:p>
            <a:r>
              <a:rPr lang="en-US">
                <a:ea typeface="+mn-lt"/>
                <a:cs typeface="+mn-lt"/>
              </a:rPr>
              <a:t>2. Linear Space Complexity: If the amount of memory used by the algorithm is proportional to the input size. For example, an algorithm that creates an array of n elements has a linear space complexity of O(n).</a:t>
            </a:r>
          </a:p>
          <a:p>
            <a:r>
              <a:rPr lang="en-US">
                <a:ea typeface="+mn-lt"/>
                <a:cs typeface="+mn-lt"/>
              </a:rPr>
              <a:t>3. Quadratic Space Complexity: If the amount of memory used by the algorithm is proportional to the square of the input size. For example, an algorithm that creates a two-dimensional array of size n x n has a quadratic space complexity of O(n^2).</a:t>
            </a:r>
          </a:p>
          <a:p>
            <a:r>
              <a:rPr lang="en-US">
                <a:ea typeface="+mn-lt"/>
                <a:cs typeface="+mn-lt"/>
              </a:rPr>
              <a:t>4. Exponential Space Complexity: If the amount of memory used by the algorithm grows exponentially with the input size. For example, an algorithm that generates all subsets of a set of n elements has an exponential space complexity of O(2^n).</a:t>
            </a:r>
            <a:endParaRPr lang="en-US">
              <a:cs typeface="Arial"/>
            </a:endParaRPr>
          </a:p>
          <a:p>
            <a:endParaRPr lang="en-US">
              <a:cs typeface="Arial"/>
            </a:endParaRPr>
          </a:p>
        </p:txBody>
      </p:sp>
    </p:spTree>
    <p:extLst>
      <p:ext uri="{BB962C8B-B14F-4D97-AF65-F5344CB8AC3E}">
        <p14:creationId xmlns:p14="http://schemas.microsoft.com/office/powerpoint/2010/main" val="50134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2AD7-2465-8C29-1706-5CA3A3001094}"/>
              </a:ext>
            </a:extLst>
          </p:cNvPr>
          <p:cNvSpPr>
            <a:spLocks noGrp="1"/>
          </p:cNvSpPr>
          <p:nvPr>
            <p:ph type="title"/>
          </p:nvPr>
        </p:nvSpPr>
        <p:spPr>
          <a:xfrm>
            <a:off x="365760" y="365760"/>
            <a:ext cx="11457432" cy="914400"/>
          </a:xfrm>
        </p:spPr>
        <p:txBody>
          <a:bodyPr anchor="t">
            <a:normAutofit/>
          </a:bodyPr>
          <a:lstStyle/>
          <a:p>
            <a:r>
              <a:rPr lang="en-US" b="0" u="sng"/>
              <a:t>Graphical representation of various space complexities</a:t>
            </a:r>
            <a:endParaRPr lang="en-US"/>
          </a:p>
          <a:p>
            <a:endParaRPr lang="en-US"/>
          </a:p>
        </p:txBody>
      </p:sp>
      <p:pic>
        <p:nvPicPr>
          <p:cNvPr id="5" name="Picture 5">
            <a:extLst>
              <a:ext uri="{FF2B5EF4-FFF2-40B4-BE49-F238E27FC236}">
                <a16:creationId xmlns:a16="http://schemas.microsoft.com/office/drawing/2014/main" id="{1C6B22EB-B2C0-0C01-78E2-A58612211BF3}"/>
              </a:ext>
            </a:extLst>
          </p:cNvPr>
          <p:cNvPicPr>
            <a:picLocks noGrp="1" noChangeAspect="1"/>
          </p:cNvPicPr>
          <p:nvPr>
            <p:ph idx="1"/>
          </p:nvPr>
        </p:nvPicPr>
        <p:blipFill>
          <a:blip r:embed="rId2"/>
          <a:stretch>
            <a:fillRect/>
          </a:stretch>
        </p:blipFill>
        <p:spPr>
          <a:xfrm>
            <a:off x="3121078" y="1828800"/>
            <a:ext cx="5946796" cy="4251960"/>
          </a:xfrm>
          <a:noFill/>
        </p:spPr>
      </p:pic>
    </p:spTree>
    <p:extLst>
      <p:ext uri="{BB962C8B-B14F-4D97-AF65-F5344CB8AC3E}">
        <p14:creationId xmlns:p14="http://schemas.microsoft.com/office/powerpoint/2010/main" val="514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2314-432D-3D12-CA72-838E936C760E}"/>
              </a:ext>
            </a:extLst>
          </p:cNvPr>
          <p:cNvSpPr>
            <a:spLocks noGrp="1"/>
          </p:cNvSpPr>
          <p:nvPr>
            <p:ph type="title"/>
          </p:nvPr>
        </p:nvSpPr>
        <p:spPr/>
        <p:txBody>
          <a:bodyPr/>
          <a:lstStyle/>
          <a:p>
            <a:r>
              <a:rPr lang="en-US" b="0">
                <a:ea typeface="+mj-lt"/>
                <a:cs typeface="+mj-lt"/>
              </a:rPr>
              <a:t>How To Evaluate Space Complexity</a:t>
            </a:r>
            <a:endParaRPr lang="en-US"/>
          </a:p>
        </p:txBody>
      </p:sp>
      <p:sp>
        <p:nvSpPr>
          <p:cNvPr id="3" name="Content Placeholder 2">
            <a:extLst>
              <a:ext uri="{FF2B5EF4-FFF2-40B4-BE49-F238E27FC236}">
                <a16:creationId xmlns:a16="http://schemas.microsoft.com/office/drawing/2014/main" id="{F9FC117F-2F3D-7B9B-C2F9-DC5B5A75BF88}"/>
              </a:ext>
            </a:extLst>
          </p:cNvPr>
          <p:cNvSpPr>
            <a:spLocks noGrp="1"/>
          </p:cNvSpPr>
          <p:nvPr>
            <p:ph sz="half" idx="1"/>
          </p:nvPr>
        </p:nvSpPr>
        <p:spPr>
          <a:xfrm>
            <a:off x="365760" y="1828800"/>
            <a:ext cx="8407492" cy="4251960"/>
          </a:xfrm>
        </p:spPr>
        <p:txBody>
          <a:bodyPr vert="horz" lIns="0" tIns="0" rIns="0" bIns="0" spcCol="301752" rtlCol="0" anchor="t">
            <a:normAutofit/>
          </a:bodyPr>
          <a:lstStyle/>
          <a:p>
            <a:pPr marL="0" indent="0">
              <a:buNone/>
            </a:pPr>
            <a:r>
              <a:rPr lang="en-US" sz="2000">
                <a:ea typeface="+mn-lt"/>
                <a:cs typeface="+mn-lt"/>
              </a:rPr>
              <a:t>•Identify the variables and data structures used by the algorithm</a:t>
            </a:r>
            <a:endParaRPr lang="en-US" sz="2000">
              <a:cs typeface="Arial"/>
            </a:endParaRPr>
          </a:p>
          <a:p>
            <a:pPr marL="0" indent="0">
              <a:buNone/>
            </a:pPr>
            <a:r>
              <a:rPr lang="en-US" sz="2000">
                <a:ea typeface="+mn-lt"/>
                <a:cs typeface="+mn-lt"/>
              </a:rPr>
              <a:t>•Determine the space requirements of each variable and data structure</a:t>
            </a:r>
            <a:endParaRPr lang="en-US" sz="2000">
              <a:cs typeface="Arial"/>
            </a:endParaRPr>
          </a:p>
          <a:p>
            <a:pPr marL="0" indent="0">
              <a:buNone/>
            </a:pPr>
            <a:r>
              <a:rPr lang="en-US" sz="2000">
                <a:ea typeface="+mn-lt"/>
                <a:cs typeface="+mn-lt"/>
              </a:rPr>
              <a:t>•Count the number of times each variable or data structure is used</a:t>
            </a:r>
            <a:endParaRPr lang="en-US" sz="2000">
              <a:cs typeface="Arial"/>
            </a:endParaRPr>
          </a:p>
          <a:p>
            <a:pPr marL="0" indent="0">
              <a:buNone/>
            </a:pPr>
            <a:r>
              <a:rPr lang="en-US" sz="2000">
                <a:ea typeface="+mn-lt"/>
                <a:cs typeface="+mn-lt"/>
              </a:rPr>
              <a:t>•Sum up the space requirements of all variables and data structures:</a:t>
            </a:r>
            <a:endParaRPr lang="en-US" sz="2000">
              <a:cs typeface="Arial"/>
            </a:endParaRPr>
          </a:p>
          <a:p>
            <a:r>
              <a:rPr lang="en-US" sz="2000">
                <a:ea typeface="+mn-lt"/>
                <a:cs typeface="+mn-lt"/>
              </a:rPr>
              <a:t>Determine the auxiliary space of the algorithm. </a:t>
            </a:r>
          </a:p>
          <a:p>
            <a:pPr marL="0" indent="0">
              <a:buNone/>
            </a:pPr>
            <a:r>
              <a:rPr lang="en-US" sz="2000">
                <a:ea typeface="+mn-lt"/>
                <a:cs typeface="+mn-lt"/>
              </a:rPr>
              <a:t>•Finally, express the space complexity as a function of the input size. </a:t>
            </a:r>
          </a:p>
          <a:p>
            <a:pPr marL="0" indent="0">
              <a:buNone/>
            </a:pPr>
            <a:r>
              <a:rPr lang="en-US" sz="2000">
                <a:ea typeface="+mn-lt"/>
                <a:cs typeface="+mn-lt"/>
              </a:rPr>
              <a:t>•This is usually done using big O notation, which gives an upper bound on the space requirements of the algorithm as the input size grows.</a:t>
            </a:r>
            <a:br>
              <a:rPr lang="en-US" sz="2000">
                <a:ea typeface="+mn-lt"/>
                <a:cs typeface="+mn-lt"/>
              </a:rPr>
            </a:br>
            <a:r>
              <a:rPr lang="en-US" sz="2000">
                <a:ea typeface="+mn-lt"/>
                <a:cs typeface="+mn-lt"/>
              </a:rPr>
              <a:t> </a:t>
            </a:r>
            <a:endParaRPr lang="en-US" sz="2000">
              <a:cs typeface="Arial"/>
            </a:endParaRPr>
          </a:p>
          <a:p>
            <a:pPr marL="0" indent="0">
              <a:buNone/>
            </a:pPr>
            <a:endParaRPr lang="en-US" sz="2000">
              <a:cs typeface="Arial"/>
            </a:endParaRPr>
          </a:p>
        </p:txBody>
      </p:sp>
    </p:spTree>
    <p:extLst>
      <p:ext uri="{BB962C8B-B14F-4D97-AF65-F5344CB8AC3E}">
        <p14:creationId xmlns:p14="http://schemas.microsoft.com/office/powerpoint/2010/main" val="6425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0AB4-B241-420B-0643-301E2AE8C324}"/>
              </a:ext>
            </a:extLst>
          </p:cNvPr>
          <p:cNvSpPr>
            <a:spLocks noGrp="1"/>
          </p:cNvSpPr>
          <p:nvPr>
            <p:ph type="title"/>
          </p:nvPr>
        </p:nvSpPr>
        <p:spPr>
          <a:xfrm>
            <a:off x="365760" y="365760"/>
            <a:ext cx="11457432" cy="914400"/>
          </a:xfrm>
        </p:spPr>
        <p:txBody>
          <a:bodyPr anchor="t">
            <a:normAutofit/>
          </a:bodyPr>
          <a:lstStyle/>
          <a:p>
            <a:r>
              <a:rPr lang="en-US" b="0"/>
              <a:t>The following chart shows the default size of various data types used in java</a:t>
            </a:r>
            <a:endParaRPr lang="en-US"/>
          </a:p>
          <a:p>
            <a:endParaRPr lang="en-US"/>
          </a:p>
        </p:txBody>
      </p:sp>
      <p:pic>
        <p:nvPicPr>
          <p:cNvPr id="5" name="Picture 5" descr="Table&#10;&#10;Description automatically generated">
            <a:extLst>
              <a:ext uri="{FF2B5EF4-FFF2-40B4-BE49-F238E27FC236}">
                <a16:creationId xmlns:a16="http://schemas.microsoft.com/office/drawing/2014/main" id="{80D0D5A3-BCEB-F2F2-F3DC-7FD1CB0A560D}"/>
              </a:ext>
            </a:extLst>
          </p:cNvPr>
          <p:cNvPicPr>
            <a:picLocks noGrp="1" noChangeAspect="1"/>
          </p:cNvPicPr>
          <p:nvPr>
            <p:ph idx="1"/>
          </p:nvPr>
        </p:nvPicPr>
        <p:blipFill>
          <a:blip r:embed="rId2"/>
          <a:stretch>
            <a:fillRect/>
          </a:stretch>
        </p:blipFill>
        <p:spPr>
          <a:xfrm>
            <a:off x="1884616" y="1828800"/>
            <a:ext cx="8419719" cy="4251960"/>
          </a:xfrm>
          <a:noFill/>
        </p:spPr>
      </p:pic>
    </p:spTree>
    <p:extLst>
      <p:ext uri="{BB962C8B-B14F-4D97-AF65-F5344CB8AC3E}">
        <p14:creationId xmlns:p14="http://schemas.microsoft.com/office/powerpoint/2010/main" val="395856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CBF4-6719-4257-8686-58843D120B0C}"/>
              </a:ext>
            </a:extLst>
          </p:cNvPr>
          <p:cNvSpPr>
            <a:spLocks noGrp="1"/>
          </p:cNvSpPr>
          <p:nvPr>
            <p:ph type="title"/>
          </p:nvPr>
        </p:nvSpPr>
        <p:spPr/>
        <p:txBody>
          <a:bodyPr/>
          <a:lstStyle/>
          <a:p>
            <a:r>
              <a:rPr lang="en-US" b="0">
                <a:cs typeface="Arial"/>
              </a:rPr>
              <a:t>Example 1: Factorial of a Number(Iterative)</a:t>
            </a:r>
            <a:endParaRPr lang="en-US"/>
          </a:p>
        </p:txBody>
      </p:sp>
      <p:sp>
        <p:nvSpPr>
          <p:cNvPr id="3" name="Content Placeholder 2">
            <a:extLst>
              <a:ext uri="{FF2B5EF4-FFF2-40B4-BE49-F238E27FC236}">
                <a16:creationId xmlns:a16="http://schemas.microsoft.com/office/drawing/2014/main" id="{3D55405C-0396-5A1E-B88D-017DF04BD616}"/>
              </a:ext>
            </a:extLst>
          </p:cNvPr>
          <p:cNvSpPr>
            <a:spLocks noGrp="1"/>
          </p:cNvSpPr>
          <p:nvPr>
            <p:ph sz="half" idx="1"/>
          </p:nvPr>
        </p:nvSpPr>
        <p:spPr>
          <a:xfrm>
            <a:off x="3510743" y="1371601"/>
            <a:ext cx="8241237" cy="4972395"/>
          </a:xfrm>
        </p:spPr>
        <p:txBody>
          <a:bodyPr vert="horz" lIns="0" tIns="0" rIns="0" bIns="0" spcCol="301752" rtlCol="0" anchor="t">
            <a:normAutofit lnSpcReduction="10000"/>
          </a:bodyPr>
          <a:lstStyle/>
          <a:p>
            <a:r>
              <a:rPr lang="en-US">
                <a:ea typeface="+mn-lt"/>
                <a:cs typeface="+mn-lt"/>
              </a:rPr>
              <a:t>"fact" is an integer variable which will store the factorial of the number(N), as a variable fact will take the "4 bytes" of space.</a:t>
            </a:r>
            <a:endParaRPr lang="en-US">
              <a:cs typeface="Arial"/>
            </a:endParaRPr>
          </a:p>
          <a:p>
            <a:endParaRPr lang="en-US"/>
          </a:p>
          <a:p>
            <a:r>
              <a:rPr lang="en-US">
                <a:ea typeface="+mn-lt"/>
                <a:cs typeface="+mn-lt"/>
              </a:rPr>
              <a:t>"N" is an integer variable which stores the value for which we have to find the factorial, so no matter what value will, it will just take "4 bytes" of space.</a:t>
            </a:r>
            <a:endParaRPr lang="en-US"/>
          </a:p>
          <a:p>
            <a:endParaRPr lang="en-US"/>
          </a:p>
          <a:p>
            <a:r>
              <a:rPr lang="en-US">
                <a:ea typeface="+mn-lt"/>
                <a:cs typeface="+mn-lt"/>
              </a:rPr>
              <a:t>"</a:t>
            </a:r>
            <a:r>
              <a:rPr lang="en-US" err="1">
                <a:ea typeface="+mn-lt"/>
                <a:cs typeface="+mn-lt"/>
              </a:rPr>
              <a:t>i</a:t>
            </a:r>
            <a:r>
              <a:rPr lang="en-US">
                <a:ea typeface="+mn-lt"/>
                <a:cs typeface="+mn-lt"/>
              </a:rPr>
              <a:t>" is an iterator variable which stores the current value of iteration, so it will also take "4 bytes" of space.</a:t>
            </a:r>
            <a:endParaRPr lang="en-US"/>
          </a:p>
          <a:p>
            <a:endParaRPr lang="en-US"/>
          </a:p>
          <a:p>
            <a:r>
              <a:rPr lang="en-US">
                <a:ea typeface="+mn-lt"/>
                <a:cs typeface="+mn-lt"/>
              </a:rPr>
              <a:t>Now function call, initializing for loop and return function these all comes under the auxiliary space and lets assume these all will take combinedly “4 bytes” of space.</a:t>
            </a:r>
            <a:endParaRPr lang="en-US"/>
          </a:p>
          <a:p>
            <a:r>
              <a:rPr lang="en-US">
                <a:ea typeface="+mn-lt"/>
                <a:cs typeface="+mn-lt"/>
              </a:rPr>
              <a:t>Hence, Total Space Complexity = 4*4=16 bytes</a:t>
            </a:r>
            <a:endParaRPr lang="en-US"/>
          </a:p>
          <a:p>
            <a:r>
              <a:rPr lang="en-US">
                <a:ea typeface="+mn-lt"/>
                <a:cs typeface="+mn-lt"/>
              </a:rPr>
              <a:t>As there is no variable which just constant value(16) is there so it means that this algorithm will take constant space that is "O(1)".</a:t>
            </a:r>
            <a:endParaRPr lang="en-US"/>
          </a:p>
          <a:p>
            <a:endParaRPr lang="en-US"/>
          </a:p>
          <a:p>
            <a:endParaRPr lang="en-US">
              <a:cs typeface="Arial"/>
            </a:endParaRPr>
          </a:p>
        </p:txBody>
      </p:sp>
      <p:sp>
        <p:nvSpPr>
          <p:cNvPr id="4" name="Content Placeholder 3">
            <a:extLst>
              <a:ext uri="{FF2B5EF4-FFF2-40B4-BE49-F238E27FC236}">
                <a16:creationId xmlns:a16="http://schemas.microsoft.com/office/drawing/2014/main" id="{2AAF0AD9-F934-38EE-82DE-23BCAF2454D2}"/>
              </a:ext>
            </a:extLst>
          </p:cNvPr>
          <p:cNvSpPr>
            <a:spLocks noGrp="1"/>
          </p:cNvSpPr>
          <p:nvPr>
            <p:ph sz="half" idx="2"/>
          </p:nvPr>
        </p:nvSpPr>
        <p:spPr>
          <a:xfrm>
            <a:off x="203384" y="1516681"/>
            <a:ext cx="3611880" cy="4251960"/>
          </a:xfrm>
        </p:spPr>
        <p:txBody>
          <a:bodyPr vert="horz" lIns="0" tIns="0" rIns="0" bIns="0" spcCol="301752" rtlCol="0" anchor="t">
            <a:normAutofit/>
          </a:bodyPr>
          <a:lstStyle/>
          <a:p>
            <a:pPr marL="0" indent="0">
              <a:buNone/>
            </a:pPr>
            <a:endParaRPr lang="en-US" sz="2000">
              <a:cs typeface="Arial"/>
            </a:endParaRPr>
          </a:p>
          <a:p>
            <a:pPr marL="0" indent="0">
              <a:buNone/>
            </a:pPr>
            <a:r>
              <a:rPr lang="en-US" sz="2000">
                <a:ea typeface="+mn-lt"/>
                <a:cs typeface="+mn-lt"/>
              </a:rPr>
              <a:t>factorial(N){</a:t>
            </a:r>
            <a:endParaRPr lang="en-US" sz="2000">
              <a:cs typeface="Arial"/>
            </a:endParaRPr>
          </a:p>
          <a:p>
            <a:pPr marL="0" indent="0">
              <a:buNone/>
            </a:pPr>
            <a:r>
              <a:rPr lang="en-US" sz="2000">
                <a:ea typeface="+mn-lt"/>
                <a:cs typeface="+mn-lt"/>
              </a:rPr>
              <a:t>    int fact=1;</a:t>
            </a:r>
            <a:endParaRPr lang="en-US" sz="2000">
              <a:cs typeface="Arial"/>
            </a:endParaRPr>
          </a:p>
          <a:p>
            <a:pPr marL="0" indent="0">
              <a:buNone/>
            </a:pPr>
            <a:r>
              <a:rPr lang="en-US" sz="2000">
                <a:ea typeface="+mn-lt"/>
                <a:cs typeface="+mn-lt"/>
              </a:rPr>
              <a:t>    for (int </a:t>
            </a:r>
            <a:r>
              <a:rPr lang="en-US" sz="2000" err="1">
                <a:ea typeface="+mn-lt"/>
                <a:cs typeface="+mn-lt"/>
              </a:rPr>
              <a:t>i</a:t>
            </a:r>
            <a:r>
              <a:rPr lang="en-US" sz="2000">
                <a:ea typeface="+mn-lt"/>
                <a:cs typeface="+mn-lt"/>
              </a:rPr>
              <a:t>=1; </a:t>
            </a:r>
            <a:r>
              <a:rPr lang="en-US" sz="2000" err="1">
                <a:ea typeface="+mn-lt"/>
                <a:cs typeface="+mn-lt"/>
              </a:rPr>
              <a:t>i</a:t>
            </a:r>
            <a:r>
              <a:rPr lang="en-US" sz="2000">
                <a:ea typeface="+mn-lt"/>
                <a:cs typeface="+mn-lt"/>
              </a:rPr>
              <a:t>&lt;=N; </a:t>
            </a:r>
            <a:r>
              <a:rPr lang="en-US" sz="2000" err="1">
                <a:ea typeface="+mn-lt"/>
                <a:cs typeface="+mn-lt"/>
              </a:rPr>
              <a:t>i</a:t>
            </a:r>
            <a:r>
              <a:rPr lang="en-US" sz="2000">
                <a:ea typeface="+mn-lt"/>
                <a:cs typeface="+mn-lt"/>
              </a:rPr>
              <a:t>++)</a:t>
            </a:r>
            <a:endParaRPr lang="en-US" sz="2000">
              <a:cs typeface="Arial"/>
            </a:endParaRPr>
          </a:p>
          <a:p>
            <a:pPr marL="0" indent="0">
              <a:buNone/>
            </a:pPr>
            <a:r>
              <a:rPr lang="en-US" sz="2000">
                <a:ea typeface="+mn-lt"/>
                <a:cs typeface="+mn-lt"/>
              </a:rPr>
              <a:t>    {</a:t>
            </a:r>
            <a:endParaRPr lang="en-US" sz="2000">
              <a:cs typeface="Arial"/>
            </a:endParaRPr>
          </a:p>
          <a:p>
            <a:pPr marL="0" indent="0">
              <a:buNone/>
            </a:pPr>
            <a:r>
              <a:rPr lang="en-US" sz="2000">
                <a:ea typeface="+mn-lt"/>
                <a:cs typeface="+mn-lt"/>
              </a:rPr>
              <a:t>      fact*=</a:t>
            </a:r>
            <a:r>
              <a:rPr lang="en-US" sz="2000" err="1">
                <a:ea typeface="+mn-lt"/>
                <a:cs typeface="+mn-lt"/>
              </a:rPr>
              <a:t>i</a:t>
            </a:r>
            <a:r>
              <a:rPr lang="en-US" sz="2000">
                <a:ea typeface="+mn-lt"/>
                <a:cs typeface="+mn-lt"/>
              </a:rPr>
              <a:t>;</a:t>
            </a:r>
            <a:endParaRPr lang="en-US" sz="2000">
              <a:cs typeface="Arial"/>
            </a:endParaRPr>
          </a:p>
          <a:p>
            <a:pPr marL="0" indent="0">
              <a:buNone/>
            </a:pPr>
            <a:r>
              <a:rPr lang="en-US" sz="2000">
                <a:ea typeface="+mn-lt"/>
                <a:cs typeface="+mn-lt"/>
              </a:rPr>
              <a:t>    }</a:t>
            </a:r>
            <a:endParaRPr lang="en-US" sz="2000">
              <a:cs typeface="Arial"/>
            </a:endParaRPr>
          </a:p>
          <a:p>
            <a:pPr marL="0" indent="0">
              <a:buNone/>
            </a:pPr>
            <a:r>
              <a:rPr lang="en-US" sz="2000">
                <a:ea typeface="+mn-lt"/>
                <a:cs typeface="+mn-lt"/>
              </a:rPr>
              <a:t>    return fact;</a:t>
            </a:r>
            <a:endParaRPr lang="en-US" sz="2000">
              <a:cs typeface="Arial"/>
            </a:endParaRPr>
          </a:p>
          <a:p>
            <a:pPr marL="0" indent="0">
              <a:buNone/>
            </a:pPr>
            <a:r>
              <a:rPr lang="en-US" sz="2000">
                <a:ea typeface="+mn-lt"/>
                <a:cs typeface="+mn-lt"/>
              </a:rPr>
              <a:t>}</a:t>
            </a:r>
            <a:endParaRPr lang="en-US" sz="2000">
              <a:cs typeface="Arial"/>
            </a:endParaRPr>
          </a:p>
          <a:p>
            <a:pPr marL="0" indent="0">
              <a:buNone/>
            </a:pPr>
            <a:endParaRPr lang="en-US" sz="2000">
              <a:cs typeface="Arial"/>
            </a:endParaRPr>
          </a:p>
        </p:txBody>
      </p:sp>
    </p:spTree>
    <p:extLst>
      <p:ext uri="{BB962C8B-B14F-4D97-AF65-F5344CB8AC3E}">
        <p14:creationId xmlns:p14="http://schemas.microsoft.com/office/powerpoint/2010/main" val="138660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75AC5961-D53E-4343-932E-2D04B6C75CD0}">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43</Slides>
  <Notes>10</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UST</vt:lpstr>
      <vt:lpstr>Metatitans</vt:lpstr>
      <vt:lpstr>Space Complexity</vt:lpstr>
      <vt:lpstr>Introduction</vt:lpstr>
      <vt:lpstr>Need To Calculate Space Complexity</vt:lpstr>
      <vt:lpstr>Types of space complexities:</vt:lpstr>
      <vt:lpstr>Graphical representation of various space complexities </vt:lpstr>
      <vt:lpstr>How To Evaluate Space Complexity</vt:lpstr>
      <vt:lpstr>The following chart shows the default size of various data types used in java </vt:lpstr>
      <vt:lpstr>Example 1: Factorial of a Number(Iterative)</vt:lpstr>
      <vt:lpstr>Example 2: Factorial of a number(Recursive) </vt:lpstr>
      <vt:lpstr>Conclusion</vt:lpstr>
      <vt:lpstr>Time complexity</vt:lpstr>
      <vt:lpstr>Introduction</vt:lpstr>
      <vt:lpstr>Big O notation</vt:lpstr>
      <vt:lpstr>Example of time complexity in java</vt:lpstr>
      <vt:lpstr>Example of time complexity in java</vt:lpstr>
      <vt:lpstr>Example of time complexity in java</vt:lpstr>
      <vt:lpstr>How to calculate time complexity in java</vt:lpstr>
      <vt:lpstr>Calculate time complexity of Binary search</vt:lpstr>
      <vt:lpstr>Best practices</vt:lpstr>
      <vt:lpstr>Conclusion</vt:lpstr>
      <vt:lpstr>IMMUTABLE OBJECTS</vt:lpstr>
      <vt:lpstr>IMMUTABLE OBJECTS</vt:lpstr>
      <vt:lpstr>EXAMPLES OF IMMUTABLE OBJECTS</vt:lpstr>
      <vt:lpstr>String</vt:lpstr>
      <vt:lpstr>WHY IMMUTABLE OBJECTS</vt:lpstr>
      <vt:lpstr>BENEFITS OF IMMUTABLE OBJECTS</vt:lpstr>
      <vt:lpstr>IMPLEMENTING IMMUTABLE OBJECTS</vt:lpstr>
      <vt:lpstr>THE FINAL KEYWORD  </vt:lpstr>
      <vt:lpstr>IMMUTABLE CLASS</vt:lpstr>
      <vt:lpstr>IMMUTABLE CLASS EXAMPLE</vt:lpstr>
      <vt:lpstr>CONCLUSION</vt:lpstr>
      <vt:lpstr>STRINGS IN JAVA</vt:lpstr>
      <vt:lpstr>STRINGS</vt:lpstr>
      <vt:lpstr>PowerPoint Presentation</vt:lpstr>
      <vt:lpstr>Immutable String in Java  </vt:lpstr>
      <vt:lpstr>Why String objects are immutable in Java? </vt:lpstr>
      <vt:lpstr>STRING OPERATIONS IN JAVA</vt:lpstr>
      <vt:lpstr>PowerPoint Presentation</vt:lpstr>
      <vt:lpstr>PowerPoint Presentation</vt:lpstr>
      <vt:lpstr>5.contains()  The Java String class contains() method searches the sequence of characters in this string.   Syntax:  public boolean contains(CharSequence sequence)        Example:                     String name="what do you know about me";                                           System.out.println(name.contains("do you know"))  6.length()    The Java String class length() method finds the length of a string.        Syntax:    public int length()       Example:                                   String s1="javatpoint";                                             System.out.println("string length is: "+s1.length());               . </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35</cp:revision>
  <cp:lastPrinted>2019-10-06T00:46:52Z</cp:lastPrinted>
  <dcterms:created xsi:type="dcterms:W3CDTF">2020-12-03T20:34:18Z</dcterms:created>
  <dcterms:modified xsi:type="dcterms:W3CDTF">2023-03-15T04:13:03Z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