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8"/>
  </p:notesMasterIdLst>
  <p:sldIdLst>
    <p:sldId id="256" r:id="rId5"/>
    <p:sldId id="539" r:id="rId6"/>
    <p:sldId id="540" r:id="rId7"/>
    <p:sldId id="541" r:id="rId8"/>
    <p:sldId id="542" r:id="rId9"/>
    <p:sldId id="543" r:id="rId10"/>
    <p:sldId id="544" r:id="rId11"/>
    <p:sldId id="546" r:id="rId12"/>
    <p:sldId id="547" r:id="rId13"/>
    <p:sldId id="545" r:id="rId14"/>
    <p:sldId id="548" r:id="rId15"/>
    <p:sldId id="54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C1AF-0DBD-48C3-92E0-DCDE0B09F7A2}" v="1316" dt="2023-04-25T12:04:41.819"/>
    <p1510:client id="{1D383235-69B9-4F45-9E35-8DF96F0371AF}" v="1" dt="2023-04-25T11:14:02.367"/>
    <p1510:client id="{1E1F1D4F-3DCD-4DCE-A495-0FD4049B35D1}" v="20" dt="2023-04-25T12:19:25.431"/>
    <p1510:client id="{21343028-B58E-4701-9F45-8C41A5E9F4B4}" v="51" vWet="52" dt="2023-04-25T12:37:33.583"/>
    <p1510:client id="{2190AC8A-62AD-42E0-8427-00F2DD0203B4}" v="453" dt="2023-04-25T11:24:45.492"/>
    <p1510:client id="{2E345323-00BD-4539-BF6F-DDED7AFD03BF}" v="12" dt="2023-04-25T13:08:07.896"/>
    <p1510:client id="{3C811470-2BF9-4888-9163-C263CF31EE64}" v="1" dt="2023-04-25T11:11:53.473"/>
    <p1510:client id="{4183BA13-6F03-47DE-9276-7FE6D4483982}" v="356" dt="2023-04-25T12:59:50.090"/>
    <p1510:client id="{60DEDF97-81F1-4D2A-9C77-0A92BCE89CDF}" v="912" dt="2023-04-25T12:29:49.335"/>
    <p1510:client id="{623E50D1-F49F-4348-868F-2F7B098CBCD0}" v="777" dt="2023-04-25T12:18:11.079"/>
    <p1510:client id="{64CDBF85-4888-493C-8563-F21D7417545C}" v="8" dt="2023-04-25T11:09:09.858"/>
    <p1510:client id="{659B4CEB-CFEA-4E78-BFC0-A71A194B9B35}" v="30" dt="2023-04-25T07:37:41.519"/>
    <p1510:client id="{6F1BE755-1F99-4309-9328-B35DE05F47A2}" v="305" dt="2023-04-25T12:35:15.003"/>
    <p1510:client id="{7E56ACE2-606C-4E1C-BD60-58B7F9204C4F}" v="225" dt="2023-04-25T12:37:44.893"/>
    <p1510:client id="{84D33907-C4E5-40A8-AC98-8CCC84BED5C0}" v="254" dt="2023-04-25T09:59:23.778"/>
    <p1510:client id="{93EF36FA-052E-4E1F-820A-4367BC82FD0A}" v="16" dt="2023-04-25T11:04:27.519"/>
    <p1510:client id="{945CCCE8-1D64-42FD-8F91-EA07B32B05D7}" v="24" dt="2023-04-25T11:17:33.946"/>
    <p1510:client id="{9828CD69-21CD-4079-9374-37206683649B}" v="1062" dt="2023-04-25T12:33:44.606"/>
    <p1510:client id="{995E9E4C-FA87-4CA7-AA53-4D3A9B8B9FF2}" v="9" dt="2023-04-25T09:48:37.008"/>
    <p1510:client id="{9AA74FB5-7BFB-4F57-AFF6-ADB4CE8D9945}" v="75" dt="2023-04-25T13:04:37.967"/>
    <p1510:client id="{9EC1F81B-0D22-406A-A1AE-76DC9B2AE85C}" v="1" dt="2023-04-25T11:14:54.927"/>
    <p1510:client id="{A06480D9-94EE-4C22-843F-4D006EC12A80}" v="1" dt="2023-04-25T07:09:13.268"/>
    <p1510:client id="{A18C0FEF-CDC2-4AA8-9606-13A8DAB4AFFD}" v="135" dt="2023-04-25T12:27:36.539"/>
    <p1510:client id="{A27296D1-ABDE-4802-845A-DB8BAF21C791}" v="480" dt="2023-04-25T11:07:56.795"/>
    <p1510:client id="{A648A441-78E4-4B8B-A91E-DAD81322EFBA}" v="607" dt="2023-04-25T13:02:18.234"/>
    <p1510:client id="{A99855B3-A72C-4D15-98DB-BD4E22479BF5}" v="563" dt="2023-04-25T10:04:51.421"/>
    <p1510:client id="{ABA420F2-AB7D-4A51-BAEC-FA93298B1C74}" v="195" dt="2023-04-25T10:13:53.534"/>
    <p1510:client id="{AFE6EB8B-2551-4B28-BA52-53BEE8EA7B62}" v="121" dt="2023-04-25T11:21:43.479"/>
    <p1510:client id="{B1ED1696-CDE5-4ECB-A17E-AAE430AE1A23}" v="683" dt="2023-04-25T12:07:44.707"/>
    <p1510:client id="{B313770D-99E6-458B-8077-080115981BC5}" v="26" dt="2023-04-25T08:41:33.806"/>
    <p1510:client id="{B4A452C3-83BA-4216-A010-A7B6A3CFD546}" v="68" dt="2023-04-25T12:33:12.968"/>
    <p1510:client id="{BEEFE7FB-9013-4A1B-BC55-437681C29E61}" v="14" dt="2023-04-25T12:11:44.067"/>
    <p1510:client id="{C7BAB19C-785C-47AD-8EA4-D6333D3F509C}" v="249" dt="2023-04-25T10:06:41.173"/>
    <p1510:client id="{D09CECD1-0EF5-433F-B5EF-255B91DC2362}" v="27" dt="2023-04-25T11:05:08.952"/>
    <p1510:client id="{D1C7115D-4558-4E21-8FBE-A184452AB83A}" v="1" dt="2023-04-25T11:12:44.738"/>
    <p1510:client id="{D41E82D6-E0C4-4199-B1EE-C8A6D7A41F63}" v="21" dt="2023-04-25T07:20:56.645"/>
    <p1510:client id="{D7B744FE-114F-42B4-BEFD-0F251CCAF835}" v="382" dt="2023-04-25T12:35:59.005"/>
    <p1510:client id="{DBBA8308-02FD-4EC6-93CA-906A53B3BD11}" v="8" dt="2023-04-25T11:16:33.919"/>
    <p1510:client id="{DC5E7806-3F5E-4507-9098-D4137CDC0A78}" v="15" dt="2023-04-25T09:11:18.690"/>
    <p1510:client id="{DEE73FEE-028B-43BC-A975-A14F61CAE9C3}" v="1038" dt="2023-04-25T11:14:06.560"/>
    <p1510:client id="{E4056944-2E92-4842-B26A-9114BDD70D22}" v="1" dt="2023-04-25T08:50:44.665"/>
    <p1510:client id="{EA2B047B-0F82-4C1E-A0FE-E874380E8EE0}" v="1161" dt="2023-04-25T12:22:04.992"/>
    <p1510:client id="{EB0CFF22-3DC4-43B9-B40F-8807F660E1D8}" v="60" dt="2023-04-25T12:24:29"/>
    <p1510:client id="{EECECA91-28D5-4AD6-8597-C393E353F6C5}" v="4" dt="2023-04-25T11:10:38.324"/>
    <p1510:client id="{F5FFB520-3194-4B1B-9A5C-81666746C542}" v="170" dt="2023-04-25T07:36:25.986"/>
    <p1510:client id="{FCF77978-8CED-48DB-BC24-D84BDDC50ED9}" v="93" dt="2023-04-25T12:59:2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31" r:id="rId3"/>
    <p:sldLayoutId id="2147483725" r:id="rId4"/>
    <p:sldLayoutId id="2147483812" r:id="rId5"/>
    <p:sldLayoutId id="2147483813" r:id="rId6"/>
    <p:sldLayoutId id="2147483814" r:id="rId7"/>
    <p:sldLayoutId id="2147483726" r:id="rId8"/>
    <p:sldLayoutId id="2147483727" r:id="rId9"/>
    <p:sldLayoutId id="2147483817" r:id="rId10"/>
    <p:sldLayoutId id="21474838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github.com/aadil-zeyn/RedisDBandMQ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08E3E7-0462-40A0-8689-5B023618F4DD}"/>
              </a:ext>
            </a:extLst>
          </p:cNvPr>
          <p:cNvSpPr/>
          <p:nvPr/>
        </p:nvSpPr>
        <p:spPr>
          <a:xfrm>
            <a:off x="0" y="3916017"/>
            <a:ext cx="12192000" cy="2941983"/>
          </a:xfrm>
          <a:prstGeom prst="rect">
            <a:avLst/>
          </a:prstGeom>
          <a:solidFill>
            <a:srgbClr val="E8F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C0F90367-DBA9-4203-8AF8-6871745AFD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6657340" y="2148840"/>
            <a:ext cx="5166360" cy="4343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66" y="1234440"/>
            <a:ext cx="6014623" cy="23042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SPRING BOOT APPLICATION WITH REDIS</a:t>
            </a:r>
            <a:endParaRPr lang="en-US" sz="4400" b="1" dirty="0">
              <a:ln>
                <a:solidFill>
                  <a:prstClr val="white"/>
                </a:solidFill>
              </a:ln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C39E1B-7A86-4955-987F-B610791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05" y="4509076"/>
            <a:ext cx="3468792" cy="1861795"/>
          </a:xfrm>
        </p:spPr>
        <p:txBody>
          <a:bodyPr anchor="ctr"/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Aadil </a:t>
            </a:r>
            <a:r>
              <a:rPr lang="en-US" b="1" dirty="0" err="1">
                <a:latin typeface="Times New Roman"/>
                <a:cs typeface="Times New Roman"/>
              </a:rPr>
              <a:t>Anthrollil</a:t>
            </a:r>
            <a:r>
              <a:rPr lang="en-US" b="1" dirty="0">
                <a:latin typeface="Times New Roman"/>
                <a:cs typeface="Times New Roman"/>
              </a:rPr>
              <a:t> Abu</a:t>
            </a:r>
          </a:p>
          <a:p>
            <a:pPr algn="l"/>
            <a:r>
              <a:rPr lang="en-US" b="1" dirty="0">
                <a:latin typeface="Times New Roman"/>
                <a:cs typeface="Times New Roman"/>
              </a:rPr>
              <a:t>245268</a:t>
            </a:r>
          </a:p>
          <a:p>
            <a:pPr algn="l"/>
            <a:r>
              <a:rPr lang="en-US" b="1" dirty="0">
                <a:latin typeface="Times New Roman"/>
                <a:cs typeface="Times New Roman"/>
              </a:rPr>
              <a:t>BATCH 3</a:t>
            </a:r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C85A-D90E-474D-983B-9BB3BFF1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in Redis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0235-983D-431D-B73E-40F28D1C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3642C-78B4-4466-AC68-DAEB6CA9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picture containing text, screenshot, logo, design&#10;&#10;Description automatically generated">
            <a:extLst>
              <a:ext uri="{FF2B5EF4-FFF2-40B4-BE49-F238E27FC236}">
                <a16:creationId xmlns:a16="http://schemas.microsoft.com/office/drawing/2014/main" id="{86E2BE70-FE09-44B7-93AE-685EA987D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09" y="2001442"/>
            <a:ext cx="7536186" cy="40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2531-C61B-4C5A-8981-61970FE4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as Message Broker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49469-998D-433B-966D-E9593F0B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79D0D-D54A-464C-9D60-F7C49B3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Redis PubSub With Spring Boot | Vinsguru">
            <a:extLst>
              <a:ext uri="{FF2B5EF4-FFF2-40B4-BE49-F238E27FC236}">
                <a16:creationId xmlns:a16="http://schemas.microsoft.com/office/drawing/2014/main" id="{EE1854DC-CC2B-45E2-927D-79C53414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37" y="1690688"/>
            <a:ext cx="8029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02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E0D0-336E-4199-952E-05AF87E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E2BC-057A-47A0-BC43-6A344C39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link- </a:t>
            </a: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https://github.com/aadil-zeyn/RedisDBandMQ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https://redis.io/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D3282-1A6E-459A-86D9-9D1429B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FA880-85FF-4246-A64E-C7D9F26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61D-3E57-49DC-874A-F417B62D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dirty="0">
                <a:solidFill>
                  <a:srgbClr val="242424">
                    <a:alpha val="100000"/>
                  </a:srgbClr>
                </a:solidFill>
                <a:latin typeface="Times New Roman" panose="02020503050405090304" pitchFamily="18" charset="0"/>
                <a:ea typeface="SimHei" charset="-122"/>
                <a:cs typeface="Times New Roman" panose="02020503050405090304" pitchFamily="18" charset="0"/>
              </a:rPr>
              <a:t>what is Redis?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9C74E-57C5-4F43-999C-62413C9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77E97-CEB2-4007-881D-E40881BA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3" descr="图片包含 游戏机&#10;&#10;描述已自动生成">
            <a:extLst>
              <a:ext uri="{FF2B5EF4-FFF2-40B4-BE49-F238E27FC236}">
                <a16:creationId xmlns:a16="http://schemas.microsoft.com/office/drawing/2014/main" id="{7C03B04D-67B5-472F-A551-2CEA27D1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7" y="1778000"/>
            <a:ext cx="2897414" cy="2445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D6925-3445-434D-BB9A-AF87A33AAE52}"/>
              </a:ext>
            </a:extLst>
          </p:cNvPr>
          <p:cNvSpPr txBox="1"/>
          <p:nvPr/>
        </p:nvSpPr>
        <p:spPr>
          <a:xfrm>
            <a:off x="5104040" y="1582340"/>
            <a:ext cx="6098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Redis is a NoSQL database which follows the principle of key-value store. The key-value store provides ability to store some data called a value, inside a key. You can </a:t>
            </a:r>
            <a:r>
              <a:rPr lang="en-US" dirty="0" err="1"/>
              <a:t>recieve</a:t>
            </a:r>
            <a:r>
              <a:rPr lang="en-US" dirty="0"/>
              <a:t> this data later only if you know the exact key used to store it.</a:t>
            </a:r>
          </a:p>
          <a:p>
            <a:endParaRPr lang="en-US" dirty="0"/>
          </a:p>
          <a:p>
            <a:r>
              <a:rPr lang="en-US" dirty="0"/>
              <a:t>Redis is a flexible, open-source (BSD licensed), in-memory data structure store, used as database, cache, and message broker. Redis is a NoSQL database so it facilitates users to store huge amount of data without the limit of a Relational database.</a:t>
            </a:r>
          </a:p>
          <a:p>
            <a:endParaRPr lang="en-US" dirty="0"/>
          </a:p>
          <a:p>
            <a:r>
              <a:rPr lang="en-US" dirty="0"/>
              <a:t>Redis supports various types of data structures like strings, hashes, lists, sets, sorted sets, bitmaps, </a:t>
            </a:r>
            <a:r>
              <a:rPr lang="en-US" dirty="0" err="1"/>
              <a:t>hyperloglogs</a:t>
            </a:r>
            <a:r>
              <a:rPr lang="en-US" dirty="0"/>
              <a:t> and geospatial indexes with radius queries.</a:t>
            </a:r>
          </a:p>
        </p:txBody>
      </p:sp>
    </p:spTree>
    <p:extLst>
      <p:ext uri="{BB962C8B-B14F-4D97-AF65-F5344CB8AC3E}">
        <p14:creationId xmlns:p14="http://schemas.microsoft.com/office/powerpoint/2010/main" val="4562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48F4-EC4E-4BF0-9459-E955DCA9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 Architecture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A6691-C255-4399-9862-56714DC4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FF774-1351-4E9D-A864-F5676D07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1242E-23F1-4CCB-BA01-C74439F1138A}"/>
              </a:ext>
            </a:extLst>
          </p:cNvPr>
          <p:cNvSpPr txBox="1"/>
          <p:nvPr/>
        </p:nvSpPr>
        <p:spPr>
          <a:xfrm>
            <a:off x="838200" y="1555794"/>
            <a:ext cx="540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There are two main processes in Redis architecture:</a:t>
            </a:r>
          </a:p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(1) Redis Client</a:t>
            </a:r>
          </a:p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(2) Redis Server</a:t>
            </a:r>
          </a:p>
          <a:p>
            <a:endParaRPr lang="en-GB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These client and server can be on same computer or two different computers.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B2FAEC07-022D-452F-9FA3-73EFE844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78" y="3408943"/>
            <a:ext cx="6020444" cy="26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164D-6E97-484F-95CE-914D2F06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dirty="0">
                <a:solidFill>
                  <a:srgbClr val="242424">
                    <a:alpha val="100000"/>
                  </a:srgbClr>
                </a:solidFill>
                <a:latin typeface="Times New Roman" panose="02020503050405090304" pitchFamily="18" charset="0"/>
                <a:ea typeface="SimHei" charset="-122"/>
                <a:cs typeface="Times New Roman" panose="02020503050405090304" pitchFamily="18" charset="0"/>
              </a:rPr>
              <a:t>Data Structure types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B6B9F-7C91-46F2-8C93-DFF2EE17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CEFFF-C8B3-4786-9493-AC7CFE92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A09A-3D24-4FA1-9856-752937F04F9E}"/>
              </a:ext>
            </a:extLst>
          </p:cNvPr>
          <p:cNvSpPr txBox="1"/>
          <p:nvPr/>
        </p:nvSpPr>
        <p:spPr>
          <a:xfrm>
            <a:off x="989240" y="1865449"/>
            <a:ext cx="4611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 allows us to store keys that map to any one of five different data structure</a:t>
            </a:r>
            <a:r>
              <a:rPr lang="zh-CN" altLang="en-US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types: </a:t>
            </a:r>
          </a:p>
          <a:p>
            <a:endParaRPr lang="en-GB" altLang="zh-CN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STRING, LIST, SET, HASH, and ZSETs.</a:t>
            </a:r>
            <a:endParaRPr kumimoji="1" lang="zh-CN" altLang="en-US" dirty="0"/>
          </a:p>
        </p:txBody>
      </p:sp>
      <p:pic>
        <p:nvPicPr>
          <p:cNvPr id="1026" name="Picture 2" descr="Large-scale data collection and real-time analytics using Redis – O'Reilly">
            <a:extLst>
              <a:ext uri="{FF2B5EF4-FFF2-40B4-BE49-F238E27FC236}">
                <a16:creationId xmlns:a16="http://schemas.microsoft.com/office/drawing/2014/main" id="{73E8A857-1A66-4BA7-AA29-ABABF918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91" y="1734507"/>
            <a:ext cx="5932175" cy="29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8921-9EE8-4DEF-B6A3-268C822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Strings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F2E7-BF24-4280-A381-E565F465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766B-864F-49F4-A6C3-3E1A65C8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A40D9402-D01A-4F6D-9AD2-36CD05FE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8"/>
          <a:stretch>
            <a:fillRect/>
          </a:stretch>
        </p:blipFill>
        <p:spPr>
          <a:xfrm>
            <a:off x="838200" y="1690688"/>
            <a:ext cx="5257800" cy="3340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58905-D6C1-4E47-8983-181213518F46}"/>
              </a:ext>
            </a:extLst>
          </p:cNvPr>
          <p:cNvSpPr txBox="1"/>
          <p:nvPr/>
        </p:nvSpPr>
        <p:spPr>
          <a:xfrm>
            <a:off x="838200" y="5032979"/>
            <a:ext cx="559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example of a STRING, world, stored under a key, hello</a:t>
            </a:r>
            <a:endParaRPr kumimoji="1"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34F5B-8962-4C1F-89B4-36667FAB8D04}"/>
              </a:ext>
            </a:extLst>
          </p:cNvPr>
          <p:cNvSpPr txBox="1"/>
          <p:nvPr/>
        </p:nvSpPr>
        <p:spPr>
          <a:xfrm>
            <a:off x="6951890" y="1895890"/>
            <a:ext cx="478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Redis, STRINGs are similar to strings that we see in other languages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01C58-3E44-4F20-8D2E-7EBAD9D35889}"/>
              </a:ext>
            </a:extLst>
          </p:cNvPr>
          <p:cNvSpPr txBox="1"/>
          <p:nvPr/>
        </p:nvSpPr>
        <p:spPr>
          <a:xfrm>
            <a:off x="6951890" y="3059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used on STRING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D314CFAF-9187-47C5-A9A7-D862F86D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60" y="3496260"/>
            <a:ext cx="4612853" cy="20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0C9D-C425-43F4-BD03-BF717D36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Lists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68EA2-CF42-429C-A2B8-6AE4A3A6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C742F-C308-4FB4-B412-16E03F44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9">
            <a:extLst>
              <a:ext uri="{FF2B5EF4-FFF2-40B4-BE49-F238E27FC236}">
                <a16:creationId xmlns:a16="http://schemas.microsoft.com/office/drawing/2014/main" id="{76F53414-363D-4FED-B839-684CC846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03" y="1494064"/>
            <a:ext cx="5541067" cy="36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13D072-44AF-4A1B-AF2A-60E7371A6332}"/>
              </a:ext>
            </a:extLst>
          </p:cNvPr>
          <p:cNvSpPr txBox="1"/>
          <p:nvPr/>
        </p:nvSpPr>
        <p:spPr>
          <a:xfrm>
            <a:off x="957704" y="522547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example of a LIST with three items under the key, list-key</a:t>
            </a:r>
            <a:endParaRPr kumimoji="1"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785F4-E802-4C29-BFD4-E1150819F08D}"/>
              </a:ext>
            </a:extLst>
          </p:cNvPr>
          <p:cNvSpPr txBox="1"/>
          <p:nvPr/>
        </p:nvSpPr>
        <p:spPr>
          <a:xfrm>
            <a:off x="7056424" y="1690688"/>
            <a:ext cx="4785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key-value stores, Redis is unique in that it supports a linked-list structure.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C9CEA-AE39-4BAB-88AB-995319F33C89}"/>
              </a:ext>
            </a:extLst>
          </p:cNvPr>
          <p:cNvSpPr txBox="1"/>
          <p:nvPr/>
        </p:nvSpPr>
        <p:spPr>
          <a:xfrm>
            <a:off x="7056424" y="2925201"/>
            <a:ext cx="4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used on LIST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7FEC7A3C-3F84-4E9E-86FA-631467A1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00" y="3294533"/>
            <a:ext cx="4785214" cy="25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427F-504E-45AC-9B60-FE617833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Sets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6CA5-3F70-4DBE-BE85-18EBC28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A028E-9A3B-4BC0-A39E-F838A1DF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0D063052-0C28-4F8A-89B7-ECED3DC1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936"/>
            <a:ext cx="5342164" cy="3422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84AF1-68D1-48A9-AF5C-E3C40A81B0A2}"/>
              </a:ext>
            </a:extLst>
          </p:cNvPr>
          <p:cNvSpPr txBox="1"/>
          <p:nvPr/>
        </p:nvSpPr>
        <p:spPr>
          <a:xfrm>
            <a:off x="838200" y="504624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example of a SET with three items under the key, set-key</a:t>
            </a:r>
            <a:endParaRPr kumimoji="1"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B03F5-CF60-4391-9F7E-6D47A1D0A1FC}"/>
              </a:ext>
            </a:extLst>
          </p:cNvPr>
          <p:cNvSpPr txBox="1"/>
          <p:nvPr/>
        </p:nvSpPr>
        <p:spPr>
          <a:xfrm>
            <a:off x="6723289" y="1563078"/>
            <a:ext cx="5104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Redis, SETs are similar to LISTs in that they’re a sequence of strings, but unlike LISTs, Redis SETs use a hash table to keep all strings unique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3C8-2E72-4564-94EF-ABACA15E6BA3}"/>
              </a:ext>
            </a:extLst>
          </p:cNvPr>
          <p:cNvSpPr txBox="1"/>
          <p:nvPr/>
        </p:nvSpPr>
        <p:spPr>
          <a:xfrm>
            <a:off x="7056424" y="2925201"/>
            <a:ext cx="4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used on SET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5D8E8A9A-5189-4929-A247-10070C8D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89" y="3422720"/>
            <a:ext cx="4902654" cy="24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1DC-0D9C-44E0-B061-A7E0619B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Hashes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9349-2AE5-434F-9241-BAE5D54F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D4A94-2998-4CEF-8012-9EBDE81C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C4D40-4953-4576-A53F-4E208149A5B2}"/>
              </a:ext>
            </a:extLst>
          </p:cNvPr>
          <p:cNvSpPr txBox="1"/>
          <p:nvPr/>
        </p:nvSpPr>
        <p:spPr>
          <a:xfrm>
            <a:off x="6782347" y="2925201"/>
            <a:ext cx="4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used on HASH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B0F43ED6-2B92-452A-9471-1D008C61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"/>
          <a:stretch>
            <a:fillRect/>
          </a:stretch>
        </p:blipFill>
        <p:spPr>
          <a:xfrm>
            <a:off x="838200" y="1483300"/>
            <a:ext cx="5135207" cy="3891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34F2C-67DF-4174-AE1A-35D3F6B1E893}"/>
              </a:ext>
            </a:extLst>
          </p:cNvPr>
          <p:cNvSpPr txBox="1"/>
          <p:nvPr/>
        </p:nvSpPr>
        <p:spPr>
          <a:xfrm>
            <a:off x="838200" y="5414795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example of a HASH with two keys/values under the key, hash-key</a:t>
            </a:r>
            <a:endParaRPr kumimoji="1"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BA471-4F53-43C7-A5A6-D3F805FE981F}"/>
              </a:ext>
            </a:extLst>
          </p:cNvPr>
          <p:cNvSpPr txBox="1"/>
          <p:nvPr/>
        </p:nvSpPr>
        <p:spPr>
          <a:xfrm>
            <a:off x="6804932" y="173887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 </a:t>
            </a:r>
            <a:r>
              <a:rPr lang="en-GB" altLang="zh-CN" sz="1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HASHes</a:t>
            </a:r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store a mapping of keys to values. </a:t>
            </a:r>
            <a:endParaRPr lang="en-IN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AFDDE4EA-60E0-404F-97BD-F3540D11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47" y="3294533"/>
            <a:ext cx="4571453" cy="23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AAB7-52E2-4BCE-B1C2-410B8C80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Zsets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2FC47-D5AF-489F-ACF7-16C4D147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977BB-DEE8-43E3-93C7-6ECB9282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507BF-2BDF-4F4A-B562-63A9E1438764}"/>
              </a:ext>
            </a:extLst>
          </p:cNvPr>
          <p:cNvSpPr txBox="1"/>
          <p:nvPr/>
        </p:nvSpPr>
        <p:spPr>
          <a:xfrm>
            <a:off x="6560004" y="2772864"/>
            <a:ext cx="4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used on HASH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599921A4-5675-4BAE-9AA1-8088C63E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33764"/>
            <a:ext cx="5138057" cy="3753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35313A-2795-489E-AB8E-33DC484B663A}"/>
              </a:ext>
            </a:extLst>
          </p:cNvPr>
          <p:cNvSpPr txBox="1"/>
          <p:nvPr/>
        </p:nvSpPr>
        <p:spPr>
          <a:xfrm>
            <a:off x="810440" y="520107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example of a ZSET with two members/scores under the key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</a:t>
            </a:r>
            <a:r>
              <a:rPr lang="en-GB" altLang="zh-CN" sz="1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zset</a:t>
            </a:r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-key</a:t>
            </a:r>
            <a:endParaRPr kumimoji="1" lang="zh-CN" alt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68BA1-F669-4324-A46B-8B687BABE6E1}"/>
              </a:ext>
            </a:extLst>
          </p:cNvPr>
          <p:cNvSpPr txBox="1"/>
          <p:nvPr/>
        </p:nvSpPr>
        <p:spPr>
          <a:xfrm>
            <a:off x="6560004" y="1285732"/>
            <a:ext cx="4793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Like Redis </a:t>
            </a:r>
            <a:r>
              <a:rPr lang="en-GB" altLang="zh-CN" sz="1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HASHes</a:t>
            </a:r>
            <a:r>
              <a:rPr lang="en-GB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 ZSETs also hold a type of key and value. The keys (called members) are unique, and the values (called scores) are limited to floating-point numbers. </a:t>
            </a:r>
            <a:endParaRPr lang="en-IN" dirty="0"/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id="{CA70A52A-5382-45C8-9DD1-88F78F40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90" y="3192454"/>
            <a:ext cx="4966729" cy="28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b19a1-ec80-4ead-b989-6245eb278180">
      <Terms xmlns="http://schemas.microsoft.com/office/infopath/2007/PartnerControls"/>
    </lcf76f155ced4ddcb4097134ff3c332f>
    <TaxCatchAll xmlns="047a4bc9-86f8-4752-a3f5-d332bda031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91DE6C46C8F4EA20CC1DE04E5091C" ma:contentTypeVersion="12" ma:contentTypeDescription="Create a new document." ma:contentTypeScope="" ma:versionID="5fc945f29f5cbac73e2ea65baf949f45">
  <xsd:schema xmlns:xsd="http://www.w3.org/2001/XMLSchema" xmlns:xs="http://www.w3.org/2001/XMLSchema" xmlns:p="http://schemas.microsoft.com/office/2006/metadata/properties" xmlns:ns2="3f1b19a1-ec80-4ead-b989-6245eb278180" xmlns:ns3="047a4bc9-86f8-4752-a3f5-d332bda031f5" targetNamespace="http://schemas.microsoft.com/office/2006/metadata/properties" ma:root="true" ma:fieldsID="58db671929c93fedaa3067ecdb52406b" ns2:_="" ns3:_="">
    <xsd:import namespace="3f1b19a1-ec80-4ead-b989-6245eb278180"/>
    <xsd:import namespace="047a4bc9-86f8-4752-a3f5-d332bda03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b19a1-ec80-4ead-b989-6245eb278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a4bc9-86f8-4752-a3f5-d332bda03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fdb2d4e-a9bf-4922-9767-fbd4055f6858}" ma:internalName="TaxCatchAll" ma:showField="CatchAllData" ma:web="047a4bc9-86f8-4752-a3f5-d332bda031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7664DF-F346-493A-B947-969BEED2661C}">
  <ds:schemaRefs>
    <ds:schemaRef ds:uri="047a4bc9-86f8-4752-a3f5-d332bda031f5"/>
    <ds:schemaRef ds:uri="3f1b19a1-ec80-4ead-b989-6245eb27818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1FE5F6-1D26-4E2F-BDBC-0D5A3FF5C5AA}">
  <ds:schemaRefs>
    <ds:schemaRef ds:uri="047a4bc9-86f8-4752-a3f5-d332bda031f5"/>
    <ds:schemaRef ds:uri="3f1b19a1-ec80-4ead-b989-6245eb2781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D35882-04EF-4E9E-B1BF-E0D68779F8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551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SPRING BOOT APPLICATION WITH REDIS</vt:lpstr>
      <vt:lpstr>what is Redis?</vt:lpstr>
      <vt:lpstr>Redis Architecture</vt:lpstr>
      <vt:lpstr>Data Structure types</vt:lpstr>
      <vt:lpstr>Strings in Redis</vt:lpstr>
      <vt:lpstr>Lists in Redis</vt:lpstr>
      <vt:lpstr>Sets in Redis</vt:lpstr>
      <vt:lpstr>Hashes in Redis</vt:lpstr>
      <vt:lpstr>Zsets in Redis</vt:lpstr>
      <vt:lpstr>Caching in Redis</vt:lpstr>
      <vt:lpstr>Redis as Message Broker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Aadil Abu Antrollil(UST,IN)</cp:lastModifiedBy>
  <cp:revision>15</cp:revision>
  <dcterms:created xsi:type="dcterms:W3CDTF">2023-03-07T08:44:46Z</dcterms:created>
  <dcterms:modified xsi:type="dcterms:W3CDTF">2023-05-26T09:55:39Z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0x010100C8191DE6C46C8F4EA20CC1DE04E5091C</vt:lpwstr>
  </property>
  <property fmtid="{D5CDD505-2E9C-101B-9397-08002B2CF9AE}" pid="3" name="MediaServiceImageTags">
    <vt:lpwstr/>
  </property>
</Properties>
</file>