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178594"/>
            <a:ext cx="2857500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0" y="2607469"/>
            <a:ext cx="91440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381590" y="4293394"/>
            <a:ext cx="638079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Automating naming conventions for Azure resources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3384352" y="4807744"/>
            <a:ext cx="2375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Architecture Team | August 2025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2211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85750"/>
            <a:ext cx="1428750" cy="10715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49808" y="1643063"/>
            <a:ext cx="284435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Questions?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691074" y="2700338"/>
            <a:ext cx="776182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We're here to help with your Azure Naming Tool implementation</a:t>
            </a:r>
            <a:endParaRPr lang="en-US" sz="2025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361" y="3536156"/>
            <a:ext cx="214313" cy="21431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412829" y="3514725"/>
            <a:ext cx="315898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cloud.infrastructure@organization.com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443" y="3536156"/>
            <a:ext cx="214313" cy="21431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21912" y="3514725"/>
            <a:ext cx="73072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Ext. 5555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1934896" y="4486275"/>
            <a:ext cx="527420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Additional Resources</a:t>
            </a:r>
            <a:endParaRPr lang="en-US" sz="1350" dirty="0"/>
          </a:p>
        </p:txBody>
      </p:sp>
      <p:sp>
        <p:nvSpPr>
          <p:cNvPr id="11" name="Shape 5"/>
          <p:cNvSpPr/>
          <p:nvPr/>
        </p:nvSpPr>
        <p:spPr>
          <a:xfrm>
            <a:off x="2077771" y="4886325"/>
            <a:ext cx="1386501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790" y="4997053"/>
            <a:ext cx="112514" cy="12858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340304" y="4973836"/>
            <a:ext cx="9739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Documentation </a:t>
            </a:r>
            <a:endParaRPr lang="en-US" sz="942" dirty="0"/>
          </a:p>
        </p:txBody>
      </p:sp>
      <p:sp>
        <p:nvSpPr>
          <p:cNvPr id="14" name="Shape 7"/>
          <p:cNvSpPr/>
          <p:nvPr/>
        </p:nvSpPr>
        <p:spPr>
          <a:xfrm>
            <a:off x="3772598" y="4886325"/>
            <a:ext cx="1405003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2616" y="4997053"/>
            <a:ext cx="144661" cy="12858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4067277" y="4973836"/>
            <a:ext cx="9603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Training Videos </a:t>
            </a:r>
            <a:endParaRPr lang="en-US" sz="942" dirty="0"/>
          </a:p>
        </p:txBody>
      </p:sp>
      <p:sp>
        <p:nvSpPr>
          <p:cNvPr id="17" name="Shape 9"/>
          <p:cNvSpPr/>
          <p:nvPr/>
        </p:nvSpPr>
        <p:spPr>
          <a:xfrm>
            <a:off x="5485926" y="4886325"/>
            <a:ext cx="1566016" cy="350044"/>
          </a:xfrm>
          <a:prstGeom prst="rect">
            <a:avLst/>
          </a:prstGeom>
          <a:solidFill>
            <a:srgbClr val="F8F8F8"/>
          </a:solidFill>
          <a:ln w="99">
            <a:solidFill>
              <a:srgbClr val="DDDDDD"/>
            </a:solidFill>
            <a:prstDash val="solid"/>
          </a:ln>
        </p:spPr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944" y="4989909"/>
            <a:ext cx="125016" cy="128588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5760960" y="4966692"/>
            <a:ext cx="11409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GitHub Repository </a:t>
            </a:r>
            <a:endParaRPr lang="en-US" sz="942" dirty="0"/>
          </a:p>
        </p:txBody>
      </p:sp>
      <p:sp>
        <p:nvSpPr>
          <p:cNvPr id="20" name="Text 11"/>
          <p:cNvSpPr/>
          <p:nvPr/>
        </p:nvSpPr>
        <p:spPr>
          <a:xfrm>
            <a:off x="3104266" y="4850606"/>
            <a:ext cx="293546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Naming Conventions Matter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05727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85825"/>
            <a:ext cx="38361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Inconsistent naming leads to management challenges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714500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64356" y="1543050"/>
            <a:ext cx="383619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Difficult to identify resources and their purposes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243138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64356" y="2200275"/>
            <a:ext cx="356651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Potential compliance and governance issues</a:t>
            </a:r>
            <a:endParaRPr lang="en-US" sz="135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643188"/>
            <a:ext cx="214313" cy="17145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7219" y="2600325"/>
            <a:ext cx="256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Increased operational overhead</a:t>
            </a:r>
            <a:endParaRPr lang="en-US" sz="1350" dirty="0"/>
          </a:p>
        </p:txBody>
      </p:sp>
      <p:sp>
        <p:nvSpPr>
          <p:cNvPr id="12" name="Shape 5"/>
          <p:cNvSpPr/>
          <p:nvPr/>
        </p:nvSpPr>
        <p:spPr>
          <a:xfrm>
            <a:off x="4743450" y="1028700"/>
            <a:ext cx="1975079" cy="1743075"/>
          </a:xfrm>
          <a:prstGeom prst="rect">
            <a:avLst/>
          </a:prstGeom>
          <a:solidFill>
            <a:srgbClr val="FFF1F0"/>
          </a:solidFill>
          <a:ln w="99">
            <a:solidFill>
              <a:srgbClr val="F0A3A3"/>
            </a:solidFill>
            <a:prstDash val="solid"/>
          </a:ln>
        </p:spPr>
      </p:sp>
      <p:sp>
        <p:nvSpPr>
          <p:cNvPr id="13" name="Text 6"/>
          <p:cNvSpPr/>
          <p:nvPr/>
        </p:nvSpPr>
        <p:spPr>
          <a:xfrm>
            <a:off x="4886325" y="1171575"/>
            <a:ext cx="168932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Without Conventions</a:t>
            </a:r>
            <a:endParaRPr lang="en-US" sz="1046" dirty="0"/>
          </a:p>
        </p:txBody>
      </p:sp>
      <p:sp>
        <p:nvSpPr>
          <p:cNvPr id="14" name="Text 7"/>
          <p:cNvSpPr/>
          <p:nvPr/>
        </p:nvSpPr>
        <p:spPr>
          <a:xfrm>
            <a:off x="4886325" y="1466255"/>
            <a:ext cx="7862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webserver1</a:t>
            </a:r>
            <a:endParaRPr lang="en-US" sz="942" dirty="0"/>
          </a:p>
        </p:txBody>
      </p:sp>
      <p:sp>
        <p:nvSpPr>
          <p:cNvPr id="15" name="Text 8"/>
          <p:cNvSpPr/>
          <p:nvPr/>
        </p:nvSpPr>
        <p:spPr>
          <a:xfrm>
            <a:off x="4886325" y="1659136"/>
            <a:ext cx="7316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app-server</a:t>
            </a:r>
            <a:endParaRPr lang="en-US" sz="942" dirty="0"/>
          </a:p>
        </p:txBody>
      </p:sp>
      <p:sp>
        <p:nvSpPr>
          <p:cNvPr id="16" name="Text 9"/>
          <p:cNvSpPr/>
          <p:nvPr/>
        </p:nvSpPr>
        <p:spPr>
          <a:xfrm>
            <a:off x="4886325" y="1852017"/>
            <a:ext cx="6684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DB_PROD</a:t>
            </a:r>
            <a:endParaRPr lang="en-US" sz="942" dirty="0"/>
          </a:p>
        </p:txBody>
      </p:sp>
      <p:sp>
        <p:nvSpPr>
          <p:cNvPr id="17" name="Text 10"/>
          <p:cNvSpPr/>
          <p:nvPr/>
        </p:nvSpPr>
        <p:spPr>
          <a:xfrm>
            <a:off x="4886325" y="2044898"/>
            <a:ext cx="13303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storage-account-test</a:t>
            </a:r>
            <a:endParaRPr lang="en-US" sz="942" dirty="0"/>
          </a:p>
        </p:txBody>
      </p:sp>
      <p:sp>
        <p:nvSpPr>
          <p:cNvPr id="18" name="Text 11"/>
          <p:cNvSpPr/>
          <p:nvPr/>
        </p:nvSpPr>
        <p:spPr>
          <a:xfrm>
            <a:off x="4886325" y="2237780"/>
            <a:ext cx="8785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westus-vm01 </a:t>
            </a:r>
            <a:endParaRPr lang="en-US" sz="942" dirty="0"/>
          </a:p>
        </p:txBody>
      </p:sp>
      <p:sp>
        <p:nvSpPr>
          <p:cNvPr id="19" name="Shape 12"/>
          <p:cNvSpPr/>
          <p:nvPr/>
        </p:nvSpPr>
        <p:spPr>
          <a:xfrm>
            <a:off x="6883171" y="1028700"/>
            <a:ext cx="1975079" cy="1743075"/>
          </a:xfrm>
          <a:prstGeom prst="rect">
            <a:avLst/>
          </a:prstGeom>
          <a:solidFill>
            <a:srgbClr val="EDF6ED"/>
          </a:solidFill>
          <a:ln w="99">
            <a:solidFill>
              <a:srgbClr val="A3D9A3"/>
            </a:solidFill>
            <a:prstDash val="solid"/>
          </a:ln>
        </p:spPr>
      </p:sp>
      <p:sp>
        <p:nvSpPr>
          <p:cNvPr id="20" name="Text 13"/>
          <p:cNvSpPr/>
          <p:nvPr/>
        </p:nvSpPr>
        <p:spPr>
          <a:xfrm>
            <a:off x="7026046" y="1171575"/>
            <a:ext cx="168932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Conventions</a:t>
            </a:r>
            <a:endParaRPr lang="en-US" sz="1046" dirty="0"/>
          </a:p>
        </p:txBody>
      </p:sp>
      <p:sp>
        <p:nvSpPr>
          <p:cNvPr id="21" name="Text 14"/>
          <p:cNvSpPr/>
          <p:nvPr/>
        </p:nvSpPr>
        <p:spPr>
          <a:xfrm>
            <a:off x="7026046" y="1466255"/>
            <a:ext cx="16154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vm-prod-web-westus-001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7026046" y="1659136"/>
            <a:ext cx="15930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vm-prod-app-westus-001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7026046" y="1852017"/>
            <a:ext cx="12672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sqldb-prod-finance-</a:t>
            </a:r>
            <a:endParaRPr lang="en-US" sz="942" dirty="0"/>
          </a:p>
        </p:txBody>
      </p:sp>
      <p:sp>
        <p:nvSpPr>
          <p:cNvPr id="24" name="Text 17"/>
          <p:cNvSpPr/>
          <p:nvPr/>
        </p:nvSpPr>
        <p:spPr>
          <a:xfrm>
            <a:off x="7026046" y="2044898"/>
            <a:ext cx="6847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westus-001</a:t>
            </a:r>
            <a:endParaRPr lang="en-US" sz="942" dirty="0"/>
          </a:p>
        </p:txBody>
      </p:sp>
      <p:sp>
        <p:nvSpPr>
          <p:cNvPr id="25" name="Text 18"/>
          <p:cNvSpPr/>
          <p:nvPr/>
        </p:nvSpPr>
        <p:spPr>
          <a:xfrm>
            <a:off x="7026046" y="2237780"/>
            <a:ext cx="149549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st-test-data-westus-001</a:t>
            </a:r>
            <a:endParaRPr lang="en-US" sz="942" dirty="0"/>
          </a:p>
        </p:txBody>
      </p:sp>
      <p:sp>
        <p:nvSpPr>
          <p:cNvPr id="26" name="Text 19"/>
          <p:cNvSpPr/>
          <p:nvPr/>
        </p:nvSpPr>
        <p:spPr>
          <a:xfrm>
            <a:off x="7026046" y="2430661"/>
            <a:ext cx="15550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vm-prod-util-westus-001 </a:t>
            </a:r>
            <a:endParaRPr lang="en-US" sz="942" dirty="0"/>
          </a:p>
        </p:txBody>
      </p:sp>
      <p:sp>
        <p:nvSpPr>
          <p:cNvPr id="27" name="Text 20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Overview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07256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81" y="885825"/>
            <a:ext cx="38647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Purpose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35781" y="1135856"/>
            <a:ext cx="3864769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Helps administrators define and manage naming conventions while providing a simple interface for users to generate compliant names.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878806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857375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571500" y="2107406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.NET 8 Blazor application with a RESTful API, can be deployed as a stand-alone application or container.</a:t>
            </a:r>
            <a:endParaRPr lang="en-US" sz="94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657475"/>
            <a:ext cx="125016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17922" y="2636044"/>
            <a:ext cx="388262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517922" y="2886075"/>
            <a:ext cx="388262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Based on Microsoft's recommended naming patterns for Azure resources.</a:t>
            </a:r>
            <a:endParaRPr lang="en-US" sz="94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36144"/>
            <a:ext cx="178594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414713"/>
            <a:ext cx="3829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Roles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571500" y="3664744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Administrators configure components, users generate compliant resource names.</a:t>
            </a:r>
            <a:endParaRPr lang="en-US" sz="942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4913" y="1110853"/>
            <a:ext cx="3571875" cy="28575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Method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657225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6" name="Shape 3"/>
          <p:cNvSpPr/>
          <p:nvPr/>
        </p:nvSpPr>
        <p:spPr>
          <a:xfrm>
            <a:off x="392906" y="1003697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7" name="Text 4"/>
          <p:cNvSpPr/>
          <p:nvPr/>
        </p:nvSpPr>
        <p:spPr>
          <a:xfrm>
            <a:off x="392906" y="1003697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708375" y="992981"/>
            <a:ext cx="16660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Fork GitHub Repository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678656" y="1243013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your own copy of the Azure Naming Tool repository.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85750" y="1650206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1" name="Shape 8"/>
          <p:cNvSpPr/>
          <p:nvPr/>
        </p:nvSpPr>
        <p:spPr>
          <a:xfrm>
            <a:off x="285750" y="1650206"/>
            <a:ext cx="28575" cy="657225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2" name="Shape 9"/>
          <p:cNvSpPr/>
          <p:nvPr/>
        </p:nvSpPr>
        <p:spPr>
          <a:xfrm>
            <a:off x="392906" y="1768078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3" name="Text 10"/>
          <p:cNvSpPr/>
          <p:nvPr/>
        </p:nvSpPr>
        <p:spPr>
          <a:xfrm>
            <a:off x="392906" y="176807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708375" y="1757363"/>
            <a:ext cx="15799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Azure Web App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78656" y="2007394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a .NET 8 Web App in Azure.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85750" y="2414588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7" name="Shape 14"/>
          <p:cNvSpPr/>
          <p:nvPr/>
        </p:nvSpPr>
        <p:spPr>
          <a:xfrm>
            <a:off x="285750" y="2414588"/>
            <a:ext cx="28575" cy="657225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8" name="Shape 15"/>
          <p:cNvSpPr/>
          <p:nvPr/>
        </p:nvSpPr>
        <p:spPr>
          <a:xfrm>
            <a:off x="392906" y="2532459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9" name="Text 16"/>
          <p:cNvSpPr/>
          <p:nvPr/>
        </p:nvSpPr>
        <p:spPr>
          <a:xfrm>
            <a:off x="392906" y="253245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08375" y="2521744"/>
            <a:ext cx="159565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Authentication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678656" y="2771775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Azure AD authentication for secure access.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285750" y="3178969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3" name="Shape 20"/>
          <p:cNvSpPr/>
          <p:nvPr/>
        </p:nvSpPr>
        <p:spPr>
          <a:xfrm>
            <a:off x="285750" y="3178969"/>
            <a:ext cx="28575" cy="657225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24" name="Shape 21"/>
          <p:cNvSpPr/>
          <p:nvPr/>
        </p:nvSpPr>
        <p:spPr>
          <a:xfrm>
            <a:off x="392906" y="3296841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25" name="Text 22"/>
          <p:cNvSpPr/>
          <p:nvPr/>
        </p:nvSpPr>
        <p:spPr>
          <a:xfrm>
            <a:off x="392906" y="329684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708375" y="3286125"/>
            <a:ext cx="17959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Configure GitHub Secrets</a:t>
            </a:r>
            <a:endParaRPr lang="en-US" sz="1046" dirty="0"/>
          </a:p>
        </p:txBody>
      </p:sp>
      <p:sp>
        <p:nvSpPr>
          <p:cNvPr id="27" name="Text 24"/>
          <p:cNvSpPr/>
          <p:nvPr/>
        </p:nvSpPr>
        <p:spPr>
          <a:xfrm>
            <a:off x="678656" y="3536156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 up publishing profile and web app name.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285750" y="3943350"/>
            <a:ext cx="4114800" cy="657225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9" name="Shape 26"/>
          <p:cNvSpPr/>
          <p:nvPr/>
        </p:nvSpPr>
        <p:spPr>
          <a:xfrm>
            <a:off x="285750" y="3943350"/>
            <a:ext cx="28575" cy="657225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0" name="Shape 27"/>
          <p:cNvSpPr/>
          <p:nvPr/>
        </p:nvSpPr>
        <p:spPr>
          <a:xfrm>
            <a:off x="392906" y="4061222"/>
            <a:ext cx="214313" cy="214313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31" name="Text 28"/>
          <p:cNvSpPr/>
          <p:nvPr/>
        </p:nvSpPr>
        <p:spPr>
          <a:xfrm>
            <a:off x="392906" y="406122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08375" y="4050506"/>
            <a:ext cx="15154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Enable GitHub Action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678656" y="4300538"/>
            <a:ext cx="36147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 deployment on repository updates.</a:t>
            </a:r>
            <a:endParaRPr lang="en-US" sz="942" dirty="0"/>
          </a:p>
        </p:txBody>
      </p:sp>
      <p:sp>
        <p:nvSpPr>
          <p:cNvPr id="34" name="Text 31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Tool Configuration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25116"/>
            <a:ext cx="157163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4350" y="885825"/>
            <a:ext cx="15043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Configuration</a:t>
            </a:r>
            <a:endParaRPr lang="en-US" sz="1238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1250156"/>
            <a:ext cx="85725" cy="857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92944" y="1193006"/>
            <a:ext cx="20922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Types (vm, st, sqldb, etc.)</a:t>
            </a:r>
            <a:endParaRPr lang="en-US" sz="942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" y="1500188"/>
            <a:ext cx="85725" cy="8572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92944" y="1443038"/>
            <a:ext cx="12739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Delimiters (-, _, none)</a:t>
            </a:r>
            <a:endParaRPr lang="en-US" sz="942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18084"/>
            <a:ext cx="157163" cy="15716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14350" y="1778794"/>
            <a:ext cx="204894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 Configuration</a:t>
            </a:r>
            <a:endParaRPr lang="en-US" sz="1238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2143125"/>
            <a:ext cx="85725" cy="85725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692944" y="2085975"/>
            <a:ext cx="18065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Environments (dev, test, prod)</a:t>
            </a:r>
            <a:endParaRPr lang="en-US" sz="942" dirty="0"/>
          </a:p>
        </p:txBody>
      </p:sp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" y="2393156"/>
            <a:ext cx="85725" cy="85725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692944" y="2336006"/>
            <a:ext cx="185539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Locations (westus, eastus, etc.)</a:t>
            </a:r>
            <a:endParaRPr lang="en-US" sz="942" dirty="0"/>
          </a:p>
        </p:txBody>
      </p:sp>
      <p:pic>
        <p:nvPicPr>
          <p:cNvPr id="1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781" y="2643188"/>
            <a:ext cx="85725" cy="85725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692944" y="2586038"/>
            <a:ext cx="18906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(org, dept, team)</a:t>
            </a:r>
            <a:endParaRPr lang="en-US" sz="942" dirty="0"/>
          </a:p>
        </p:txBody>
      </p:sp>
      <p:pic>
        <p:nvPicPr>
          <p:cNvPr id="1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81" y="2893219"/>
            <a:ext cx="85725" cy="85725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692944" y="2836069"/>
            <a:ext cx="18068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Projects/Applications/Services</a:t>
            </a:r>
            <a:endParaRPr lang="en-US" sz="942" dirty="0"/>
          </a:p>
        </p:txBody>
      </p:sp>
      <p:pic>
        <p:nvPicPr>
          <p:cNvPr id="2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781" y="3143250"/>
            <a:ext cx="85725" cy="85725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692944" y="3086100"/>
            <a:ext cx="14996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Functions (app, web, api)</a:t>
            </a:r>
            <a:endParaRPr lang="en-US" sz="942" dirty="0"/>
          </a:p>
        </p:txBody>
      </p:sp>
      <p:pic>
        <p:nvPicPr>
          <p:cNvPr id="2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3461147"/>
            <a:ext cx="157163" cy="157163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514350" y="3421856"/>
            <a:ext cx="17732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Configuration</a:t>
            </a:r>
            <a:endParaRPr lang="en-US" sz="1238" dirty="0"/>
          </a:p>
        </p:txBody>
      </p:sp>
      <p:pic>
        <p:nvPicPr>
          <p:cNvPr id="24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5781" y="3786188"/>
            <a:ext cx="85725" cy="85725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692944" y="3729038"/>
            <a:ext cx="100916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 Password</a:t>
            </a:r>
            <a:endParaRPr lang="en-US" sz="942" dirty="0"/>
          </a:p>
        </p:txBody>
      </p:sp>
      <p:pic>
        <p:nvPicPr>
          <p:cNvPr id="26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5781" y="4036219"/>
            <a:ext cx="85725" cy="85725"/>
          </a:xfrm>
          <a:prstGeom prst="rect">
            <a:avLst/>
          </a:prstGeom>
        </p:spPr>
      </p:pic>
      <p:sp>
        <p:nvSpPr>
          <p:cNvPr id="27" name="Text 12"/>
          <p:cNvSpPr/>
          <p:nvPr/>
        </p:nvSpPr>
        <p:spPr>
          <a:xfrm>
            <a:off x="692944" y="3979069"/>
            <a:ext cx="129617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 Management</a:t>
            </a:r>
            <a:endParaRPr lang="en-US" sz="942" dirty="0"/>
          </a:p>
        </p:txBody>
      </p:sp>
      <p:pic>
        <p:nvPicPr>
          <p:cNvPr id="28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4913" y="1171575"/>
            <a:ext cx="3571875" cy="2857500"/>
          </a:xfrm>
          <a:prstGeom prst="rect">
            <a:avLst/>
          </a:prstGeom>
        </p:spPr>
      </p:pic>
      <p:sp>
        <p:nvSpPr>
          <p:cNvPr id="29" name="Text 13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864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to Use the Tool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5" name="Text 2"/>
          <p:cNvSpPr/>
          <p:nvPr/>
        </p:nvSpPr>
        <p:spPr>
          <a:xfrm>
            <a:off x="285750" y="88582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678656" y="885825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the Tool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78656" y="1135856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Navigate to the Azure Naming Tool URL and authenticate with your Azure AD credentials.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285750" y="1700213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9" name="Text 6"/>
          <p:cNvSpPr/>
          <p:nvPr/>
        </p:nvSpPr>
        <p:spPr>
          <a:xfrm>
            <a:off x="285750" y="170021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678656" y="1700213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Resource Type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78656" y="1950244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the Generate page, select the Azure resource type you need to name from the dropdown menu.</a:t>
            </a:r>
            <a:endParaRPr lang="en-US" sz="942" dirty="0"/>
          </a:p>
        </p:txBody>
      </p:sp>
      <p:sp>
        <p:nvSpPr>
          <p:cNvPr id="12" name="Shape 9"/>
          <p:cNvSpPr/>
          <p:nvPr/>
        </p:nvSpPr>
        <p:spPr>
          <a:xfrm>
            <a:off x="285750" y="2514600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3" name="Text 10"/>
          <p:cNvSpPr/>
          <p:nvPr/>
        </p:nvSpPr>
        <p:spPr>
          <a:xfrm>
            <a:off x="285750" y="251460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678656" y="2514600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Fill Required Components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78656" y="2764631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the form by selecting values for each naming component. Required components are marked and cannot be left blank.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85750" y="3521869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17" name="Text 14"/>
          <p:cNvSpPr/>
          <p:nvPr/>
        </p:nvSpPr>
        <p:spPr>
          <a:xfrm>
            <a:off x="285750" y="3521869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678656" y="3521869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Generate Name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678656" y="3771900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Click the "Generate" button to create a compliant resource name based on your selections.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285750" y="4336256"/>
            <a:ext cx="285750" cy="285750"/>
          </a:xfrm>
          <a:prstGeom prst="ellipse">
            <a:avLst/>
          </a:prstGeom>
          <a:solidFill>
            <a:srgbClr val="0078D4"/>
          </a:solidFill>
          <a:ln/>
        </p:spPr>
      </p:sp>
      <p:sp>
        <p:nvSpPr>
          <p:cNvPr id="21" name="Text 18"/>
          <p:cNvSpPr/>
          <p:nvPr/>
        </p:nvSpPr>
        <p:spPr>
          <a:xfrm>
            <a:off x="285750" y="4336256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678656" y="4336256"/>
            <a:ext cx="37218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the Generated Name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678656" y="4586288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Copy the generated name and use it when creating your Azure resource.</a:t>
            </a:r>
            <a:endParaRPr lang="en-US" sz="942" dirty="0"/>
          </a:p>
        </p:txBody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13" y="1589484"/>
            <a:ext cx="3571875" cy="2857500"/>
          </a:xfrm>
          <a:prstGeom prst="rect">
            <a:avLst/>
          </a:prstGeom>
        </p:spPr>
      </p:pic>
      <p:sp>
        <p:nvSpPr>
          <p:cNvPr id="25" name="Text 21"/>
          <p:cNvSpPr/>
          <p:nvPr/>
        </p:nvSpPr>
        <p:spPr>
          <a:xfrm>
            <a:off x="285750" y="5150644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722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Integration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925116"/>
            <a:ext cx="117872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5059" y="885825"/>
            <a:ext cx="122903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Capabilities</a:t>
            </a:r>
            <a:endParaRPr lang="en-US" sz="1238" dirty="0"/>
          </a:p>
        </p:txBody>
      </p:sp>
      <p:sp>
        <p:nvSpPr>
          <p:cNvPr id="6" name="Text 2"/>
          <p:cNvSpPr/>
          <p:nvPr/>
        </p:nvSpPr>
        <p:spPr>
          <a:xfrm>
            <a:off x="285750" y="1228725"/>
            <a:ext cx="411480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Azure Naming Tool includes a RESTful API that enables programmatic access to all naming functionality, allowing for integration with existing automation workflows. 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025253"/>
            <a:ext cx="157163" cy="1571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14350" y="1985963"/>
            <a:ext cx="118784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285750" y="2328863"/>
            <a:ext cx="41148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 API calls require an API key for authentication. This key is generated on first launch and can be updated in the Admin section. 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285750" y="2821781"/>
            <a:ext cx="4114800" cy="55721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1" name="Shape 6"/>
          <p:cNvSpPr/>
          <p:nvPr/>
        </p:nvSpPr>
        <p:spPr>
          <a:xfrm>
            <a:off x="285750" y="2821781"/>
            <a:ext cx="28575" cy="557213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2" name="Text 7"/>
          <p:cNvSpPr/>
          <p:nvPr/>
        </p:nvSpPr>
        <p:spPr>
          <a:xfrm>
            <a:off x="392906" y="2936081"/>
            <a:ext cx="9416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// API Key Header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392906" y="3107531"/>
            <a:ext cx="13320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X-API-KEY: {your-api-key} </a:t>
            </a:r>
            <a:endParaRPr lang="en-US" sz="837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596878"/>
            <a:ext cx="196453" cy="15716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53641" y="3557588"/>
            <a:ext cx="121708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Sample API Call</a:t>
            </a:r>
            <a:endParaRPr lang="en-US" sz="1238" dirty="0"/>
          </a:p>
        </p:txBody>
      </p:sp>
      <p:sp>
        <p:nvSpPr>
          <p:cNvPr id="16" name="Shape 10"/>
          <p:cNvSpPr/>
          <p:nvPr/>
        </p:nvSpPr>
        <p:spPr>
          <a:xfrm>
            <a:off x="285750" y="3900488"/>
            <a:ext cx="4114800" cy="1757363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7" name="Shape 11"/>
          <p:cNvSpPr/>
          <p:nvPr/>
        </p:nvSpPr>
        <p:spPr>
          <a:xfrm>
            <a:off x="285750" y="3900488"/>
            <a:ext cx="28575" cy="1757363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18" name="Text 12"/>
          <p:cNvSpPr/>
          <p:nvPr/>
        </p:nvSpPr>
        <p:spPr>
          <a:xfrm>
            <a:off x="392906" y="4014788"/>
            <a:ext cx="15398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// Generate a resource name</a:t>
            </a:r>
            <a:endParaRPr lang="en-US" sz="837" dirty="0"/>
          </a:p>
        </p:txBody>
      </p:sp>
      <p:sp>
        <p:nvSpPr>
          <p:cNvPr id="19" name="Text 13"/>
          <p:cNvSpPr/>
          <p:nvPr/>
        </p:nvSpPr>
        <p:spPr>
          <a:xfrm>
            <a:off x="392906" y="4186238"/>
            <a:ext cx="28427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POST /api/ResourceNaming/GenerateResourceName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392906" y="435768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{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392906" y="4529138"/>
            <a:ext cx="11592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"resourceType": "vm",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392906" y="4700588"/>
            <a:ext cx="1214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"environment": "prod",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392906" y="4872038"/>
            <a:ext cx="10802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"location": "westus",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392906" y="5043488"/>
            <a:ext cx="5944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"org": "fin",</a:t>
            </a:r>
            <a:endParaRPr lang="en-US" sz="837" dirty="0"/>
          </a:p>
        </p:txBody>
      </p:sp>
      <p:sp>
        <p:nvSpPr>
          <p:cNvPr id="25" name="Text 19"/>
          <p:cNvSpPr/>
          <p:nvPr/>
        </p:nvSpPr>
        <p:spPr>
          <a:xfrm>
            <a:off x="392906" y="5214938"/>
            <a:ext cx="8095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"appSvc": "sap"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392906" y="538638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27" name="Text 21"/>
          <p:cNvSpPr/>
          <p:nvPr/>
        </p:nvSpPr>
        <p:spPr>
          <a:xfrm>
            <a:off x="285750" y="5836444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78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for Cloud Architects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978694"/>
          </a:xfrm>
          <a:prstGeom prst="rect">
            <a:avLst/>
          </a:prstGeom>
          <a:solidFill>
            <a:srgbClr val="0078D4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0847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1513" y="1028700"/>
            <a:ext cx="188126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Reduced Cognitive Load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428625" y="1335881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need to memorize complex naming rules for different resource types. The tool handles the complexity for you.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007394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07394"/>
            <a:ext cx="28575" cy="978694"/>
          </a:xfrm>
          <a:prstGeom prst="rect">
            <a:avLst/>
          </a:prstGeom>
          <a:solidFill>
            <a:srgbClr val="0078D4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82416"/>
            <a:ext cx="192881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92944" y="2150269"/>
            <a:ext cx="177139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Increased Productivity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428625" y="2457450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Quickly generate compliant names without manual verification, saving time during resource deployment. </a:t>
            </a:r>
            <a:endParaRPr lang="en-US" sz="942" dirty="0"/>
          </a:p>
        </p:txBody>
      </p:sp>
      <p:sp>
        <p:nvSpPr>
          <p:cNvPr id="14" name="Shape 9"/>
          <p:cNvSpPr/>
          <p:nvPr/>
        </p:nvSpPr>
        <p:spPr>
          <a:xfrm>
            <a:off x="285750" y="3128963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3128963"/>
            <a:ext cx="28575" cy="978694"/>
          </a:xfrm>
          <a:prstGeom prst="rect">
            <a:avLst/>
          </a:prstGeom>
          <a:solidFill>
            <a:srgbClr val="0078D4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303984"/>
            <a:ext cx="214313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14375" y="3271838"/>
            <a:ext cx="186474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Collaboration</a:t>
            </a:r>
            <a:endParaRPr lang="en-US" sz="1238" dirty="0"/>
          </a:p>
        </p:txBody>
      </p:sp>
      <p:sp>
        <p:nvSpPr>
          <p:cNvPr id="18" name="Text 12"/>
          <p:cNvSpPr/>
          <p:nvPr/>
        </p:nvSpPr>
        <p:spPr>
          <a:xfrm>
            <a:off x="428625" y="3579019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Standardized naming enhances communication across teams and reduces confusion about resource purpose. </a:t>
            </a:r>
            <a:endParaRPr lang="en-US" sz="942" dirty="0"/>
          </a:p>
        </p:txBody>
      </p:sp>
      <p:sp>
        <p:nvSpPr>
          <p:cNvPr id="19" name="Shape 13"/>
          <p:cNvSpPr/>
          <p:nvPr/>
        </p:nvSpPr>
        <p:spPr>
          <a:xfrm>
            <a:off x="285750" y="4250531"/>
            <a:ext cx="4114800" cy="978694"/>
          </a:xfrm>
          <a:prstGeom prst="rect">
            <a:avLst/>
          </a:prstGeom>
          <a:solidFill>
            <a:srgbClr val="F8F8F8"/>
          </a:solidFill>
          <a:ln/>
        </p:spPr>
      </p:sp>
      <p:sp>
        <p:nvSpPr>
          <p:cNvPr id="20" name="Shape 14"/>
          <p:cNvSpPr/>
          <p:nvPr/>
        </p:nvSpPr>
        <p:spPr>
          <a:xfrm>
            <a:off x="285750" y="4250531"/>
            <a:ext cx="28575" cy="978694"/>
          </a:xfrm>
          <a:prstGeom prst="rect">
            <a:avLst/>
          </a:prstGeom>
          <a:solidFill>
            <a:srgbClr val="0078D4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4425553"/>
            <a:ext cx="171450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71513" y="4393406"/>
            <a:ext cx="147671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Better Governance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428625" y="4700588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Consistent naming facilitates resource tracking, management, and compliance with organizational policies. </a:t>
            </a:r>
            <a:endParaRPr lang="en-US" sz="942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885825"/>
            <a:ext cx="4114800" cy="28575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285750" y="5372100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78D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9" y="978694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85813" y="88582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 Using the Tool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785813" y="117871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Begin using the Azure Naming Tool for all new Azure resource deployments to ensure consistency. 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174307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1835944"/>
            <a:ext cx="214313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85813" y="174307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Attend Training Sessions</a:t>
            </a:r>
            <a:endParaRPr lang="en-US" sz="1238" dirty="0"/>
          </a:p>
        </p:txBody>
      </p:sp>
      <p:sp>
        <p:nvSpPr>
          <p:cNvPr id="11" name="Text 6"/>
          <p:cNvSpPr/>
          <p:nvPr/>
        </p:nvSpPr>
        <p:spPr>
          <a:xfrm>
            <a:off x="785813" y="203596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Join the scheduled training sessions to learn more about the tool's features and capabilities. </a:t>
            </a:r>
            <a:endParaRPr lang="en-US" sz="942" dirty="0"/>
          </a:p>
        </p:txBody>
      </p:sp>
      <p:sp>
        <p:nvSpPr>
          <p:cNvPr id="12" name="Shape 7"/>
          <p:cNvSpPr/>
          <p:nvPr/>
        </p:nvSpPr>
        <p:spPr>
          <a:xfrm>
            <a:off x="285750" y="260032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2693194"/>
            <a:ext cx="214313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60032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Workflows</a:t>
            </a:r>
            <a:endParaRPr lang="en-US" sz="1238" dirty="0"/>
          </a:p>
        </p:txBody>
      </p:sp>
      <p:sp>
        <p:nvSpPr>
          <p:cNvPr id="15" name="Text 9"/>
          <p:cNvSpPr/>
          <p:nvPr/>
        </p:nvSpPr>
        <p:spPr>
          <a:xfrm>
            <a:off x="785813" y="289321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Explore API integration options to incorporate the naming tool into your existing automation workflows. </a:t>
            </a:r>
            <a:endParaRPr lang="en-US" sz="942" dirty="0"/>
          </a:p>
        </p:txBody>
      </p:sp>
      <p:sp>
        <p:nvSpPr>
          <p:cNvPr id="16" name="Shape 10"/>
          <p:cNvSpPr/>
          <p:nvPr/>
        </p:nvSpPr>
        <p:spPr>
          <a:xfrm>
            <a:off x="285750" y="3457575"/>
            <a:ext cx="357188" cy="357188"/>
          </a:xfrm>
          <a:prstGeom prst="ellipse">
            <a:avLst/>
          </a:prstGeom>
          <a:solidFill>
            <a:srgbClr val="0078D4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3550444"/>
            <a:ext cx="171450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85813" y="3457575"/>
            <a:ext cx="361473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 Feedback</a:t>
            </a:r>
            <a:endParaRPr lang="en-US" sz="1238" dirty="0"/>
          </a:p>
        </p:txBody>
      </p:sp>
      <p:sp>
        <p:nvSpPr>
          <p:cNvPr id="19" name="Text 12"/>
          <p:cNvSpPr/>
          <p:nvPr/>
        </p:nvSpPr>
        <p:spPr>
          <a:xfrm>
            <a:off x="785813" y="3750469"/>
            <a:ext cx="36147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Share your experience and suggestions to help us improve the tool and its implementation. </a:t>
            </a:r>
            <a:endParaRPr lang="en-US" sz="942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885825"/>
            <a:ext cx="4114800" cy="2857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285750" y="4707731"/>
            <a:ext cx="8572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 Naming Tool Implementation | Cloud Architecture Team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2025-08-03T18:05:40Z</dcterms:created>
  <dcterms:modified xsi:type="dcterms:W3CDTF">2025-08-03T18:05:40Z</dcterms:modified>
</cp:coreProperties>
</file>