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9" r:id="rId3"/>
    <p:sldId id="291" r:id="rId4"/>
    <p:sldId id="304" r:id="rId5"/>
    <p:sldId id="308" r:id="rId6"/>
    <p:sldId id="292" r:id="rId7"/>
    <p:sldId id="305" r:id="rId8"/>
    <p:sldId id="306" r:id="rId9"/>
    <p:sldId id="307" r:id="rId10"/>
    <p:sldId id="30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582" autoAdjust="0"/>
  </p:normalViewPr>
  <p:slideViewPr>
    <p:cSldViewPr snapToGrid="0">
      <p:cViewPr varScale="1">
        <p:scale>
          <a:sx n="104" d="100"/>
          <a:sy n="104" d="100"/>
        </p:scale>
        <p:origin x="216" y="6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259328" y="2558907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516466" y="-7624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52F7261A-75CC-2DE0-6B69-FC4E17050BB6}"/>
              </a:ext>
            </a:extLst>
          </p:cNvPr>
          <p:cNvSpPr txBox="1">
            <a:spLocks/>
          </p:cNvSpPr>
          <p:nvPr/>
        </p:nvSpPr>
        <p:spPr>
          <a:xfrm>
            <a:off x="5069514" y="4470458"/>
            <a:ext cx="3597630" cy="29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b="1" dirty="0"/>
              <a:t>Mohammad Aadil Sehrawat (INMSZ8)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A1F63109-9CEB-BDCB-1481-F83D3875607D}"/>
              </a:ext>
            </a:extLst>
          </p:cNvPr>
          <p:cNvSpPr txBox="1">
            <a:spLocks/>
          </p:cNvSpPr>
          <p:nvPr/>
        </p:nvSpPr>
        <p:spPr>
          <a:xfrm>
            <a:off x="6480180" y="4685256"/>
            <a:ext cx="2192064" cy="29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dirty="0"/>
              <a:t>Associate Data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3;p47">
            <a:extLst>
              <a:ext uri="{FF2B5EF4-FFF2-40B4-BE49-F238E27FC236}">
                <a16:creationId xmlns:a16="http://schemas.microsoft.com/office/drawing/2014/main" id="{6916CD3B-EFBB-1042-AFA8-F37FBF5DCBCE}"/>
              </a:ext>
            </a:extLst>
          </p:cNvPr>
          <p:cNvSpPr txBox="1">
            <a:spLocks/>
          </p:cNvSpPr>
          <p:nvPr/>
        </p:nvSpPr>
        <p:spPr>
          <a:xfrm>
            <a:off x="3218415" y="2143486"/>
            <a:ext cx="2707170" cy="85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3600" dirty="0">
                <a:solidFill>
                  <a:schemeClr val="tx1"/>
                </a:solidFill>
                <a:latin typeface="Fira Sans Extra Condensed" panose="020B08030500000200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02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8BF-8328-C716-0330-6ED210A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9" y="462716"/>
            <a:ext cx="8520600" cy="572700"/>
          </a:xfrm>
        </p:spPr>
        <p:txBody>
          <a:bodyPr/>
          <a:lstStyle/>
          <a:p>
            <a:r>
              <a:rPr lang="en-US" b="1" dirty="0">
                <a:latin typeface="Fira Sans Extra Condensed" panose="020B0503050000020004" pitchFamily="34" charset="0"/>
              </a:rPr>
              <a:t>Timeline</a:t>
            </a:r>
          </a:p>
        </p:txBody>
      </p:sp>
      <p:sp>
        <p:nvSpPr>
          <p:cNvPr id="3" name="Google Shape;132;p16">
            <a:extLst>
              <a:ext uri="{FF2B5EF4-FFF2-40B4-BE49-F238E27FC236}">
                <a16:creationId xmlns:a16="http://schemas.microsoft.com/office/drawing/2014/main" id="{8BA88FBB-A74F-035C-4BEE-1D25AF04DE0E}"/>
              </a:ext>
            </a:extLst>
          </p:cNvPr>
          <p:cNvSpPr/>
          <p:nvPr/>
        </p:nvSpPr>
        <p:spPr>
          <a:xfrm>
            <a:off x="761705" y="2386838"/>
            <a:ext cx="1085411" cy="1085411"/>
          </a:xfrm>
          <a:custGeom>
            <a:avLst/>
            <a:gdLst/>
            <a:ahLst/>
            <a:cxnLst/>
            <a:rect l="l" t="t" r="r" b="b"/>
            <a:pathLst>
              <a:path w="10921" h="10921" extrusionOk="0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3;p16">
            <a:extLst>
              <a:ext uri="{FF2B5EF4-FFF2-40B4-BE49-F238E27FC236}">
                <a16:creationId xmlns:a16="http://schemas.microsoft.com/office/drawing/2014/main" id="{B5A7FC4E-8E27-7AA3-5DC0-B490C64398DB}"/>
              </a:ext>
            </a:extLst>
          </p:cNvPr>
          <p:cNvSpPr/>
          <p:nvPr/>
        </p:nvSpPr>
        <p:spPr>
          <a:xfrm>
            <a:off x="731735" y="2360799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013E46D4-9C27-B370-6D69-E43579867F87}"/>
              </a:ext>
            </a:extLst>
          </p:cNvPr>
          <p:cNvSpPr/>
          <p:nvPr/>
        </p:nvSpPr>
        <p:spPr>
          <a:xfrm>
            <a:off x="356453" y="2291725"/>
            <a:ext cx="1900885" cy="642242"/>
          </a:xfrm>
          <a:custGeom>
            <a:avLst/>
            <a:gdLst/>
            <a:ahLst/>
            <a:cxnLst/>
            <a:rect l="l" t="t" r="r" b="b"/>
            <a:pathLst>
              <a:path w="19126" h="6462" extrusionOk="0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705509AD-2A47-6F5D-258E-79910230B436}"/>
              </a:ext>
            </a:extLst>
          </p:cNvPr>
          <p:cNvSpPr/>
          <p:nvPr/>
        </p:nvSpPr>
        <p:spPr>
          <a:xfrm>
            <a:off x="325048" y="2897286"/>
            <a:ext cx="65695" cy="65099"/>
          </a:xfrm>
          <a:custGeom>
            <a:avLst/>
            <a:gdLst/>
            <a:ahLst/>
            <a:cxnLst/>
            <a:rect l="l" t="t" r="r" b="b"/>
            <a:pathLst>
              <a:path w="661" h="655" extrusionOk="0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;p16">
            <a:extLst>
              <a:ext uri="{FF2B5EF4-FFF2-40B4-BE49-F238E27FC236}">
                <a16:creationId xmlns:a16="http://schemas.microsoft.com/office/drawing/2014/main" id="{644FB838-1294-3CF8-A0EF-467E494A7281}"/>
              </a:ext>
            </a:extLst>
          </p:cNvPr>
          <p:cNvSpPr/>
          <p:nvPr/>
        </p:nvSpPr>
        <p:spPr>
          <a:xfrm>
            <a:off x="2223616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30EEBCBB-404C-C82B-95A1-AB8BAE95CE9B}"/>
              </a:ext>
            </a:extLst>
          </p:cNvPr>
          <p:cNvSpPr/>
          <p:nvPr/>
        </p:nvSpPr>
        <p:spPr>
          <a:xfrm>
            <a:off x="2372099" y="2495368"/>
            <a:ext cx="1085411" cy="1086007"/>
          </a:xfrm>
          <a:custGeom>
            <a:avLst/>
            <a:gdLst/>
            <a:ahLst/>
            <a:cxnLst/>
            <a:rect l="l" t="t" r="r" b="b"/>
            <a:pathLst>
              <a:path w="10921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3964A40C-7035-7007-6BC2-DD2656971B75}"/>
              </a:ext>
            </a:extLst>
          </p:cNvPr>
          <p:cNvSpPr/>
          <p:nvPr/>
        </p:nvSpPr>
        <p:spPr>
          <a:xfrm>
            <a:off x="2345961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9;p16">
            <a:extLst>
              <a:ext uri="{FF2B5EF4-FFF2-40B4-BE49-F238E27FC236}">
                <a16:creationId xmlns:a16="http://schemas.microsoft.com/office/drawing/2014/main" id="{10D7CAE6-C667-02FD-0477-C2D7B1FBA5C6}"/>
              </a:ext>
            </a:extLst>
          </p:cNvPr>
          <p:cNvSpPr/>
          <p:nvPr/>
        </p:nvSpPr>
        <p:spPr>
          <a:xfrm>
            <a:off x="1957958" y="3034241"/>
            <a:ext cx="1900985" cy="642242"/>
          </a:xfrm>
          <a:custGeom>
            <a:avLst/>
            <a:gdLst/>
            <a:ahLst/>
            <a:cxnLst/>
            <a:rect l="l" t="t" r="r" b="b"/>
            <a:pathLst>
              <a:path w="19127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0;p16">
            <a:extLst>
              <a:ext uri="{FF2B5EF4-FFF2-40B4-BE49-F238E27FC236}">
                <a16:creationId xmlns:a16="http://schemas.microsoft.com/office/drawing/2014/main" id="{7F2E1281-B7CE-1B33-CECB-4B2CB1986735}"/>
              </a:ext>
            </a:extLst>
          </p:cNvPr>
          <p:cNvSpPr/>
          <p:nvPr/>
        </p:nvSpPr>
        <p:spPr>
          <a:xfrm>
            <a:off x="3825121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1;p16">
            <a:extLst>
              <a:ext uri="{FF2B5EF4-FFF2-40B4-BE49-F238E27FC236}">
                <a16:creationId xmlns:a16="http://schemas.microsoft.com/office/drawing/2014/main" id="{7B145BA4-375F-51E8-86AF-25A98E70D239}"/>
              </a:ext>
            </a:extLst>
          </p:cNvPr>
          <p:cNvSpPr/>
          <p:nvPr/>
        </p:nvSpPr>
        <p:spPr>
          <a:xfrm>
            <a:off x="1926651" y="3005816"/>
            <a:ext cx="65596" cy="65099"/>
          </a:xfrm>
          <a:custGeom>
            <a:avLst/>
            <a:gdLst/>
            <a:ahLst/>
            <a:cxnLst/>
            <a:rect l="l" t="t" r="r" b="b"/>
            <a:pathLst>
              <a:path w="660" h="655" extrusionOk="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2;p16">
            <a:extLst>
              <a:ext uri="{FF2B5EF4-FFF2-40B4-BE49-F238E27FC236}">
                <a16:creationId xmlns:a16="http://schemas.microsoft.com/office/drawing/2014/main" id="{B688AF18-4099-56FD-7A31-0A6EC7932BDB}"/>
              </a:ext>
            </a:extLst>
          </p:cNvPr>
          <p:cNvSpPr/>
          <p:nvPr/>
        </p:nvSpPr>
        <p:spPr>
          <a:xfrm>
            <a:off x="3977082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3;p16">
            <a:extLst>
              <a:ext uri="{FF2B5EF4-FFF2-40B4-BE49-F238E27FC236}">
                <a16:creationId xmlns:a16="http://schemas.microsoft.com/office/drawing/2014/main" id="{A157B465-394F-6EA3-3422-87BAC9BFE5B0}"/>
              </a:ext>
            </a:extLst>
          </p:cNvPr>
          <p:cNvSpPr/>
          <p:nvPr/>
        </p:nvSpPr>
        <p:spPr>
          <a:xfrm>
            <a:off x="3950943" y="2360799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;p16">
            <a:extLst>
              <a:ext uri="{FF2B5EF4-FFF2-40B4-BE49-F238E27FC236}">
                <a16:creationId xmlns:a16="http://schemas.microsoft.com/office/drawing/2014/main" id="{7C2A67B0-26DE-A076-97EE-7094824CFB77}"/>
              </a:ext>
            </a:extLst>
          </p:cNvPr>
          <p:cNvSpPr/>
          <p:nvPr/>
        </p:nvSpPr>
        <p:spPr>
          <a:xfrm>
            <a:off x="3575662" y="2291725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5;p16">
            <a:extLst>
              <a:ext uri="{FF2B5EF4-FFF2-40B4-BE49-F238E27FC236}">
                <a16:creationId xmlns:a16="http://schemas.microsoft.com/office/drawing/2014/main" id="{6D256D61-612E-3A3B-1ACB-B3530416BACE}"/>
              </a:ext>
            </a:extLst>
          </p:cNvPr>
          <p:cNvSpPr/>
          <p:nvPr/>
        </p:nvSpPr>
        <p:spPr>
          <a:xfrm>
            <a:off x="3544952" y="289728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6;p16">
            <a:extLst>
              <a:ext uri="{FF2B5EF4-FFF2-40B4-BE49-F238E27FC236}">
                <a16:creationId xmlns:a16="http://schemas.microsoft.com/office/drawing/2014/main" id="{0ED2DDC3-1FEA-EF5F-5A5D-CB4B271E3469}"/>
              </a:ext>
            </a:extLst>
          </p:cNvPr>
          <p:cNvSpPr/>
          <p:nvPr/>
        </p:nvSpPr>
        <p:spPr>
          <a:xfrm>
            <a:off x="5442925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7;p16">
            <a:extLst>
              <a:ext uri="{FF2B5EF4-FFF2-40B4-BE49-F238E27FC236}">
                <a16:creationId xmlns:a16="http://schemas.microsoft.com/office/drawing/2014/main" id="{3B5BBC4D-E6CE-1E8B-05AE-871E4571CE7E}"/>
              </a:ext>
            </a:extLst>
          </p:cNvPr>
          <p:cNvSpPr/>
          <p:nvPr/>
        </p:nvSpPr>
        <p:spPr>
          <a:xfrm>
            <a:off x="5591407" y="2495368"/>
            <a:ext cx="1085908" cy="1086007"/>
          </a:xfrm>
          <a:custGeom>
            <a:avLst/>
            <a:gdLst/>
            <a:ahLst/>
            <a:cxnLst/>
            <a:rect l="l" t="t" r="r" b="b"/>
            <a:pathLst>
              <a:path w="10926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8;p16">
            <a:extLst>
              <a:ext uri="{FF2B5EF4-FFF2-40B4-BE49-F238E27FC236}">
                <a16:creationId xmlns:a16="http://schemas.microsoft.com/office/drawing/2014/main" id="{41617757-079F-D33B-736C-718D20F60C81}"/>
              </a:ext>
            </a:extLst>
          </p:cNvPr>
          <p:cNvSpPr/>
          <p:nvPr/>
        </p:nvSpPr>
        <p:spPr>
          <a:xfrm>
            <a:off x="5565865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9;p16">
            <a:extLst>
              <a:ext uri="{FF2B5EF4-FFF2-40B4-BE49-F238E27FC236}">
                <a16:creationId xmlns:a16="http://schemas.microsoft.com/office/drawing/2014/main" id="{AD9BD138-9C32-EAFB-A309-406DA135C56A}"/>
              </a:ext>
            </a:extLst>
          </p:cNvPr>
          <p:cNvSpPr/>
          <p:nvPr/>
        </p:nvSpPr>
        <p:spPr>
          <a:xfrm>
            <a:off x="5177266" y="3034241"/>
            <a:ext cx="1901482" cy="642242"/>
          </a:xfrm>
          <a:custGeom>
            <a:avLst/>
            <a:gdLst/>
            <a:ahLst/>
            <a:cxnLst/>
            <a:rect l="l" t="t" r="r" b="b"/>
            <a:pathLst>
              <a:path w="19132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0;p16">
            <a:extLst>
              <a:ext uri="{FF2B5EF4-FFF2-40B4-BE49-F238E27FC236}">
                <a16:creationId xmlns:a16="http://schemas.microsoft.com/office/drawing/2014/main" id="{69D72C4C-C422-7D28-4717-A1F418ED23A5}"/>
              </a:ext>
            </a:extLst>
          </p:cNvPr>
          <p:cNvSpPr/>
          <p:nvPr/>
        </p:nvSpPr>
        <p:spPr>
          <a:xfrm>
            <a:off x="7044429" y="300581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1;p16">
            <a:extLst>
              <a:ext uri="{FF2B5EF4-FFF2-40B4-BE49-F238E27FC236}">
                <a16:creationId xmlns:a16="http://schemas.microsoft.com/office/drawing/2014/main" id="{2BFD1158-FEAD-7428-437B-C9F5D9B314DE}"/>
              </a:ext>
            </a:extLst>
          </p:cNvPr>
          <p:cNvSpPr/>
          <p:nvPr/>
        </p:nvSpPr>
        <p:spPr>
          <a:xfrm>
            <a:off x="5146457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58040EB7-E2C0-960B-486F-26E042F45481}"/>
              </a:ext>
            </a:extLst>
          </p:cNvPr>
          <p:cNvSpPr txBox="1"/>
          <p:nvPr/>
        </p:nvSpPr>
        <p:spPr>
          <a:xfrm>
            <a:off x="731729" y="2587979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Case 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82;p16">
            <a:extLst>
              <a:ext uri="{FF2B5EF4-FFF2-40B4-BE49-F238E27FC236}">
                <a16:creationId xmlns:a16="http://schemas.microsoft.com/office/drawing/2014/main" id="{4AF8C772-045B-3DCF-D12B-826C45542481}"/>
              </a:ext>
            </a:extLst>
          </p:cNvPr>
          <p:cNvSpPr txBox="1"/>
          <p:nvPr/>
        </p:nvSpPr>
        <p:spPr>
          <a:xfrm>
            <a:off x="3961817" y="2469825"/>
            <a:ext cx="1137600" cy="7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Warehouse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OLAP &amp; OLTP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30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83;p16">
            <a:extLst>
              <a:ext uri="{FF2B5EF4-FFF2-40B4-BE49-F238E27FC236}">
                <a16:creationId xmlns:a16="http://schemas.microsoft.com/office/drawing/2014/main" id="{CA4860B6-B629-7431-E29F-55F3941BED1A}"/>
              </a:ext>
            </a:extLst>
          </p:cNvPr>
          <p:cNvSpPr txBox="1"/>
          <p:nvPr/>
        </p:nvSpPr>
        <p:spPr>
          <a:xfrm>
            <a:off x="5587393" y="2689281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SQL Aggregation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84;p16">
            <a:extLst>
              <a:ext uri="{FF2B5EF4-FFF2-40B4-BE49-F238E27FC236}">
                <a16:creationId xmlns:a16="http://schemas.microsoft.com/office/drawing/2014/main" id="{364A6125-384D-2EA0-D481-7D31E9CB61BA}"/>
              </a:ext>
            </a:extLst>
          </p:cNvPr>
          <p:cNvSpPr txBox="1"/>
          <p:nvPr/>
        </p:nvSpPr>
        <p:spPr>
          <a:xfrm>
            <a:off x="2342480" y="263801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</a:p>
        </p:txBody>
      </p:sp>
      <p:sp>
        <p:nvSpPr>
          <p:cNvPr id="33" name="Google Shape;142;p16">
            <a:extLst>
              <a:ext uri="{FF2B5EF4-FFF2-40B4-BE49-F238E27FC236}">
                <a16:creationId xmlns:a16="http://schemas.microsoft.com/office/drawing/2014/main" id="{D63D09FA-EABB-086B-8461-1AE2473FB5E6}"/>
              </a:ext>
            </a:extLst>
          </p:cNvPr>
          <p:cNvSpPr/>
          <p:nvPr/>
        </p:nvSpPr>
        <p:spPr>
          <a:xfrm>
            <a:off x="7228747" y="2391261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3;p16">
            <a:extLst>
              <a:ext uri="{FF2B5EF4-FFF2-40B4-BE49-F238E27FC236}">
                <a16:creationId xmlns:a16="http://schemas.microsoft.com/office/drawing/2014/main" id="{7D545A35-9677-1F79-926D-A6840A8861AB}"/>
              </a:ext>
            </a:extLst>
          </p:cNvPr>
          <p:cNvSpPr/>
          <p:nvPr/>
        </p:nvSpPr>
        <p:spPr>
          <a:xfrm>
            <a:off x="7198067" y="2365222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4;p16">
            <a:extLst>
              <a:ext uri="{FF2B5EF4-FFF2-40B4-BE49-F238E27FC236}">
                <a16:creationId xmlns:a16="http://schemas.microsoft.com/office/drawing/2014/main" id="{5928D0A8-E493-294F-D170-B4BDFD665C46}"/>
              </a:ext>
            </a:extLst>
          </p:cNvPr>
          <p:cNvSpPr/>
          <p:nvPr/>
        </p:nvSpPr>
        <p:spPr>
          <a:xfrm>
            <a:off x="6822786" y="2296148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5;p16">
            <a:extLst>
              <a:ext uri="{FF2B5EF4-FFF2-40B4-BE49-F238E27FC236}">
                <a16:creationId xmlns:a16="http://schemas.microsoft.com/office/drawing/2014/main" id="{6F6FC6D1-EEC8-DAF9-A4BF-B2903E00F8AE}"/>
              </a:ext>
            </a:extLst>
          </p:cNvPr>
          <p:cNvSpPr/>
          <p:nvPr/>
        </p:nvSpPr>
        <p:spPr>
          <a:xfrm>
            <a:off x="6792076" y="2901709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6;p16">
            <a:extLst>
              <a:ext uri="{FF2B5EF4-FFF2-40B4-BE49-F238E27FC236}">
                <a16:creationId xmlns:a16="http://schemas.microsoft.com/office/drawing/2014/main" id="{DE715DA7-D4B9-9ACF-AD1E-ECC2047675E2}"/>
              </a:ext>
            </a:extLst>
          </p:cNvPr>
          <p:cNvSpPr/>
          <p:nvPr/>
        </p:nvSpPr>
        <p:spPr>
          <a:xfrm>
            <a:off x="8690049" y="2901709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2;p16">
            <a:extLst>
              <a:ext uri="{FF2B5EF4-FFF2-40B4-BE49-F238E27FC236}">
                <a16:creationId xmlns:a16="http://schemas.microsoft.com/office/drawing/2014/main" id="{7BA73819-5EA2-70FE-9EB9-EFEBF9D58E8F}"/>
              </a:ext>
            </a:extLst>
          </p:cNvPr>
          <p:cNvSpPr txBox="1"/>
          <p:nvPr/>
        </p:nvSpPr>
        <p:spPr>
          <a:xfrm>
            <a:off x="7212273" y="2683685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83;p16">
            <a:extLst>
              <a:ext uri="{FF2B5EF4-FFF2-40B4-BE49-F238E27FC236}">
                <a16:creationId xmlns:a16="http://schemas.microsoft.com/office/drawing/2014/main" id="{C442CAE0-4CDD-583E-A607-A3F69EB3312C}"/>
              </a:ext>
            </a:extLst>
          </p:cNvPr>
          <p:cNvSpPr txBox="1"/>
          <p:nvPr/>
        </p:nvSpPr>
        <p:spPr>
          <a:xfrm>
            <a:off x="7197351" y="2699916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1st Sept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04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Case Work (28/08/2023)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14990" cy="1210236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 case study that involving implementing a complete CI/CD workflow for a Spring-Boot application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Azure DevOps, GitHub, GitHub Actions, Maven, Docker, Azure WebApp, Azure VM, Prometheus 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99A2-014B-9DF3-B17B-21A498841001}"/>
              </a:ext>
            </a:extLst>
          </p:cNvPr>
          <p:cNvSpPr txBox="1"/>
          <p:nvPr/>
        </p:nvSpPr>
        <p:spPr>
          <a:xfrm>
            <a:off x="3571461" y="4819215"/>
            <a:ext cx="2001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604020202020204" pitchFamily="34" charset="0"/>
              </a:rPr>
              <a:t>Azure DevOps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D9751-42FB-0E49-62A8-A84239F35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8" y="2435986"/>
            <a:ext cx="3695926" cy="23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F27E2-427A-0058-A08F-5D5E10F97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66" y="2435986"/>
            <a:ext cx="3695926" cy="230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A1C1CA-7264-EA32-2BC0-E5CFC06E1D13}"/>
              </a:ext>
            </a:extLst>
          </p:cNvPr>
          <p:cNvSpPr txBox="1"/>
          <p:nvPr/>
        </p:nvSpPr>
        <p:spPr>
          <a:xfrm flipH="1">
            <a:off x="4705481" y="1317271"/>
            <a:ext cx="292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503050000020004" pitchFamily="34" charset="0"/>
              </a:rPr>
              <a:t>Creating </a:t>
            </a:r>
            <a:r>
              <a:rPr lang="en-US" sz="1200" dirty="0" err="1">
                <a:latin typeface="Fira Sans Condensed" panose="020B0503050000020004" pitchFamily="34" charset="0"/>
              </a:rPr>
              <a:t>Dockerfile</a:t>
            </a:r>
            <a:r>
              <a:rPr lang="en-US" sz="1200" dirty="0">
                <a:latin typeface="Fira Sans Condensed" panose="020B0503050000020004" pitchFamily="34" charset="0"/>
              </a:rPr>
              <a:t> on Azure VM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FF613-4A32-9135-62A4-C7F0AA67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1" y="157596"/>
            <a:ext cx="4154160" cy="2596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50C2E-991D-9D92-0948-FCB834DF02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07" y="2753946"/>
            <a:ext cx="4250266" cy="22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29C4D3-7A67-E9ED-D640-0CA17D0CF6FE}"/>
              </a:ext>
            </a:extLst>
          </p:cNvPr>
          <p:cNvSpPr txBox="1"/>
          <p:nvPr/>
        </p:nvSpPr>
        <p:spPr>
          <a:xfrm flipH="1">
            <a:off x="897983" y="3731425"/>
            <a:ext cx="292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Fira Sans Condensed" panose="020B0503050000020004" pitchFamily="34" charset="0"/>
              </a:rPr>
              <a:t>Github</a:t>
            </a:r>
            <a:r>
              <a:rPr lang="en-US" sz="1200" dirty="0">
                <a:latin typeface="Fira Sans Condensed" panose="020B0503050000020004" pitchFamily="34" charset="0"/>
              </a:rPr>
              <a:t> Actions </a:t>
            </a:r>
            <a:r>
              <a:rPr lang="en-US" sz="1200" dirty="0" err="1">
                <a:latin typeface="Fira Sans Condensed" panose="020B0503050000020004" pitchFamily="34" charset="0"/>
              </a:rPr>
              <a:t>yml</a:t>
            </a:r>
            <a:r>
              <a:rPr lang="en-US" sz="1200" dirty="0">
                <a:latin typeface="Fira Sans Condensed" panose="020B05030500000200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A1C1CA-7264-EA32-2BC0-E5CFC06E1D13}"/>
              </a:ext>
            </a:extLst>
          </p:cNvPr>
          <p:cNvSpPr txBox="1"/>
          <p:nvPr/>
        </p:nvSpPr>
        <p:spPr>
          <a:xfrm flipH="1">
            <a:off x="897983" y="1344882"/>
            <a:ext cx="292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503050000020004" pitchFamily="34" charset="0"/>
              </a:rPr>
              <a:t>Azure Web App Deployed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9C4D3-7A67-E9ED-D640-0CA17D0CF6FE}"/>
              </a:ext>
            </a:extLst>
          </p:cNvPr>
          <p:cNvSpPr txBox="1"/>
          <p:nvPr/>
        </p:nvSpPr>
        <p:spPr>
          <a:xfrm flipH="1">
            <a:off x="5406482" y="3683502"/>
            <a:ext cx="292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503050000020004" pitchFamily="34" charset="0"/>
              </a:rPr>
              <a:t>App Deployed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E9F55-A4BA-BCBC-9280-C9D1997A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07" y="155174"/>
            <a:ext cx="4250266" cy="2656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A2B9A-E721-099F-9D5B-5421009A3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2" b="18502"/>
          <a:stretch/>
        </p:blipFill>
        <p:spPr>
          <a:xfrm>
            <a:off x="148927" y="2811590"/>
            <a:ext cx="3968941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Business Intelligence (29/08/2023)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analytics and its importance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data warehouse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RDBMS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Cardinality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 modelling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</a:t>
            </a: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Data Warehouse &amp; Data Lakes (30/08/2023)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- </a:t>
            </a: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relational database that is designed for query and analysis rather than transaction processing.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Lakes - </a:t>
            </a: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a system or repository that stores large amounts of data in its natural form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Star, Galaxy and Snowflake schemas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Sorting, filtering in SQL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OLAP and OLTP -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 two types of online processing systems that help turn data into information</a:t>
            </a:r>
            <a:endParaRPr lang="en-US" sz="1600" dirty="0">
              <a:solidFill>
                <a:schemeClr val="tx1"/>
              </a:solidFill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-US" sz="1600" i="0" u="none" strike="noStrike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OLTP is optimized for executing online database transactions</a:t>
            </a:r>
            <a:endParaRPr lang="en-US" sz="1600" baseline="300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OLAP is optimized for conducting complex data analysis</a:t>
            </a:r>
            <a:endParaRPr lang="en-US" sz="12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Aggregation (31/08/2023)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16633" cy="3204733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on Azure SQL Database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ecuted queries on the azure </a:t>
            </a:r>
            <a:r>
              <a:rPr lang="en-US" sz="1600" dirty="0" err="1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Aggregation statements –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MIN		2. MAX</a:t>
            </a:r>
            <a:endParaRPr lang="en-US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SUM	4. AVG</a:t>
            </a:r>
            <a:endParaRPr lang="en-US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AC944-2864-B801-2E0F-844F91FE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28" y="445025"/>
            <a:ext cx="4806272" cy="30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SQL (01/09/2023)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4675"/>
            <a:ext cx="3347207" cy="2247375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join, outer join on Azure SQL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Corelated nested queries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Chasm and Fan Traps – in a DB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UNION, INTERSECTION</a:t>
            </a:r>
            <a:endParaRPr lang="en-US" sz="16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66262-7D1E-8E6E-9FA6-7A00FE60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86" y="445026"/>
            <a:ext cx="4888051" cy="30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40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281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Sans Condensed</vt:lpstr>
      <vt:lpstr>Fira Sans Extra Condensed</vt:lpstr>
      <vt:lpstr>Customer Journey Map by Slidesgo</vt:lpstr>
      <vt:lpstr>PowerPoint Presentation</vt:lpstr>
      <vt:lpstr>Timeline</vt:lpstr>
      <vt:lpstr>Case Work (28/08/2023)</vt:lpstr>
      <vt:lpstr>PowerPoint Presentation</vt:lpstr>
      <vt:lpstr>PowerPoint Presentation</vt:lpstr>
      <vt:lpstr>Business Intelligence (29/08/2023)</vt:lpstr>
      <vt:lpstr>Data Warehouse &amp; Data Lakes (30/08/2023)</vt:lpstr>
      <vt:lpstr>Aggregation (31/08/2023)</vt:lpstr>
      <vt:lpstr>Azure SQL (01/09/2023)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Sehrawat, Mohammad Aadil SBOBNG-PTIY/FAA</cp:lastModifiedBy>
  <cp:revision>8</cp:revision>
  <dcterms:modified xsi:type="dcterms:W3CDTF">2023-09-01T15:16:35Z</dcterms:modified>
</cp:coreProperties>
</file>