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8" r:id="rId3"/>
    <p:sldId id="259" r:id="rId4"/>
    <p:sldId id="260" r:id="rId5"/>
    <p:sldId id="262" r:id="rId6"/>
    <p:sldId id="263" r:id="rId7"/>
    <p:sldId id="264" r:id="rId8"/>
    <p:sldId id="26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DDFF697-A03D-4C64-BBD7-479E71228D61}"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246367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FF697-A03D-4C64-BBD7-479E71228D61}"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110910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FF697-A03D-4C64-BBD7-479E71228D61}"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2570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FF697-A03D-4C64-BBD7-479E71228D61}"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351605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DFF697-A03D-4C64-BBD7-479E71228D61}"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392843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DDFF697-A03D-4C64-BBD7-479E71228D61}"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390573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DDFF697-A03D-4C64-BBD7-479E71228D61}"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126021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DDFF697-A03D-4C64-BBD7-479E71228D61}"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427590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FF697-A03D-4C64-BBD7-479E71228D61}" type="datetimeFigureOut">
              <a:rPr lang="en-IN" smtClean="0"/>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13165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DFF697-A03D-4C64-BBD7-479E71228D61}"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158310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DFF697-A03D-4C64-BBD7-479E71228D61}"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70738-ABC8-4372-9EC3-8468CB9DC501}" type="slidenum">
              <a:rPr lang="en-IN" smtClean="0"/>
              <a:t>‹#›</a:t>
            </a:fld>
            <a:endParaRPr lang="en-IN"/>
          </a:p>
        </p:txBody>
      </p:sp>
    </p:spTree>
    <p:extLst>
      <p:ext uri="{BB962C8B-B14F-4D97-AF65-F5344CB8AC3E}">
        <p14:creationId xmlns:p14="http://schemas.microsoft.com/office/powerpoint/2010/main" val="415774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FF697-A03D-4C64-BBD7-479E71228D61}" type="datetimeFigureOut">
              <a:rPr lang="en-IN" smtClean="0"/>
              <a:t>03-02-2022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70738-ABC8-4372-9EC3-8468CB9DC501}" type="slidenum">
              <a:rPr lang="en-IN" smtClean="0"/>
              <a:t>‹#›</a:t>
            </a:fld>
            <a:endParaRPr lang="en-IN"/>
          </a:p>
        </p:txBody>
      </p:sp>
    </p:spTree>
    <p:extLst>
      <p:ext uri="{BB962C8B-B14F-4D97-AF65-F5344CB8AC3E}">
        <p14:creationId xmlns:p14="http://schemas.microsoft.com/office/powerpoint/2010/main" val="207363080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4AA4-3CFE-425E-A627-040D9C76E041}"/>
              </a:ext>
            </a:extLst>
          </p:cNvPr>
          <p:cNvSpPr>
            <a:spLocks noGrp="1"/>
          </p:cNvSpPr>
          <p:nvPr>
            <p:ph type="ctrTitle"/>
          </p:nvPr>
        </p:nvSpPr>
        <p:spPr>
          <a:xfrm>
            <a:off x="2016951" y="2276669"/>
            <a:ext cx="8158098" cy="905070"/>
          </a:xfrm>
        </p:spPr>
        <p:txBody>
          <a:bodyPr>
            <a:noAutofit/>
          </a:bodyPr>
          <a:lstStyle/>
          <a:p>
            <a:r>
              <a:rPr lang="en-US" sz="5400" dirty="0" err="1">
                <a:latin typeface="Copperplate Gothic Light" panose="020E0507020206020404" pitchFamily="34" charset="0"/>
              </a:rPr>
              <a:t>Ragnarok</a:t>
            </a:r>
            <a:endParaRPr lang="en-IN" sz="5400" dirty="0">
              <a:latin typeface="Copperplate Gothic Light" panose="020E0507020206020404" pitchFamily="34" charset="0"/>
            </a:endParaRPr>
          </a:p>
        </p:txBody>
      </p:sp>
      <p:sp>
        <p:nvSpPr>
          <p:cNvPr id="3" name="Subtitle 2">
            <a:extLst>
              <a:ext uri="{FF2B5EF4-FFF2-40B4-BE49-F238E27FC236}">
                <a16:creationId xmlns:a16="http://schemas.microsoft.com/office/drawing/2014/main" id="{09CC8EC2-D47F-4FD3-B81E-37C70C8DF4BC}"/>
              </a:ext>
            </a:extLst>
          </p:cNvPr>
          <p:cNvSpPr>
            <a:spLocks noGrp="1"/>
          </p:cNvSpPr>
          <p:nvPr>
            <p:ph type="subTitle" idx="1"/>
          </p:nvPr>
        </p:nvSpPr>
        <p:spPr>
          <a:xfrm>
            <a:off x="1757889" y="3191070"/>
            <a:ext cx="8676222" cy="1905000"/>
          </a:xfrm>
        </p:spPr>
        <p:txBody>
          <a:bodyPr/>
          <a:lstStyle/>
          <a:p>
            <a:r>
              <a:rPr lang="en-US" dirty="0" smtClean="0">
                <a:latin typeface="Century Gothic" panose="020B0502020202020204" pitchFamily="34" charset="0"/>
              </a:rPr>
              <a:t>Square 1</a:t>
            </a:r>
          </a:p>
          <a:p>
            <a:r>
              <a:rPr lang="en-US" dirty="0" smtClean="0">
                <a:latin typeface="Century Gothic" panose="020B0502020202020204" pitchFamily="34" charset="0"/>
              </a:rPr>
              <a:t>ISTE Concrete</a:t>
            </a:r>
            <a:endParaRPr lang="en-IN" dirty="0">
              <a:latin typeface="Century Gothic" panose="020B0502020202020204" pitchFamily="34" charset="0"/>
            </a:endParaRPr>
          </a:p>
        </p:txBody>
      </p:sp>
      <p:sp>
        <p:nvSpPr>
          <p:cNvPr id="4" name="Google Shape;56;p13"/>
          <p:cNvSpPr txBox="1"/>
          <p:nvPr/>
        </p:nvSpPr>
        <p:spPr>
          <a:xfrm>
            <a:off x="2853000" y="213998"/>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092394"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381988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C7DA-E987-4C6D-9725-58F35F9EB0B4}"/>
              </a:ext>
            </a:extLst>
          </p:cNvPr>
          <p:cNvSpPr>
            <a:spLocks noGrp="1"/>
          </p:cNvSpPr>
          <p:nvPr>
            <p:ph type="title"/>
          </p:nvPr>
        </p:nvSpPr>
        <p:spPr/>
        <p:txBody>
          <a:bodyPr/>
          <a:lstStyle/>
          <a:p>
            <a:r>
              <a:rPr lang="en-US" dirty="0"/>
              <a:t>Production Cost</a:t>
            </a:r>
            <a:endParaRPr lang="en-IN" dirty="0"/>
          </a:p>
        </p:txBody>
      </p:sp>
      <p:sp>
        <p:nvSpPr>
          <p:cNvPr id="3" name="Content Placeholder 2">
            <a:extLst>
              <a:ext uri="{FF2B5EF4-FFF2-40B4-BE49-F238E27FC236}">
                <a16:creationId xmlns:a16="http://schemas.microsoft.com/office/drawing/2014/main" id="{54288FCF-9A88-44D5-B692-548EED8A0CA0}"/>
              </a:ext>
            </a:extLst>
          </p:cNvPr>
          <p:cNvSpPr>
            <a:spLocks noGrp="1"/>
          </p:cNvSpPr>
          <p:nvPr>
            <p:ph idx="1"/>
          </p:nvPr>
        </p:nvSpPr>
        <p:spPr>
          <a:xfrm>
            <a:off x="838200" y="1690688"/>
            <a:ext cx="10515600" cy="4351338"/>
          </a:xfrm>
        </p:spPr>
        <p:txBody>
          <a:bodyPr>
            <a:normAutofit fontScale="92500" lnSpcReduction="10000"/>
          </a:bodyPr>
          <a:lstStyle/>
          <a:p>
            <a:r>
              <a:rPr lang="en-US" dirty="0"/>
              <a:t>Production cost depend on the type of plant and the capacity</a:t>
            </a:r>
            <a:endParaRPr lang="en-IN" dirty="0"/>
          </a:p>
          <a:p>
            <a:r>
              <a:rPr lang="en-US" dirty="0"/>
              <a:t>Total Fixed cost is calculated by multiplying the fixed cost to the size of manufacturing plant. </a:t>
            </a:r>
          </a:p>
          <a:p>
            <a:r>
              <a:rPr lang="en-US" b="1" dirty="0"/>
              <a:t>Total Fixed Cost (TFC) = Fixed Costs x Size of Manufacturing Plant </a:t>
            </a:r>
            <a:endParaRPr lang="en-IN" dirty="0"/>
          </a:p>
          <a:p>
            <a:r>
              <a:rPr lang="en-US" dirty="0"/>
              <a:t>Total Variable cost is calculated by multiplying the variable cost specified to the desired production capacity of the manufacturing plant. </a:t>
            </a:r>
          </a:p>
          <a:p>
            <a:r>
              <a:rPr lang="en-US" b="1" dirty="0"/>
              <a:t>Total Variable Cost (TVC) = Variable Cost x Production Capacity of Manufacturing Plant </a:t>
            </a:r>
          </a:p>
          <a:p>
            <a:pPr marL="0" indent="0">
              <a:buNone/>
            </a:pPr>
            <a:endParaRPr lang="en-US" b="1" dirty="0"/>
          </a:p>
          <a:p>
            <a:pPr marL="0" indent="0">
              <a:buNone/>
            </a:pPr>
            <a:r>
              <a:rPr lang="en-US" b="1" dirty="0"/>
              <a:t>Total Production Cost = TFC+TVC</a:t>
            </a:r>
          </a:p>
          <a:p>
            <a:endParaRPr lang="en-IN"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421535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708E-A3CC-409C-B680-368EAD33B640}"/>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5625CB5-02B2-4961-B4D9-1955E7ED538C}"/>
              </a:ext>
            </a:extLst>
          </p:cNvPr>
          <p:cNvSpPr>
            <a:spLocks noGrp="1"/>
          </p:cNvSpPr>
          <p:nvPr>
            <p:ph idx="1"/>
          </p:nvPr>
        </p:nvSpPr>
        <p:spPr/>
        <p:txBody>
          <a:bodyPr/>
          <a:lstStyle/>
          <a:p>
            <a:r>
              <a:rPr lang="en-US" dirty="0"/>
              <a:t>For instance, you decide to set up a Medium Size quarry at </a:t>
            </a:r>
            <a:r>
              <a:rPr lang="en-US" dirty="0" err="1"/>
              <a:t>Ribe</a:t>
            </a:r>
            <a:r>
              <a:rPr lang="en-US" dirty="0"/>
              <a:t>. </a:t>
            </a:r>
          </a:p>
          <a:p>
            <a:r>
              <a:rPr lang="en-US" dirty="0"/>
              <a:t>Total Fixed Cost= Fixed Cost x Size of Quarry </a:t>
            </a:r>
            <a:r>
              <a:rPr lang="pl-PL" dirty="0"/>
              <a:t>= 114 x 10500 = 1197000 krona </a:t>
            </a:r>
          </a:p>
          <a:p>
            <a:r>
              <a:rPr lang="en-US" dirty="0"/>
              <a:t>Production capacity = 195000 blocks</a:t>
            </a:r>
          </a:p>
          <a:p>
            <a:r>
              <a:rPr lang="en-US" dirty="0"/>
              <a:t>Total Variable Cost= Variable Cost x Desired Production Capacity of Manufacturing Plant =</a:t>
            </a:r>
            <a:r>
              <a:rPr lang="pl-PL" dirty="0"/>
              <a:t>0.63 x 1</a:t>
            </a:r>
            <a:r>
              <a:rPr lang="en-US" dirty="0"/>
              <a:t>95</a:t>
            </a:r>
            <a:r>
              <a:rPr lang="pl-PL" dirty="0"/>
              <a:t>000 = 1</a:t>
            </a:r>
            <a:r>
              <a:rPr lang="en-US" dirty="0"/>
              <a:t>2285</a:t>
            </a:r>
            <a:r>
              <a:rPr lang="pl-PL" dirty="0"/>
              <a:t>0 krona </a:t>
            </a:r>
            <a:endParaRPr lang="en-IN"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2159491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DD2B-9119-4817-B42C-AE06AD9E99EB}"/>
              </a:ext>
            </a:extLst>
          </p:cNvPr>
          <p:cNvSpPr>
            <a:spLocks noGrp="1"/>
          </p:cNvSpPr>
          <p:nvPr>
            <p:ph type="title"/>
          </p:nvPr>
        </p:nvSpPr>
        <p:spPr/>
        <p:txBody>
          <a:bodyPr/>
          <a:lstStyle/>
          <a:p>
            <a:r>
              <a:rPr lang="en-US" dirty="0"/>
              <a:t>Distribution Cost</a:t>
            </a:r>
            <a:endParaRPr lang="en-IN" dirty="0"/>
          </a:p>
        </p:txBody>
      </p:sp>
      <p:sp>
        <p:nvSpPr>
          <p:cNvPr id="3" name="Content Placeholder 2">
            <a:extLst>
              <a:ext uri="{FF2B5EF4-FFF2-40B4-BE49-F238E27FC236}">
                <a16:creationId xmlns:a16="http://schemas.microsoft.com/office/drawing/2014/main" id="{55A2A485-526B-433F-A9D9-9526AB067BAA}"/>
              </a:ext>
            </a:extLst>
          </p:cNvPr>
          <p:cNvSpPr>
            <a:spLocks noGrp="1"/>
          </p:cNvSpPr>
          <p:nvPr>
            <p:ph idx="1"/>
          </p:nvPr>
        </p:nvSpPr>
        <p:spPr/>
        <p:txBody>
          <a:bodyPr>
            <a:normAutofit fontScale="92500" lnSpcReduction="10000"/>
          </a:bodyPr>
          <a:lstStyle/>
          <a:p>
            <a:r>
              <a:rPr lang="en-US" dirty="0"/>
              <a:t>Distribution cost for each region =Kilometers travelled * Price per km</a:t>
            </a:r>
          </a:p>
          <a:p>
            <a:pPr marL="0" indent="0">
              <a:buNone/>
            </a:pPr>
            <a:r>
              <a:rPr lang="en-US" dirty="0"/>
              <a:t>Example</a:t>
            </a:r>
          </a:p>
          <a:p>
            <a:r>
              <a:rPr lang="en-US" dirty="0"/>
              <a:t>Your Medium size quarry at </a:t>
            </a:r>
            <a:r>
              <a:rPr lang="en-US" dirty="0" err="1"/>
              <a:t>Ribe</a:t>
            </a:r>
            <a:r>
              <a:rPr lang="en-US" dirty="0"/>
              <a:t> is distributing </a:t>
            </a:r>
          </a:p>
          <a:p>
            <a:pPr marL="0" indent="0">
              <a:buNone/>
            </a:pPr>
            <a:r>
              <a:rPr lang="en-US" dirty="0"/>
              <a:t>30% = 30% of 195000 = 58500 to </a:t>
            </a:r>
            <a:r>
              <a:rPr lang="en-US" dirty="0" err="1"/>
              <a:t>Asgard</a:t>
            </a:r>
            <a:r>
              <a:rPr lang="en-US" dirty="0"/>
              <a:t> = 2100*189 = 396900</a:t>
            </a:r>
          </a:p>
          <a:p>
            <a:pPr marL="0" indent="0">
              <a:buNone/>
            </a:pPr>
            <a:r>
              <a:rPr lang="en-US" dirty="0"/>
              <a:t>20% = 20% of 195000 = 39000 to </a:t>
            </a:r>
            <a:r>
              <a:rPr lang="en-US" dirty="0" err="1"/>
              <a:t>Ragnarok</a:t>
            </a:r>
            <a:r>
              <a:rPr lang="en-US" dirty="0"/>
              <a:t> = 2100 *108 = 226800 </a:t>
            </a:r>
          </a:p>
          <a:p>
            <a:pPr marL="0" indent="0">
              <a:buNone/>
            </a:pPr>
            <a:r>
              <a:rPr lang="en-US" dirty="0"/>
              <a:t>45% = 45% of 195000 = 87750 to </a:t>
            </a:r>
            <a:r>
              <a:rPr lang="en-US" dirty="0" err="1"/>
              <a:t>Jotunn</a:t>
            </a:r>
            <a:r>
              <a:rPr lang="en-US" dirty="0"/>
              <a:t> = 2300*175 = 402500</a:t>
            </a:r>
          </a:p>
          <a:p>
            <a:pPr marL="0" indent="0">
              <a:buNone/>
            </a:pPr>
            <a:r>
              <a:rPr lang="en-US" dirty="0"/>
              <a:t>5% = 5% of 195000 = 9750 to Valhalla = 1900 * 180 = 342000       </a:t>
            </a:r>
          </a:p>
          <a:p>
            <a:pPr marL="0" indent="0">
              <a:buNone/>
            </a:pPr>
            <a:endParaRPr lang="en-US" dirty="0"/>
          </a:p>
          <a:p>
            <a:pPr marL="0" indent="0">
              <a:buNone/>
            </a:pPr>
            <a:r>
              <a:rPr lang="en-IN" dirty="0"/>
              <a:t>Total distribution cost for </a:t>
            </a:r>
            <a:r>
              <a:rPr lang="en-IN" dirty="0" err="1"/>
              <a:t>Ribe</a:t>
            </a:r>
            <a:r>
              <a:rPr lang="en-IN" dirty="0"/>
              <a:t> medium size =1370000, similarly for other plants</a:t>
            </a:r>
            <a:endParaRPr lang="en-US"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608353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4917-27F5-40D8-A0A8-041378B27754}"/>
              </a:ext>
            </a:extLst>
          </p:cNvPr>
          <p:cNvSpPr>
            <a:spLocks noGrp="1"/>
          </p:cNvSpPr>
          <p:nvPr>
            <p:ph type="title"/>
          </p:nvPr>
        </p:nvSpPr>
        <p:spPr/>
        <p:txBody>
          <a:bodyPr/>
          <a:lstStyle/>
          <a:p>
            <a:r>
              <a:rPr lang="en-US" dirty="0"/>
              <a:t>Evaluation Parameter</a:t>
            </a:r>
            <a:endParaRPr lang="en-IN" dirty="0"/>
          </a:p>
        </p:txBody>
      </p:sp>
      <p:sp>
        <p:nvSpPr>
          <p:cNvPr id="3" name="Content Placeholder 2">
            <a:extLst>
              <a:ext uri="{FF2B5EF4-FFF2-40B4-BE49-F238E27FC236}">
                <a16:creationId xmlns:a16="http://schemas.microsoft.com/office/drawing/2014/main" id="{236598C4-9BD1-4A65-9D7E-05A2F6CEC05E}"/>
              </a:ext>
            </a:extLst>
          </p:cNvPr>
          <p:cNvSpPr>
            <a:spLocks noGrp="1"/>
          </p:cNvSpPr>
          <p:nvPr>
            <p:ph idx="1"/>
          </p:nvPr>
        </p:nvSpPr>
        <p:spPr>
          <a:xfrm>
            <a:off x="838200" y="1540399"/>
            <a:ext cx="10270350" cy="4130728"/>
          </a:xfrm>
        </p:spPr>
        <p:txBody>
          <a:bodyPr>
            <a:noAutofit/>
          </a:bodyPr>
          <a:lstStyle/>
          <a:p>
            <a:r>
              <a:rPr lang="en-US" sz="2600" dirty="0"/>
              <a:t>The profit is the evaluating parameter</a:t>
            </a:r>
          </a:p>
          <a:p>
            <a:r>
              <a:rPr lang="en-US" sz="2600" dirty="0"/>
              <a:t>The Selling Price will be decided after all responses are taken. The supply and demand will drive the selling price. If there is more supply in </a:t>
            </a:r>
            <a:r>
              <a:rPr lang="en-US" sz="2600" dirty="0" err="1"/>
              <a:t>Ragnarok</a:t>
            </a:r>
            <a:r>
              <a:rPr lang="en-US" sz="2600" dirty="0"/>
              <a:t>, the price will drop and vice versa. The selling price will range from 20 krona to 35 krona </a:t>
            </a:r>
          </a:p>
          <a:p>
            <a:r>
              <a:rPr lang="en-US" sz="2600" dirty="0"/>
              <a:t>If you exceed the budget, the last plant will be removed</a:t>
            </a:r>
          </a:p>
          <a:p>
            <a:r>
              <a:rPr lang="en-US" sz="2600" dirty="0"/>
              <a:t>The savings on the budget will be added to profits</a:t>
            </a:r>
          </a:p>
          <a:p>
            <a:r>
              <a:rPr lang="en-US" sz="2600" dirty="0"/>
              <a:t>The person with maximum profits win</a:t>
            </a:r>
          </a:p>
          <a:p>
            <a:r>
              <a:rPr lang="en-US" sz="2600" dirty="0"/>
              <a:t>Using MS Excel for calculations is highly </a:t>
            </a:r>
            <a:r>
              <a:rPr lang="en-US" sz="2600" dirty="0" smtClean="0"/>
              <a:t>advised.</a:t>
            </a:r>
          </a:p>
          <a:p>
            <a:r>
              <a:rPr lang="en-US" sz="2600" dirty="0" smtClean="0"/>
              <a:t>Link to </a:t>
            </a:r>
            <a:r>
              <a:rPr lang="en-US" sz="2600" dirty="0"/>
              <a:t>the Google Form: </a:t>
            </a:r>
            <a:r>
              <a:rPr lang="en-US" sz="2600" u="sng" dirty="0"/>
              <a:t>https://forms.gle/4z65ZmYfhpUf7wkX7</a:t>
            </a:r>
          </a:p>
          <a:p>
            <a:r>
              <a:rPr lang="en-US" sz="2600" dirty="0" smtClean="0"/>
              <a:t>Fill the Form </a:t>
            </a:r>
            <a:r>
              <a:rPr lang="en-US" sz="2600" dirty="0"/>
              <a:t>by </a:t>
            </a:r>
            <a:r>
              <a:rPr lang="en-US" sz="2600" dirty="0" smtClean="0"/>
              <a:t>4</a:t>
            </a:r>
            <a:r>
              <a:rPr lang="en-US" sz="2600" baseline="30000" dirty="0" smtClean="0"/>
              <a:t>th</a:t>
            </a:r>
            <a:r>
              <a:rPr lang="en-US" sz="2600" dirty="0" smtClean="0"/>
              <a:t> </a:t>
            </a:r>
            <a:r>
              <a:rPr lang="en-US" sz="2600" dirty="0"/>
              <a:t>Feb 10:30 pm</a:t>
            </a:r>
            <a:r>
              <a:rPr lang="en-US" sz="2600" dirty="0" smtClean="0"/>
              <a:t>. </a:t>
            </a:r>
            <a:endParaRPr lang="en-IN" sz="2600" dirty="0"/>
          </a:p>
          <a:p>
            <a:pPr marL="0" indent="0">
              <a:buNone/>
            </a:pPr>
            <a:endParaRPr lang="en-IN" sz="2400"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9" name="Google Shape;58;p13"/>
          <p:cNvSpPr txBox="1"/>
          <p:nvPr/>
        </p:nvSpPr>
        <p:spPr>
          <a:xfrm>
            <a:off x="0" y="6515837"/>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2912021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0060"/>
            <a:ext cx="10515600" cy="1325563"/>
          </a:xfrm>
        </p:spPr>
        <p:txBody>
          <a:bodyPr/>
          <a:lstStyle/>
          <a:p>
            <a:r>
              <a:rPr lang="en-US" dirty="0" smtClean="0"/>
              <a:t>Importance Factor</a:t>
            </a:r>
            <a:endParaRPr lang="en-GB" dirty="0"/>
          </a:p>
        </p:txBody>
      </p:sp>
      <p:sp>
        <p:nvSpPr>
          <p:cNvPr id="3" name="Content Placeholder 2"/>
          <p:cNvSpPr>
            <a:spLocks noGrp="1"/>
          </p:cNvSpPr>
          <p:nvPr>
            <p:ph idx="1"/>
          </p:nvPr>
        </p:nvSpPr>
        <p:spPr/>
        <p:txBody>
          <a:bodyPr/>
          <a:lstStyle/>
          <a:p>
            <a:r>
              <a:rPr lang="en-US" dirty="0" smtClean="0"/>
              <a:t>It is used in determining the final selling price of bricks depending on the demand related to the bricks in the Viking cities </a:t>
            </a:r>
            <a:r>
              <a:rPr lang="en-US" dirty="0" err="1" smtClean="0"/>
              <a:t>Asgard</a:t>
            </a:r>
            <a:r>
              <a:rPr lang="en-US" dirty="0" smtClean="0"/>
              <a:t>, </a:t>
            </a:r>
            <a:r>
              <a:rPr lang="en-US" dirty="0" err="1" smtClean="0"/>
              <a:t>Ragnarok</a:t>
            </a:r>
            <a:r>
              <a:rPr lang="en-US" dirty="0" smtClean="0"/>
              <a:t>, </a:t>
            </a:r>
            <a:r>
              <a:rPr lang="en-US" dirty="0" err="1" smtClean="0"/>
              <a:t>Jotunn</a:t>
            </a:r>
            <a:r>
              <a:rPr lang="en-US" dirty="0" smtClean="0"/>
              <a:t> and Valhalla.</a:t>
            </a:r>
          </a:p>
          <a:p>
            <a:r>
              <a:rPr lang="en-US" dirty="0" smtClean="0"/>
              <a:t>Given details about the respective cities in previous slides can help determine the IF related to that area.</a:t>
            </a:r>
          </a:p>
          <a:p>
            <a:r>
              <a:rPr lang="en-US" dirty="0" smtClean="0"/>
              <a:t>The value of IF can vary from 0.95-1.15 depending on their relative demand in those cities.</a:t>
            </a:r>
            <a:endParaRPr lang="en-GB"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4900"/>
            <a:ext cx="12192000" cy="323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500" dirty="0">
                <a:solidFill>
                  <a:schemeClr val="dk1"/>
                </a:solidFill>
                <a:latin typeface="Calibri"/>
                <a:ea typeface="Calibri"/>
                <a:cs typeface="Calibri"/>
                <a:sym typeface="Calibri"/>
              </a:rPr>
              <a:t>+91 96867 49909</a:t>
            </a:r>
            <a:r>
              <a:rPr lang="en" sz="1500" b="0" i="0" u="none" strike="noStrike" cap="none" dirty="0">
                <a:solidFill>
                  <a:schemeClr val="dk1"/>
                </a:solidFill>
                <a:latin typeface="Calibri"/>
                <a:ea typeface="Calibri"/>
                <a:cs typeface="Calibri"/>
                <a:sym typeface="Calibri"/>
              </a:rPr>
              <a:t>  |  www.istenitk.com  |  istenitkchapter@gmail.com</a:t>
            </a:r>
            <a:endParaRPr dirty="0">
              <a:solidFill>
                <a:schemeClr val="dk1"/>
              </a:solidFill>
            </a:endParaRPr>
          </a:p>
        </p:txBody>
      </p:sp>
    </p:spTree>
    <p:extLst>
      <p:ext uri="{BB962C8B-B14F-4D97-AF65-F5344CB8AC3E}">
        <p14:creationId xmlns:p14="http://schemas.microsoft.com/office/powerpoint/2010/main" val="415430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4AA4-3CFE-425E-A627-040D9C76E041}"/>
              </a:ext>
            </a:extLst>
          </p:cNvPr>
          <p:cNvSpPr>
            <a:spLocks noGrp="1"/>
          </p:cNvSpPr>
          <p:nvPr>
            <p:ph type="ctrTitle"/>
          </p:nvPr>
        </p:nvSpPr>
        <p:spPr>
          <a:xfrm>
            <a:off x="2016951" y="146568"/>
            <a:ext cx="8158098" cy="905070"/>
          </a:xfrm>
        </p:spPr>
        <p:txBody>
          <a:bodyPr>
            <a:normAutofit/>
          </a:bodyPr>
          <a:lstStyle/>
          <a:p>
            <a:r>
              <a:rPr lang="en-US" sz="3200" dirty="0">
                <a:effectLst>
                  <a:glow rad="38100">
                    <a:schemeClr val="bg1">
                      <a:lumMod val="65000"/>
                      <a:lumOff val="35000"/>
                      <a:alpha val="50000"/>
                    </a:schemeClr>
                  </a:glow>
                </a:effectLst>
                <a:latin typeface="Arial" panose="020B0604020202020204" pitchFamily="34" charset="0"/>
                <a:cs typeface="Arial" panose="020B0604020202020204" pitchFamily="34" charset="0"/>
              </a:rPr>
              <a:t>BACKSTORY</a:t>
            </a:r>
            <a:endParaRPr lang="en-IN" sz="3200" dirty="0">
              <a:effectLst>
                <a:glow rad="38100">
                  <a:schemeClr val="bg1">
                    <a:lumMod val="65000"/>
                    <a:lumOff val="35000"/>
                    <a:alpha val="50000"/>
                  </a:schemeClr>
                </a:glo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C7AF0E-1083-4421-85A5-52311FB0E6B4}"/>
              </a:ext>
            </a:extLst>
          </p:cNvPr>
          <p:cNvSpPr txBox="1"/>
          <p:nvPr/>
        </p:nvSpPr>
        <p:spPr>
          <a:xfrm>
            <a:off x="828675" y="1285875"/>
            <a:ext cx="7877175" cy="489364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Before the invention of modern-day concrete using Portland cement, the Romans, during the late 3</a:t>
            </a:r>
            <a:r>
              <a:rPr lang="en-US" sz="2400" baseline="30000" dirty="0">
                <a:latin typeface="Arial" panose="020B0604020202020204" pitchFamily="34" charset="0"/>
                <a:cs typeface="Arial" panose="020B0604020202020204" pitchFamily="34" charset="0"/>
              </a:rPr>
              <a:t>rd</a:t>
            </a:r>
            <a:r>
              <a:rPr lang="en-US" sz="2400" dirty="0">
                <a:latin typeface="Arial" panose="020B0604020202020204" pitchFamily="34" charset="0"/>
                <a:cs typeface="Arial" panose="020B0604020202020204" pitchFamily="34" charset="0"/>
              </a:rPr>
              <a:t> Century BC developed Roman Concrete or </a:t>
            </a:r>
            <a:r>
              <a:rPr lang="en-IN" sz="2400" b="1" i="1" dirty="0">
                <a:latin typeface="Arial" panose="020B0604020202020204" pitchFamily="34" charset="0"/>
                <a:cs typeface="Arial" panose="020B0604020202020204" pitchFamily="34" charset="0"/>
              </a:rPr>
              <a:t>opus </a:t>
            </a:r>
            <a:r>
              <a:rPr lang="en-IN" sz="2400" b="1" i="1" dirty="0" err="1">
                <a:latin typeface="Arial" panose="020B0604020202020204" pitchFamily="34" charset="0"/>
                <a:cs typeface="Arial" panose="020B0604020202020204" pitchFamily="34" charset="0"/>
              </a:rPr>
              <a:t>caementicium</a:t>
            </a:r>
            <a:r>
              <a:rPr lang="en-IN" sz="2400" b="1" i="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when Roman builders used volcanic dust also called </a:t>
            </a:r>
            <a:r>
              <a:rPr lang="en-IN" sz="2400" b="1" i="1" dirty="0">
                <a:latin typeface="Arial" panose="020B0604020202020204" pitchFamily="34" charset="0"/>
                <a:cs typeface="Arial" panose="020B0604020202020204" pitchFamily="34" charset="0"/>
              </a:rPr>
              <a:t>pozzolana</a:t>
            </a:r>
            <a:r>
              <a:rPr lang="en-IN" sz="2400" dirty="0">
                <a:latin typeface="Arial" panose="020B0604020202020204" pitchFamily="34" charset="0"/>
                <a:cs typeface="Arial" panose="020B0604020202020204" pitchFamily="34" charset="0"/>
              </a:rPr>
              <a:t> to mortar a mixture of </a:t>
            </a:r>
            <a:r>
              <a:rPr lang="en-IN" sz="2400" b="1" dirty="0">
                <a:latin typeface="Arial" panose="020B0604020202020204" pitchFamily="34" charset="0"/>
                <a:cs typeface="Arial" panose="020B0604020202020204" pitchFamily="34" charset="0"/>
              </a:rPr>
              <a:t>gypsum</a:t>
            </a:r>
            <a:r>
              <a:rPr lang="en-IN" sz="2400" dirty="0">
                <a:latin typeface="Arial" panose="020B0604020202020204" pitchFamily="34" charset="0"/>
                <a:cs typeface="Arial" panose="020B0604020202020204" pitchFamily="34" charset="0"/>
              </a:rPr>
              <a:t> along with </a:t>
            </a:r>
            <a:r>
              <a:rPr lang="en-IN" sz="2400" b="1" dirty="0">
                <a:latin typeface="Arial" panose="020B0604020202020204" pitchFamily="34" charset="0"/>
                <a:cs typeface="Arial" panose="020B0604020202020204" pitchFamily="34" charset="0"/>
              </a:rPr>
              <a:t>aggregates</a:t>
            </a:r>
            <a:r>
              <a:rPr lang="en-IN" sz="2400" dirty="0">
                <a:latin typeface="Arial" panose="020B0604020202020204" pitchFamily="34" charset="0"/>
                <a:cs typeface="Arial" panose="020B0604020202020204" pitchFamily="34" charset="0"/>
              </a:rPr>
              <a:t> and </a:t>
            </a:r>
            <a:r>
              <a:rPr lang="en-IN" sz="2400" b="1" dirty="0">
                <a:latin typeface="Arial" panose="020B0604020202020204" pitchFamily="34" charset="0"/>
                <a:cs typeface="Arial" panose="020B0604020202020204" pitchFamily="34" charset="0"/>
              </a:rPr>
              <a:t>water</a:t>
            </a:r>
            <a:r>
              <a:rPr lang="en-IN" sz="2400" dirty="0">
                <a:latin typeface="Arial" panose="020B0604020202020204" pitchFamily="34" charset="0"/>
                <a:cs typeface="Arial" panose="020B0604020202020204" pitchFamily="34" charset="0"/>
              </a:rPr>
              <a:t> in a certain ratio to achieve greater strengths compared to mud-blocks used in construction.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You are a builder working for the Roman Empire. During the expansion of the Roman empire, you reach the Viking Kingdom and you are all set to revolutionize the construction techniques in this kingdom.</a:t>
            </a:r>
            <a:endParaRPr lang="en-IN" sz="2400" b="1"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2167FFD-9787-44CE-A8B8-6FAF7A318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298" y="1285875"/>
            <a:ext cx="2970893"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6;p13"/>
          <p:cNvSpPr txBox="1"/>
          <p:nvPr/>
        </p:nvSpPr>
        <p:spPr>
          <a:xfrm>
            <a:off x="2853000" y="146568"/>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6" name="Google Shape;54;p13" descr="National Institute of Technology Karnataka - Wikipedia"/>
          <p:cNvPicPr preferRelativeResize="0"/>
          <p:nvPr/>
        </p:nvPicPr>
        <p:blipFill rotWithShape="1">
          <a:blip r:embed="rId3">
            <a:alphaModFix/>
          </a:blip>
          <a:srcRect/>
          <a:stretch/>
        </p:blipFill>
        <p:spPr>
          <a:xfrm>
            <a:off x="126524" y="129562"/>
            <a:ext cx="643952" cy="608827"/>
          </a:xfrm>
          <a:prstGeom prst="rect">
            <a:avLst/>
          </a:prstGeom>
          <a:noFill/>
          <a:ln>
            <a:noFill/>
          </a:ln>
        </p:spPr>
      </p:pic>
      <p:pic>
        <p:nvPicPr>
          <p:cNvPr id="7" name="Google Shape;55;p13" descr="A picture containing drawing&#10;&#10;Description automatically generated"/>
          <p:cNvPicPr preferRelativeResize="0"/>
          <p:nvPr/>
        </p:nvPicPr>
        <p:blipFill rotWithShape="1">
          <a:blip r:embed="rId4">
            <a:alphaModFix/>
          </a:blip>
          <a:srcRect/>
          <a:stretch/>
        </p:blipFill>
        <p:spPr>
          <a:xfrm>
            <a:off x="11094226" y="146568"/>
            <a:ext cx="835100" cy="624707"/>
          </a:xfrm>
          <a:prstGeom prst="rect">
            <a:avLst/>
          </a:prstGeom>
          <a:noFill/>
          <a:ln>
            <a:noFill/>
          </a:ln>
        </p:spPr>
      </p:pic>
      <p:sp>
        <p:nvSpPr>
          <p:cNvPr id="8"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46351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DA89-B23D-4A02-BAAE-7CAF0AC55649}"/>
              </a:ext>
            </a:extLst>
          </p:cNvPr>
          <p:cNvSpPr>
            <a:spLocks noGrp="1"/>
          </p:cNvSpPr>
          <p:nvPr>
            <p:ph type="title"/>
          </p:nvPr>
        </p:nvSpPr>
        <p:spPr>
          <a:xfrm>
            <a:off x="1085850" y="358775"/>
            <a:ext cx="10515600" cy="1325563"/>
          </a:xfrm>
        </p:spPr>
        <p:txBody>
          <a:bodyPr/>
          <a:lstStyle/>
          <a:p>
            <a:r>
              <a:rPr lang="en-US" dirty="0"/>
              <a:t>The Viking Kingdom</a:t>
            </a:r>
            <a:endParaRPr lang="en-IN" dirty="0"/>
          </a:p>
        </p:txBody>
      </p:sp>
      <p:pic>
        <p:nvPicPr>
          <p:cNvPr id="2050" name="Picture 2" descr="The Ancient Kingdom of Saba (Sheba – Modern Yemen) – Brewminate">
            <a:extLst>
              <a:ext uri="{FF2B5EF4-FFF2-40B4-BE49-F238E27FC236}">
                <a16:creationId xmlns:a16="http://schemas.microsoft.com/office/drawing/2014/main" id="{3D48EF58-33CB-44F8-9C2E-CBC7773207A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557801" y="658721"/>
            <a:ext cx="4576516" cy="31282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36A1B4-D8A5-4466-8768-25B0EB005E31}"/>
              </a:ext>
            </a:extLst>
          </p:cNvPr>
          <p:cNvSpPr txBox="1"/>
          <p:nvPr/>
        </p:nvSpPr>
        <p:spPr>
          <a:xfrm>
            <a:off x="392430" y="1573927"/>
            <a:ext cx="9389746" cy="4893647"/>
          </a:xfrm>
          <a:prstGeom prst="rect">
            <a:avLst/>
          </a:prstGeom>
          <a:noFill/>
        </p:spPr>
        <p:txBody>
          <a:bodyPr wrap="square" rtlCol="0">
            <a:spAutoFit/>
          </a:bodyPr>
          <a:lstStyle/>
          <a:p>
            <a:r>
              <a:rPr lang="en-US" sz="2400" dirty="0"/>
              <a:t>The Viking Kingdom consists of 4 major regions</a:t>
            </a:r>
          </a:p>
          <a:p>
            <a:pPr marL="342900" indent="-342900">
              <a:buFont typeface="Arial" panose="020B0604020202020204" pitchFamily="34" charset="0"/>
              <a:buChar char="•"/>
            </a:pPr>
            <a:r>
              <a:rPr lang="en-US" sz="2400" dirty="0" err="1"/>
              <a:t>Asgard</a:t>
            </a:r>
            <a:endParaRPr lang="en-US" sz="2400" dirty="0"/>
          </a:p>
          <a:p>
            <a:pPr marL="342900" indent="-342900">
              <a:buFont typeface="Arial" panose="020B0604020202020204" pitchFamily="34" charset="0"/>
              <a:buChar char="•"/>
            </a:pPr>
            <a:r>
              <a:rPr lang="en-US" sz="2400" dirty="0" err="1"/>
              <a:t>Ragnarok</a:t>
            </a:r>
            <a:endParaRPr lang="en-US" sz="2400" dirty="0"/>
          </a:p>
          <a:p>
            <a:pPr marL="342900" indent="-342900">
              <a:buFont typeface="Arial" panose="020B0604020202020204" pitchFamily="34" charset="0"/>
              <a:buChar char="•"/>
            </a:pPr>
            <a:r>
              <a:rPr lang="en-US" sz="2400" dirty="0" err="1"/>
              <a:t>Jotunn</a:t>
            </a:r>
            <a:endParaRPr lang="en-US" sz="2400" dirty="0"/>
          </a:p>
          <a:p>
            <a:pPr marL="342900" indent="-342900">
              <a:buFont typeface="Arial" panose="020B0604020202020204" pitchFamily="34" charset="0"/>
              <a:buChar char="•"/>
            </a:pPr>
            <a:r>
              <a:rPr lang="en-US" sz="2400" dirty="0"/>
              <a:t>Valhalla</a:t>
            </a:r>
          </a:p>
          <a:p>
            <a:endParaRPr lang="en-US" sz="2400" dirty="0"/>
          </a:p>
          <a:p>
            <a:r>
              <a:rPr lang="en-US" sz="2400" dirty="0"/>
              <a:t>Each region has a unique landscape making it significant in the role it has for the development of the kingdom. The kingdom recently lost a war with the Romans and hence most of the regions are devastated and destructed in its structural capacity. Hence, there is high demand for building materials. The kingdom is blessed with enough resources to rebuild the powerful kingdom. </a:t>
            </a:r>
          </a:p>
          <a:p>
            <a:endParaRPr lang="en-IN" sz="2400" dirty="0"/>
          </a:p>
        </p:txBody>
      </p:sp>
      <p:sp>
        <p:nvSpPr>
          <p:cNvPr id="5" name="Google Shape;56;p13"/>
          <p:cNvSpPr txBox="1"/>
          <p:nvPr/>
        </p:nvSpPr>
        <p:spPr>
          <a:xfrm>
            <a:off x="3100650" y="9327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7" name="Google Shape;54;p13" descr="National Institute of Technology Karnataka - Wikipedia"/>
          <p:cNvPicPr preferRelativeResize="0"/>
          <p:nvPr/>
        </p:nvPicPr>
        <p:blipFill rotWithShape="1">
          <a:blip r:embed="rId3">
            <a:alphaModFix/>
          </a:blip>
          <a:srcRect/>
          <a:stretch/>
        </p:blipFill>
        <p:spPr>
          <a:xfrm>
            <a:off x="126524" y="129562"/>
            <a:ext cx="643952" cy="608827"/>
          </a:xfrm>
          <a:prstGeom prst="rect">
            <a:avLst/>
          </a:prstGeom>
          <a:noFill/>
          <a:ln>
            <a:noFill/>
          </a:ln>
        </p:spPr>
      </p:pic>
      <p:pic>
        <p:nvPicPr>
          <p:cNvPr id="8" name="Google Shape;55;p13" descr="A picture containing drawing&#10;&#10;Description automatically generated"/>
          <p:cNvPicPr preferRelativeResize="0"/>
          <p:nvPr/>
        </p:nvPicPr>
        <p:blipFill rotWithShape="1">
          <a:blip r:embed="rId4">
            <a:alphaModFix/>
          </a:blip>
          <a:srcRect/>
          <a:stretch/>
        </p:blipFill>
        <p:spPr>
          <a:xfrm>
            <a:off x="11134317" y="129562"/>
            <a:ext cx="835100" cy="624707"/>
          </a:xfrm>
          <a:prstGeom prst="rect">
            <a:avLst/>
          </a:prstGeom>
          <a:noFill/>
          <a:ln>
            <a:noFill/>
          </a:ln>
        </p:spPr>
      </p:pic>
      <p:sp>
        <p:nvSpPr>
          <p:cNvPr id="9" name="Google Shape;58;p13"/>
          <p:cNvSpPr txBox="1"/>
          <p:nvPr/>
        </p:nvSpPr>
        <p:spPr>
          <a:xfrm>
            <a:off x="0" y="6497403"/>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95956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55D8-FC4B-4C1F-A855-ABA114D0A67F}"/>
              </a:ext>
            </a:extLst>
          </p:cNvPr>
          <p:cNvSpPr>
            <a:spLocks noGrp="1"/>
          </p:cNvSpPr>
          <p:nvPr>
            <p:ph type="title"/>
          </p:nvPr>
        </p:nvSpPr>
        <p:spPr/>
        <p:txBody>
          <a:bodyPr/>
          <a:lstStyle/>
          <a:p>
            <a:pPr algn="ctr"/>
            <a:r>
              <a:rPr lang="en-US" b="1" dirty="0" err="1">
                <a:solidFill>
                  <a:srgbClr val="FF0000"/>
                </a:solidFill>
              </a:rPr>
              <a:t>Asgard</a:t>
            </a:r>
            <a:endParaRPr lang="en-IN" b="1" dirty="0">
              <a:solidFill>
                <a:srgbClr val="FF0000"/>
              </a:solidFill>
            </a:endParaRPr>
          </a:p>
        </p:txBody>
      </p:sp>
      <p:sp>
        <p:nvSpPr>
          <p:cNvPr id="3" name="Content Placeholder 2">
            <a:extLst>
              <a:ext uri="{FF2B5EF4-FFF2-40B4-BE49-F238E27FC236}">
                <a16:creationId xmlns:a16="http://schemas.microsoft.com/office/drawing/2014/main" id="{E29ABE3A-1089-4F90-BBC5-E8915C7CA231}"/>
              </a:ext>
            </a:extLst>
          </p:cNvPr>
          <p:cNvSpPr>
            <a:spLocks noGrp="1"/>
          </p:cNvSpPr>
          <p:nvPr>
            <p:ph idx="1"/>
          </p:nvPr>
        </p:nvSpPr>
        <p:spPr/>
        <p:txBody>
          <a:bodyPr>
            <a:normAutofit/>
          </a:bodyPr>
          <a:lstStyle/>
          <a:p>
            <a:pPr marL="0" indent="0" algn="ctr">
              <a:buNone/>
            </a:pPr>
            <a:r>
              <a:rPr lang="en-US" sz="3200" b="1" dirty="0" err="1">
                <a:solidFill>
                  <a:srgbClr val="FF0000"/>
                </a:solidFill>
              </a:rPr>
              <a:t>Asgard</a:t>
            </a:r>
            <a:r>
              <a:rPr lang="en-US" sz="3200" dirty="0"/>
              <a:t> is the home to some of the eye-catching volcanoes. It is also a source for volcanic dust, called pozzolana, used for construction. </a:t>
            </a:r>
            <a:r>
              <a:rPr lang="en-US" sz="3200" b="1" dirty="0" err="1">
                <a:solidFill>
                  <a:srgbClr val="FF0000"/>
                </a:solidFill>
              </a:rPr>
              <a:t>Asgard</a:t>
            </a:r>
            <a:r>
              <a:rPr lang="en-US" sz="3200" dirty="0"/>
              <a:t> glows warm red under the sun due to the formations of volcanic rocks.</a:t>
            </a:r>
            <a:endParaRPr lang="en-IN" sz="3200" dirty="0"/>
          </a:p>
        </p:txBody>
      </p:sp>
      <p:sp>
        <p:nvSpPr>
          <p:cNvPr id="4" name="Google Shape;56;p13"/>
          <p:cNvSpPr txBox="1"/>
          <p:nvPr/>
        </p:nvSpPr>
        <p:spPr>
          <a:xfrm>
            <a:off x="2853000" y="129562"/>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325345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55D8-FC4B-4C1F-A855-ABA114D0A67F}"/>
              </a:ext>
            </a:extLst>
          </p:cNvPr>
          <p:cNvSpPr>
            <a:spLocks noGrp="1"/>
          </p:cNvSpPr>
          <p:nvPr>
            <p:ph type="title"/>
          </p:nvPr>
        </p:nvSpPr>
        <p:spPr/>
        <p:txBody>
          <a:bodyPr/>
          <a:lstStyle/>
          <a:p>
            <a:pPr algn="ctr"/>
            <a:r>
              <a:rPr lang="en-US" b="1" dirty="0" err="1">
                <a:solidFill>
                  <a:schemeClr val="accent6">
                    <a:lumMod val="75000"/>
                  </a:schemeClr>
                </a:solidFill>
              </a:rPr>
              <a:t>Ragnarok</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E29ABE3A-1089-4F90-BBC5-E8915C7CA231}"/>
              </a:ext>
            </a:extLst>
          </p:cNvPr>
          <p:cNvSpPr>
            <a:spLocks noGrp="1"/>
          </p:cNvSpPr>
          <p:nvPr>
            <p:ph idx="1"/>
          </p:nvPr>
        </p:nvSpPr>
        <p:spPr/>
        <p:txBody>
          <a:bodyPr>
            <a:normAutofit/>
          </a:bodyPr>
          <a:lstStyle/>
          <a:p>
            <a:pPr marL="0" indent="0" algn="ctr">
              <a:buNone/>
            </a:pPr>
            <a:r>
              <a:rPr lang="en-US" sz="3200" b="1" dirty="0" err="1">
                <a:solidFill>
                  <a:schemeClr val="accent6">
                    <a:lumMod val="75000"/>
                  </a:schemeClr>
                </a:solidFill>
              </a:rPr>
              <a:t>Ragnarok</a:t>
            </a:r>
            <a:r>
              <a:rPr lang="en-US" sz="3200" b="1" dirty="0">
                <a:solidFill>
                  <a:schemeClr val="accent1"/>
                </a:solidFill>
              </a:rPr>
              <a:t> </a:t>
            </a:r>
            <a:r>
              <a:rPr lang="en-US" sz="3200" dirty="0"/>
              <a:t>is a swooping glen guarded by towering mountains. It is the kingdom’s capital in which reside the wealthy Vikings. It is also significant, owing to the potential aggregates that can be tapped from the mountains. When looked at from the skies,</a:t>
            </a:r>
            <a:r>
              <a:rPr lang="en-US" sz="3200" dirty="0">
                <a:solidFill>
                  <a:srgbClr val="00B050"/>
                </a:solidFill>
              </a:rPr>
              <a:t> </a:t>
            </a:r>
            <a:r>
              <a:rPr lang="en-US" sz="3200" b="1" dirty="0" err="1">
                <a:solidFill>
                  <a:schemeClr val="accent6">
                    <a:lumMod val="75000"/>
                  </a:schemeClr>
                </a:solidFill>
              </a:rPr>
              <a:t>Ragnarok</a:t>
            </a:r>
            <a:r>
              <a:rPr lang="en-US" sz="3200" b="1" dirty="0">
                <a:solidFill>
                  <a:srgbClr val="00B050"/>
                </a:solidFill>
              </a:rPr>
              <a:t> </a:t>
            </a:r>
            <a:r>
              <a:rPr lang="en-US" sz="3200" dirty="0"/>
              <a:t>looks green due to abundant greenery surrounding the city.</a:t>
            </a:r>
            <a:endParaRPr lang="en-IN" sz="3200"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000" b="0" i="0" u="none" strike="noStrike" cap="none" dirty="0">
                <a:solidFill>
                  <a:schemeClr val="dk1"/>
                </a:solidFill>
                <a:latin typeface="Calibri"/>
                <a:ea typeface="Calibri"/>
                <a:cs typeface="Calibri"/>
                <a:sym typeface="Calibri"/>
              </a:rPr>
              <a:t>NATIONAL INSTITUTE </a:t>
            </a:r>
            <a:r>
              <a:rPr lang="en" sz="1000" dirty="0" smtClean="0">
                <a:solidFill>
                  <a:schemeClr val="dk1"/>
                </a:solidFill>
                <a:latin typeface="Calibri"/>
                <a:ea typeface="Calibri"/>
                <a:cs typeface="Calibri"/>
                <a:sym typeface="Calibri"/>
              </a:rPr>
              <a:t>OF</a:t>
            </a:r>
            <a:r>
              <a:rPr lang="en" sz="1000" b="0" i="0" u="none" strike="noStrike" cap="none" dirty="0" smtClean="0">
                <a:solidFill>
                  <a:schemeClr val="dk1"/>
                </a:solidFill>
                <a:latin typeface="Calibri"/>
                <a:ea typeface="Calibri"/>
                <a:cs typeface="Calibri"/>
                <a:sym typeface="Calibri"/>
              </a:rPr>
              <a:t> </a:t>
            </a:r>
            <a:r>
              <a:rPr lang="en" sz="1000" b="0" i="0" u="none" strike="noStrike" cap="none" dirty="0">
                <a:solidFill>
                  <a:schemeClr val="dk1"/>
                </a:solidFill>
                <a:latin typeface="Calibri"/>
                <a:ea typeface="Calibri"/>
                <a:cs typeface="Calibri"/>
                <a:sym typeface="Calibri"/>
              </a:rPr>
              <a:t>TECHNOLOGY KARNATAKA, SURATHKAL</a:t>
            </a:r>
            <a:br>
              <a:rPr lang="en" sz="1000" b="0" i="0" u="none" strike="noStrike" cap="none" dirty="0">
                <a:solidFill>
                  <a:schemeClr val="dk1"/>
                </a:solidFill>
                <a:latin typeface="Calibri"/>
                <a:ea typeface="Calibri"/>
                <a:cs typeface="Calibri"/>
                <a:sym typeface="Calibri"/>
              </a:rPr>
            </a:br>
            <a:r>
              <a:rPr lang="en" sz="1000" b="0" i="0" u="none" strike="noStrike" cap="none" dirty="0">
                <a:solidFill>
                  <a:schemeClr val="dk1"/>
                </a:solidFill>
                <a:latin typeface="Calibri"/>
                <a:ea typeface="Calibri"/>
                <a:cs typeface="Calibri"/>
                <a:sym typeface="Calibri"/>
              </a:rPr>
              <a:t>INDIAN SOCIETY FOR TECHNICAL EDUCATION, NITK CHAPTER</a:t>
            </a:r>
            <a:br>
              <a:rPr lang="en" sz="1000" b="0" i="0" u="none" strike="noStrike" cap="none" dirty="0">
                <a:solidFill>
                  <a:schemeClr val="dk1"/>
                </a:solidFill>
                <a:latin typeface="Calibri"/>
                <a:ea typeface="Calibri"/>
                <a:cs typeface="Calibri"/>
                <a:sym typeface="Calibri"/>
              </a:rPr>
            </a:br>
            <a:endParaRPr sz="1000" b="0" i="0" u="none" strike="noStrike" cap="none" dirty="0">
              <a:solidFill>
                <a:schemeClr val="dk1"/>
              </a:solidFill>
              <a:latin typeface="Calibri"/>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3722288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55D8-FC4B-4C1F-A855-ABA114D0A67F}"/>
              </a:ext>
            </a:extLst>
          </p:cNvPr>
          <p:cNvSpPr>
            <a:spLocks noGrp="1"/>
          </p:cNvSpPr>
          <p:nvPr>
            <p:ph type="title"/>
          </p:nvPr>
        </p:nvSpPr>
        <p:spPr>
          <a:xfrm>
            <a:off x="838200" y="346652"/>
            <a:ext cx="10515600" cy="1325563"/>
          </a:xfrm>
        </p:spPr>
        <p:txBody>
          <a:bodyPr/>
          <a:lstStyle/>
          <a:p>
            <a:pPr algn="ctr"/>
            <a:r>
              <a:rPr lang="en-US" b="1" dirty="0" err="1">
                <a:solidFill>
                  <a:schemeClr val="accent5">
                    <a:lumMod val="75000"/>
                  </a:schemeClr>
                </a:solidFill>
              </a:rPr>
              <a:t>Jotunn</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E29ABE3A-1089-4F90-BBC5-E8915C7CA231}"/>
              </a:ext>
            </a:extLst>
          </p:cNvPr>
          <p:cNvSpPr>
            <a:spLocks noGrp="1"/>
          </p:cNvSpPr>
          <p:nvPr>
            <p:ph idx="1"/>
          </p:nvPr>
        </p:nvSpPr>
        <p:spPr/>
        <p:txBody>
          <a:bodyPr>
            <a:normAutofit/>
          </a:bodyPr>
          <a:lstStyle/>
          <a:p>
            <a:pPr marL="0" indent="0" algn="ctr">
              <a:buNone/>
            </a:pPr>
            <a:r>
              <a:rPr lang="en-US" sz="3200" b="1" dirty="0" err="1">
                <a:solidFill>
                  <a:schemeClr val="accent5">
                    <a:lumMod val="75000"/>
                  </a:schemeClr>
                </a:solidFill>
              </a:rPr>
              <a:t>Jotunn</a:t>
            </a:r>
            <a:r>
              <a:rPr lang="en-US" sz="3200" dirty="0"/>
              <a:t> is Viking’s main source of water. It has the maximum water body cover and the water table level makes it extremely easy to tap freshwater. Being next to water bodies, </a:t>
            </a:r>
            <a:r>
              <a:rPr lang="en-US" sz="3200" b="1" dirty="0" err="1">
                <a:solidFill>
                  <a:schemeClr val="accent5">
                    <a:lumMod val="75000"/>
                  </a:schemeClr>
                </a:solidFill>
              </a:rPr>
              <a:t>Jotunn</a:t>
            </a:r>
            <a:r>
              <a:rPr lang="en-US" sz="3200" dirty="0"/>
              <a:t> is also a populated area, hence the demand for building materials in this place is relatively higher. </a:t>
            </a:r>
            <a:r>
              <a:rPr lang="en-US" sz="3200" b="1" dirty="0" err="1">
                <a:solidFill>
                  <a:schemeClr val="accent5">
                    <a:lumMod val="75000"/>
                  </a:schemeClr>
                </a:solidFill>
              </a:rPr>
              <a:t>Jotunn</a:t>
            </a:r>
            <a:r>
              <a:rPr lang="en-US" sz="3200" dirty="0"/>
              <a:t> looks blue when looked form the skies</a:t>
            </a:r>
            <a:endParaRPr lang="en-IN" sz="3200" dirty="0"/>
          </a:p>
        </p:txBody>
      </p:sp>
      <p:sp>
        <p:nvSpPr>
          <p:cNvPr id="4" name="Google Shape;56;p13"/>
          <p:cNvSpPr txBox="1"/>
          <p:nvPr/>
        </p:nvSpPr>
        <p:spPr>
          <a:xfrm>
            <a:off x="2853000" y="129562"/>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760186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55D8-FC4B-4C1F-A855-ABA114D0A67F}"/>
              </a:ext>
            </a:extLst>
          </p:cNvPr>
          <p:cNvSpPr>
            <a:spLocks noGrp="1"/>
          </p:cNvSpPr>
          <p:nvPr>
            <p:ph type="title"/>
          </p:nvPr>
        </p:nvSpPr>
        <p:spPr/>
        <p:txBody>
          <a:bodyPr/>
          <a:lstStyle/>
          <a:p>
            <a:pPr algn="ctr"/>
            <a:r>
              <a:rPr lang="en-US" b="1" dirty="0">
                <a:solidFill>
                  <a:schemeClr val="accent4"/>
                </a:solidFill>
              </a:rPr>
              <a:t>Valhalla</a:t>
            </a:r>
            <a:endParaRPr lang="en-IN" b="1" dirty="0">
              <a:solidFill>
                <a:schemeClr val="accent4"/>
              </a:solidFill>
            </a:endParaRPr>
          </a:p>
        </p:txBody>
      </p:sp>
      <p:sp>
        <p:nvSpPr>
          <p:cNvPr id="3" name="Content Placeholder 2">
            <a:extLst>
              <a:ext uri="{FF2B5EF4-FFF2-40B4-BE49-F238E27FC236}">
                <a16:creationId xmlns:a16="http://schemas.microsoft.com/office/drawing/2014/main" id="{E29ABE3A-1089-4F90-BBC5-E8915C7CA231}"/>
              </a:ext>
            </a:extLst>
          </p:cNvPr>
          <p:cNvSpPr>
            <a:spLocks noGrp="1"/>
          </p:cNvSpPr>
          <p:nvPr>
            <p:ph idx="1"/>
          </p:nvPr>
        </p:nvSpPr>
        <p:spPr/>
        <p:txBody>
          <a:bodyPr>
            <a:normAutofit/>
          </a:bodyPr>
          <a:lstStyle/>
          <a:p>
            <a:pPr marL="0" indent="0" algn="ctr">
              <a:buNone/>
            </a:pPr>
            <a:r>
              <a:rPr lang="en-US" sz="3200" dirty="0"/>
              <a:t>The canyons of </a:t>
            </a:r>
            <a:r>
              <a:rPr lang="en-US" sz="3200" b="1" dirty="0">
                <a:solidFill>
                  <a:schemeClr val="accent4"/>
                </a:solidFill>
              </a:rPr>
              <a:t>Valhalla</a:t>
            </a:r>
            <a:r>
              <a:rPr lang="en-US" sz="3200" dirty="0"/>
              <a:t> are known for their potential to quarry out gypsum from the beautiful canyons. These canyons give a distinctive </a:t>
            </a:r>
            <a:r>
              <a:rPr lang="en-US" sz="3200" dirty="0" err="1"/>
              <a:t>lustre</a:t>
            </a:r>
            <a:r>
              <a:rPr lang="en-US" sz="3200" dirty="0"/>
              <a:t> to </a:t>
            </a:r>
            <a:r>
              <a:rPr lang="en-US" sz="3200" b="1" dirty="0">
                <a:solidFill>
                  <a:srgbClr val="FFC000"/>
                </a:solidFill>
              </a:rPr>
              <a:t>Valhalla</a:t>
            </a:r>
            <a:r>
              <a:rPr lang="en-US" sz="3200" dirty="0"/>
              <a:t>, giving it the name The Golden City. </a:t>
            </a:r>
            <a:endParaRPr lang="en-IN" sz="3200" dirty="0"/>
          </a:p>
        </p:txBody>
      </p:sp>
      <p:sp>
        <p:nvSpPr>
          <p:cNvPr id="4" name="Google Shape;56;p13"/>
          <p:cNvSpPr txBox="1"/>
          <p:nvPr/>
        </p:nvSpPr>
        <p:spPr>
          <a:xfrm>
            <a:off x="2853000" y="129562"/>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045808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D600-43B8-426D-8863-246E89D68D04}"/>
              </a:ext>
            </a:extLst>
          </p:cNvPr>
          <p:cNvSpPr>
            <a:spLocks noGrp="1"/>
          </p:cNvSpPr>
          <p:nvPr>
            <p:ph type="title"/>
          </p:nvPr>
        </p:nvSpPr>
        <p:spPr/>
        <p:txBody>
          <a:bodyPr/>
          <a:lstStyle/>
          <a:p>
            <a:pPr algn="ctr"/>
            <a:r>
              <a:rPr lang="en-US" dirty="0"/>
              <a:t>Task at hand</a:t>
            </a:r>
            <a:endParaRPr lang="en-IN" dirty="0"/>
          </a:p>
        </p:txBody>
      </p:sp>
      <p:sp>
        <p:nvSpPr>
          <p:cNvPr id="3" name="Content Placeholder 2">
            <a:extLst>
              <a:ext uri="{FF2B5EF4-FFF2-40B4-BE49-F238E27FC236}">
                <a16:creationId xmlns:a16="http://schemas.microsoft.com/office/drawing/2014/main" id="{F28DF3FF-3790-44A0-A1BC-F3336AC4082B}"/>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You have to produce concrete blocks to rebuild Viking. King </a:t>
            </a:r>
            <a:r>
              <a:rPr lang="en-US" dirty="0" err="1"/>
              <a:t>Aronian</a:t>
            </a:r>
            <a:r>
              <a:rPr lang="en-US" dirty="0"/>
              <a:t> has allocated an initial budget of </a:t>
            </a:r>
            <a:r>
              <a:rPr lang="en-US" b="1" dirty="0"/>
              <a:t>1,00,00,000</a:t>
            </a:r>
            <a:r>
              <a:rPr lang="en-US" dirty="0"/>
              <a:t> krona. You have to set up plants to manufacture concrete blocks to distribute and sell in the regions of Viking. There are a total of 10 locations available, 2-4 manufacturing plants </a:t>
            </a:r>
            <a:r>
              <a:rPr lang="en-US" dirty="0" smtClean="0"/>
              <a:t>inside the </a:t>
            </a:r>
            <a:r>
              <a:rPr lang="en-US" smtClean="0"/>
              <a:t>Viking Kingdom. </a:t>
            </a:r>
            <a:r>
              <a:rPr lang="en-US" dirty="0"/>
              <a:t>Determine the cost efficient method of setting up the plants. You need to decide on:</a:t>
            </a:r>
          </a:p>
          <a:p>
            <a:r>
              <a:rPr lang="en-US" dirty="0"/>
              <a:t>The number of plants (minimum 2 and maximum 4)</a:t>
            </a:r>
          </a:p>
          <a:p>
            <a:r>
              <a:rPr lang="en-US" dirty="0"/>
              <a:t>Locations of the plants</a:t>
            </a:r>
          </a:p>
          <a:p>
            <a:r>
              <a:rPr lang="en-US" dirty="0"/>
              <a:t>Type of plant(Small, Medium or Large)</a:t>
            </a:r>
          </a:p>
          <a:p>
            <a:r>
              <a:rPr lang="en-US" dirty="0"/>
              <a:t>Percentage of produce in each plant to be distributed in each region</a:t>
            </a:r>
            <a:endParaRPr lang="en-IN" dirty="0"/>
          </a:p>
        </p:txBody>
      </p:sp>
      <p:sp>
        <p:nvSpPr>
          <p:cNvPr id="4" name="Google Shape;56;p13"/>
          <p:cNvSpPr txBox="1"/>
          <p:nvPr/>
        </p:nvSpPr>
        <p:spPr>
          <a:xfrm>
            <a:off x="2853000" y="99625"/>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852553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188E-5FEE-4229-84DC-399FACB0159B}"/>
              </a:ext>
            </a:extLst>
          </p:cNvPr>
          <p:cNvSpPr>
            <a:spLocks noGrp="1"/>
          </p:cNvSpPr>
          <p:nvPr>
            <p:ph type="title"/>
          </p:nvPr>
        </p:nvSpPr>
        <p:spPr/>
        <p:txBody>
          <a:bodyPr/>
          <a:lstStyle/>
          <a:p>
            <a:r>
              <a:rPr lang="en-US" dirty="0"/>
              <a:t>Sourcing Cost</a:t>
            </a:r>
            <a:endParaRPr lang="en-IN" dirty="0"/>
          </a:p>
        </p:txBody>
      </p:sp>
      <p:sp>
        <p:nvSpPr>
          <p:cNvPr id="3" name="Content Placeholder 2">
            <a:extLst>
              <a:ext uri="{FF2B5EF4-FFF2-40B4-BE49-F238E27FC236}">
                <a16:creationId xmlns:a16="http://schemas.microsoft.com/office/drawing/2014/main" id="{E313C2E0-32B4-4916-B333-B76ADEFBFAD3}"/>
              </a:ext>
            </a:extLst>
          </p:cNvPr>
          <p:cNvSpPr>
            <a:spLocks noGrp="1"/>
          </p:cNvSpPr>
          <p:nvPr>
            <p:ph idx="1"/>
          </p:nvPr>
        </p:nvSpPr>
        <p:spPr/>
        <p:txBody>
          <a:bodyPr/>
          <a:lstStyle/>
          <a:p>
            <a:r>
              <a:rPr lang="en-US" dirty="0"/>
              <a:t>Refer Sourcing Sheet</a:t>
            </a:r>
          </a:p>
          <a:p>
            <a:r>
              <a:rPr lang="en-US" dirty="0"/>
              <a:t>Sourcing cost is the cost of transporting raw materials to the plant site</a:t>
            </a:r>
          </a:p>
          <a:p>
            <a:endParaRPr lang="en-US" dirty="0"/>
          </a:p>
          <a:p>
            <a:r>
              <a:rPr lang="en-US" dirty="0"/>
              <a:t>Example: your site is in Visby, your total sourcing cost will be total kilometers travelled * 2000</a:t>
            </a:r>
          </a:p>
          <a:p>
            <a:endParaRPr lang="en-IN" dirty="0"/>
          </a:p>
        </p:txBody>
      </p:sp>
      <p:sp>
        <p:nvSpPr>
          <p:cNvPr id="4" name="Google Shape;56;p13"/>
          <p:cNvSpPr txBox="1"/>
          <p:nvPr/>
        </p:nvSpPr>
        <p:spPr>
          <a:xfrm>
            <a:off x="2853000" y="108861"/>
            <a:ext cx="6486000" cy="531000"/>
          </a:xfrm>
          <a:prstGeom prst="rect">
            <a:avLst/>
          </a:prstGeom>
          <a:noFill/>
          <a:ln>
            <a:noFill/>
          </a:ln>
        </p:spPr>
        <p:txBody>
          <a:bodyPr spcFirstLastPara="1" wrap="square" lIns="68575" tIns="34275" rIns="68575" bIns="34275" anchor="t" anchorCtr="0">
            <a:spAutoFit/>
          </a:bodyPr>
          <a:lstStyle/>
          <a:p>
            <a:pPr algn="ctr" defTabSz="914400">
              <a:buClr>
                <a:srgbClr val="000000"/>
              </a:buClr>
              <a:buFont typeface="Arial"/>
              <a:buNone/>
            </a:pPr>
            <a:r>
              <a:rPr lang="en" sz="1000" kern="0" dirty="0">
                <a:solidFill>
                  <a:srgbClr val="000000"/>
                </a:solidFill>
                <a:ea typeface="Calibri"/>
                <a:cs typeface="Calibri"/>
                <a:sym typeface="Calibri"/>
              </a:rPr>
              <a:t>NATIONAL INSTITUTE </a:t>
            </a:r>
            <a:r>
              <a:rPr lang="en" sz="1000" kern="0" dirty="0" smtClean="0">
                <a:solidFill>
                  <a:srgbClr val="000000"/>
                </a:solidFill>
                <a:ea typeface="Calibri"/>
                <a:cs typeface="Calibri"/>
                <a:sym typeface="Calibri"/>
              </a:rPr>
              <a:t>OF </a:t>
            </a:r>
            <a:r>
              <a:rPr lang="en" sz="1000" kern="0" dirty="0">
                <a:solidFill>
                  <a:srgbClr val="000000"/>
                </a:solidFill>
                <a:ea typeface="Calibri"/>
                <a:cs typeface="Calibri"/>
                <a:sym typeface="Calibri"/>
              </a:rPr>
              <a:t>TECHNOLOGY KARNATAKA, SURATHKAL</a:t>
            </a:r>
            <a:br>
              <a:rPr lang="en" sz="1000" kern="0" dirty="0">
                <a:solidFill>
                  <a:srgbClr val="000000"/>
                </a:solidFill>
                <a:ea typeface="Calibri"/>
                <a:cs typeface="Calibri"/>
                <a:sym typeface="Calibri"/>
              </a:rPr>
            </a:br>
            <a:r>
              <a:rPr lang="en" sz="1000" kern="0" dirty="0">
                <a:solidFill>
                  <a:srgbClr val="000000"/>
                </a:solidFill>
                <a:ea typeface="Calibri"/>
                <a:cs typeface="Calibri"/>
                <a:sym typeface="Calibri"/>
              </a:rPr>
              <a:t>INDIAN SOCIETY FOR TECHNICAL EDUCATION, NITK CHAPTER</a:t>
            </a:r>
            <a:br>
              <a:rPr lang="en" sz="1000" kern="0" dirty="0">
                <a:solidFill>
                  <a:srgbClr val="000000"/>
                </a:solidFill>
                <a:ea typeface="Calibri"/>
                <a:cs typeface="Calibri"/>
                <a:sym typeface="Calibri"/>
              </a:rPr>
            </a:br>
            <a:endParaRPr sz="1000" kern="0" dirty="0">
              <a:solidFill>
                <a:srgbClr val="000000"/>
              </a:solidFill>
              <a:ea typeface="Calibri"/>
              <a:cs typeface="Calibri"/>
              <a:sym typeface="Calibri"/>
            </a:endParaRPr>
          </a:p>
        </p:txBody>
      </p:sp>
      <p:pic>
        <p:nvPicPr>
          <p:cNvPr id="5" name="Google Shape;54;p13" descr="National Institute of Technology Karnataka - Wikipedia"/>
          <p:cNvPicPr preferRelativeResize="0"/>
          <p:nvPr/>
        </p:nvPicPr>
        <p:blipFill rotWithShape="1">
          <a:blip r:embed="rId2">
            <a:alphaModFix/>
          </a:blip>
          <a:srcRect/>
          <a:stretch/>
        </p:blipFill>
        <p:spPr>
          <a:xfrm>
            <a:off x="126524" y="129562"/>
            <a:ext cx="643952" cy="608827"/>
          </a:xfrm>
          <a:prstGeom prst="rect">
            <a:avLst/>
          </a:prstGeom>
          <a:noFill/>
          <a:ln>
            <a:noFill/>
          </a:ln>
        </p:spPr>
      </p:pic>
      <p:pic>
        <p:nvPicPr>
          <p:cNvPr id="6" name="Google Shape;55;p13" descr="A picture containing drawing&#10;&#10;Description automatically generated"/>
          <p:cNvPicPr preferRelativeResize="0"/>
          <p:nvPr/>
        </p:nvPicPr>
        <p:blipFill rotWithShape="1">
          <a:blip r:embed="rId3">
            <a:alphaModFix/>
          </a:blip>
          <a:srcRect/>
          <a:stretch/>
        </p:blipFill>
        <p:spPr>
          <a:xfrm>
            <a:off x="11108550" y="129562"/>
            <a:ext cx="835100" cy="624707"/>
          </a:xfrm>
          <a:prstGeom prst="rect">
            <a:avLst/>
          </a:prstGeom>
          <a:noFill/>
          <a:ln>
            <a:noFill/>
          </a:ln>
        </p:spPr>
      </p:pic>
      <p:sp>
        <p:nvSpPr>
          <p:cNvPr id="7" name="Google Shape;58;p13"/>
          <p:cNvSpPr txBox="1"/>
          <p:nvPr/>
        </p:nvSpPr>
        <p:spPr>
          <a:xfrm>
            <a:off x="0" y="6533941"/>
            <a:ext cx="12192000" cy="324059"/>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 sz="1500" kern="0" dirty="0">
                <a:solidFill>
                  <a:srgbClr val="000000"/>
                </a:solidFill>
                <a:ea typeface="Calibri"/>
                <a:cs typeface="Calibri"/>
                <a:sym typeface="Calibri"/>
              </a:rPr>
              <a:t>+91 96867 49909  |  www.istenitk.com  |  istenitkchapter@gmail.com</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862714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TotalTime>
  <Words>1176</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Copperplate Gothic Light</vt:lpstr>
      <vt:lpstr>Office Theme</vt:lpstr>
      <vt:lpstr>Ragnarok</vt:lpstr>
      <vt:lpstr>BACKSTORY</vt:lpstr>
      <vt:lpstr>The Viking Kingdom</vt:lpstr>
      <vt:lpstr>Asgard</vt:lpstr>
      <vt:lpstr>Ragnarok</vt:lpstr>
      <vt:lpstr>Jotunn</vt:lpstr>
      <vt:lpstr>Valhalla</vt:lpstr>
      <vt:lpstr>Task at hand</vt:lpstr>
      <vt:lpstr>Sourcing Cost</vt:lpstr>
      <vt:lpstr>Production Cost</vt:lpstr>
      <vt:lpstr>Example</vt:lpstr>
      <vt:lpstr>Distribution Cost</vt:lpstr>
      <vt:lpstr>Evaluation Parameter</vt:lpstr>
      <vt:lpstr>Importance Factor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Block Challenge</dc:title>
  <dc:creator>Aaron George</dc:creator>
  <cp:lastModifiedBy>Abel George</cp:lastModifiedBy>
  <cp:revision>46</cp:revision>
  <dcterms:created xsi:type="dcterms:W3CDTF">2020-12-16T13:30:40Z</dcterms:created>
  <dcterms:modified xsi:type="dcterms:W3CDTF">2022-02-03T09:55:53Z</dcterms:modified>
</cp:coreProperties>
</file>