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8" r:id="rId2"/>
    <p:sldId id="258" r:id="rId3"/>
    <p:sldId id="259" r:id="rId4"/>
    <p:sldId id="260" r:id="rId5"/>
    <p:sldId id="262" r:id="rId6"/>
    <p:sldId id="263" r:id="rId7"/>
    <p:sldId id="265" r:id="rId8"/>
    <p:sldId id="266" r:id="rId9"/>
    <p:sldId id="269" r:id="rId10"/>
    <p:sldId id="279" r:id="rId11"/>
    <p:sldId id="271" r:id="rId12"/>
    <p:sldId id="272" r:id="rId13"/>
    <p:sldId id="280" r:id="rId14"/>
    <p:sldId id="282" r:id="rId15"/>
    <p:sldId id="281" r:id="rId16"/>
    <p:sldId id="274" r:id="rId17"/>
  </p:sldIdLst>
  <p:sldSz cx="11887200" cy="11887200"/>
  <p:notesSz cx="6858000" cy="9144000"/>
  <p:defaultTextStyle>
    <a:defPPr>
      <a:defRPr lang="en-US"/>
    </a:defPPr>
    <a:lvl1pPr marL="0" algn="l" defTabSz="1374013" rtl="0" eaLnBrk="1" latinLnBrk="0" hangingPunct="1">
      <a:defRPr sz="2700" kern="1200">
        <a:solidFill>
          <a:schemeClr val="tx1"/>
        </a:solidFill>
        <a:latin typeface="+mn-lt"/>
        <a:ea typeface="+mn-ea"/>
        <a:cs typeface="+mn-cs"/>
      </a:defRPr>
    </a:lvl1pPr>
    <a:lvl2pPr marL="687007" algn="l" defTabSz="1374013" rtl="0" eaLnBrk="1" latinLnBrk="0" hangingPunct="1">
      <a:defRPr sz="2700" kern="1200">
        <a:solidFill>
          <a:schemeClr val="tx1"/>
        </a:solidFill>
        <a:latin typeface="+mn-lt"/>
        <a:ea typeface="+mn-ea"/>
        <a:cs typeface="+mn-cs"/>
      </a:defRPr>
    </a:lvl2pPr>
    <a:lvl3pPr marL="1374013" algn="l" defTabSz="1374013" rtl="0" eaLnBrk="1" latinLnBrk="0" hangingPunct="1">
      <a:defRPr sz="2700" kern="1200">
        <a:solidFill>
          <a:schemeClr val="tx1"/>
        </a:solidFill>
        <a:latin typeface="+mn-lt"/>
        <a:ea typeface="+mn-ea"/>
        <a:cs typeface="+mn-cs"/>
      </a:defRPr>
    </a:lvl3pPr>
    <a:lvl4pPr marL="2061018" algn="l" defTabSz="1374013" rtl="0" eaLnBrk="1" latinLnBrk="0" hangingPunct="1">
      <a:defRPr sz="2700" kern="1200">
        <a:solidFill>
          <a:schemeClr val="tx1"/>
        </a:solidFill>
        <a:latin typeface="+mn-lt"/>
        <a:ea typeface="+mn-ea"/>
        <a:cs typeface="+mn-cs"/>
      </a:defRPr>
    </a:lvl4pPr>
    <a:lvl5pPr marL="2748024" algn="l" defTabSz="1374013" rtl="0" eaLnBrk="1" latinLnBrk="0" hangingPunct="1">
      <a:defRPr sz="2700" kern="1200">
        <a:solidFill>
          <a:schemeClr val="tx1"/>
        </a:solidFill>
        <a:latin typeface="+mn-lt"/>
        <a:ea typeface="+mn-ea"/>
        <a:cs typeface="+mn-cs"/>
      </a:defRPr>
    </a:lvl5pPr>
    <a:lvl6pPr marL="3435032" algn="l" defTabSz="1374013" rtl="0" eaLnBrk="1" latinLnBrk="0" hangingPunct="1">
      <a:defRPr sz="2700" kern="1200">
        <a:solidFill>
          <a:schemeClr val="tx1"/>
        </a:solidFill>
        <a:latin typeface="+mn-lt"/>
        <a:ea typeface="+mn-ea"/>
        <a:cs typeface="+mn-cs"/>
      </a:defRPr>
    </a:lvl6pPr>
    <a:lvl7pPr marL="4122038" algn="l" defTabSz="1374013" rtl="0" eaLnBrk="1" latinLnBrk="0" hangingPunct="1">
      <a:defRPr sz="2700" kern="1200">
        <a:solidFill>
          <a:schemeClr val="tx1"/>
        </a:solidFill>
        <a:latin typeface="+mn-lt"/>
        <a:ea typeface="+mn-ea"/>
        <a:cs typeface="+mn-cs"/>
      </a:defRPr>
    </a:lvl7pPr>
    <a:lvl8pPr marL="4809043" algn="l" defTabSz="1374013" rtl="0" eaLnBrk="1" latinLnBrk="0" hangingPunct="1">
      <a:defRPr sz="2700" kern="1200">
        <a:solidFill>
          <a:schemeClr val="tx1"/>
        </a:solidFill>
        <a:latin typeface="+mn-lt"/>
        <a:ea typeface="+mn-ea"/>
        <a:cs typeface="+mn-cs"/>
      </a:defRPr>
    </a:lvl8pPr>
    <a:lvl9pPr marL="5496050" algn="l" defTabSz="1374013"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24" autoAdjust="0"/>
  </p:normalViewPr>
  <p:slideViewPr>
    <p:cSldViewPr>
      <p:cViewPr varScale="1">
        <p:scale>
          <a:sx n="40" d="100"/>
          <a:sy n="40" d="100"/>
        </p:scale>
        <p:origin x="1278" y="48"/>
      </p:cViewPr>
      <p:guideLst>
        <p:guide orient="horz" pos="3744"/>
        <p:guide pos="37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46223-3EF8-492B-9B36-817C30BF45F4}" type="datetimeFigureOut">
              <a:rPr lang="en-US" smtClean="0"/>
              <a:pPr/>
              <a:t>7/25/2022</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B5931-498A-47EC-87E2-CC4927C727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74013" rtl="0" eaLnBrk="1" latinLnBrk="0" hangingPunct="1">
      <a:defRPr sz="1800" kern="1200">
        <a:solidFill>
          <a:schemeClr val="tx1"/>
        </a:solidFill>
        <a:latin typeface="+mn-lt"/>
        <a:ea typeface="+mn-ea"/>
        <a:cs typeface="+mn-cs"/>
      </a:defRPr>
    </a:lvl1pPr>
    <a:lvl2pPr marL="687007" algn="l" defTabSz="1374013" rtl="0" eaLnBrk="1" latinLnBrk="0" hangingPunct="1">
      <a:defRPr sz="1800" kern="1200">
        <a:solidFill>
          <a:schemeClr val="tx1"/>
        </a:solidFill>
        <a:latin typeface="+mn-lt"/>
        <a:ea typeface="+mn-ea"/>
        <a:cs typeface="+mn-cs"/>
      </a:defRPr>
    </a:lvl2pPr>
    <a:lvl3pPr marL="1374013" algn="l" defTabSz="1374013" rtl="0" eaLnBrk="1" latinLnBrk="0" hangingPunct="1">
      <a:defRPr sz="1800" kern="1200">
        <a:solidFill>
          <a:schemeClr val="tx1"/>
        </a:solidFill>
        <a:latin typeface="+mn-lt"/>
        <a:ea typeface="+mn-ea"/>
        <a:cs typeface="+mn-cs"/>
      </a:defRPr>
    </a:lvl3pPr>
    <a:lvl4pPr marL="2061018" algn="l" defTabSz="1374013" rtl="0" eaLnBrk="1" latinLnBrk="0" hangingPunct="1">
      <a:defRPr sz="1800" kern="1200">
        <a:solidFill>
          <a:schemeClr val="tx1"/>
        </a:solidFill>
        <a:latin typeface="+mn-lt"/>
        <a:ea typeface="+mn-ea"/>
        <a:cs typeface="+mn-cs"/>
      </a:defRPr>
    </a:lvl4pPr>
    <a:lvl5pPr marL="2748024" algn="l" defTabSz="1374013" rtl="0" eaLnBrk="1" latinLnBrk="0" hangingPunct="1">
      <a:defRPr sz="1800" kern="1200">
        <a:solidFill>
          <a:schemeClr val="tx1"/>
        </a:solidFill>
        <a:latin typeface="+mn-lt"/>
        <a:ea typeface="+mn-ea"/>
        <a:cs typeface="+mn-cs"/>
      </a:defRPr>
    </a:lvl5pPr>
    <a:lvl6pPr marL="3435032" algn="l" defTabSz="1374013" rtl="0" eaLnBrk="1" latinLnBrk="0" hangingPunct="1">
      <a:defRPr sz="1800" kern="1200">
        <a:solidFill>
          <a:schemeClr val="tx1"/>
        </a:solidFill>
        <a:latin typeface="+mn-lt"/>
        <a:ea typeface="+mn-ea"/>
        <a:cs typeface="+mn-cs"/>
      </a:defRPr>
    </a:lvl6pPr>
    <a:lvl7pPr marL="4122038" algn="l" defTabSz="1374013" rtl="0" eaLnBrk="1" latinLnBrk="0" hangingPunct="1">
      <a:defRPr sz="1800" kern="1200">
        <a:solidFill>
          <a:schemeClr val="tx1"/>
        </a:solidFill>
        <a:latin typeface="+mn-lt"/>
        <a:ea typeface="+mn-ea"/>
        <a:cs typeface="+mn-cs"/>
      </a:defRPr>
    </a:lvl7pPr>
    <a:lvl8pPr marL="4809043" algn="l" defTabSz="1374013" rtl="0" eaLnBrk="1" latinLnBrk="0" hangingPunct="1">
      <a:defRPr sz="1800" kern="1200">
        <a:solidFill>
          <a:schemeClr val="tx1"/>
        </a:solidFill>
        <a:latin typeface="+mn-lt"/>
        <a:ea typeface="+mn-ea"/>
        <a:cs typeface="+mn-cs"/>
      </a:defRPr>
    </a:lvl8pPr>
    <a:lvl9pPr marL="5496050" algn="l" defTabSz="1374013"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93421" y="2377441"/>
            <a:ext cx="10207141" cy="3169920"/>
          </a:xfrm>
          <a:ln>
            <a:noFill/>
          </a:ln>
        </p:spPr>
        <p:txBody>
          <a:bodyPr vert="horz" tIns="0" rIns="2748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84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93420" y="5596129"/>
            <a:ext cx="10211105" cy="3037840"/>
          </a:xfrm>
        </p:spPr>
        <p:txBody>
          <a:bodyPr lIns="0" rIns="27480"/>
          <a:lstStyle>
            <a:lvl1pPr marL="0" marR="68701" indent="0" algn="r">
              <a:buNone/>
              <a:defRPr>
                <a:solidFill>
                  <a:schemeClr val="tx1"/>
                </a:solidFill>
              </a:defRPr>
            </a:lvl1pPr>
            <a:lvl2pPr marL="687007" indent="0" algn="ctr">
              <a:buNone/>
            </a:lvl2pPr>
            <a:lvl3pPr marL="1374013" indent="0" algn="ctr">
              <a:buNone/>
            </a:lvl3pPr>
            <a:lvl4pPr marL="2061018" indent="0" algn="ctr">
              <a:buNone/>
            </a:lvl4pPr>
            <a:lvl5pPr marL="2748024" indent="0" algn="ctr">
              <a:buNone/>
            </a:lvl5pPr>
            <a:lvl6pPr marL="3435032" indent="0" algn="ctr">
              <a:buNone/>
            </a:lvl6pPr>
            <a:lvl7pPr marL="4122038" indent="0" algn="ctr">
              <a:buNone/>
            </a:lvl7pPr>
            <a:lvl8pPr marL="4809043" indent="0" algn="ctr">
              <a:buNone/>
            </a:lvl8pPr>
            <a:lvl9pPr marL="549605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4BD41A-7116-4823-85C7-D06B43E25F79}" type="datetimeFigureOut">
              <a:rPr lang="en-US" smtClean="0"/>
              <a:pPr/>
              <a:t>7/25/2022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BD41A-7116-4823-85C7-D06B43E25F79}" type="datetimeFigureOut">
              <a:rPr lang="en-US" smtClean="0"/>
              <a:pPr/>
              <a:t>7/25/2022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1584966"/>
            <a:ext cx="2674620" cy="90337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584966"/>
            <a:ext cx="7825741" cy="90337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BD41A-7116-4823-85C7-D06B43E25F79}" type="datetimeFigureOut">
              <a:rPr lang="en-US" smtClean="0"/>
              <a:pPr/>
              <a:t>7/25/2022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4BD41A-7116-4823-85C7-D06B43E25F79}" type="datetimeFigureOut">
              <a:rPr lang="en-US" smtClean="0"/>
              <a:pPr/>
              <a:t>7/25/2022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9457" y="2282344"/>
            <a:ext cx="10104120" cy="236159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84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9457" y="4688085"/>
            <a:ext cx="10104120" cy="2616834"/>
          </a:xfrm>
        </p:spPr>
        <p:txBody>
          <a:bodyPr lIns="68701" rIns="68701" anchor="t"/>
          <a:lstStyle>
            <a:lvl1pPr marL="0" indent="0">
              <a:buNone/>
              <a:defRPr sz="3400">
                <a:solidFill>
                  <a:schemeClr val="tx1"/>
                </a:solidFill>
              </a:defRPr>
            </a:lvl1pPr>
            <a:lvl2pPr>
              <a:buNone/>
              <a:defRPr sz="2700">
                <a:solidFill>
                  <a:schemeClr val="tx1">
                    <a:tint val="75000"/>
                  </a:schemeClr>
                </a:solidFill>
              </a:defRPr>
            </a:lvl2pPr>
            <a:lvl3pPr>
              <a:buNone/>
              <a:defRPr sz="2400">
                <a:solidFill>
                  <a:schemeClr val="tx1">
                    <a:tint val="75000"/>
                  </a:schemeClr>
                </a:solidFill>
              </a:defRPr>
            </a:lvl3pPr>
            <a:lvl4pPr>
              <a:buNone/>
              <a:defRPr sz="2100">
                <a:solidFill>
                  <a:schemeClr val="tx1">
                    <a:tint val="75000"/>
                  </a:schemeClr>
                </a:solidFill>
              </a:defRPr>
            </a:lvl4pPr>
            <a:lvl5pPr>
              <a:buNone/>
              <a:defRPr sz="21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4BD41A-7116-4823-85C7-D06B43E25F79}" type="datetimeFigureOut">
              <a:rPr lang="en-US" smtClean="0"/>
              <a:pPr/>
              <a:t>7/25/2022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1220419"/>
            <a:ext cx="10698480" cy="19812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94362" y="3328147"/>
            <a:ext cx="5250180" cy="7687056"/>
          </a:xfrm>
        </p:spPr>
        <p:txBody>
          <a:bodyPr/>
          <a:lstStyle>
            <a:lvl1pPr>
              <a:defRPr sz="3900"/>
            </a:lvl1pPr>
            <a:lvl2pPr>
              <a:defRPr sz="3600"/>
            </a:lvl2pPr>
            <a:lvl3pPr>
              <a:defRPr sz="2900"/>
            </a:lvl3pPr>
            <a:lvl4pPr>
              <a:defRPr sz="27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2" y="3328147"/>
            <a:ext cx="5250180" cy="7687056"/>
          </a:xfrm>
        </p:spPr>
        <p:txBody>
          <a:bodyPr/>
          <a:lstStyle>
            <a:lvl1pPr>
              <a:defRPr sz="3900"/>
            </a:lvl1pPr>
            <a:lvl2pPr>
              <a:defRPr sz="3600"/>
            </a:lvl2pPr>
            <a:lvl3pPr>
              <a:defRPr sz="2900"/>
            </a:lvl3pPr>
            <a:lvl4pPr>
              <a:defRPr sz="27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4BD41A-7116-4823-85C7-D06B43E25F79}" type="datetimeFigureOut">
              <a:rPr lang="en-US" smtClean="0"/>
              <a:pPr/>
              <a:t>7/25/2022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1220419"/>
            <a:ext cx="10698480" cy="1981200"/>
          </a:xfrm>
        </p:spPr>
        <p:txBody>
          <a:bodyPr tIns="68701"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94361" y="3215764"/>
            <a:ext cx="5252244" cy="1142876"/>
          </a:xfrm>
        </p:spPr>
        <p:txBody>
          <a:bodyPr lIns="68701" tIns="0" rIns="68701" bIns="0" anchor="ctr">
            <a:noAutofit/>
          </a:bodyPr>
          <a:lstStyle>
            <a:lvl1pPr marL="0" indent="0">
              <a:buNone/>
              <a:defRPr sz="3600" b="1" cap="none" baseline="0">
                <a:solidFill>
                  <a:schemeClr val="tx2"/>
                </a:solidFill>
                <a:effectLst/>
              </a:defRPr>
            </a:lvl1pPr>
            <a:lvl2pPr>
              <a:buNone/>
              <a:defRPr sz="2900" b="1"/>
            </a:lvl2pPr>
            <a:lvl3pPr>
              <a:buNone/>
              <a:defRPr sz="2700" b="1"/>
            </a:lvl3pPr>
            <a:lvl4pPr>
              <a:buNone/>
              <a:defRPr sz="2400" b="1"/>
            </a:lvl4pPr>
            <a:lvl5pPr>
              <a:buNone/>
              <a:defRPr sz="24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38536" y="3223582"/>
            <a:ext cx="5254308" cy="1135062"/>
          </a:xfrm>
        </p:spPr>
        <p:txBody>
          <a:bodyPr lIns="68701" tIns="0" rIns="68701" bIns="0" anchor="ctr"/>
          <a:lstStyle>
            <a:lvl1pPr marL="0" indent="0">
              <a:buNone/>
              <a:defRPr sz="3600" b="1" cap="none" baseline="0">
                <a:solidFill>
                  <a:schemeClr val="tx2"/>
                </a:solidFill>
                <a:effectLst/>
              </a:defRPr>
            </a:lvl1pPr>
            <a:lvl2pPr>
              <a:buNone/>
              <a:defRPr sz="2900" b="1"/>
            </a:lvl2pPr>
            <a:lvl3pPr>
              <a:buNone/>
              <a:defRPr sz="2700" b="1"/>
            </a:lvl3pPr>
            <a:lvl4pPr>
              <a:buNone/>
              <a:defRPr sz="2400" b="1"/>
            </a:lvl4pPr>
            <a:lvl5pPr>
              <a:buNone/>
              <a:defRPr sz="24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1" y="4358641"/>
            <a:ext cx="5252244" cy="6665914"/>
          </a:xfrm>
        </p:spPr>
        <p:txBody>
          <a:bodyPr tIns="0"/>
          <a:lstStyle>
            <a:lvl1pPr>
              <a:defRPr sz="3400"/>
            </a:lvl1pPr>
            <a:lvl2pPr>
              <a:defRPr sz="29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38536" y="4358641"/>
            <a:ext cx="5254308" cy="6665914"/>
          </a:xfrm>
        </p:spPr>
        <p:txBody>
          <a:bodyPr tIns="0"/>
          <a:lstStyle>
            <a:lvl1pPr>
              <a:defRPr sz="3400"/>
            </a:lvl1pPr>
            <a:lvl2pPr>
              <a:defRPr sz="29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4BD41A-7116-4823-85C7-D06B43E25F79}" type="datetimeFigureOut">
              <a:rPr lang="en-US" smtClean="0"/>
              <a:pPr/>
              <a:t>7/25/2022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4362" y="1220419"/>
            <a:ext cx="10797540" cy="1981200"/>
          </a:xfrm>
        </p:spPr>
        <p:txBody>
          <a:bodyPr vert="horz" tIns="68701"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7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4BD41A-7116-4823-85C7-D06B43E25F79}" type="datetimeFigureOut">
              <a:rPr lang="en-US" smtClean="0"/>
              <a:pPr/>
              <a:t>7/25/2022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BD41A-7116-4823-85C7-D06B43E25F79}" type="datetimeFigureOut">
              <a:rPr lang="en-US" smtClean="0"/>
              <a:pPr/>
              <a:t>7/25/2022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1542" y="891546"/>
            <a:ext cx="3566160" cy="2014222"/>
          </a:xfrm>
        </p:spPr>
        <p:txBody>
          <a:bodyPr lIns="0" anchor="b">
            <a:noAutofit/>
          </a:bodyPr>
          <a:lstStyle>
            <a:lvl1pPr algn="l" rtl="0">
              <a:spcBef>
                <a:spcPct val="0"/>
              </a:spcBef>
              <a:buNone/>
              <a:defRPr sz="3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91542" y="2905761"/>
            <a:ext cx="3566160" cy="7924800"/>
          </a:xfrm>
        </p:spPr>
        <p:txBody>
          <a:bodyPr lIns="27480" rIns="27480"/>
          <a:lstStyle>
            <a:lvl1pPr marL="0" indent="0" algn="l">
              <a:buNone/>
              <a:defRPr sz="2100"/>
            </a:lvl1pPr>
            <a:lvl2pPr indent="0" algn="l">
              <a:buNone/>
              <a:defRPr sz="1800"/>
            </a:lvl2pPr>
            <a:lvl3pPr indent="0" algn="l">
              <a:buNone/>
              <a:defRPr sz="1500"/>
            </a:lvl3pPr>
            <a:lvl4pPr indent="0" algn="l">
              <a:buNone/>
              <a:defRPr sz="1400"/>
            </a:lvl4pPr>
            <a:lvl5pPr indent="0" algn="l">
              <a:buNone/>
              <a:defRPr sz="14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647568" y="2905761"/>
            <a:ext cx="6645275" cy="7924800"/>
          </a:xfrm>
        </p:spPr>
        <p:txBody>
          <a:bodyPr tIns="0"/>
          <a:lstStyle>
            <a:lvl1pPr>
              <a:defRPr sz="4200"/>
            </a:lvl1pPr>
            <a:lvl2pPr>
              <a:defRPr sz="3900"/>
            </a:lvl2pPr>
            <a:lvl3pPr>
              <a:defRPr sz="3600"/>
            </a:lvl3pPr>
            <a:lvl4pPr>
              <a:defRPr sz="29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4BD41A-7116-4823-85C7-D06B43E25F79}" type="datetimeFigureOut">
              <a:rPr lang="en-US" smtClean="0"/>
              <a:pPr/>
              <a:t>7/25/2022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4E6F4-3342-4B26-9421-AA8436DE0A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115481" y="1920667"/>
            <a:ext cx="6835140" cy="713232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37402" tIns="68701" rIns="137402" bIns="68701" rtlCol="0" anchor="ctr"/>
          <a:lstStyle/>
          <a:p>
            <a:pPr algn="ctr" eaLnBrk="1" latinLnBrk="0" hangingPunct="1"/>
            <a:endParaRPr kumimoji="0" lang="en-US"/>
          </a:p>
        </p:txBody>
      </p:sp>
      <p:sp>
        <p:nvSpPr>
          <p:cNvPr id="12" name="Right Triangle 11"/>
          <p:cNvSpPr/>
          <p:nvPr/>
        </p:nvSpPr>
        <p:spPr>
          <a:xfrm rot="420000" flipV="1">
            <a:off x="10405376" y="9290268"/>
            <a:ext cx="202083" cy="269443"/>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37402" tIns="68701" rIns="137402" bIns="68701" rtlCol="0" anchor="ctr"/>
          <a:lstStyle/>
          <a:p>
            <a:pPr algn="ctr" eaLnBrk="1" latinLnBrk="0" hangingPunct="1"/>
            <a:endParaRPr kumimoji="0" lang="en-US"/>
          </a:p>
        </p:txBody>
      </p:sp>
      <p:sp>
        <p:nvSpPr>
          <p:cNvPr id="2" name="Title 1"/>
          <p:cNvSpPr>
            <a:spLocks noGrp="1"/>
          </p:cNvSpPr>
          <p:nvPr>
            <p:ph type="title"/>
          </p:nvPr>
        </p:nvSpPr>
        <p:spPr>
          <a:xfrm>
            <a:off x="792481" y="2040129"/>
            <a:ext cx="2876703" cy="2743210"/>
          </a:xfrm>
        </p:spPr>
        <p:txBody>
          <a:bodyPr vert="horz" lIns="68701" tIns="68701" rIns="68701" bIns="68701" anchor="b"/>
          <a:lstStyle>
            <a:lvl1pPr algn="l">
              <a:buNone/>
              <a:defRPr sz="29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792482" y="4903228"/>
            <a:ext cx="2872740" cy="3777488"/>
          </a:xfrm>
        </p:spPr>
        <p:txBody>
          <a:bodyPr lIns="96182" rIns="68701" bIns="68701" anchor="t"/>
          <a:lstStyle>
            <a:lvl1pPr marL="0" indent="0" algn="l">
              <a:spcBef>
                <a:spcPts val="375"/>
              </a:spcBef>
              <a:buFontTx/>
              <a:buNone/>
              <a:defRPr sz="2000"/>
            </a:lvl1pPr>
            <a:lvl2pPr>
              <a:defRPr sz="18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4BD41A-7116-4823-85C7-D06B43E25F79}" type="datetimeFigureOut">
              <a:rPr lang="en-US" smtClean="0"/>
              <a:pPr/>
              <a:t>7/25/2022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500360" y="11017678"/>
            <a:ext cx="792481" cy="632883"/>
          </a:xfrm>
        </p:spPr>
        <p:txBody>
          <a:bodyPr/>
          <a:lstStyle/>
          <a:p>
            <a:fld id="{2654E6F4-3342-4B26-9421-AA8436DE0A8B}" type="slidenum">
              <a:rPr lang="en-IN" smtClean="0"/>
              <a:pPr/>
              <a:t>‹#›</a:t>
            </a:fld>
            <a:endParaRPr lang="en-IN"/>
          </a:p>
        </p:txBody>
      </p:sp>
      <p:sp>
        <p:nvSpPr>
          <p:cNvPr id="3" name="Picture Placeholder 2"/>
          <p:cNvSpPr>
            <a:spLocks noGrp="1"/>
          </p:cNvSpPr>
          <p:nvPr>
            <p:ph type="pic" idx="1"/>
          </p:nvPr>
        </p:nvSpPr>
        <p:spPr>
          <a:xfrm rot="420000">
            <a:off x="4531533" y="2079164"/>
            <a:ext cx="6003037" cy="6815328"/>
          </a:xfrm>
          <a:prstGeom prst="rect">
            <a:avLst/>
          </a:prstGeom>
          <a:solidFill>
            <a:schemeClr val="bg2"/>
          </a:solidFill>
          <a:ln w="3000" cap="rnd">
            <a:solidFill>
              <a:srgbClr val="C0C0C0"/>
            </a:solidFill>
            <a:round/>
          </a:ln>
          <a:effectLst/>
        </p:spPr>
        <p:txBody>
          <a:bodyPr/>
          <a:lstStyle>
            <a:lvl1pPr marL="0" indent="0">
              <a:buNone/>
              <a:defRPr sz="4900"/>
            </a:lvl1pPr>
          </a:lstStyle>
          <a:p>
            <a:r>
              <a:rPr kumimoji="0" lang="en-US" smtClean="0"/>
              <a:t>Click icon to add picture</a:t>
            </a:r>
            <a:endParaRPr kumimoji="0" lang="en-US" dirty="0"/>
          </a:p>
        </p:txBody>
      </p:sp>
      <p:sp>
        <p:nvSpPr>
          <p:cNvPr id="10" name="Freeform 9"/>
          <p:cNvSpPr>
            <a:spLocks/>
          </p:cNvSpPr>
          <p:nvPr/>
        </p:nvSpPr>
        <p:spPr bwMode="auto">
          <a:xfrm flipV="1">
            <a:off x="-12383" y="10082107"/>
            <a:ext cx="11911965" cy="180509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37402" tIns="68701" rIns="137402" bIns="68701"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695952" y="10781033"/>
            <a:ext cx="6191250" cy="110617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37402" tIns="68701" rIns="137402" bIns="68701"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383" y="-12383"/>
            <a:ext cx="11911965" cy="180509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37402" tIns="68701" rIns="137402" bIns="68701"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695952" y="-12383"/>
            <a:ext cx="6191250" cy="110617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37402" tIns="68701" rIns="137402" bIns="68701"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594360" y="1220419"/>
            <a:ext cx="10698480" cy="1981200"/>
          </a:xfrm>
          <a:prstGeom prst="rect">
            <a:avLst/>
          </a:prstGeom>
        </p:spPr>
        <p:txBody>
          <a:bodyPr vert="horz" lIns="0" tIns="68701"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94360" y="3354832"/>
            <a:ext cx="10698480" cy="7607808"/>
          </a:xfrm>
          <a:prstGeom prst="rect">
            <a:avLst/>
          </a:prstGeom>
        </p:spPr>
        <p:txBody>
          <a:bodyPr vert="horz" lIns="137402" tIns="68701" rIns="137402" bIns="6870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94360" y="11017678"/>
            <a:ext cx="2773680" cy="632883"/>
          </a:xfrm>
          <a:prstGeom prst="rect">
            <a:avLst/>
          </a:prstGeom>
        </p:spPr>
        <p:txBody>
          <a:bodyPr vert="horz" lIns="0" tIns="0" rIns="0" bIns="0" anchor="b"/>
          <a:lstStyle>
            <a:lvl1pPr algn="l" eaLnBrk="1" latinLnBrk="0" hangingPunct="1">
              <a:defRPr kumimoji="0" sz="1800">
                <a:solidFill>
                  <a:schemeClr val="tx2">
                    <a:shade val="90000"/>
                  </a:schemeClr>
                </a:solidFill>
              </a:defRPr>
            </a:lvl1pPr>
          </a:lstStyle>
          <a:p>
            <a:fld id="{5F4BD41A-7116-4823-85C7-D06B43E25F79}" type="datetimeFigureOut">
              <a:rPr lang="en-US" smtClean="0"/>
              <a:pPr/>
              <a:t>7/25/2022</a:t>
            </a:fld>
            <a:endParaRPr lang="en-IN"/>
          </a:p>
        </p:txBody>
      </p:sp>
      <p:sp>
        <p:nvSpPr>
          <p:cNvPr id="22" name="Footer Placeholder 21"/>
          <p:cNvSpPr>
            <a:spLocks noGrp="1"/>
          </p:cNvSpPr>
          <p:nvPr>
            <p:ph type="ftr" sz="quarter" idx="3"/>
          </p:nvPr>
        </p:nvSpPr>
        <p:spPr>
          <a:xfrm>
            <a:off x="3467101" y="11017678"/>
            <a:ext cx="4358640" cy="632883"/>
          </a:xfrm>
          <a:prstGeom prst="rect">
            <a:avLst/>
          </a:prstGeom>
        </p:spPr>
        <p:txBody>
          <a:bodyPr vert="horz" lIns="0" tIns="0" rIns="0" bIns="0" anchor="b"/>
          <a:lstStyle>
            <a:lvl1pPr algn="l" eaLnBrk="1" latinLnBrk="0" hangingPunct="1">
              <a:defRPr kumimoji="0" sz="18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302241" y="11017678"/>
            <a:ext cx="990600" cy="632883"/>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fld id="{2654E6F4-3342-4B26-9421-AA8436DE0A8B}" type="slidenum">
              <a:rPr lang="en-IN" smtClean="0"/>
              <a:pPr/>
              <a:t>‹#›</a:t>
            </a:fld>
            <a:endParaRPr lang="en-IN"/>
          </a:p>
        </p:txBody>
      </p:sp>
      <p:grpSp>
        <p:nvGrpSpPr>
          <p:cNvPr id="2" name="Group 1"/>
          <p:cNvGrpSpPr/>
          <p:nvPr/>
        </p:nvGrpSpPr>
        <p:grpSpPr>
          <a:xfrm>
            <a:off x="-24723" y="350842"/>
            <a:ext cx="11934714" cy="1125322"/>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7600" b="0" kern="1200">
          <a:ln>
            <a:noFill/>
          </a:ln>
          <a:solidFill>
            <a:schemeClr val="tx2"/>
          </a:solidFill>
          <a:effectLst/>
          <a:latin typeface="+mj-lt"/>
          <a:ea typeface="+mj-ea"/>
          <a:cs typeface="+mj-cs"/>
        </a:defRPr>
      </a:lvl1pPr>
    </p:titleStyle>
    <p:bodyStyle>
      <a:lvl1pPr marL="412204" indent="-412204" algn="l" rtl="0" eaLnBrk="1" latinLnBrk="0" hangingPunct="1">
        <a:spcBef>
          <a:spcPct val="20000"/>
        </a:spcBef>
        <a:buClr>
          <a:schemeClr val="accent3"/>
        </a:buClr>
        <a:buSzPct val="95000"/>
        <a:buFont typeface="Wingdings 2"/>
        <a:buChar char=""/>
        <a:defRPr kumimoji="0" sz="3900" kern="1200">
          <a:solidFill>
            <a:schemeClr val="tx1"/>
          </a:solidFill>
          <a:latin typeface="+mn-lt"/>
          <a:ea typeface="+mn-ea"/>
          <a:cs typeface="+mn-cs"/>
        </a:defRPr>
      </a:lvl1pPr>
      <a:lvl2pPr marL="961808" indent="-370984" algn="l" rtl="0" eaLnBrk="1" latinLnBrk="0" hangingPunct="1">
        <a:spcBef>
          <a:spcPct val="20000"/>
        </a:spcBef>
        <a:buClr>
          <a:schemeClr val="accent1"/>
        </a:buClr>
        <a:buSzPct val="85000"/>
        <a:buFont typeface="Wingdings 2"/>
        <a:buChar char=""/>
        <a:defRPr kumimoji="0" sz="3600" kern="1200">
          <a:solidFill>
            <a:schemeClr val="tx1"/>
          </a:solidFill>
          <a:latin typeface="+mn-lt"/>
          <a:ea typeface="+mn-ea"/>
          <a:cs typeface="+mn-cs"/>
        </a:defRPr>
      </a:lvl2pPr>
      <a:lvl3pPr marL="1374013" indent="-370984" algn="l" rtl="0" eaLnBrk="1" latinLnBrk="0" hangingPunct="1">
        <a:spcBef>
          <a:spcPct val="20000"/>
        </a:spcBef>
        <a:buClr>
          <a:schemeClr val="accent2"/>
        </a:buClr>
        <a:buSzPct val="70000"/>
        <a:buFont typeface="Wingdings 2"/>
        <a:buChar char=""/>
        <a:defRPr kumimoji="0" sz="3200" kern="1200">
          <a:solidFill>
            <a:schemeClr val="tx1"/>
          </a:solidFill>
          <a:latin typeface="+mn-lt"/>
          <a:ea typeface="+mn-ea"/>
          <a:cs typeface="+mn-cs"/>
        </a:defRPr>
      </a:lvl3pPr>
      <a:lvl4pPr marL="1786216" indent="-316023" algn="l" rtl="0" eaLnBrk="1" latinLnBrk="0" hangingPunct="1">
        <a:spcBef>
          <a:spcPct val="20000"/>
        </a:spcBef>
        <a:buClr>
          <a:schemeClr val="accent3"/>
        </a:buClr>
        <a:buSzPct val="65000"/>
        <a:buFont typeface="Wingdings 2"/>
        <a:buChar char=""/>
        <a:defRPr kumimoji="0" sz="2900" kern="1200">
          <a:solidFill>
            <a:schemeClr val="tx1"/>
          </a:solidFill>
          <a:latin typeface="+mn-lt"/>
          <a:ea typeface="+mn-ea"/>
          <a:cs typeface="+mn-cs"/>
        </a:defRPr>
      </a:lvl4pPr>
      <a:lvl5pPr marL="2198420" indent="-316023" algn="l" rtl="0" eaLnBrk="1" latinLnBrk="0" hangingPunct="1">
        <a:spcBef>
          <a:spcPct val="20000"/>
        </a:spcBef>
        <a:buClr>
          <a:schemeClr val="accent4"/>
        </a:buClr>
        <a:buSzPct val="65000"/>
        <a:buFont typeface="Wingdings 2"/>
        <a:buChar char=""/>
        <a:defRPr kumimoji="0" sz="2900" kern="1200">
          <a:solidFill>
            <a:schemeClr val="tx1"/>
          </a:solidFill>
          <a:latin typeface="+mn-lt"/>
          <a:ea typeface="+mn-ea"/>
          <a:cs typeface="+mn-cs"/>
        </a:defRPr>
      </a:lvl5pPr>
      <a:lvl6pPr marL="2610624" indent="-316023" algn="l" rtl="0" eaLnBrk="1" latinLnBrk="0" hangingPunct="1">
        <a:spcBef>
          <a:spcPct val="20000"/>
        </a:spcBef>
        <a:buClr>
          <a:schemeClr val="accent5"/>
        </a:buClr>
        <a:buSzPct val="80000"/>
        <a:buFont typeface="Wingdings 2"/>
        <a:buChar char=""/>
        <a:defRPr kumimoji="0" sz="2700" kern="1200">
          <a:solidFill>
            <a:schemeClr val="tx1"/>
          </a:solidFill>
          <a:latin typeface="+mn-lt"/>
          <a:ea typeface="+mn-ea"/>
          <a:cs typeface="+mn-cs"/>
        </a:defRPr>
      </a:lvl6pPr>
      <a:lvl7pPr marL="2885427" indent="-274803" algn="l" rtl="0" eaLnBrk="1" latinLnBrk="0" hangingPunct="1">
        <a:spcBef>
          <a:spcPct val="20000"/>
        </a:spcBef>
        <a:buClr>
          <a:schemeClr val="accent6"/>
        </a:buClr>
        <a:buSzPct val="80000"/>
        <a:buFont typeface="Wingdings 2"/>
        <a:buChar char=""/>
        <a:defRPr kumimoji="0" sz="2400" kern="1200" baseline="0">
          <a:solidFill>
            <a:schemeClr val="tx1"/>
          </a:solidFill>
          <a:latin typeface="+mn-lt"/>
          <a:ea typeface="+mn-ea"/>
          <a:cs typeface="+mn-cs"/>
        </a:defRPr>
      </a:lvl7pPr>
      <a:lvl8pPr marL="3297629" indent="-274803" algn="l" rtl="0" eaLnBrk="1" latinLnBrk="0" hangingPunct="1">
        <a:spcBef>
          <a:spcPct val="20000"/>
        </a:spcBef>
        <a:buClr>
          <a:schemeClr val="tx2"/>
        </a:buClr>
        <a:buChar char="•"/>
        <a:defRPr kumimoji="0" sz="2400" kern="1200">
          <a:solidFill>
            <a:schemeClr val="tx1"/>
          </a:solidFill>
          <a:latin typeface="+mn-lt"/>
          <a:ea typeface="+mn-ea"/>
          <a:cs typeface="+mn-cs"/>
        </a:defRPr>
      </a:lvl8pPr>
      <a:lvl9pPr marL="3709834" indent="-274803" algn="l" rtl="0" eaLnBrk="1" latinLnBrk="0" hangingPunct="1">
        <a:spcBef>
          <a:spcPct val="20000"/>
        </a:spcBef>
        <a:buClr>
          <a:schemeClr val="tx2"/>
        </a:buClr>
        <a:buFontTx/>
        <a:buChar char="•"/>
        <a:defRPr kumimoji="0" sz="2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87007" algn="l" rtl="0" eaLnBrk="1" latinLnBrk="0" hangingPunct="1">
        <a:defRPr kumimoji="0" kern="1200">
          <a:solidFill>
            <a:schemeClr val="tx1"/>
          </a:solidFill>
          <a:latin typeface="+mn-lt"/>
          <a:ea typeface="+mn-ea"/>
          <a:cs typeface="+mn-cs"/>
        </a:defRPr>
      </a:lvl2pPr>
      <a:lvl3pPr marL="1374013" algn="l" rtl="0" eaLnBrk="1" latinLnBrk="0" hangingPunct="1">
        <a:defRPr kumimoji="0" kern="1200">
          <a:solidFill>
            <a:schemeClr val="tx1"/>
          </a:solidFill>
          <a:latin typeface="+mn-lt"/>
          <a:ea typeface="+mn-ea"/>
          <a:cs typeface="+mn-cs"/>
        </a:defRPr>
      </a:lvl3pPr>
      <a:lvl4pPr marL="2061018" algn="l" rtl="0" eaLnBrk="1" latinLnBrk="0" hangingPunct="1">
        <a:defRPr kumimoji="0" kern="1200">
          <a:solidFill>
            <a:schemeClr val="tx1"/>
          </a:solidFill>
          <a:latin typeface="+mn-lt"/>
          <a:ea typeface="+mn-ea"/>
          <a:cs typeface="+mn-cs"/>
        </a:defRPr>
      </a:lvl4pPr>
      <a:lvl5pPr marL="2748024" algn="l" rtl="0" eaLnBrk="1" latinLnBrk="0" hangingPunct="1">
        <a:defRPr kumimoji="0" kern="1200">
          <a:solidFill>
            <a:schemeClr val="tx1"/>
          </a:solidFill>
          <a:latin typeface="+mn-lt"/>
          <a:ea typeface="+mn-ea"/>
          <a:cs typeface="+mn-cs"/>
        </a:defRPr>
      </a:lvl5pPr>
      <a:lvl6pPr marL="3435032" algn="l" rtl="0" eaLnBrk="1" latinLnBrk="0" hangingPunct="1">
        <a:defRPr kumimoji="0" kern="1200">
          <a:solidFill>
            <a:schemeClr val="tx1"/>
          </a:solidFill>
          <a:latin typeface="+mn-lt"/>
          <a:ea typeface="+mn-ea"/>
          <a:cs typeface="+mn-cs"/>
        </a:defRPr>
      </a:lvl6pPr>
      <a:lvl7pPr marL="4122038" algn="l" rtl="0" eaLnBrk="1" latinLnBrk="0" hangingPunct="1">
        <a:defRPr kumimoji="0" kern="1200">
          <a:solidFill>
            <a:schemeClr val="tx1"/>
          </a:solidFill>
          <a:latin typeface="+mn-lt"/>
          <a:ea typeface="+mn-ea"/>
          <a:cs typeface="+mn-cs"/>
        </a:defRPr>
      </a:lvl7pPr>
      <a:lvl8pPr marL="4809043" algn="l" rtl="0" eaLnBrk="1" latinLnBrk="0" hangingPunct="1">
        <a:defRPr kumimoji="0" kern="1200">
          <a:solidFill>
            <a:schemeClr val="tx1"/>
          </a:solidFill>
          <a:latin typeface="+mn-lt"/>
          <a:ea typeface="+mn-ea"/>
          <a:cs typeface="+mn-cs"/>
        </a:defRPr>
      </a:lvl8pPr>
      <a:lvl9pPr marL="549605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57175" y="1"/>
            <a:ext cx="11330027" cy="2493235"/>
          </a:xfrm>
          <a:prstGeom prst="rect">
            <a:avLst/>
          </a:prstGeom>
          <a:noFill/>
          <a:ln w="9525">
            <a:noFill/>
            <a:miter lim="800000"/>
            <a:headEnd/>
            <a:tailEnd/>
          </a:ln>
          <a:effectLst/>
        </p:spPr>
        <p:txBody>
          <a:bodyPr vert="horz" wrap="square" lIns="137402" tIns="68701" rIns="137402" bIns="68701" numCol="1" anchor="ctr" anchorCtr="0" compatLnSpc="1">
            <a:prstTxWarp prst="textNoShape">
              <a:avLst/>
            </a:prstTxWarp>
            <a:spAutoFit/>
          </a:bodyPr>
          <a:lstStyle/>
          <a:p>
            <a:pPr algn="ctr" fontAlgn="base">
              <a:spcBef>
                <a:spcPct val="0"/>
              </a:spcBef>
              <a:spcAft>
                <a:spcPct val="0"/>
              </a:spcAft>
            </a:pPr>
            <a:r>
              <a:rPr lang="en-US" sz="4900" b="1" dirty="0" smtClean="0">
                <a:latin typeface="Calibri" pitchFamily="34" charset="0"/>
                <a:ea typeface="Calibri" pitchFamily="34" charset="0"/>
                <a:cs typeface="Times New Roman" pitchFamily="18" charset="0"/>
              </a:rPr>
              <a:t>Project Report</a:t>
            </a:r>
            <a:endParaRPr lang="en-US" sz="4900" dirty="0" smtClean="0">
              <a:latin typeface="Arial" pitchFamily="34" charset="0"/>
              <a:cs typeface="Arial" pitchFamily="34" charset="0"/>
            </a:endParaRPr>
          </a:p>
          <a:p>
            <a:pPr algn="ctr" eaLnBrk="0" fontAlgn="base" hangingPunct="0">
              <a:spcBef>
                <a:spcPct val="0"/>
              </a:spcBef>
              <a:spcAft>
                <a:spcPct val="0"/>
              </a:spcAft>
            </a:pPr>
            <a:r>
              <a:rPr lang="en-US" sz="4900" b="1" dirty="0" smtClean="0">
                <a:latin typeface="Calibri" pitchFamily="34" charset="0"/>
                <a:ea typeface="Calibri" pitchFamily="34" charset="0"/>
                <a:cs typeface="Times New Roman" pitchFamily="18" charset="0"/>
              </a:rPr>
              <a:t>On</a:t>
            </a:r>
            <a:endParaRPr lang="en-US" sz="4900" b="1" dirty="0" smtClean="0">
              <a:latin typeface="Arial" pitchFamily="34" charset="0"/>
              <a:ea typeface="Calibri" pitchFamily="34" charset="0"/>
              <a:cs typeface="Times New Roman" pitchFamily="18" charset="0"/>
            </a:endParaRPr>
          </a:p>
          <a:p>
            <a:pPr algn="ctr" eaLnBrk="0" fontAlgn="base" hangingPunct="0">
              <a:spcBef>
                <a:spcPct val="0"/>
              </a:spcBef>
              <a:spcAft>
                <a:spcPct val="0"/>
              </a:spcAft>
            </a:pPr>
            <a:r>
              <a:rPr lang="en-US" sz="4900" b="1" dirty="0" smtClean="0">
                <a:latin typeface="Arial" pitchFamily="34" charset="0"/>
                <a:ea typeface="Calibri" pitchFamily="34" charset="0"/>
                <a:cs typeface="Times New Roman" pitchFamily="18" charset="0"/>
              </a:rPr>
              <a:t>Attendance Management System</a:t>
            </a:r>
            <a:r>
              <a:rPr lang="en-US" sz="4900" dirty="0" smtClean="0">
                <a:latin typeface="Arial" pitchFamily="34" charset="0"/>
                <a:cs typeface="Arial" pitchFamily="34" charset="0"/>
              </a:rPr>
              <a:t> </a:t>
            </a:r>
          </a:p>
        </p:txBody>
      </p:sp>
      <p:pic>
        <p:nvPicPr>
          <p:cNvPr id="3" name="Picture 2" descr="gdc logo.jpg"/>
          <p:cNvPicPr>
            <a:picLocks noChangeAspect="1"/>
          </p:cNvPicPr>
          <p:nvPr/>
        </p:nvPicPr>
        <p:blipFill>
          <a:blip r:embed="rId2" cstate="print">
            <a:clrChange>
              <a:clrFrom>
                <a:srgbClr val="EFEFEF"/>
              </a:clrFrom>
              <a:clrTo>
                <a:srgbClr val="EFEFEF">
                  <a:alpha val="0"/>
                </a:srgbClr>
              </a:clrTo>
            </a:clrChange>
          </a:blip>
          <a:stretch>
            <a:fillRect/>
          </a:stretch>
        </p:blipFill>
        <p:spPr>
          <a:xfrm>
            <a:off x="4457692" y="2476479"/>
            <a:ext cx="4179124" cy="3838603"/>
          </a:xfrm>
          <a:prstGeom prst="rect">
            <a:avLst/>
          </a:prstGeom>
        </p:spPr>
      </p:pic>
      <p:sp>
        <p:nvSpPr>
          <p:cNvPr id="5" name="Rectangle 4"/>
          <p:cNvSpPr/>
          <p:nvPr/>
        </p:nvSpPr>
        <p:spPr>
          <a:xfrm>
            <a:off x="57192" y="6702942"/>
            <a:ext cx="11887200" cy="4709226"/>
          </a:xfrm>
          <a:prstGeom prst="rect">
            <a:avLst/>
          </a:prstGeom>
        </p:spPr>
        <p:txBody>
          <a:bodyPr wrap="square" lIns="137402" tIns="68701" rIns="137402" bIns="68701">
            <a:spAutoFit/>
          </a:bodyPr>
          <a:lstStyle/>
          <a:p>
            <a:pPr lvl="0" algn="ctr" fontAlgn="base">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Submitted in fulfillment for the award of the Degree</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MASTERS IN COMPUTER APPLICATION</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Submitted By: -</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dirty="0" smtClean="0">
                <a:solidFill>
                  <a:prstClr val="black"/>
                </a:solidFill>
                <a:latin typeface="Calibri" pitchFamily="34" charset="0"/>
                <a:ea typeface="Calibri" pitchFamily="34" charset="0"/>
                <a:cs typeface="Times New Roman" pitchFamily="18" charset="0"/>
              </a:rPr>
              <a:t>Afshana Ali     (18045133009)</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dirty="0" smtClean="0">
                <a:solidFill>
                  <a:prstClr val="black"/>
                </a:solidFill>
                <a:latin typeface="Calibri" pitchFamily="34" charset="0"/>
                <a:ea typeface="Calibri" pitchFamily="34" charset="0"/>
                <a:cs typeface="Times New Roman" pitchFamily="18" charset="0"/>
              </a:rPr>
              <a:t>Aadil Hamid   (18045133006)</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dirty="0" smtClean="0">
                <a:solidFill>
                  <a:prstClr val="black"/>
                </a:solidFill>
                <a:latin typeface="Calibri" pitchFamily="34" charset="0"/>
                <a:ea typeface="Calibri" pitchFamily="34" charset="0"/>
                <a:cs typeface="Times New Roman" pitchFamily="18" charset="0"/>
              </a:rPr>
              <a:t>Tahira Fayaz (18045133011)</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Under the Guidance of:</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dirty="0" smtClean="0">
                <a:solidFill>
                  <a:prstClr val="black"/>
                </a:solidFill>
                <a:latin typeface="Calibri" pitchFamily="34" charset="0"/>
                <a:ea typeface="Calibri" pitchFamily="34" charset="0"/>
                <a:cs typeface="Times New Roman" pitchFamily="18" charset="0"/>
              </a:rPr>
              <a:t>Mr. </a:t>
            </a:r>
            <a:r>
              <a:rPr lang="en-US" dirty="0" err="1" smtClean="0">
                <a:solidFill>
                  <a:prstClr val="black"/>
                </a:solidFill>
                <a:latin typeface="Calibri" pitchFamily="34" charset="0"/>
                <a:ea typeface="Calibri" pitchFamily="34" charset="0"/>
                <a:cs typeface="Times New Roman" pitchFamily="18" charset="0"/>
              </a:rPr>
              <a:t>Ummar</a:t>
            </a:r>
            <a:r>
              <a:rPr lang="en-US" dirty="0" smtClean="0">
                <a:solidFill>
                  <a:prstClr val="black"/>
                </a:solidFill>
                <a:latin typeface="Calibri" pitchFamily="34" charset="0"/>
                <a:ea typeface="Calibri" pitchFamily="34" charset="0"/>
                <a:cs typeface="Times New Roman" pitchFamily="18" charset="0"/>
              </a:rPr>
              <a:t> </a:t>
            </a:r>
            <a:r>
              <a:rPr lang="en-US" dirty="0" err="1" smtClean="0">
                <a:solidFill>
                  <a:prstClr val="black"/>
                </a:solidFill>
                <a:latin typeface="Calibri" pitchFamily="34" charset="0"/>
                <a:ea typeface="Calibri" pitchFamily="34" charset="0"/>
                <a:cs typeface="Times New Roman" pitchFamily="18" charset="0"/>
              </a:rPr>
              <a:t>Bashir</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Department of computer science</a:t>
            </a:r>
            <a:endParaRPr lang="en-US" dirty="0" smtClean="0">
              <a:solidFill>
                <a:prstClr val="black"/>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   Govt. Degree College </a:t>
            </a:r>
            <a:r>
              <a:rPr lang="en-US" b="1" dirty="0" err="1" smtClean="0">
                <a:solidFill>
                  <a:prstClr val="black"/>
                </a:solidFill>
                <a:latin typeface="Calibri" pitchFamily="34" charset="0"/>
                <a:ea typeface="Calibri" pitchFamily="34" charset="0"/>
                <a:cs typeface="Times New Roman" pitchFamily="18" charset="0"/>
              </a:rPr>
              <a:t>Baramulla</a:t>
            </a:r>
            <a:endParaRPr lang="en-US" b="1" dirty="0" smtClean="0">
              <a:solidFill>
                <a:prstClr val="black"/>
              </a:solidFill>
              <a:latin typeface="Calibri" pitchFamily="34" charset="0"/>
              <a:ea typeface="Calibri" pitchFamily="34" charset="0"/>
              <a:cs typeface="Times New Roman" pitchFamily="18" charset="0"/>
            </a:endParaRPr>
          </a:p>
          <a:p>
            <a:pPr lvl="0" algn="ctr" eaLnBrk="0" fontAlgn="base" hangingPunct="0">
              <a:spcBef>
                <a:spcPct val="0"/>
              </a:spcBef>
              <a:spcAft>
                <a:spcPct val="0"/>
              </a:spcAft>
            </a:pPr>
            <a:r>
              <a:rPr lang="en-US" b="1" dirty="0" smtClean="0">
                <a:solidFill>
                  <a:prstClr val="black"/>
                </a:solidFill>
                <a:latin typeface="Calibri" pitchFamily="34" charset="0"/>
                <a:ea typeface="Calibri" pitchFamily="34" charset="0"/>
                <a:cs typeface="Times New Roman" pitchFamily="18" charset="0"/>
              </a:rPr>
              <a:t>BATCH 2018</a:t>
            </a:r>
            <a:endParaRPr lang="en-US"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lowchart: Stored Data 2"/>
          <p:cNvSpPr/>
          <p:nvPr/>
        </p:nvSpPr>
        <p:spPr>
          <a:xfrm rot="16200000">
            <a:off x="867502" y="3875898"/>
            <a:ext cx="650942" cy="928694"/>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728626" y="3541758"/>
            <a:ext cx="914400" cy="5572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943204" y="1585882"/>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10" name="Oval 9"/>
          <p:cNvSpPr/>
          <p:nvPr/>
        </p:nvSpPr>
        <p:spPr>
          <a:xfrm>
            <a:off x="2943204" y="2871766"/>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Add/Manage Teacher</a:t>
            </a:r>
            <a:endParaRPr lang="en-US" dirty="0"/>
          </a:p>
        </p:txBody>
      </p:sp>
      <p:sp>
        <p:nvSpPr>
          <p:cNvPr id="11" name="Oval 10"/>
          <p:cNvSpPr/>
          <p:nvPr/>
        </p:nvSpPr>
        <p:spPr>
          <a:xfrm>
            <a:off x="3014642" y="4157650"/>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Add/Manage Student</a:t>
            </a:r>
            <a:endParaRPr lang="en-US" dirty="0"/>
          </a:p>
        </p:txBody>
      </p:sp>
      <p:sp>
        <p:nvSpPr>
          <p:cNvPr id="12" name="Oval 11"/>
          <p:cNvSpPr/>
          <p:nvPr/>
        </p:nvSpPr>
        <p:spPr>
          <a:xfrm>
            <a:off x="3014642" y="5372096"/>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Take Attendance</a:t>
            </a:r>
            <a:endParaRPr lang="en-US" dirty="0"/>
          </a:p>
        </p:txBody>
      </p:sp>
      <p:sp>
        <p:nvSpPr>
          <p:cNvPr id="13" name="Oval 12"/>
          <p:cNvSpPr/>
          <p:nvPr/>
        </p:nvSpPr>
        <p:spPr>
          <a:xfrm>
            <a:off x="2871766" y="6729418"/>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Assign Subject</a:t>
            </a:r>
            <a:endParaRPr lang="en-US" dirty="0"/>
          </a:p>
        </p:txBody>
      </p:sp>
      <p:sp>
        <p:nvSpPr>
          <p:cNvPr id="14" name="Oval 13"/>
          <p:cNvSpPr/>
          <p:nvPr/>
        </p:nvSpPr>
        <p:spPr>
          <a:xfrm>
            <a:off x="2800328" y="7943864"/>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View/generate Attendance</a:t>
            </a:r>
            <a:endParaRPr lang="en-US" dirty="0"/>
          </a:p>
        </p:txBody>
      </p:sp>
      <p:sp>
        <p:nvSpPr>
          <p:cNvPr id="15" name="Oval 14"/>
          <p:cNvSpPr/>
          <p:nvPr/>
        </p:nvSpPr>
        <p:spPr>
          <a:xfrm>
            <a:off x="2800328" y="9229748"/>
            <a:ext cx="4143404" cy="11430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Logout</a:t>
            </a:r>
            <a:endParaRPr lang="en-US" dirty="0"/>
          </a:p>
        </p:txBody>
      </p:sp>
      <p:sp>
        <p:nvSpPr>
          <p:cNvPr id="16" name="Flowchart: Stored Data 15"/>
          <p:cNvSpPr/>
          <p:nvPr/>
        </p:nvSpPr>
        <p:spPr>
          <a:xfrm rot="16200000">
            <a:off x="9154310" y="4090212"/>
            <a:ext cx="650942" cy="928694"/>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9015434" y="3756072"/>
            <a:ext cx="914400" cy="5572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lowchart: Stored Data 17"/>
          <p:cNvSpPr/>
          <p:nvPr/>
        </p:nvSpPr>
        <p:spPr>
          <a:xfrm rot="16200000">
            <a:off x="9154310" y="8305054"/>
            <a:ext cx="650942" cy="928694"/>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9015434" y="7970914"/>
            <a:ext cx="914400" cy="5572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Arrow Connector 22"/>
          <p:cNvCxnSpPr>
            <a:stCxn id="3" idx="2"/>
          </p:cNvCxnSpPr>
          <p:nvPr/>
        </p:nvCxnSpPr>
        <p:spPr>
          <a:xfrm flipV="1">
            <a:off x="1657320" y="2371700"/>
            <a:ext cx="1500198" cy="1968545"/>
          </a:xfrm>
          <a:prstGeom prst="straightConnector1">
            <a:avLst/>
          </a:prstGeom>
          <a:ln>
            <a:solidFill>
              <a:schemeClr val="accent1">
                <a:lumMod val="7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3" idx="2"/>
          </p:cNvCxnSpPr>
          <p:nvPr/>
        </p:nvCxnSpPr>
        <p:spPr>
          <a:xfrm flipV="1">
            <a:off x="1657320" y="3586147"/>
            <a:ext cx="1428760" cy="754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2"/>
            <a:endCxn id="11" idx="2"/>
          </p:cNvCxnSpPr>
          <p:nvPr/>
        </p:nvCxnSpPr>
        <p:spPr>
          <a:xfrm>
            <a:off x="1657320" y="4340245"/>
            <a:ext cx="1357322" cy="388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2"/>
          </p:cNvCxnSpPr>
          <p:nvPr/>
        </p:nvCxnSpPr>
        <p:spPr>
          <a:xfrm>
            <a:off x="1657320" y="4340245"/>
            <a:ext cx="1428760" cy="2746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657320" y="4229088"/>
            <a:ext cx="1285884" cy="4103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657320" y="4300526"/>
            <a:ext cx="1214446" cy="531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6" idx="0"/>
          </p:cNvCxnSpPr>
          <p:nvPr/>
        </p:nvCxnSpPr>
        <p:spPr>
          <a:xfrm rot="10800000">
            <a:off x="7015170" y="2300263"/>
            <a:ext cx="2000264" cy="2254297"/>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1" idx="6"/>
          </p:cNvCxnSpPr>
          <p:nvPr/>
        </p:nvCxnSpPr>
        <p:spPr>
          <a:xfrm rot="10800000" flipV="1">
            <a:off x="7158046" y="4554558"/>
            <a:ext cx="1857388" cy="17459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flipV="1">
            <a:off x="7015170" y="4514840"/>
            <a:ext cx="2000264" cy="124616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943600" y="5086344"/>
            <a:ext cx="3643338" cy="250033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0"/>
          </p:cNvCxnSpPr>
          <p:nvPr/>
        </p:nvCxnSpPr>
        <p:spPr>
          <a:xfrm rot="10800000" flipV="1">
            <a:off x="6729418" y="4554558"/>
            <a:ext cx="2286016" cy="503237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8" idx="0"/>
          </p:cNvCxnSpPr>
          <p:nvPr/>
        </p:nvCxnSpPr>
        <p:spPr>
          <a:xfrm rot="10800000">
            <a:off x="6872294" y="2371701"/>
            <a:ext cx="2143140" cy="6397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0"/>
          </p:cNvCxnSpPr>
          <p:nvPr/>
        </p:nvCxnSpPr>
        <p:spPr>
          <a:xfrm rot="10800000">
            <a:off x="6943732" y="8515369"/>
            <a:ext cx="2071702" cy="254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7015170" y="8801120"/>
            <a:ext cx="200026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4312" y="4872030"/>
            <a:ext cx="1214446" cy="507831"/>
          </a:xfrm>
          <a:prstGeom prst="rect">
            <a:avLst/>
          </a:prstGeom>
          <a:noFill/>
        </p:spPr>
        <p:txBody>
          <a:bodyPr wrap="square" rtlCol="0">
            <a:spAutoFit/>
          </a:bodyPr>
          <a:lstStyle/>
          <a:p>
            <a:r>
              <a:rPr lang="en-US" dirty="0" smtClean="0"/>
              <a:t>Admin</a:t>
            </a:r>
            <a:endParaRPr lang="en-US" dirty="0"/>
          </a:p>
        </p:txBody>
      </p:sp>
      <p:sp>
        <p:nvSpPr>
          <p:cNvPr id="30" name="TextBox 29"/>
          <p:cNvSpPr txBox="1"/>
          <p:nvPr/>
        </p:nvSpPr>
        <p:spPr>
          <a:xfrm>
            <a:off x="9015434" y="5229220"/>
            <a:ext cx="1928826" cy="507831"/>
          </a:xfrm>
          <a:prstGeom prst="rect">
            <a:avLst/>
          </a:prstGeom>
          <a:noFill/>
        </p:spPr>
        <p:txBody>
          <a:bodyPr wrap="square" rtlCol="0">
            <a:spAutoFit/>
          </a:bodyPr>
          <a:lstStyle/>
          <a:p>
            <a:r>
              <a:rPr lang="en-US" dirty="0" smtClean="0"/>
              <a:t>Teacher</a:t>
            </a:r>
            <a:endParaRPr lang="en-US" dirty="0"/>
          </a:p>
        </p:txBody>
      </p:sp>
      <p:sp>
        <p:nvSpPr>
          <p:cNvPr id="31" name="TextBox 30"/>
          <p:cNvSpPr txBox="1"/>
          <p:nvPr/>
        </p:nvSpPr>
        <p:spPr>
          <a:xfrm>
            <a:off x="8872558" y="9515500"/>
            <a:ext cx="2214578" cy="507831"/>
          </a:xfrm>
          <a:prstGeom prst="rect">
            <a:avLst/>
          </a:prstGeom>
          <a:noFill/>
        </p:spPr>
        <p:txBody>
          <a:bodyPr wrap="square" rtlCol="0">
            <a:spAutoFit/>
          </a:bodyPr>
          <a:lstStyle/>
          <a:p>
            <a:r>
              <a:rPr lang="en-US" dirty="0" smtClean="0"/>
              <a:t>Student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82883" y="5047488"/>
          <a:ext cx="2617445" cy="1171584"/>
        </p:xfrm>
        <a:graphic>
          <a:graphicData uri="http://schemas.openxmlformats.org/drawingml/2006/table">
            <a:tbl>
              <a:tblPr/>
              <a:tblGrid>
                <a:gridCol w="2617445">
                  <a:extLst>
                    <a:ext uri="{9D8B030D-6E8A-4147-A177-3AD203B41FA5}">
                      <a16:colId xmlns:a16="http://schemas.microsoft.com/office/drawing/2014/main" val="20000"/>
                    </a:ext>
                  </a:extLst>
                </a:gridCol>
              </a:tblGrid>
              <a:tr h="1171584">
                <a:tc>
                  <a:txBody>
                    <a:bodyPr/>
                    <a:lstStyle/>
                    <a:p>
                      <a:r>
                        <a:rPr lang="en-IN" sz="3300" dirty="0" smtClean="0"/>
                        <a:t>Attendance</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800196" y="3228956"/>
          <a:ext cx="1893080" cy="1214446"/>
        </p:xfrm>
        <a:graphic>
          <a:graphicData uri="http://schemas.openxmlformats.org/drawingml/2006/table">
            <a:tbl>
              <a:tblPr/>
              <a:tblGrid>
                <a:gridCol w="1893080">
                  <a:extLst>
                    <a:ext uri="{9D8B030D-6E8A-4147-A177-3AD203B41FA5}">
                      <a16:colId xmlns:a16="http://schemas.microsoft.com/office/drawing/2014/main" val="20000"/>
                    </a:ext>
                  </a:extLst>
                </a:gridCol>
              </a:tblGrid>
              <a:tr h="1214446">
                <a:tc>
                  <a:txBody>
                    <a:bodyPr/>
                    <a:lstStyle/>
                    <a:p>
                      <a:r>
                        <a:rPr lang="en-IN" sz="3300" dirty="0" smtClean="0"/>
                        <a:t>Admin login</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4371964" y="2871766"/>
          <a:ext cx="2286294" cy="1667256"/>
        </p:xfrm>
        <a:graphic>
          <a:graphicData uri="http://schemas.openxmlformats.org/drawingml/2006/table">
            <a:tbl>
              <a:tblPr/>
              <a:tblGrid>
                <a:gridCol w="2286294">
                  <a:extLst>
                    <a:ext uri="{9D8B030D-6E8A-4147-A177-3AD203B41FA5}">
                      <a16:colId xmlns:a16="http://schemas.microsoft.com/office/drawing/2014/main" val="20000"/>
                    </a:ext>
                  </a:extLst>
                </a:gridCol>
              </a:tblGrid>
              <a:tr h="1643074">
                <a:tc>
                  <a:txBody>
                    <a:bodyPr/>
                    <a:lstStyle/>
                    <a:p>
                      <a:r>
                        <a:rPr lang="en-IN" sz="3300" dirty="0" smtClean="0"/>
                        <a:t>Add/delete</a:t>
                      </a:r>
                    </a:p>
                    <a:p>
                      <a:r>
                        <a:rPr lang="en-IN" sz="3300" dirty="0" smtClean="0"/>
                        <a:t>Faculty/student</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7443798" y="2943204"/>
          <a:ext cx="1471623" cy="1428760"/>
        </p:xfrm>
        <a:graphic>
          <a:graphicData uri="http://schemas.openxmlformats.org/drawingml/2006/table">
            <a:tbl>
              <a:tblPr/>
              <a:tblGrid>
                <a:gridCol w="1471623">
                  <a:extLst>
                    <a:ext uri="{9D8B030D-6E8A-4147-A177-3AD203B41FA5}">
                      <a16:colId xmlns:a16="http://schemas.microsoft.com/office/drawing/2014/main" val="20000"/>
                    </a:ext>
                  </a:extLst>
                </a:gridCol>
              </a:tblGrid>
              <a:tr h="1428760">
                <a:tc>
                  <a:txBody>
                    <a:bodyPr/>
                    <a:lstStyle/>
                    <a:p>
                      <a:r>
                        <a:rPr lang="en-IN" sz="3300" dirty="0" smtClean="0"/>
                        <a:t>View detail</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9872690" y="3300394"/>
          <a:ext cx="1463041" cy="665040"/>
        </p:xfrm>
        <a:graphic>
          <a:graphicData uri="http://schemas.openxmlformats.org/drawingml/2006/table">
            <a:tbl>
              <a:tblPr/>
              <a:tblGrid>
                <a:gridCol w="1463041">
                  <a:extLst>
                    <a:ext uri="{9D8B030D-6E8A-4147-A177-3AD203B41FA5}">
                      <a16:colId xmlns:a16="http://schemas.microsoft.com/office/drawing/2014/main" val="20000"/>
                    </a:ext>
                  </a:extLst>
                </a:gridCol>
              </a:tblGrid>
              <a:tr h="665040">
                <a:tc>
                  <a:txBody>
                    <a:bodyPr/>
                    <a:lstStyle/>
                    <a:p>
                      <a:r>
                        <a:rPr lang="en-IN" sz="3300" dirty="0" smtClean="0"/>
                        <a:t>logout</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299998" y="8158178"/>
          <a:ext cx="2029969" cy="1428759"/>
        </p:xfrm>
        <a:graphic>
          <a:graphicData uri="http://schemas.openxmlformats.org/drawingml/2006/table">
            <a:tbl>
              <a:tblPr/>
              <a:tblGrid>
                <a:gridCol w="2029969">
                  <a:extLst>
                    <a:ext uri="{9D8B030D-6E8A-4147-A177-3AD203B41FA5}">
                      <a16:colId xmlns:a16="http://schemas.microsoft.com/office/drawing/2014/main" val="20000"/>
                    </a:ext>
                  </a:extLst>
                </a:gridCol>
              </a:tblGrid>
              <a:tr h="1428759">
                <a:tc>
                  <a:txBody>
                    <a:bodyPr/>
                    <a:lstStyle/>
                    <a:p>
                      <a:r>
                        <a:rPr lang="en-IN" sz="3300" dirty="0" smtClean="0"/>
                        <a:t>Faculty login</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3014642" y="8015302"/>
          <a:ext cx="2928958" cy="1678128"/>
        </p:xfrm>
        <a:graphic>
          <a:graphicData uri="http://schemas.openxmlformats.org/drawingml/2006/table">
            <a:tbl>
              <a:tblPr/>
              <a:tblGrid>
                <a:gridCol w="2928958">
                  <a:extLst>
                    <a:ext uri="{9D8B030D-6E8A-4147-A177-3AD203B41FA5}">
                      <a16:colId xmlns:a16="http://schemas.microsoft.com/office/drawing/2014/main" val="20000"/>
                    </a:ext>
                  </a:extLst>
                </a:gridCol>
              </a:tblGrid>
              <a:tr h="1678128">
                <a:tc>
                  <a:txBody>
                    <a:bodyPr/>
                    <a:lstStyle/>
                    <a:p>
                      <a:r>
                        <a:rPr lang="en-IN" sz="3300" dirty="0" smtClean="0"/>
                        <a:t>Take attendance</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6729418" y="8086740"/>
          <a:ext cx="2428892" cy="1653806"/>
        </p:xfrm>
        <a:graphic>
          <a:graphicData uri="http://schemas.openxmlformats.org/drawingml/2006/table">
            <a:tbl>
              <a:tblPr/>
              <a:tblGrid>
                <a:gridCol w="2428892">
                  <a:extLst>
                    <a:ext uri="{9D8B030D-6E8A-4147-A177-3AD203B41FA5}">
                      <a16:colId xmlns:a16="http://schemas.microsoft.com/office/drawing/2014/main" val="20000"/>
                    </a:ext>
                  </a:extLst>
                </a:gridCol>
              </a:tblGrid>
              <a:tr h="1653806">
                <a:tc>
                  <a:txBody>
                    <a:bodyPr/>
                    <a:lstStyle/>
                    <a:p>
                      <a:r>
                        <a:rPr lang="en-IN" sz="3300" dirty="0" smtClean="0"/>
                        <a:t>View attendance</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0087004" y="8372492"/>
          <a:ext cx="1436722" cy="785818"/>
        </p:xfrm>
        <a:graphic>
          <a:graphicData uri="http://schemas.openxmlformats.org/drawingml/2006/table">
            <a:tbl>
              <a:tblPr/>
              <a:tblGrid>
                <a:gridCol w="1436722">
                  <a:extLst>
                    <a:ext uri="{9D8B030D-6E8A-4147-A177-3AD203B41FA5}">
                      <a16:colId xmlns:a16="http://schemas.microsoft.com/office/drawing/2014/main" val="20000"/>
                    </a:ext>
                  </a:extLst>
                </a:gridCol>
              </a:tblGrid>
              <a:tr h="785818">
                <a:tc>
                  <a:txBody>
                    <a:bodyPr/>
                    <a:lstStyle/>
                    <a:p>
                      <a:r>
                        <a:rPr lang="en-IN" sz="3300" dirty="0" smtClean="0"/>
                        <a:t>logout</a:t>
                      </a:r>
                      <a:endParaRPr lang="en-IN" sz="3300" dirty="0"/>
                    </a:p>
                  </a:txBody>
                  <a:tcPr marL="118872" marR="118872" marT="79248" marB="7924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cxnSp>
        <p:nvCxnSpPr>
          <p:cNvPr id="21" name="Straight Connector 20"/>
          <p:cNvCxnSpPr/>
          <p:nvPr/>
        </p:nvCxnSpPr>
        <p:spPr>
          <a:xfrm rot="5400000" flipH="1" flipV="1">
            <a:off x="458194" y="4356645"/>
            <a:ext cx="1114435" cy="2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14378" y="380046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29022" y="3871898"/>
            <a:ext cx="650085" cy="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729418" y="3800460"/>
            <a:ext cx="650085" cy="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943996" y="3729022"/>
            <a:ext cx="8572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92911" y="6765136"/>
            <a:ext cx="1928829" cy="85725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71700" y="8943996"/>
            <a:ext cx="557217" cy="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43600" y="8872558"/>
            <a:ext cx="742955" cy="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229748" y="8872558"/>
            <a:ext cx="835824" cy="27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4393" y="742918"/>
            <a:ext cx="6500858" cy="692742"/>
          </a:xfrm>
          <a:prstGeom prst="rect">
            <a:avLst/>
          </a:prstGeom>
          <a:noFill/>
        </p:spPr>
        <p:txBody>
          <a:bodyPr wrap="square" lIns="137402" tIns="68701" rIns="137402" bIns="68701" rtlCol="0">
            <a:spAutoFit/>
          </a:bodyPr>
          <a:lstStyle/>
          <a:p>
            <a:r>
              <a:rPr lang="en-IN" sz="3600" dirty="0" smtClean="0">
                <a:solidFill>
                  <a:srgbClr val="FF0000"/>
                </a:solidFill>
                <a:latin typeface="Aharoni" pitchFamily="2" charset="-79"/>
                <a:cs typeface="Aharoni" pitchFamily="2" charset="-79"/>
              </a:rPr>
              <a:t>  Hardware  Requirements  </a:t>
            </a:r>
            <a:endParaRPr lang="en-IN" sz="3600" dirty="0">
              <a:solidFill>
                <a:srgbClr val="FF0000"/>
              </a:solidFill>
              <a:latin typeface="Aharoni" pitchFamily="2" charset="-79"/>
              <a:cs typeface="Aharoni" pitchFamily="2" charset="-79"/>
            </a:endParaRPr>
          </a:p>
        </p:txBody>
      </p:sp>
      <p:sp>
        <p:nvSpPr>
          <p:cNvPr id="4" name="TextBox 3"/>
          <p:cNvSpPr txBox="1"/>
          <p:nvPr/>
        </p:nvSpPr>
        <p:spPr>
          <a:xfrm>
            <a:off x="185698" y="2105002"/>
            <a:ext cx="4179123" cy="1646849"/>
          </a:xfrm>
          <a:prstGeom prst="rect">
            <a:avLst/>
          </a:prstGeom>
          <a:noFill/>
        </p:spPr>
        <p:txBody>
          <a:bodyPr wrap="square" lIns="137402" tIns="68701" rIns="137402" bIns="68701" rtlCol="0">
            <a:spAutoFit/>
          </a:bodyPr>
          <a:lstStyle/>
          <a:p>
            <a:r>
              <a:rPr lang="en-IN" dirty="0" smtClean="0"/>
              <a:t>RAM:-</a:t>
            </a:r>
            <a:r>
              <a:rPr lang="en-IN" sz="3600" dirty="0" smtClean="0"/>
              <a:t>2</a:t>
            </a:r>
            <a:r>
              <a:rPr lang="en-IN" dirty="0" smtClean="0"/>
              <a:t>GB</a:t>
            </a:r>
          </a:p>
          <a:p>
            <a:r>
              <a:rPr lang="en-IN" dirty="0" smtClean="0"/>
              <a:t>Hard  Disk:-  </a:t>
            </a:r>
            <a:r>
              <a:rPr lang="en-IN" sz="2900" dirty="0" smtClean="0"/>
              <a:t>500</a:t>
            </a:r>
            <a:r>
              <a:rPr lang="en-IN" dirty="0" smtClean="0"/>
              <a:t>GB</a:t>
            </a:r>
          </a:p>
          <a:p>
            <a:r>
              <a:rPr lang="en-IN" dirty="0" smtClean="0"/>
              <a:t>Processor:- Intel core </a:t>
            </a:r>
            <a:r>
              <a:rPr lang="en-IN" sz="2900" dirty="0" smtClean="0"/>
              <a:t>i3</a:t>
            </a:r>
            <a:endParaRPr lang="en-IN" sz="2900" dirty="0"/>
          </a:p>
        </p:txBody>
      </p:sp>
      <p:sp>
        <p:nvSpPr>
          <p:cNvPr id="5" name="TextBox 4"/>
          <p:cNvSpPr txBox="1"/>
          <p:nvPr/>
        </p:nvSpPr>
        <p:spPr>
          <a:xfrm>
            <a:off x="2228826" y="4952998"/>
            <a:ext cx="5943642" cy="695055"/>
          </a:xfrm>
          <a:prstGeom prst="rect">
            <a:avLst/>
          </a:prstGeom>
          <a:noFill/>
        </p:spPr>
        <p:txBody>
          <a:bodyPr wrap="square" lIns="137402" tIns="68701" rIns="137402" bIns="68701" rtlCol="0">
            <a:spAutoFit/>
          </a:bodyPr>
          <a:lstStyle/>
          <a:p>
            <a:r>
              <a:rPr lang="en-IN" sz="3600" dirty="0" smtClean="0">
                <a:solidFill>
                  <a:srgbClr val="FF0000"/>
                </a:solidFill>
                <a:latin typeface="Aharoni" pitchFamily="2" charset="-79"/>
                <a:cs typeface="Aharoni" pitchFamily="2" charset="-79"/>
              </a:rPr>
              <a:t>    Software  Requirements</a:t>
            </a:r>
            <a:endParaRPr lang="en-IN" sz="3600" dirty="0">
              <a:solidFill>
                <a:srgbClr val="FF0000"/>
              </a:solidFill>
              <a:latin typeface="Aharoni" pitchFamily="2" charset="-79"/>
              <a:cs typeface="Aharoni" pitchFamily="2" charset="-79"/>
            </a:endParaRPr>
          </a:p>
        </p:txBody>
      </p:sp>
      <p:sp>
        <p:nvSpPr>
          <p:cNvPr id="6" name="TextBox 5"/>
          <p:cNvSpPr txBox="1"/>
          <p:nvPr/>
        </p:nvSpPr>
        <p:spPr>
          <a:xfrm>
            <a:off x="464306" y="6315079"/>
            <a:ext cx="10337078" cy="2801011"/>
          </a:xfrm>
          <a:prstGeom prst="rect">
            <a:avLst/>
          </a:prstGeom>
          <a:noFill/>
        </p:spPr>
        <p:txBody>
          <a:bodyPr wrap="square" lIns="137402" tIns="68701" rIns="137402" bIns="68701" rtlCol="0">
            <a:spAutoFit/>
          </a:bodyPr>
          <a:lstStyle/>
          <a:p>
            <a:r>
              <a:rPr lang="en-IN" dirty="0" smtClean="0"/>
              <a:t>Operating  System:  Windows </a:t>
            </a:r>
            <a:r>
              <a:rPr lang="en-IN" sz="2900" dirty="0" smtClean="0"/>
              <a:t>10</a:t>
            </a:r>
          </a:p>
          <a:p>
            <a:r>
              <a:rPr lang="en-IN" sz="2900" dirty="0" smtClean="0"/>
              <a:t>Front  design :  visual studio  </a:t>
            </a:r>
            <a:r>
              <a:rPr lang="en-IN" sz="3600" dirty="0" smtClean="0"/>
              <a:t>2008</a:t>
            </a:r>
          </a:p>
          <a:p>
            <a:r>
              <a:rPr lang="en-IN" sz="3600" dirty="0" smtClean="0"/>
              <a:t>Front-End Language: html, </a:t>
            </a:r>
            <a:r>
              <a:rPr lang="en-IN" sz="3600" dirty="0" err="1" smtClean="0"/>
              <a:t>css</a:t>
            </a:r>
            <a:r>
              <a:rPr lang="en-IN" sz="3600" dirty="0" smtClean="0"/>
              <a:t>, </a:t>
            </a:r>
            <a:r>
              <a:rPr lang="en-IN" sz="3600" dirty="0" err="1" smtClean="0"/>
              <a:t>javascript</a:t>
            </a:r>
            <a:r>
              <a:rPr lang="en-IN" sz="3600" dirty="0"/>
              <a:t>.</a:t>
            </a:r>
            <a:r>
              <a:rPr lang="en-IN" sz="3600" dirty="0" smtClean="0"/>
              <a:t>    Framework: bootstrap</a:t>
            </a:r>
            <a:r>
              <a:rPr lang="en-IN" sz="3600" dirty="0" smtClean="0"/>
              <a:t>.</a:t>
            </a:r>
          </a:p>
          <a:p>
            <a:r>
              <a:rPr lang="en-IN" sz="3600" dirty="0" smtClean="0"/>
              <a:t>Back-End language: </a:t>
            </a:r>
            <a:r>
              <a:rPr lang="en-IN" sz="3600" dirty="0" err="1" smtClean="0"/>
              <a:t>php</a:t>
            </a:r>
            <a:r>
              <a:rPr lang="en-IN" sz="3600" dirty="0" smtClean="0"/>
              <a:t>, </a:t>
            </a:r>
            <a:r>
              <a:rPr lang="en-IN" sz="3600" dirty="0" err="1" smtClean="0"/>
              <a:t>MySQL</a:t>
            </a:r>
            <a:endParaRPr lang="en-IN"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47).png"/>
          <p:cNvPicPr>
            <a:picLocks noChangeAspect="1"/>
          </p:cNvPicPr>
          <p:nvPr/>
        </p:nvPicPr>
        <p:blipFill>
          <a:blip r:embed="rId2"/>
          <a:stretch>
            <a:fillRect/>
          </a:stretch>
        </p:blipFill>
        <p:spPr>
          <a:xfrm>
            <a:off x="0" y="3237178"/>
            <a:ext cx="11887200" cy="5412844"/>
          </a:xfrm>
          <a:prstGeom prst="rect">
            <a:avLst/>
          </a:prstGeom>
        </p:spPr>
      </p:pic>
      <p:sp>
        <p:nvSpPr>
          <p:cNvPr id="3" name="TextBox 2"/>
          <p:cNvSpPr txBox="1"/>
          <p:nvPr/>
        </p:nvSpPr>
        <p:spPr>
          <a:xfrm>
            <a:off x="4657716" y="2014510"/>
            <a:ext cx="3929090" cy="507831"/>
          </a:xfrm>
          <a:prstGeom prst="rect">
            <a:avLst/>
          </a:prstGeom>
          <a:noFill/>
        </p:spPr>
        <p:txBody>
          <a:bodyPr wrap="square" rtlCol="0">
            <a:spAutoFit/>
          </a:bodyPr>
          <a:lstStyle/>
          <a:p>
            <a:r>
              <a:rPr lang="en-US" b="1" dirty="0" smtClean="0"/>
              <a:t>Admin   Dashboard</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0).png"/>
          <p:cNvPicPr>
            <a:picLocks noChangeAspect="1"/>
          </p:cNvPicPr>
          <p:nvPr/>
        </p:nvPicPr>
        <p:blipFill>
          <a:blip r:embed="rId2"/>
          <a:stretch>
            <a:fillRect/>
          </a:stretch>
        </p:blipFill>
        <p:spPr>
          <a:xfrm>
            <a:off x="0" y="2871766"/>
            <a:ext cx="11887200" cy="6413477"/>
          </a:xfrm>
          <a:prstGeom prst="rect">
            <a:avLst/>
          </a:prstGeom>
        </p:spPr>
      </p:pic>
      <p:sp>
        <p:nvSpPr>
          <p:cNvPr id="3" name="TextBox 2"/>
          <p:cNvSpPr txBox="1"/>
          <p:nvPr/>
        </p:nvSpPr>
        <p:spPr>
          <a:xfrm>
            <a:off x="4586278" y="1800196"/>
            <a:ext cx="4786346" cy="507831"/>
          </a:xfrm>
          <a:prstGeom prst="rect">
            <a:avLst/>
          </a:prstGeom>
          <a:noFill/>
        </p:spPr>
        <p:txBody>
          <a:bodyPr wrap="square" rtlCol="0">
            <a:spAutoFit/>
          </a:bodyPr>
          <a:lstStyle/>
          <a:p>
            <a:r>
              <a:rPr lang="en-US" b="1" dirty="0" smtClean="0"/>
              <a:t>Mark Attendance</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9).png"/>
          <p:cNvPicPr>
            <a:picLocks noChangeAspect="1"/>
          </p:cNvPicPr>
          <p:nvPr/>
        </p:nvPicPr>
        <p:blipFill>
          <a:blip r:embed="rId2"/>
          <a:stretch>
            <a:fillRect/>
          </a:stretch>
        </p:blipFill>
        <p:spPr>
          <a:xfrm>
            <a:off x="0" y="2586014"/>
            <a:ext cx="11887200" cy="7715304"/>
          </a:xfrm>
          <a:prstGeom prst="rect">
            <a:avLst/>
          </a:prstGeom>
        </p:spPr>
      </p:pic>
      <p:sp>
        <p:nvSpPr>
          <p:cNvPr id="3" name="TextBox 2"/>
          <p:cNvSpPr txBox="1"/>
          <p:nvPr/>
        </p:nvSpPr>
        <p:spPr>
          <a:xfrm>
            <a:off x="4157650" y="1371568"/>
            <a:ext cx="4214842" cy="507831"/>
          </a:xfrm>
          <a:prstGeom prst="rect">
            <a:avLst/>
          </a:prstGeom>
          <a:noFill/>
        </p:spPr>
        <p:txBody>
          <a:bodyPr wrap="square" rtlCol="0">
            <a:spAutoFit/>
          </a:bodyPr>
          <a:lstStyle/>
          <a:p>
            <a:r>
              <a:rPr lang="en-US" b="1" dirty="0" smtClean="0"/>
              <a:t>Attendance Report</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962391"/>
            <a:ext cx="11887200" cy="1523738"/>
          </a:xfrm>
          <a:prstGeom prst="rect">
            <a:avLst/>
          </a:prstGeom>
          <a:noFill/>
        </p:spPr>
        <p:txBody>
          <a:bodyPr wrap="square" lIns="137402" tIns="68701" rIns="137402" bIns="68701" rtlCol="0">
            <a:spAutoFit/>
          </a:bodyPr>
          <a:lstStyle/>
          <a:p>
            <a:r>
              <a:rPr lang="en-IN" sz="9000" dirty="0" smtClean="0"/>
              <a:t>           </a:t>
            </a:r>
            <a:r>
              <a:rPr lang="en-IN" sz="9000" smtClean="0">
                <a:solidFill>
                  <a:schemeClr val="bg2">
                    <a:lumMod val="10000"/>
                  </a:schemeClr>
                </a:solidFill>
                <a:latin typeface="Algerian" pitchFamily="82" charset="0"/>
              </a:rPr>
              <a:t>THANk </a:t>
            </a:r>
            <a:r>
              <a:rPr lang="en-IN" sz="9000" dirty="0" smtClean="0">
                <a:solidFill>
                  <a:schemeClr val="bg2">
                    <a:lumMod val="10000"/>
                  </a:schemeClr>
                </a:solidFill>
                <a:latin typeface="Algerian" pitchFamily="82" charset="0"/>
              </a:rPr>
              <a:t>YOU</a:t>
            </a:r>
            <a:endParaRPr lang="en-IN" sz="9000" dirty="0">
              <a:solidFill>
                <a:schemeClr val="bg2">
                  <a:lumMod val="10000"/>
                </a:schemeClr>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3172" y="-371520"/>
            <a:ext cx="4536312" cy="1646849"/>
          </a:xfrm>
          <a:prstGeom prst="rect">
            <a:avLst/>
          </a:prstGeom>
          <a:noFill/>
        </p:spPr>
        <p:txBody>
          <a:bodyPr wrap="square" lIns="137402" tIns="68701" rIns="137402" bIns="68701" rtlCol="0">
            <a:spAutoFit/>
          </a:bodyPr>
          <a:lstStyle/>
          <a:p>
            <a:r>
              <a:rPr lang="en-IN" sz="4900" dirty="0" smtClean="0">
                <a:solidFill>
                  <a:srgbClr val="002060"/>
                </a:solidFill>
                <a:latin typeface="Algerian" pitchFamily="82" charset="0"/>
              </a:rPr>
              <a:t>      </a:t>
            </a:r>
            <a:r>
              <a:rPr lang="en-IN" sz="4900" dirty="0" smtClean="0">
                <a:solidFill>
                  <a:srgbClr val="FF0000"/>
                </a:solidFill>
                <a:latin typeface="Algerian" pitchFamily="82" charset="0"/>
              </a:rPr>
              <a:t>Introduction</a:t>
            </a:r>
            <a:endParaRPr lang="en-IN" sz="4900" dirty="0">
              <a:solidFill>
                <a:srgbClr val="FF0000"/>
              </a:solidFill>
              <a:latin typeface="Algerian" pitchFamily="82" charset="0"/>
            </a:endParaRPr>
          </a:p>
        </p:txBody>
      </p:sp>
      <p:sp>
        <p:nvSpPr>
          <p:cNvPr id="3" name="TextBox 2"/>
          <p:cNvSpPr txBox="1"/>
          <p:nvPr/>
        </p:nvSpPr>
        <p:spPr>
          <a:xfrm>
            <a:off x="0" y="1238217"/>
            <a:ext cx="11887200" cy="8617988"/>
          </a:xfrm>
          <a:prstGeom prst="rect">
            <a:avLst/>
          </a:prstGeom>
          <a:noFill/>
        </p:spPr>
        <p:txBody>
          <a:bodyPr wrap="square" lIns="137402" tIns="68701" rIns="137402" bIns="68701" rtlCol="0">
            <a:spAutoFit/>
          </a:bodyPr>
          <a:lstStyle/>
          <a:p>
            <a:endParaRPr lang="en-IN" sz="2900" dirty="0" smtClean="0"/>
          </a:p>
          <a:p>
            <a:pPr>
              <a:buFont typeface="Wingdings" pitchFamily="2" charset="2"/>
              <a:buChar char="Ø"/>
            </a:pPr>
            <a:r>
              <a:rPr lang="en-IN" sz="2900" dirty="0" smtClean="0"/>
              <a:t>Build a web based application to maintain attendance of students, and reduce paper work.</a:t>
            </a:r>
          </a:p>
          <a:p>
            <a:endParaRPr lang="en-IN" sz="2900" dirty="0" smtClean="0"/>
          </a:p>
          <a:p>
            <a:pPr>
              <a:buFont typeface="Wingdings" pitchFamily="2" charset="2"/>
              <a:buChar char="Ø"/>
            </a:pPr>
            <a:r>
              <a:rPr lang="en-IN" sz="2900" dirty="0" smtClean="0"/>
              <a:t>It  generates the attendance report of the students on the basis of presence in the class.</a:t>
            </a:r>
          </a:p>
          <a:p>
            <a:endParaRPr lang="en-IN" sz="2900" dirty="0" smtClean="0"/>
          </a:p>
          <a:p>
            <a:pPr>
              <a:buFont typeface="Wingdings" pitchFamily="2" charset="2"/>
              <a:buChar char="Ø"/>
            </a:pPr>
            <a:r>
              <a:rPr lang="en-IN" sz="2900" dirty="0" smtClean="0"/>
              <a:t>The goal is to maintain attendance of the students  smoothly.</a:t>
            </a:r>
          </a:p>
          <a:p>
            <a:endParaRPr lang="en-IN" sz="2900" dirty="0" smtClean="0"/>
          </a:p>
          <a:p>
            <a:pPr>
              <a:buFont typeface="Wingdings" pitchFamily="2" charset="2"/>
              <a:buChar char="Ø"/>
            </a:pPr>
            <a:r>
              <a:rPr lang="en-IN" sz="2900" dirty="0" smtClean="0"/>
              <a:t>It  increases  accuracy  and efficiency  in  attendance system.</a:t>
            </a:r>
          </a:p>
          <a:p>
            <a:endParaRPr lang="en-IN" sz="2900" dirty="0" smtClean="0"/>
          </a:p>
          <a:p>
            <a:pPr>
              <a:buFont typeface="Wingdings" pitchFamily="2" charset="2"/>
              <a:buChar char="Ø"/>
            </a:pPr>
            <a:r>
              <a:rPr lang="en-IN" sz="2900" dirty="0" smtClean="0"/>
              <a:t>The  attendance management  system  is easy  and  is designed  with user friendly interface.</a:t>
            </a:r>
          </a:p>
          <a:p>
            <a:endParaRPr lang="en-IN" sz="2900" dirty="0" smtClean="0"/>
          </a:p>
          <a:p>
            <a:pPr>
              <a:buFont typeface="Wingdings" pitchFamily="2" charset="2"/>
              <a:buChar char="Ø"/>
            </a:pPr>
            <a:r>
              <a:rPr lang="en-IN" sz="2900" dirty="0" smtClean="0"/>
              <a:t>The main purpose of this attendance management system is to help schools or colleges  in keeping track of the students with in the campus.</a:t>
            </a:r>
          </a:p>
          <a:p>
            <a:pPr>
              <a:buFont typeface="Wingdings" pitchFamily="2" charset="2"/>
              <a:buChar char="Ø"/>
            </a:pPr>
            <a:r>
              <a:rPr lang="en-IN" sz="2900" dirty="0" smtClean="0"/>
              <a:t>Access   data anywhere  and  anytime.</a:t>
            </a:r>
          </a:p>
          <a:p>
            <a:endParaRPr lang="en-IN" sz="29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0394" y="0"/>
            <a:ext cx="4622038" cy="1646852"/>
          </a:xfrm>
          <a:prstGeom prst="rect">
            <a:avLst/>
          </a:prstGeom>
          <a:noFill/>
        </p:spPr>
        <p:txBody>
          <a:bodyPr wrap="square" lIns="137402" tIns="68701" rIns="137402" bIns="68701" rtlCol="0">
            <a:spAutoFit/>
          </a:bodyPr>
          <a:lstStyle/>
          <a:p>
            <a:r>
              <a:rPr lang="en-IN" sz="4900" dirty="0" smtClean="0"/>
              <a:t>      </a:t>
            </a:r>
            <a:r>
              <a:rPr lang="en-IN" sz="4900" dirty="0" smtClean="0">
                <a:solidFill>
                  <a:srgbClr val="FF0000"/>
                </a:solidFill>
              </a:rPr>
              <a:t>MOTIVATION</a:t>
            </a:r>
            <a:endParaRPr lang="en-IN" sz="4900" dirty="0">
              <a:solidFill>
                <a:srgbClr val="FF0000"/>
              </a:solidFill>
            </a:endParaRPr>
          </a:p>
        </p:txBody>
      </p:sp>
      <p:sp>
        <p:nvSpPr>
          <p:cNvPr id="3" name="TextBox 2"/>
          <p:cNvSpPr txBox="1"/>
          <p:nvPr/>
        </p:nvSpPr>
        <p:spPr>
          <a:xfrm>
            <a:off x="92829" y="1981177"/>
            <a:ext cx="11515764" cy="6802106"/>
          </a:xfrm>
          <a:prstGeom prst="rect">
            <a:avLst/>
          </a:prstGeom>
          <a:noFill/>
        </p:spPr>
        <p:txBody>
          <a:bodyPr wrap="square" lIns="137402" tIns="68701" rIns="137402" bIns="68701" rtlCol="0">
            <a:spAutoFit/>
          </a:bodyPr>
          <a:lstStyle/>
          <a:p>
            <a:pPr marL="0" lvl="5">
              <a:buFont typeface="Wingdings" pitchFamily="2" charset="2"/>
              <a:buChar char="Ø"/>
            </a:pPr>
            <a:r>
              <a:rPr lang="en-IN" sz="2900" dirty="0" smtClean="0"/>
              <a:t>In most educational institutions  the attendance is taken manually .</a:t>
            </a:r>
          </a:p>
          <a:p>
            <a:endParaRPr lang="en-IN" sz="2900" dirty="0" smtClean="0"/>
          </a:p>
          <a:p>
            <a:pPr>
              <a:buFont typeface="Wingdings" pitchFamily="2" charset="2"/>
              <a:buChar char="Ø"/>
            </a:pPr>
            <a:r>
              <a:rPr lang="en-IN" sz="2900" dirty="0" smtClean="0"/>
              <a:t>It is not only time consuming , but it is also unsecure and unreliable and it can be lost.</a:t>
            </a:r>
          </a:p>
          <a:p>
            <a:endParaRPr lang="en-IN" sz="2900" dirty="0" smtClean="0"/>
          </a:p>
          <a:p>
            <a:pPr>
              <a:buFont typeface="Wingdings" pitchFamily="2" charset="2"/>
              <a:buChar char="Ø"/>
            </a:pPr>
            <a:r>
              <a:rPr lang="en-IN" sz="2900" dirty="0" smtClean="0"/>
              <a:t>To overcome  these  problems we  have to develop a better system which  is  web  based  application-attendance tracker.  It is fully responsive where  a user   can use  in mobile and  different computer  systems.</a:t>
            </a:r>
          </a:p>
          <a:p>
            <a:endParaRPr lang="en-IN" sz="2900" dirty="0" smtClean="0"/>
          </a:p>
          <a:p>
            <a:pPr>
              <a:buFont typeface="Wingdings" pitchFamily="2" charset="2"/>
              <a:buChar char="Ø"/>
            </a:pPr>
            <a:r>
              <a:rPr lang="en-IN" sz="2900" dirty="0" smtClean="0"/>
              <a:t>In  this system  records are kept safe  and  secure  and  the  attendance  information  of particular student or  all  students  of  particular  class  can  be accessed  easily  and  without time consuming.</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4649" y="495267"/>
            <a:ext cx="6165099" cy="892796"/>
          </a:xfrm>
          <a:prstGeom prst="rect">
            <a:avLst/>
          </a:prstGeom>
          <a:noFill/>
        </p:spPr>
        <p:txBody>
          <a:bodyPr wrap="square" lIns="137402" tIns="68701" rIns="137402" bIns="68701" rtlCol="0">
            <a:spAutoFit/>
          </a:bodyPr>
          <a:lstStyle/>
          <a:p>
            <a:r>
              <a:rPr lang="en-IN" sz="2900" dirty="0" smtClean="0"/>
              <a:t>   </a:t>
            </a:r>
            <a:r>
              <a:rPr lang="en-IN" sz="4900" dirty="0" smtClean="0">
                <a:solidFill>
                  <a:srgbClr val="FF0000"/>
                </a:solidFill>
                <a:latin typeface="Algerian" pitchFamily="82" charset="0"/>
              </a:rPr>
              <a:t>EXISTING  SYSTEM  </a:t>
            </a:r>
            <a:endParaRPr lang="en-IN" sz="4900" dirty="0">
              <a:solidFill>
                <a:srgbClr val="FF0000"/>
              </a:solidFill>
              <a:latin typeface="Algerian" pitchFamily="82" charset="0"/>
            </a:endParaRPr>
          </a:p>
        </p:txBody>
      </p:sp>
      <p:sp>
        <p:nvSpPr>
          <p:cNvPr id="4" name="TextBox 3"/>
          <p:cNvSpPr txBox="1"/>
          <p:nvPr/>
        </p:nvSpPr>
        <p:spPr>
          <a:xfrm>
            <a:off x="278568" y="1733522"/>
            <a:ext cx="11237198" cy="7894713"/>
          </a:xfrm>
          <a:prstGeom prst="rect">
            <a:avLst/>
          </a:prstGeom>
          <a:noFill/>
        </p:spPr>
        <p:txBody>
          <a:bodyPr wrap="square" lIns="137402" tIns="68701" rIns="137402" bIns="68701" rtlCol="0">
            <a:spAutoFit/>
          </a:bodyPr>
          <a:lstStyle/>
          <a:p>
            <a:pPr>
              <a:buFont typeface="Wingdings" pitchFamily="2" charset="2"/>
              <a:buChar char="Ø"/>
            </a:pPr>
            <a:r>
              <a:rPr lang="en-IN" sz="3600" dirty="0" smtClean="0"/>
              <a:t>The  existing  system   is  a manual  entry  for the students.</a:t>
            </a:r>
          </a:p>
          <a:p>
            <a:endParaRPr lang="en-IN" sz="3600" dirty="0"/>
          </a:p>
          <a:p>
            <a:pPr>
              <a:buFont typeface="Wingdings" pitchFamily="2" charset="2"/>
              <a:buChar char="Ø"/>
            </a:pPr>
            <a:r>
              <a:rPr lang="en-IN" sz="3600" dirty="0" smtClean="0"/>
              <a:t>Here  the  attendance  will  be  carried  out  in  the  hand written registers.</a:t>
            </a:r>
          </a:p>
          <a:p>
            <a:endParaRPr lang="en-IN" sz="3600" dirty="0" smtClean="0"/>
          </a:p>
          <a:p>
            <a:pPr>
              <a:buFont typeface="Wingdings" pitchFamily="2" charset="2"/>
              <a:buChar char="Ø"/>
            </a:pPr>
            <a:r>
              <a:rPr lang="en-IN" sz="3600" dirty="0" smtClean="0"/>
              <a:t>It  will  be  tedious job  to  maintain the  record  for  the  user. </a:t>
            </a:r>
          </a:p>
          <a:p>
            <a:pPr>
              <a:buFont typeface="Wingdings" pitchFamily="2" charset="2"/>
              <a:buChar char="Ø"/>
            </a:pPr>
            <a:endParaRPr lang="en-IN" sz="3600" dirty="0"/>
          </a:p>
          <a:p>
            <a:pPr>
              <a:buFont typeface="Wingdings" pitchFamily="2" charset="2"/>
              <a:buChar char="Ø"/>
            </a:pPr>
            <a:r>
              <a:rPr lang="en-IN" sz="3600" dirty="0" smtClean="0"/>
              <a:t>The  human  efforts is  more   here.</a:t>
            </a:r>
          </a:p>
          <a:p>
            <a:pPr>
              <a:buFont typeface="Wingdings" pitchFamily="2" charset="2"/>
              <a:buChar char="Ø"/>
            </a:pPr>
            <a:endParaRPr lang="en-IN" sz="3600" dirty="0"/>
          </a:p>
          <a:p>
            <a:pPr>
              <a:buFont typeface="Wingdings" pitchFamily="2" charset="2"/>
              <a:buChar char="Ø"/>
            </a:pPr>
            <a:r>
              <a:rPr lang="en-IN" sz="3600" dirty="0" smtClean="0"/>
              <a:t>The  retrieval  of  the information is  </a:t>
            </a:r>
            <a:r>
              <a:rPr lang="en-IN" sz="3600" smtClean="0"/>
              <a:t>not </a:t>
            </a:r>
            <a:r>
              <a:rPr lang="en-IN" sz="3600" smtClean="0"/>
              <a:t>  </a:t>
            </a:r>
            <a:r>
              <a:rPr lang="en-IN" sz="3600" dirty="0" smtClean="0"/>
              <a:t>easy  as  the records  are  maintained  in  the  hand  written registers.      </a:t>
            </a:r>
            <a:endParaRPr lang="en-IN"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523" y="619092"/>
            <a:ext cx="8729724" cy="969741"/>
          </a:xfrm>
          <a:prstGeom prst="rect">
            <a:avLst/>
          </a:prstGeom>
          <a:noFill/>
        </p:spPr>
        <p:txBody>
          <a:bodyPr wrap="square" lIns="137402" tIns="68701" rIns="137402" bIns="68701" rtlCol="0">
            <a:spAutoFit/>
          </a:bodyPr>
          <a:lstStyle/>
          <a:p>
            <a:pPr algn="ctr"/>
            <a:r>
              <a:rPr lang="en-IN" sz="5400" dirty="0" smtClean="0">
                <a:solidFill>
                  <a:srgbClr val="FF0000"/>
                </a:solidFill>
                <a:latin typeface="Algerian" pitchFamily="82" charset="0"/>
              </a:rPr>
              <a:t>Proposed   system</a:t>
            </a:r>
            <a:endParaRPr lang="en-IN" sz="5400" dirty="0">
              <a:solidFill>
                <a:srgbClr val="FF0000"/>
              </a:solidFill>
              <a:latin typeface="Algerian" pitchFamily="82" charset="0"/>
            </a:endParaRPr>
          </a:p>
        </p:txBody>
      </p:sp>
      <p:sp>
        <p:nvSpPr>
          <p:cNvPr id="3" name="TextBox 2"/>
          <p:cNvSpPr txBox="1"/>
          <p:nvPr/>
        </p:nvSpPr>
        <p:spPr>
          <a:xfrm>
            <a:off x="278569" y="1981174"/>
            <a:ext cx="11051459" cy="6786718"/>
          </a:xfrm>
          <a:prstGeom prst="rect">
            <a:avLst/>
          </a:prstGeom>
          <a:noFill/>
        </p:spPr>
        <p:txBody>
          <a:bodyPr wrap="square" lIns="137402" tIns="68701" rIns="137402" bIns="68701" rtlCol="0">
            <a:spAutoFit/>
          </a:bodyPr>
          <a:lstStyle/>
          <a:p>
            <a:pPr>
              <a:buFont typeface="Wingdings" pitchFamily="2" charset="2"/>
              <a:buChar char="Ø"/>
            </a:pPr>
            <a:r>
              <a:rPr lang="en-IN" sz="3600" dirty="0" smtClean="0"/>
              <a:t>To   overcome  the  drawbacks  of  the  existing  system,  the  proposed system   has  been  evolved.</a:t>
            </a:r>
          </a:p>
          <a:p>
            <a:pPr>
              <a:buFont typeface="Wingdings" pitchFamily="2" charset="2"/>
              <a:buChar char="Ø"/>
            </a:pPr>
            <a:r>
              <a:rPr lang="en-IN" sz="3600" dirty="0" smtClean="0"/>
              <a:t>Here  our  project  aims to reduce the  paper  work and  saving  time to generate  accurate result  from  the  student’s  attendance.</a:t>
            </a:r>
          </a:p>
          <a:p>
            <a:pPr>
              <a:buFont typeface="Wingdings" pitchFamily="2" charset="2"/>
              <a:buChar char="Ø"/>
            </a:pPr>
            <a:r>
              <a:rPr lang="en-IN" sz="3600" dirty="0" smtClean="0"/>
              <a:t>The  system  provides  with  the  best user  interface  and no  malpractice  is  entertained  like  proxy.</a:t>
            </a:r>
          </a:p>
          <a:p>
            <a:pPr>
              <a:buFont typeface="Wingdings" pitchFamily="2" charset="2"/>
              <a:buChar char="Ø"/>
            </a:pPr>
            <a:r>
              <a:rPr lang="en-IN" sz="3600" dirty="0" smtClean="0"/>
              <a:t>The  efficient  reports  can  be  generated  by  using this proposed system.</a:t>
            </a:r>
          </a:p>
          <a:p>
            <a:pPr>
              <a:buFont typeface="Wingdings" pitchFamily="2" charset="2"/>
              <a:buChar char="Ø"/>
            </a:pPr>
            <a:r>
              <a:rPr lang="en-IN" sz="3600" dirty="0" smtClean="0"/>
              <a:t>We  can  retrieve  data  when  ever   it’s  required  with  consuming  less  amount  of  time. </a:t>
            </a:r>
            <a:endParaRPr lang="en-IN"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874" y="371439"/>
            <a:ext cx="10215634" cy="692742"/>
          </a:xfrm>
          <a:prstGeom prst="rect">
            <a:avLst/>
          </a:prstGeom>
          <a:noFill/>
        </p:spPr>
        <p:txBody>
          <a:bodyPr wrap="square" lIns="137402" tIns="68701" rIns="137402" bIns="68701" rtlCol="0">
            <a:spAutoFit/>
          </a:bodyPr>
          <a:lstStyle/>
          <a:p>
            <a:pPr algn="ctr"/>
            <a:r>
              <a:rPr lang="en-IN" sz="3600" dirty="0" smtClean="0">
                <a:solidFill>
                  <a:srgbClr val="C00000"/>
                </a:solidFill>
                <a:latin typeface="Aharoni" pitchFamily="2" charset="-79"/>
                <a:cs typeface="Aharoni" pitchFamily="2" charset="-79"/>
              </a:rPr>
              <a:t>PROJECT DESCRIPTION</a:t>
            </a:r>
            <a:endParaRPr lang="en-IN" sz="3600" dirty="0">
              <a:solidFill>
                <a:srgbClr val="C00000"/>
              </a:solidFill>
              <a:latin typeface="Aharoni" pitchFamily="2" charset="-79"/>
              <a:cs typeface="Aharoni" pitchFamily="2" charset="-79"/>
            </a:endParaRPr>
          </a:p>
        </p:txBody>
      </p:sp>
      <p:sp>
        <p:nvSpPr>
          <p:cNvPr id="3" name="TextBox 2"/>
          <p:cNvSpPr txBox="1"/>
          <p:nvPr/>
        </p:nvSpPr>
        <p:spPr>
          <a:xfrm>
            <a:off x="371437" y="1609700"/>
            <a:ext cx="11237198" cy="9725984"/>
          </a:xfrm>
          <a:prstGeom prst="rect">
            <a:avLst/>
          </a:prstGeom>
          <a:noFill/>
        </p:spPr>
        <p:txBody>
          <a:bodyPr wrap="square" lIns="137402" tIns="68701" rIns="137402" bIns="68701" rtlCol="0">
            <a:spAutoFit/>
          </a:bodyPr>
          <a:lstStyle/>
          <a:p>
            <a:r>
              <a:rPr lang="en-IN" sz="2900" dirty="0" smtClean="0">
                <a:solidFill>
                  <a:schemeClr val="bg1"/>
                </a:solidFill>
              </a:rPr>
              <a:t>There will be three modules in our system.</a:t>
            </a:r>
          </a:p>
          <a:p>
            <a:endParaRPr lang="en-IN" sz="2900" dirty="0" smtClean="0"/>
          </a:p>
          <a:p>
            <a:r>
              <a:rPr lang="en-IN" sz="3600" dirty="0" smtClean="0">
                <a:latin typeface="Arial Black" pitchFamily="34" charset="0"/>
              </a:rPr>
              <a:t>Admin:</a:t>
            </a:r>
          </a:p>
          <a:p>
            <a:r>
              <a:rPr lang="en-IN" sz="2900" dirty="0" smtClean="0"/>
              <a:t>    The Admin is a person  who run and manage the system, in this  project  the head of department has rights of admin.</a:t>
            </a:r>
          </a:p>
          <a:p>
            <a:endParaRPr lang="en-IN" sz="2900" dirty="0" smtClean="0"/>
          </a:p>
          <a:p>
            <a:r>
              <a:rPr lang="en-IN" sz="4800" dirty="0" smtClean="0"/>
              <a:t>Admin  functionalities are:-</a:t>
            </a:r>
          </a:p>
          <a:p>
            <a:pPr>
              <a:buFont typeface="Wingdings" pitchFamily="2" charset="2"/>
              <a:buChar char="Ø"/>
            </a:pPr>
            <a:r>
              <a:rPr lang="en-IN" sz="3200" dirty="0" smtClean="0"/>
              <a:t>Add  user</a:t>
            </a:r>
          </a:p>
          <a:p>
            <a:pPr>
              <a:buFont typeface="Wingdings" pitchFamily="2" charset="2"/>
              <a:buChar char="Ø"/>
            </a:pPr>
            <a:r>
              <a:rPr lang="en-IN" sz="3200" dirty="0" smtClean="0"/>
              <a:t>Delete user </a:t>
            </a:r>
          </a:p>
          <a:p>
            <a:pPr>
              <a:buFont typeface="Wingdings" pitchFamily="2" charset="2"/>
              <a:buChar char="Ø"/>
            </a:pPr>
            <a:r>
              <a:rPr lang="en-IN" sz="3200" dirty="0" smtClean="0"/>
              <a:t>Modify information </a:t>
            </a:r>
          </a:p>
          <a:p>
            <a:pPr>
              <a:buFont typeface="Wingdings" pitchFamily="2" charset="2"/>
              <a:buChar char="Ø"/>
            </a:pPr>
            <a:r>
              <a:rPr lang="en-IN" sz="3200" dirty="0" smtClean="0"/>
              <a:t>View attendance</a:t>
            </a:r>
          </a:p>
          <a:p>
            <a:pPr>
              <a:buFont typeface="Wingdings" pitchFamily="2" charset="2"/>
              <a:buChar char="Ø"/>
            </a:pPr>
            <a:r>
              <a:rPr lang="en-IN" sz="3200" dirty="0" smtClean="0"/>
              <a:t>Generate report</a:t>
            </a:r>
          </a:p>
          <a:p>
            <a:pPr>
              <a:buFont typeface="Wingdings" pitchFamily="2" charset="2"/>
              <a:buChar char="Ø"/>
            </a:pPr>
            <a:r>
              <a:rPr lang="en-IN" sz="3200" dirty="0" smtClean="0"/>
              <a:t>Assign subjects</a:t>
            </a:r>
          </a:p>
          <a:p>
            <a:pPr>
              <a:buFont typeface="Wingdings" pitchFamily="2" charset="2"/>
              <a:buChar char="Ø"/>
            </a:pPr>
            <a:r>
              <a:rPr lang="en-IN" sz="3200" dirty="0" smtClean="0"/>
              <a:t>Activate user</a:t>
            </a:r>
          </a:p>
          <a:p>
            <a:endParaRPr lang="en-IN" sz="2900" dirty="0" smtClean="0"/>
          </a:p>
          <a:p>
            <a:endParaRPr lang="en-IN" sz="2900" dirty="0" smtClean="0"/>
          </a:p>
          <a:p>
            <a:endParaRPr lang="en-IN" sz="2900" dirty="0" smtClean="0"/>
          </a:p>
          <a:p>
            <a:endParaRPr lang="en-IN" sz="2900" dirty="0" smtClean="0"/>
          </a:p>
          <a:p>
            <a:pPr>
              <a:buFont typeface="Wingdings" pitchFamily="2" charset="2"/>
              <a:buChar char="Ø"/>
            </a:pPr>
            <a:endParaRPr lang="en-IN" dirty="0"/>
          </a:p>
          <a:p>
            <a:r>
              <a:rPr lang="en-IN" dirty="0" smtClean="0"/>
              <a:t> </a:t>
            </a:r>
            <a:endParaRPr lang="en-IN" dirty="0"/>
          </a:p>
        </p:txBody>
      </p:sp>
      <p:sp>
        <p:nvSpPr>
          <p:cNvPr id="4" name="TextBox 3"/>
          <p:cNvSpPr txBox="1"/>
          <p:nvPr/>
        </p:nvSpPr>
        <p:spPr>
          <a:xfrm>
            <a:off x="557174" y="1371568"/>
            <a:ext cx="8636856" cy="6602052"/>
          </a:xfrm>
          <a:prstGeom prst="rect">
            <a:avLst/>
          </a:prstGeom>
          <a:noFill/>
        </p:spPr>
        <p:txBody>
          <a:bodyPr wrap="square" lIns="137402" tIns="68701" rIns="137402" bIns="68701" rtlCol="0">
            <a:spAutoFit/>
          </a:bodyPr>
          <a:lstStyle/>
          <a:p>
            <a:endParaRPr lang="en-IN" sz="3600" dirty="0" smtClean="0">
              <a:latin typeface="Arial Black" pitchFamily="34" charset="0"/>
            </a:endParaRPr>
          </a:p>
          <a:p>
            <a:endParaRPr lang="en-IN" sz="3600" dirty="0" smtClean="0">
              <a:latin typeface="Arial Black" pitchFamily="34" charset="0"/>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a:p>
            <a:endParaRPr lang="en-IN" sz="2900"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54" y="990570"/>
            <a:ext cx="10679981" cy="6863662"/>
          </a:xfrm>
          <a:prstGeom prst="rect">
            <a:avLst/>
          </a:prstGeom>
          <a:noFill/>
        </p:spPr>
        <p:txBody>
          <a:bodyPr wrap="square" lIns="137402" tIns="68701" rIns="137402" bIns="68701" rtlCol="0">
            <a:spAutoFit/>
          </a:bodyPr>
          <a:lstStyle/>
          <a:p>
            <a:endParaRPr lang="en-IN" sz="5400" dirty="0" smtClean="0"/>
          </a:p>
          <a:p>
            <a:endParaRPr lang="en-IN" sz="5400" dirty="0" smtClean="0"/>
          </a:p>
          <a:p>
            <a:r>
              <a:rPr lang="en-IN" sz="5400" dirty="0" smtClean="0"/>
              <a:t>Teacher :-</a:t>
            </a:r>
          </a:p>
          <a:p>
            <a:r>
              <a:rPr lang="en-IN" sz="2900" dirty="0" smtClean="0"/>
              <a:t>Staff  have unique email  and password  to access  the  system.</a:t>
            </a:r>
          </a:p>
          <a:p>
            <a:endParaRPr lang="en-IN" sz="2900" dirty="0" smtClean="0"/>
          </a:p>
          <a:p>
            <a:r>
              <a:rPr lang="en-IN" sz="3600" dirty="0" smtClean="0"/>
              <a:t>Teacher  functionality:</a:t>
            </a:r>
          </a:p>
          <a:p>
            <a:pPr>
              <a:buFont typeface="Wingdings" pitchFamily="2" charset="2"/>
              <a:buChar char="q"/>
            </a:pPr>
            <a:r>
              <a:rPr lang="en-IN" sz="2900" dirty="0" smtClean="0"/>
              <a:t>Add  student </a:t>
            </a:r>
          </a:p>
          <a:p>
            <a:pPr>
              <a:buFont typeface="Wingdings" pitchFamily="2" charset="2"/>
              <a:buChar char="q"/>
            </a:pPr>
            <a:r>
              <a:rPr lang="en-IN" sz="2900" dirty="0" smtClean="0"/>
              <a:t>View the student detail </a:t>
            </a:r>
          </a:p>
          <a:p>
            <a:pPr>
              <a:buFont typeface="Wingdings" pitchFamily="2" charset="2"/>
              <a:buChar char="q"/>
            </a:pPr>
            <a:r>
              <a:rPr lang="en-IN" sz="2900" dirty="0" smtClean="0"/>
              <a:t>Take attendance </a:t>
            </a:r>
          </a:p>
          <a:p>
            <a:pPr>
              <a:buFont typeface="Wingdings" pitchFamily="2" charset="2"/>
              <a:buChar char="q"/>
            </a:pPr>
            <a:r>
              <a:rPr lang="en-IN" sz="2900" dirty="0" smtClean="0"/>
              <a:t>Manage reports </a:t>
            </a:r>
          </a:p>
          <a:p>
            <a:pPr>
              <a:buFont typeface="Wingdings" pitchFamily="2" charset="2"/>
              <a:buChar char="q"/>
            </a:pPr>
            <a:r>
              <a:rPr lang="en-IN" sz="2900" dirty="0" smtClean="0"/>
              <a:t>Login and logout</a:t>
            </a:r>
          </a:p>
          <a:p>
            <a:endParaRPr lang="en-IN"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7614"/>
            <a:ext cx="11887200" cy="7740825"/>
          </a:xfrm>
          <a:prstGeom prst="rect">
            <a:avLst/>
          </a:prstGeom>
          <a:noFill/>
        </p:spPr>
        <p:txBody>
          <a:bodyPr wrap="square" lIns="137402" tIns="68701" rIns="137402" bIns="68701" rtlCol="0">
            <a:spAutoFit/>
          </a:bodyPr>
          <a:lstStyle/>
          <a:p>
            <a:r>
              <a:rPr lang="en-IN" sz="4200" dirty="0" smtClean="0">
                <a:solidFill>
                  <a:srgbClr val="FF0000"/>
                </a:solidFill>
              </a:rPr>
              <a:t>Student:</a:t>
            </a:r>
          </a:p>
          <a:p>
            <a:r>
              <a:rPr lang="en-IN" sz="2900" dirty="0" smtClean="0"/>
              <a:t>   </a:t>
            </a:r>
          </a:p>
          <a:p>
            <a:endParaRPr lang="en-IN" sz="2900" dirty="0" smtClean="0"/>
          </a:p>
          <a:p>
            <a:endParaRPr lang="en-IN" sz="2900" dirty="0" smtClean="0"/>
          </a:p>
          <a:p>
            <a:r>
              <a:rPr lang="en-IN" sz="2900" dirty="0" smtClean="0"/>
              <a:t> All  students  have  unique  roll number  to access  the  system .                 After  login  into system student  see  profile , attendance  detail.</a:t>
            </a:r>
          </a:p>
          <a:p>
            <a:endParaRPr lang="en-IN" sz="2900" dirty="0" smtClean="0"/>
          </a:p>
          <a:p>
            <a:r>
              <a:rPr lang="en-IN" sz="4200" dirty="0" smtClean="0">
                <a:solidFill>
                  <a:srgbClr val="00B050"/>
                </a:solidFill>
              </a:rPr>
              <a:t>Student  functionality</a:t>
            </a:r>
            <a:r>
              <a:rPr lang="en-IN" sz="4200" dirty="0" smtClean="0"/>
              <a:t>:</a:t>
            </a:r>
            <a:r>
              <a:rPr lang="en-IN" sz="2400" dirty="0" smtClean="0"/>
              <a:t> </a:t>
            </a:r>
          </a:p>
          <a:p>
            <a:pPr>
              <a:buFont typeface="Wingdings" pitchFamily="2" charset="2"/>
              <a:buChar char="§"/>
            </a:pPr>
            <a:r>
              <a:rPr lang="en-IN" sz="3600" dirty="0" smtClean="0"/>
              <a:t>Student login</a:t>
            </a:r>
          </a:p>
          <a:p>
            <a:pPr>
              <a:buFont typeface="Wingdings" pitchFamily="2" charset="2"/>
              <a:buChar char="§"/>
            </a:pPr>
            <a:r>
              <a:rPr lang="en-IN" sz="3600" dirty="0" smtClean="0"/>
              <a:t>Student  detail</a:t>
            </a:r>
          </a:p>
          <a:p>
            <a:pPr>
              <a:buFont typeface="Wingdings" pitchFamily="2" charset="2"/>
              <a:buChar char="§"/>
            </a:pPr>
            <a:r>
              <a:rPr lang="en-IN" sz="3600" dirty="0" smtClean="0"/>
              <a:t>Student  register</a:t>
            </a:r>
          </a:p>
          <a:p>
            <a:pPr>
              <a:buFont typeface="Wingdings" pitchFamily="2" charset="2"/>
              <a:buChar char="§"/>
            </a:pPr>
            <a:r>
              <a:rPr lang="en-IN" sz="3600" dirty="0" smtClean="0"/>
              <a:t>View attendance</a:t>
            </a:r>
          </a:p>
          <a:p>
            <a:endParaRPr lang="en-IN" sz="3600" dirty="0" smtClean="0"/>
          </a:p>
          <a:p>
            <a:endParaRPr lang="en-IN" sz="2900" dirty="0" smtClean="0"/>
          </a:p>
          <a:p>
            <a:pPr>
              <a:buFont typeface="Wingdings" pitchFamily="2" charset="2"/>
              <a:buChar char="§"/>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568" y="371441"/>
            <a:ext cx="11051500" cy="11280255"/>
          </a:xfrm>
          <a:prstGeom prst="rect">
            <a:avLst/>
          </a:prstGeom>
          <a:noFill/>
        </p:spPr>
        <p:txBody>
          <a:bodyPr wrap="square" lIns="137402" tIns="68701" rIns="137402" bIns="68701" rtlCol="0">
            <a:spAutoFit/>
          </a:bodyPr>
          <a:lstStyle/>
          <a:p>
            <a:pPr algn="ctr"/>
            <a:r>
              <a:rPr lang="en-IN" sz="3600" dirty="0" smtClean="0">
                <a:solidFill>
                  <a:srgbClr val="7030A0"/>
                </a:solidFill>
              </a:rPr>
              <a:t>NON  FUNCTIONAL  REQUIREMENTS</a:t>
            </a:r>
          </a:p>
          <a:p>
            <a:r>
              <a:rPr lang="en-IN" sz="3200" dirty="0" smtClean="0"/>
              <a:t>Non-functional  requirements  are  constraints that  must  be  adhered  to  during  development.</a:t>
            </a:r>
          </a:p>
          <a:p>
            <a:endParaRPr lang="en-IN" sz="3200" dirty="0" smtClean="0"/>
          </a:p>
          <a:p>
            <a:r>
              <a:rPr lang="en-US" sz="3600" b="1" dirty="0" smtClean="0">
                <a:solidFill>
                  <a:srgbClr val="FF0000"/>
                </a:solidFill>
              </a:rPr>
              <a:t>Performance</a:t>
            </a:r>
            <a:r>
              <a:rPr lang="en-US" sz="3600" b="1" dirty="0" smtClean="0"/>
              <a:t>	</a:t>
            </a:r>
            <a:endParaRPr lang="en-US" sz="3600" dirty="0" smtClean="0"/>
          </a:p>
          <a:p>
            <a:r>
              <a:rPr lang="en-US" sz="2800" dirty="0" smtClean="0"/>
              <a:t>Easy tracking of records and updating can be done. </a:t>
            </a:r>
          </a:p>
          <a:p>
            <a:pPr marL="687007" indent="-687007"/>
            <a:r>
              <a:rPr lang="en-IN" sz="3600" dirty="0" smtClean="0">
                <a:solidFill>
                  <a:srgbClr val="FF0000"/>
                </a:solidFill>
              </a:rPr>
              <a:t>Efficiency:</a:t>
            </a:r>
          </a:p>
          <a:p>
            <a:pPr marL="687007" indent="-687007">
              <a:buFont typeface="Arial" pitchFamily="34" charset="0"/>
              <a:buChar char="•"/>
            </a:pPr>
            <a:r>
              <a:rPr lang="en-IN" sz="2900" dirty="0" smtClean="0"/>
              <a:t>Our  application  takes less time  to accomplish a particular  task .</a:t>
            </a:r>
          </a:p>
          <a:p>
            <a:pPr marL="687007" indent="-687007">
              <a:buFont typeface="Arial" pitchFamily="34" charset="0"/>
              <a:buChar char="•"/>
            </a:pPr>
            <a:endParaRPr lang="en-IN" sz="2900" dirty="0" smtClean="0"/>
          </a:p>
          <a:p>
            <a:pPr marL="687007" indent="-687007"/>
            <a:r>
              <a:rPr lang="en-IN" sz="3600" dirty="0" smtClean="0">
                <a:solidFill>
                  <a:srgbClr val="FF0000"/>
                </a:solidFill>
              </a:rPr>
              <a:t>Reliability:</a:t>
            </a:r>
          </a:p>
          <a:p>
            <a:pPr marL="687007" indent="-687007">
              <a:buFont typeface="Arial" pitchFamily="34" charset="0"/>
              <a:buChar char="•"/>
            </a:pPr>
            <a:r>
              <a:rPr lang="en-IN" dirty="0" smtClean="0"/>
              <a:t>The application that we are designing is  designed  to deliver  set  of  services  as  expected by  the user. </a:t>
            </a:r>
            <a:endParaRPr lang="en-IN" sz="2900" dirty="0" smtClean="0">
              <a:solidFill>
                <a:srgbClr val="FF0000"/>
              </a:solidFill>
            </a:endParaRPr>
          </a:p>
          <a:p>
            <a:pPr marL="687007" indent="-687007">
              <a:buFont typeface="Arial" pitchFamily="34" charset="0"/>
              <a:buChar char="•"/>
            </a:pPr>
            <a:r>
              <a:rPr lang="en-IN" sz="2900" dirty="0" smtClean="0"/>
              <a:t>The  application  that  we are developing is going to provide a high performance  measures for  example  the  data  updates  are  done  manually without  loss  of  data that already exists.</a:t>
            </a:r>
          </a:p>
          <a:p>
            <a:r>
              <a:rPr lang="en-US" sz="3200" b="1" dirty="0" smtClean="0">
                <a:solidFill>
                  <a:srgbClr val="FF0000"/>
                </a:solidFill>
              </a:rPr>
              <a:t>Security</a:t>
            </a:r>
          </a:p>
          <a:p>
            <a:pPr>
              <a:buFont typeface="Arial" pitchFamily="34" charset="0"/>
              <a:buChar char="•"/>
            </a:pPr>
            <a:r>
              <a:rPr lang="en-US" sz="2400" b="1" dirty="0" smtClean="0"/>
              <a:t>         </a:t>
            </a:r>
            <a:r>
              <a:rPr lang="en-US" sz="2800" dirty="0" smtClean="0"/>
              <a:t>The security requirements deal with the primary security. The                  software should be handled only by the administrator and authorized users. Only the administrator has right to assign permission like creating new accounts and generating password. Only authorized users can access the system with email and password.</a:t>
            </a:r>
          </a:p>
          <a:p>
            <a:pPr marL="687007" indent="-687007"/>
            <a:r>
              <a:rPr lang="en-IN" sz="2800" dirty="0" smtClean="0"/>
              <a:t> </a:t>
            </a:r>
            <a:endParaRPr lang="en-IN"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TotalTime>
  <Words>758</Words>
  <Application>Microsoft Office PowerPoint</Application>
  <PresentationFormat>Custom</PresentationFormat>
  <Paragraphs>154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Aharoni</vt:lpstr>
      <vt:lpstr>Algerian</vt:lpstr>
      <vt:lpstr>Arial</vt:lpstr>
      <vt:lpstr>Arial Black</vt:lpstr>
      <vt:lpstr>Calibri</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Tahira</dc:creator>
  <cp:lastModifiedBy>aadil555tantray@gmail.com</cp:lastModifiedBy>
  <cp:revision>93</cp:revision>
  <dcterms:created xsi:type="dcterms:W3CDTF">2022-06-29T01:43:52Z</dcterms:created>
  <dcterms:modified xsi:type="dcterms:W3CDTF">2022-07-25T17:11:35Z</dcterms:modified>
</cp:coreProperties>
</file>