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4.xml" ContentType="application/vnd.openxmlformats-officedocument.themeOverride+xml"/>
  <Override PartName="/ppt/notesSlides/notesSlide10.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5.xml" ContentType="application/vnd.openxmlformats-officedocument.themeOverride+xml"/>
  <Override PartName="/ppt/notesSlides/notesSlide1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2.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3.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4.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5.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3" r:id="rId6"/>
    <p:sldId id="278" r:id="rId7"/>
    <p:sldId id="279" r:id="rId8"/>
    <p:sldId id="280" r:id="rId9"/>
    <p:sldId id="281" r:id="rId10"/>
    <p:sldId id="282" r:id="rId11"/>
    <p:sldId id="265" r:id="rId12"/>
    <p:sldId id="266" r:id="rId13"/>
    <p:sldId id="267" r:id="rId14"/>
    <p:sldId id="277" r:id="rId15"/>
    <p:sldId id="272" r:id="rId16"/>
    <p:sldId id="273" r:id="rId17"/>
    <p:sldId id="276" r:id="rId18"/>
    <p:sldId id="274" r:id="rId19"/>
  </p:sldIdLst>
  <p:sldSz cx="9144000" cy="5143500" type="screen16x9"/>
  <p:notesSz cx="6858000" cy="9144000"/>
  <p:embeddedFontLst>
    <p:embeddedFont>
      <p:font typeface="Bahnschrift Light" panose="020B0502040204020203" pitchFamily="34" charset="0"/>
      <p:regular r:id="rId21"/>
    </p:embeddedFont>
    <p:embeddedFont>
      <p:font typeface="Bahnschrift SemiBold" panose="020B0502040204020203" pitchFamily="34" charset="0"/>
      <p:bold r:id="rId22"/>
    </p:embeddedFont>
    <p:embeddedFont>
      <p:font typeface="Lato" panose="020F0502020204030203"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864" userDrawn="1">
          <p15:clr>
            <a:srgbClr val="747775"/>
          </p15:clr>
        </p15:guide>
        <p15:guide id="3" pos="4896" userDrawn="1">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i88Vt6ETuADRH3e2n9zb5H2ToL7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26" y="77"/>
      </p:cViewPr>
      <p:guideLst>
        <p:guide orient="horz" pos="1620"/>
        <p:guide pos="864"/>
        <p:guide pos="48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E:\2_Analyst%20project\IT%20Tickets%20Analysi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E:\2_Analyst%20project\IT%20Tickets%20Analysis.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E:\2_Analyst%20project\IT%20Tickets%20Analysis.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E:\2_Analyst%20project\IT%20Tickets%20Analysis_1.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E:\2_Analyst%20project\IT%20Tickets%20Analysis_1.xlsx"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E:\2_Analyst%20project\IT%20Tickets%20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E:\2_Analyst%20project\IT%20Tickets%20Analysis_1.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E:\2_Analyst%20project\IT%20Tickets%20Analysis_1.xlsx" TargetMode="External"/></Relationships>
</file>

<file path=ppt/charts/_rels/chart7.xml.rels><?xml version="1.0" encoding="UTF-8" standalone="yes"?>
<Relationships xmlns="http://schemas.openxmlformats.org/package/2006/relationships"><Relationship Id="rId3" Type="http://schemas.openxmlformats.org/officeDocument/2006/relationships/oleObject" Target="file:///E:\2_Analyst%20project\IT%20Tickets%20Analysi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E:\2_Analyst%20project\IT%20Tickets%20Analysi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E:\2_Analyst%20project\IT%20Tickets%20Analysi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Analysis.xlsx]Sheet1!PivotTable8</c:name>
    <c:fmtId val="46"/>
  </c:pivotSource>
  <c:chart>
    <c:autoTitleDeleted val="1"/>
    <c:pivotFmts>
      <c:pivotFmt>
        <c:idx val="0"/>
      </c:pivotFmt>
      <c:pivotFmt>
        <c:idx val="1"/>
      </c:pivotFmt>
      <c:pivotFmt>
        <c:idx val="2"/>
        <c:spPr>
          <a:pattFill prst="ltUpDiag">
            <a:fgClr>
              <a:schemeClr val="accent1"/>
            </a:fgClr>
            <a:bgClr>
              <a:schemeClr val="lt1"/>
            </a:bgClr>
          </a:pattFill>
          <a:ln w="34925" cap="rnd">
            <a:solidFill>
              <a:schemeClr val="lt1"/>
            </a:solidFill>
            <a:round/>
          </a:ln>
          <a:effectLst>
            <a:outerShdw dist="25400" dir="2700000" algn="tl" rotWithShape="0">
              <a:schemeClr val="accent1"/>
            </a:outerShdw>
          </a:effectLst>
        </c:spPr>
        <c:marker>
          <c:symbol val="circle"/>
          <c:size val="5"/>
          <c:spPr>
            <a:solidFill>
              <a:schemeClr val="accent1"/>
            </a:solidFill>
            <a:ln w="22225">
              <a:solidFill>
                <a:schemeClr val="l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pattFill prst="ltUpDiag">
            <a:fgClr>
              <a:schemeClr val="accent1"/>
            </a:fgClr>
            <a:bgClr>
              <a:schemeClr val="lt1"/>
            </a:bgClr>
          </a:pattFill>
          <a:ln w="34925" cap="rnd">
            <a:solidFill>
              <a:schemeClr val="lt1"/>
            </a:solidFill>
            <a:round/>
          </a:ln>
          <a:effectLst>
            <a:outerShdw dist="25400" dir="2700000" algn="tl" rotWithShape="0">
              <a:schemeClr val="accent1"/>
            </a:outerShdw>
          </a:effectLst>
        </c:spPr>
        <c:marker>
          <c:symbol val="circle"/>
          <c:size val="5"/>
          <c:spPr>
            <a:solidFill>
              <a:schemeClr val="accent1"/>
            </a:solidFill>
            <a:ln w="22225">
              <a:solidFill>
                <a:schemeClr val="l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34925" cap="rnd">
            <a:solidFill>
              <a:schemeClr val="lt1"/>
            </a:solidFill>
            <a:round/>
          </a:ln>
          <a:effectLst>
            <a:outerShdw dist="25400" dir="2700000" algn="tl" rotWithShape="0">
              <a:schemeClr val="accent1"/>
            </a:outerShdw>
          </a:effectLst>
        </c:spPr>
        <c:marker>
          <c:symbol val="circle"/>
          <c:size val="5"/>
          <c:spPr>
            <a:solidFill>
              <a:schemeClr val="accent1"/>
            </a:solidFill>
            <a:ln w="22225">
              <a:solidFill>
                <a:schemeClr val="l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Sheet1!$I$2</c:f>
              <c:strCache>
                <c:ptCount val="1"/>
                <c:pt idx="0">
                  <c:v>Total</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Sheet1!$H$3:$H$8</c:f>
              <c:strCache>
                <c:ptCount val="5"/>
                <c:pt idx="0">
                  <c:v>2016</c:v>
                </c:pt>
                <c:pt idx="1">
                  <c:v>2017</c:v>
                </c:pt>
                <c:pt idx="2">
                  <c:v>2018</c:v>
                </c:pt>
                <c:pt idx="3">
                  <c:v>2019</c:v>
                </c:pt>
                <c:pt idx="4">
                  <c:v>2020</c:v>
                </c:pt>
              </c:strCache>
            </c:strRef>
          </c:cat>
          <c:val>
            <c:numRef>
              <c:f>Sheet1!$I$3:$I$8</c:f>
              <c:numCache>
                <c:formatCode>General</c:formatCode>
                <c:ptCount val="5"/>
                <c:pt idx="0">
                  <c:v>13051</c:v>
                </c:pt>
                <c:pt idx="1">
                  <c:v>14915</c:v>
                </c:pt>
                <c:pt idx="2">
                  <c:v>18954</c:v>
                </c:pt>
                <c:pt idx="3">
                  <c:v>21490</c:v>
                </c:pt>
                <c:pt idx="4">
                  <c:v>29088</c:v>
                </c:pt>
              </c:numCache>
            </c:numRef>
          </c:val>
          <c:smooth val="0"/>
          <c:extLst>
            <c:ext xmlns:c16="http://schemas.microsoft.com/office/drawing/2014/chart" uri="{C3380CC4-5D6E-409C-BE32-E72D297353CC}">
              <c16:uniqueId val="{00000000-1547-4131-B3BA-0078327341B1}"/>
            </c:ext>
          </c:extLst>
        </c:ser>
        <c:dLbls>
          <c:dLblPos val="t"/>
          <c:showLegendKey val="0"/>
          <c:showVal val="1"/>
          <c:showCatName val="0"/>
          <c:showSerName val="0"/>
          <c:showPercent val="0"/>
          <c:showBubbleSize val="0"/>
        </c:dLbls>
        <c:smooth val="0"/>
        <c:axId val="934814056"/>
        <c:axId val="934814776"/>
      </c:lineChart>
      <c:catAx>
        <c:axId val="93481405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sz="900" dirty="0"/>
                  <a:t>Year</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4814776"/>
        <c:crosses val="autoZero"/>
        <c:auto val="1"/>
        <c:lblAlgn val="ctr"/>
        <c:lblOffset val="100"/>
        <c:noMultiLvlLbl val="0"/>
      </c:catAx>
      <c:valAx>
        <c:axId val="9348147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900" dirty="0"/>
                  <a:t>Number</a:t>
                </a:r>
                <a:r>
                  <a:rPr lang="en-US" sz="900" baseline="0" dirty="0"/>
                  <a:t> of tickets</a:t>
                </a:r>
                <a:endParaRPr lang="en-IN" sz="900"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48140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Analysis.xlsx]Sheet2!PivotTable6</c:name>
    <c:fmtId val="22"/>
  </c:pivotSource>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b="0" i="0" u="none" strike="noStrike" kern="1200" spc="0" baseline="0" dirty="0">
                <a:solidFill>
                  <a:sysClr val="windowText" lastClr="000000">
                    <a:lumMod val="65000"/>
                    <a:lumOff val="35000"/>
                  </a:sysClr>
                </a:solidFill>
              </a:rPr>
              <a:t>Avg resolution time vs age group</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Sheet2!$L$10</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Sheet2!$K$11:$K$15</c:f>
              <c:strCache>
                <c:ptCount val="4"/>
                <c:pt idx="0">
                  <c:v>25-30</c:v>
                </c:pt>
                <c:pt idx="1">
                  <c:v>30-40</c:v>
                </c:pt>
                <c:pt idx="2">
                  <c:v>40-50</c:v>
                </c:pt>
                <c:pt idx="3">
                  <c:v>50+</c:v>
                </c:pt>
              </c:strCache>
            </c:strRef>
          </c:cat>
          <c:val>
            <c:numRef>
              <c:f>Sheet2!$L$11:$L$15</c:f>
              <c:numCache>
                <c:formatCode>0.00</c:formatCode>
                <c:ptCount val="4"/>
                <c:pt idx="0">
                  <c:v>4.4939193102116981</c:v>
                </c:pt>
                <c:pt idx="1">
                  <c:v>4.6430952686241822</c:v>
                </c:pt>
                <c:pt idx="2">
                  <c:v>4.6145896514720288</c:v>
                </c:pt>
                <c:pt idx="3">
                  <c:v>3.9807473084230525</c:v>
                </c:pt>
              </c:numCache>
            </c:numRef>
          </c:val>
          <c:extLst>
            <c:ext xmlns:c16="http://schemas.microsoft.com/office/drawing/2014/chart" uri="{C3380CC4-5D6E-409C-BE32-E72D297353CC}">
              <c16:uniqueId val="{00000000-25A1-4431-AC0D-693F15D319F7}"/>
            </c:ext>
          </c:extLst>
        </c:ser>
        <c:dLbls>
          <c:dLblPos val="outEnd"/>
          <c:showLegendKey val="0"/>
          <c:showVal val="1"/>
          <c:showCatName val="0"/>
          <c:showSerName val="0"/>
          <c:showPercent val="0"/>
          <c:showBubbleSize val="0"/>
        </c:dLbls>
        <c:gapWidth val="219"/>
        <c:overlap val="-27"/>
        <c:axId val="375337368"/>
        <c:axId val="375329088"/>
      </c:barChart>
      <c:catAx>
        <c:axId val="3753373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Age group</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5329088"/>
        <c:crosses val="autoZero"/>
        <c:auto val="1"/>
        <c:lblAlgn val="ctr"/>
        <c:lblOffset val="100"/>
        <c:noMultiLvlLbl val="0"/>
      </c:catAx>
      <c:valAx>
        <c:axId val="3753290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Average esolution tim</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53373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Analysis.xlsx]Sheet1!PivotTable10</c:name>
    <c:fmtId val="14"/>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Sheet1!$R$33:$R$35</c:f>
              <c:strCache>
                <c:ptCount val="1"/>
                <c:pt idx="0">
                  <c:v>2016</c:v>
                </c:pt>
              </c:strCache>
            </c:strRef>
          </c:tx>
          <c:spPr>
            <a:solidFill>
              <a:schemeClr val="accent1"/>
            </a:solidFill>
            <a:ln>
              <a:noFill/>
            </a:ln>
            <a:effectLst/>
          </c:spPr>
          <c:invertIfNegative val="0"/>
          <c:cat>
            <c:strRef>
              <c:f>Sheet1!$Q$36:$Q$40</c:f>
              <c:strCache>
                <c:ptCount val="4"/>
                <c:pt idx="0">
                  <c:v>Hardware</c:v>
                </c:pt>
                <c:pt idx="1">
                  <c:v>Login Access</c:v>
                </c:pt>
                <c:pt idx="2">
                  <c:v>Software</c:v>
                </c:pt>
                <c:pt idx="3">
                  <c:v>System</c:v>
                </c:pt>
              </c:strCache>
            </c:strRef>
          </c:cat>
          <c:val>
            <c:numRef>
              <c:f>Sheet1!$R$36:$R$40</c:f>
              <c:numCache>
                <c:formatCode>General</c:formatCode>
                <c:ptCount val="4"/>
                <c:pt idx="0">
                  <c:v>1272</c:v>
                </c:pt>
                <c:pt idx="1">
                  <c:v>3910</c:v>
                </c:pt>
                <c:pt idx="2">
                  <c:v>2617</c:v>
                </c:pt>
                <c:pt idx="3">
                  <c:v>5252</c:v>
                </c:pt>
              </c:numCache>
            </c:numRef>
          </c:val>
          <c:extLst>
            <c:ext xmlns:c16="http://schemas.microsoft.com/office/drawing/2014/chart" uri="{C3380CC4-5D6E-409C-BE32-E72D297353CC}">
              <c16:uniqueId val="{00000000-8652-4295-911D-CF609BC02D4B}"/>
            </c:ext>
          </c:extLst>
        </c:ser>
        <c:ser>
          <c:idx val="1"/>
          <c:order val="1"/>
          <c:tx>
            <c:strRef>
              <c:f>Sheet1!$S$33:$S$35</c:f>
              <c:strCache>
                <c:ptCount val="1"/>
                <c:pt idx="0">
                  <c:v>2017</c:v>
                </c:pt>
              </c:strCache>
            </c:strRef>
          </c:tx>
          <c:spPr>
            <a:solidFill>
              <a:schemeClr val="accent2"/>
            </a:solidFill>
            <a:ln>
              <a:noFill/>
            </a:ln>
            <a:effectLst/>
          </c:spPr>
          <c:invertIfNegative val="0"/>
          <c:cat>
            <c:strRef>
              <c:f>Sheet1!$Q$36:$Q$40</c:f>
              <c:strCache>
                <c:ptCount val="4"/>
                <c:pt idx="0">
                  <c:v>Hardware</c:v>
                </c:pt>
                <c:pt idx="1">
                  <c:v>Login Access</c:v>
                </c:pt>
                <c:pt idx="2">
                  <c:v>Software</c:v>
                </c:pt>
                <c:pt idx="3">
                  <c:v>System</c:v>
                </c:pt>
              </c:strCache>
            </c:strRef>
          </c:cat>
          <c:val>
            <c:numRef>
              <c:f>Sheet1!$S$36:$S$40</c:f>
              <c:numCache>
                <c:formatCode>General</c:formatCode>
                <c:ptCount val="4"/>
                <c:pt idx="0">
                  <c:v>1523</c:v>
                </c:pt>
                <c:pt idx="1">
                  <c:v>4526</c:v>
                </c:pt>
                <c:pt idx="2">
                  <c:v>2946</c:v>
                </c:pt>
                <c:pt idx="3">
                  <c:v>5920</c:v>
                </c:pt>
              </c:numCache>
            </c:numRef>
          </c:val>
          <c:extLst>
            <c:ext xmlns:c16="http://schemas.microsoft.com/office/drawing/2014/chart" uri="{C3380CC4-5D6E-409C-BE32-E72D297353CC}">
              <c16:uniqueId val="{00000001-8652-4295-911D-CF609BC02D4B}"/>
            </c:ext>
          </c:extLst>
        </c:ser>
        <c:ser>
          <c:idx val="2"/>
          <c:order val="2"/>
          <c:tx>
            <c:strRef>
              <c:f>Sheet1!$T$33:$T$35</c:f>
              <c:strCache>
                <c:ptCount val="1"/>
                <c:pt idx="0">
                  <c:v>2018</c:v>
                </c:pt>
              </c:strCache>
            </c:strRef>
          </c:tx>
          <c:spPr>
            <a:solidFill>
              <a:schemeClr val="accent3"/>
            </a:solidFill>
            <a:ln>
              <a:noFill/>
            </a:ln>
            <a:effectLst/>
          </c:spPr>
          <c:invertIfNegative val="0"/>
          <c:cat>
            <c:strRef>
              <c:f>Sheet1!$Q$36:$Q$40</c:f>
              <c:strCache>
                <c:ptCount val="4"/>
                <c:pt idx="0">
                  <c:v>Hardware</c:v>
                </c:pt>
                <c:pt idx="1">
                  <c:v>Login Access</c:v>
                </c:pt>
                <c:pt idx="2">
                  <c:v>Software</c:v>
                </c:pt>
                <c:pt idx="3">
                  <c:v>System</c:v>
                </c:pt>
              </c:strCache>
            </c:strRef>
          </c:cat>
          <c:val>
            <c:numRef>
              <c:f>Sheet1!$T$36:$T$40</c:f>
              <c:numCache>
                <c:formatCode>General</c:formatCode>
                <c:ptCount val="4"/>
                <c:pt idx="0">
                  <c:v>1844</c:v>
                </c:pt>
                <c:pt idx="1">
                  <c:v>5672</c:v>
                </c:pt>
                <c:pt idx="2">
                  <c:v>3735</c:v>
                </c:pt>
                <c:pt idx="3">
                  <c:v>7703</c:v>
                </c:pt>
              </c:numCache>
            </c:numRef>
          </c:val>
          <c:extLst>
            <c:ext xmlns:c16="http://schemas.microsoft.com/office/drawing/2014/chart" uri="{C3380CC4-5D6E-409C-BE32-E72D297353CC}">
              <c16:uniqueId val="{00000002-8652-4295-911D-CF609BC02D4B}"/>
            </c:ext>
          </c:extLst>
        </c:ser>
        <c:ser>
          <c:idx val="3"/>
          <c:order val="3"/>
          <c:tx>
            <c:strRef>
              <c:f>Sheet1!$U$33:$U$35</c:f>
              <c:strCache>
                <c:ptCount val="1"/>
                <c:pt idx="0">
                  <c:v>2019</c:v>
                </c:pt>
              </c:strCache>
            </c:strRef>
          </c:tx>
          <c:spPr>
            <a:solidFill>
              <a:schemeClr val="accent4"/>
            </a:solidFill>
            <a:ln>
              <a:noFill/>
            </a:ln>
            <a:effectLst/>
          </c:spPr>
          <c:invertIfNegative val="0"/>
          <c:cat>
            <c:strRef>
              <c:f>Sheet1!$Q$36:$Q$40</c:f>
              <c:strCache>
                <c:ptCount val="4"/>
                <c:pt idx="0">
                  <c:v>Hardware</c:v>
                </c:pt>
                <c:pt idx="1">
                  <c:v>Login Access</c:v>
                </c:pt>
                <c:pt idx="2">
                  <c:v>Software</c:v>
                </c:pt>
                <c:pt idx="3">
                  <c:v>System</c:v>
                </c:pt>
              </c:strCache>
            </c:strRef>
          </c:cat>
          <c:val>
            <c:numRef>
              <c:f>Sheet1!$U$36:$U$40</c:f>
              <c:numCache>
                <c:formatCode>General</c:formatCode>
                <c:ptCount val="4"/>
                <c:pt idx="0">
                  <c:v>2161</c:v>
                </c:pt>
                <c:pt idx="1">
                  <c:v>6426</c:v>
                </c:pt>
                <c:pt idx="2">
                  <c:v>4407</c:v>
                </c:pt>
                <c:pt idx="3">
                  <c:v>8496</c:v>
                </c:pt>
              </c:numCache>
            </c:numRef>
          </c:val>
          <c:extLst>
            <c:ext xmlns:c16="http://schemas.microsoft.com/office/drawing/2014/chart" uri="{C3380CC4-5D6E-409C-BE32-E72D297353CC}">
              <c16:uniqueId val="{00000003-8652-4295-911D-CF609BC02D4B}"/>
            </c:ext>
          </c:extLst>
        </c:ser>
        <c:ser>
          <c:idx val="4"/>
          <c:order val="4"/>
          <c:tx>
            <c:strRef>
              <c:f>Sheet1!$V$33:$V$35</c:f>
              <c:strCache>
                <c:ptCount val="1"/>
                <c:pt idx="0">
                  <c:v>2020</c:v>
                </c:pt>
              </c:strCache>
            </c:strRef>
          </c:tx>
          <c:spPr>
            <a:solidFill>
              <a:schemeClr val="accent5"/>
            </a:solidFill>
            <a:ln>
              <a:noFill/>
            </a:ln>
            <a:effectLst/>
          </c:spPr>
          <c:invertIfNegative val="0"/>
          <c:cat>
            <c:strRef>
              <c:f>Sheet1!$Q$36:$Q$40</c:f>
              <c:strCache>
                <c:ptCount val="4"/>
                <c:pt idx="0">
                  <c:v>Hardware</c:v>
                </c:pt>
                <c:pt idx="1">
                  <c:v>Login Access</c:v>
                </c:pt>
                <c:pt idx="2">
                  <c:v>Software</c:v>
                </c:pt>
                <c:pt idx="3">
                  <c:v>System</c:v>
                </c:pt>
              </c:strCache>
            </c:strRef>
          </c:cat>
          <c:val>
            <c:numRef>
              <c:f>Sheet1!$V$36:$V$40</c:f>
              <c:numCache>
                <c:formatCode>General</c:formatCode>
                <c:ptCount val="4"/>
                <c:pt idx="0">
                  <c:v>2933</c:v>
                </c:pt>
                <c:pt idx="1">
                  <c:v>8659</c:v>
                </c:pt>
                <c:pt idx="2">
                  <c:v>5865</c:v>
                </c:pt>
                <c:pt idx="3">
                  <c:v>11631</c:v>
                </c:pt>
              </c:numCache>
            </c:numRef>
          </c:val>
          <c:extLst>
            <c:ext xmlns:c16="http://schemas.microsoft.com/office/drawing/2014/chart" uri="{C3380CC4-5D6E-409C-BE32-E72D297353CC}">
              <c16:uniqueId val="{00000004-8652-4295-911D-CF609BC02D4B}"/>
            </c:ext>
          </c:extLst>
        </c:ser>
        <c:dLbls>
          <c:showLegendKey val="0"/>
          <c:showVal val="0"/>
          <c:showCatName val="0"/>
          <c:showSerName val="0"/>
          <c:showPercent val="0"/>
          <c:showBubbleSize val="0"/>
        </c:dLbls>
        <c:gapWidth val="219"/>
        <c:overlap val="-27"/>
        <c:axId val="1024296168"/>
        <c:axId val="1024294008"/>
      </c:barChart>
      <c:catAx>
        <c:axId val="1024296168"/>
        <c:scaling>
          <c:orientation val="minMax"/>
        </c:scaling>
        <c:delete val="0"/>
        <c:axPos val="b"/>
        <c:title>
          <c:tx>
            <c:rich>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en-IN" sz="800"/>
                  <a:t>Request category</a:t>
                </a:r>
              </a:p>
            </c:rich>
          </c:tx>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4294008"/>
        <c:crosses val="autoZero"/>
        <c:auto val="1"/>
        <c:lblAlgn val="ctr"/>
        <c:lblOffset val="100"/>
        <c:noMultiLvlLbl val="0"/>
      </c:catAx>
      <c:valAx>
        <c:axId val="10242940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No of</a:t>
                </a:r>
                <a:r>
                  <a:rPr lang="en-IN" baseline="0"/>
                  <a:t> </a:t>
                </a:r>
                <a:r>
                  <a:rPr lang="en-IN"/>
                  <a:t>tickets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02429616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dk2" tx2="lt2" accent1="accent1" accent2="accent2" accent3="accent3" accent4="accent4" accent5="accent5" accent6="accent6" hlink="hlink" folHlink="folHlink"/>
  <c:pivotSource>
    <c:name>[IT Tickets Analysis_1.xlsx]Sheet1!PivotTable5</c:name>
    <c:fmtId val="6"/>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Sheet1!$AF$3</c:f>
              <c:strCache>
                <c:ptCount val="1"/>
                <c:pt idx="0">
                  <c:v>Total</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Sheet1!$AE$4:$AE$26</c:f>
              <c:strCache>
                <c:ptCount val="22"/>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strCache>
            </c:strRef>
          </c:cat>
          <c:val>
            <c:numRef>
              <c:f>Sheet1!$AF$4:$AF$26</c:f>
              <c:numCache>
                <c:formatCode>General</c:formatCode>
                <c:ptCount val="22"/>
                <c:pt idx="0">
                  <c:v>25071</c:v>
                </c:pt>
                <c:pt idx="1">
                  <c:v>9277</c:v>
                </c:pt>
                <c:pt idx="2">
                  <c:v>6466</c:v>
                </c:pt>
                <c:pt idx="3">
                  <c:v>6200</c:v>
                </c:pt>
                <c:pt idx="4">
                  <c:v>4919</c:v>
                </c:pt>
                <c:pt idx="5">
                  <c:v>8789</c:v>
                </c:pt>
                <c:pt idx="6">
                  <c:v>7802</c:v>
                </c:pt>
                <c:pt idx="7">
                  <c:v>6582</c:v>
                </c:pt>
                <c:pt idx="8">
                  <c:v>4850</c:v>
                </c:pt>
                <c:pt idx="9">
                  <c:v>3739</c:v>
                </c:pt>
                <c:pt idx="10">
                  <c:v>3899</c:v>
                </c:pt>
                <c:pt idx="11">
                  <c:v>1732</c:v>
                </c:pt>
                <c:pt idx="12">
                  <c:v>1555</c:v>
                </c:pt>
                <c:pt idx="13">
                  <c:v>1712</c:v>
                </c:pt>
                <c:pt idx="14">
                  <c:v>1566</c:v>
                </c:pt>
                <c:pt idx="15">
                  <c:v>1360</c:v>
                </c:pt>
                <c:pt idx="16">
                  <c:v>1167</c:v>
                </c:pt>
                <c:pt idx="17">
                  <c:v>554</c:v>
                </c:pt>
                <c:pt idx="18">
                  <c:v>124</c:v>
                </c:pt>
                <c:pt idx="19">
                  <c:v>130</c:v>
                </c:pt>
                <c:pt idx="20">
                  <c:v>2</c:v>
                </c:pt>
                <c:pt idx="21">
                  <c:v>2</c:v>
                </c:pt>
              </c:numCache>
            </c:numRef>
          </c:val>
          <c:extLst>
            <c:ext xmlns:c16="http://schemas.microsoft.com/office/drawing/2014/chart" uri="{C3380CC4-5D6E-409C-BE32-E72D297353CC}">
              <c16:uniqueId val="{00000000-A872-4AB3-9C27-B0AA4FAA7EF4}"/>
            </c:ext>
          </c:extLst>
        </c:ser>
        <c:dLbls>
          <c:dLblPos val="outEnd"/>
          <c:showLegendKey val="0"/>
          <c:showVal val="1"/>
          <c:showCatName val="0"/>
          <c:showSerName val="0"/>
          <c:showPercent val="0"/>
          <c:showBubbleSize val="0"/>
        </c:dLbls>
        <c:gapWidth val="140"/>
        <c:overlap val="-27"/>
        <c:axId val="451168200"/>
        <c:axId val="451168560"/>
      </c:barChart>
      <c:catAx>
        <c:axId val="4511682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Resolution time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168560"/>
        <c:crosses val="autoZero"/>
        <c:auto val="1"/>
        <c:lblAlgn val="ctr"/>
        <c:lblOffset val="100"/>
        <c:noMultiLvlLbl val="0"/>
      </c:catAx>
      <c:valAx>
        <c:axId val="451168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168200"/>
        <c:crosses val="autoZero"/>
        <c:crossBetween val="between"/>
      </c:valAx>
      <c:spPr>
        <a:noFill/>
        <a:ln>
          <a:noFill/>
        </a:ln>
        <a:effectLst/>
      </c:spPr>
    </c:plotArea>
    <c:plotVisOnly val="1"/>
    <c:dispBlanksAs val="gap"/>
    <c:showDLblsOverMax val="0"/>
    <c:extLst/>
  </c:chart>
  <c:spPr>
    <a:noFill/>
    <a:ln>
      <a:solidFill>
        <a:schemeClr val="tx1"/>
      </a:solid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dk2" tx2="lt2" accent1="accent1" accent2="accent2" accent3="accent3" accent4="accent4" accent5="accent5" accent6="accent6" hlink="hlink" folHlink="folHlink"/>
  <c:pivotSource>
    <c:name>[IT Tickets Analysis_1.xlsx]Sheet1!PivotTable6</c:name>
    <c:fmtId val="6"/>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Sheet1!$AC$3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Sheet1!$AB$4:$AB$9</c:f>
              <c:strCache>
                <c:ptCount val="5"/>
                <c:pt idx="0">
                  <c:v>1</c:v>
                </c:pt>
                <c:pt idx="1">
                  <c:v>2</c:v>
                </c:pt>
                <c:pt idx="2">
                  <c:v>3</c:v>
                </c:pt>
                <c:pt idx="3">
                  <c:v>4</c:v>
                </c:pt>
                <c:pt idx="4">
                  <c:v>5</c:v>
                </c:pt>
              </c:strCache>
            </c:strRef>
          </c:cat>
          <c:val>
            <c:numRef>
              <c:f>Sheet1!$AC$4:$AC$9</c:f>
              <c:numCache>
                <c:formatCode>General</c:formatCode>
                <c:ptCount val="5"/>
                <c:pt idx="0">
                  <c:v>9907</c:v>
                </c:pt>
                <c:pt idx="1">
                  <c:v>1977</c:v>
                </c:pt>
                <c:pt idx="2">
                  <c:v>7282</c:v>
                </c:pt>
                <c:pt idx="3">
                  <c:v>27562</c:v>
                </c:pt>
                <c:pt idx="4">
                  <c:v>50770</c:v>
                </c:pt>
              </c:numCache>
            </c:numRef>
          </c:val>
          <c:extLst>
            <c:ext xmlns:c16="http://schemas.microsoft.com/office/drawing/2014/chart" uri="{C3380CC4-5D6E-409C-BE32-E72D297353CC}">
              <c16:uniqueId val="{00000000-A872-4AB3-9C27-B0AA4FAA7EF4}"/>
            </c:ext>
          </c:extLst>
        </c:ser>
        <c:dLbls>
          <c:dLblPos val="outEnd"/>
          <c:showLegendKey val="0"/>
          <c:showVal val="1"/>
          <c:showCatName val="0"/>
          <c:showSerName val="0"/>
          <c:showPercent val="0"/>
          <c:showBubbleSize val="0"/>
        </c:dLbls>
        <c:gapWidth val="219"/>
        <c:overlap val="-27"/>
        <c:axId val="451168200"/>
        <c:axId val="451168560"/>
      </c:barChart>
      <c:catAx>
        <c:axId val="4511682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Satisfaction rate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168560"/>
        <c:crosses val="autoZero"/>
        <c:auto val="1"/>
        <c:lblAlgn val="ctr"/>
        <c:lblOffset val="100"/>
        <c:noMultiLvlLbl val="0"/>
      </c:catAx>
      <c:valAx>
        <c:axId val="451168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168200"/>
        <c:crosses val="autoZero"/>
        <c:crossBetween val="between"/>
      </c:valAx>
      <c:spPr>
        <a:noFill/>
        <a:ln>
          <a:noFill/>
        </a:ln>
        <a:effectLst/>
      </c:spPr>
    </c:plotArea>
    <c:plotVisOnly val="1"/>
    <c:dispBlanksAs val="gap"/>
    <c:showDLblsOverMax val="0"/>
    <c:extLst/>
  </c:chart>
  <c:spPr>
    <a:noFill/>
    <a:ln>
      <a:solidFill>
        <a:schemeClr val="tx1"/>
      </a:solid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Analysis.xlsx]Sheet1!PivotTable6</c:name>
    <c:fmtId val="18"/>
  </c:pivotSource>
  <c:chart>
    <c:autoTitleDeleted val="1"/>
    <c:pivotFmts>
      <c:pivotFmt>
        <c:idx val="0"/>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doughnutChart>
        <c:varyColors val="1"/>
        <c:ser>
          <c:idx val="0"/>
          <c:order val="0"/>
          <c:tx>
            <c:strRef>
              <c:f>Sheet1!$R$18</c:f>
              <c:strCache>
                <c:ptCount val="1"/>
                <c:pt idx="0">
                  <c:v>Total</c:v>
                </c:pt>
              </c:strCache>
            </c:strRef>
          </c:tx>
          <c:spPr>
            <a:ln w="3175">
              <a:noFill/>
            </a:ln>
          </c:spPr>
          <c:dPt>
            <c:idx val="0"/>
            <c:bubble3D val="0"/>
            <c:spPr>
              <a:solidFill>
                <a:schemeClr val="accent6"/>
              </a:solidFill>
              <a:ln w="3175">
                <a:noFill/>
              </a:ln>
              <a:effectLst/>
            </c:spPr>
            <c:extLst>
              <c:ext xmlns:c16="http://schemas.microsoft.com/office/drawing/2014/chart" uri="{C3380CC4-5D6E-409C-BE32-E72D297353CC}">
                <c16:uniqueId val="{00000001-B07D-42D0-A066-8FC564256EEC}"/>
              </c:ext>
            </c:extLst>
          </c:dPt>
          <c:dPt>
            <c:idx val="1"/>
            <c:bubble3D val="0"/>
            <c:spPr>
              <a:solidFill>
                <a:schemeClr val="accent5"/>
              </a:solidFill>
              <a:ln w="3175">
                <a:noFill/>
              </a:ln>
              <a:effectLst/>
            </c:spPr>
            <c:extLst>
              <c:ext xmlns:c16="http://schemas.microsoft.com/office/drawing/2014/chart" uri="{C3380CC4-5D6E-409C-BE32-E72D297353CC}">
                <c16:uniqueId val="{00000003-B07D-42D0-A066-8FC564256EEC}"/>
              </c:ext>
            </c:extLst>
          </c:dPt>
          <c:dPt>
            <c:idx val="2"/>
            <c:bubble3D val="0"/>
            <c:spPr>
              <a:solidFill>
                <a:schemeClr val="accent4"/>
              </a:solidFill>
              <a:ln w="3175">
                <a:noFill/>
              </a:ln>
              <a:effectLst/>
            </c:spPr>
            <c:extLst>
              <c:ext xmlns:c16="http://schemas.microsoft.com/office/drawing/2014/chart" uri="{C3380CC4-5D6E-409C-BE32-E72D297353CC}">
                <c16:uniqueId val="{00000005-B07D-42D0-A066-8FC564256EEC}"/>
              </c:ext>
            </c:extLst>
          </c:dPt>
          <c:dPt>
            <c:idx val="3"/>
            <c:bubble3D val="0"/>
            <c:spPr>
              <a:solidFill>
                <a:schemeClr val="accent6">
                  <a:lumMod val="60000"/>
                </a:schemeClr>
              </a:solidFill>
              <a:ln w="3175">
                <a:noFill/>
              </a:ln>
              <a:effectLst/>
            </c:spPr>
            <c:extLst>
              <c:ext xmlns:c16="http://schemas.microsoft.com/office/drawing/2014/chart" uri="{C3380CC4-5D6E-409C-BE32-E72D297353CC}">
                <c16:uniqueId val="{0000000C-177D-4B0C-AF66-713C1EFDC478}"/>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Sheet1!$Q$19:$Q$23</c:f>
              <c:strCache>
                <c:ptCount val="4"/>
                <c:pt idx="0">
                  <c:v>Hardware</c:v>
                </c:pt>
                <c:pt idx="1">
                  <c:v>Login Access</c:v>
                </c:pt>
                <c:pt idx="2">
                  <c:v>Software</c:v>
                </c:pt>
                <c:pt idx="3">
                  <c:v>System</c:v>
                </c:pt>
              </c:strCache>
            </c:strRef>
          </c:cat>
          <c:val>
            <c:numRef>
              <c:f>Sheet1!$R$19:$R$23</c:f>
              <c:numCache>
                <c:formatCode>General</c:formatCode>
                <c:ptCount val="4"/>
                <c:pt idx="0">
                  <c:v>9733</c:v>
                </c:pt>
                <c:pt idx="1">
                  <c:v>29193</c:v>
                </c:pt>
                <c:pt idx="2">
                  <c:v>19570</c:v>
                </c:pt>
                <c:pt idx="3">
                  <c:v>39002</c:v>
                </c:pt>
              </c:numCache>
            </c:numRef>
          </c:val>
          <c:extLst>
            <c:ext xmlns:c16="http://schemas.microsoft.com/office/drawing/2014/chart" uri="{C3380CC4-5D6E-409C-BE32-E72D297353CC}">
              <c16:uniqueId val="{00000000-29B1-4221-BB5F-0AD463F9D8A4}"/>
            </c:ext>
          </c:extLst>
        </c:ser>
        <c:dLbls>
          <c:showLegendKey val="0"/>
          <c:showVal val="0"/>
          <c:showCatName val="0"/>
          <c:showSerName val="0"/>
          <c:showPercent val="1"/>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spPr>
    <a:solidFill>
      <a:schemeClr val="bg1"/>
    </a:solid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dk2" tx2="lt2" accent1="accent1" accent2="accent2" accent3="accent3" accent4="accent4" accent5="accent5" accent6="accent6" hlink="hlink" folHlink="folHlink"/>
  <c:pivotSource>
    <c:name>[IT Tickets Analysis_1.xlsx]Sheet1!PivotTable2</c:name>
    <c:fmtId val="2"/>
  </c:pivotSource>
  <c:chart>
    <c:autoTitleDeleted val="1"/>
    <c:pivotFmts>
      <c:pivotFmt>
        <c:idx val="0"/>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doughnutChart>
        <c:varyColors val="1"/>
        <c:ser>
          <c:idx val="0"/>
          <c:order val="0"/>
          <c:tx>
            <c:strRef>
              <c:f>Sheet1!$S$11</c:f>
              <c:strCache>
                <c:ptCount val="1"/>
                <c:pt idx="0">
                  <c:v>Total</c:v>
                </c:pt>
              </c:strCache>
            </c:strRef>
          </c:tx>
          <c:spPr>
            <a:ln w="3175">
              <a:noFill/>
            </a:ln>
          </c:spPr>
          <c:dPt>
            <c:idx val="0"/>
            <c:bubble3D val="0"/>
            <c:spPr>
              <a:solidFill>
                <a:schemeClr val="accent6"/>
              </a:solidFill>
              <a:ln w="3175">
                <a:noFill/>
              </a:ln>
              <a:effectLst/>
            </c:spPr>
            <c:extLst>
              <c:ext xmlns:c16="http://schemas.microsoft.com/office/drawing/2014/chart" uri="{C3380CC4-5D6E-409C-BE32-E72D297353CC}">
                <c16:uniqueId val="{00000001-B07D-42D0-A066-8FC564256EEC}"/>
              </c:ext>
            </c:extLst>
          </c:dPt>
          <c:dPt>
            <c:idx val="1"/>
            <c:bubble3D val="0"/>
            <c:spPr>
              <a:solidFill>
                <a:schemeClr val="accent5"/>
              </a:solidFill>
              <a:ln w="3175">
                <a:noFill/>
              </a:ln>
              <a:effectLst/>
            </c:spPr>
            <c:extLst>
              <c:ext xmlns:c16="http://schemas.microsoft.com/office/drawing/2014/chart" uri="{C3380CC4-5D6E-409C-BE32-E72D297353CC}">
                <c16:uniqueId val="{00000003-B07D-42D0-A066-8FC564256EEC}"/>
              </c:ext>
            </c:extLst>
          </c:dPt>
          <c:dPt>
            <c:idx val="2"/>
            <c:bubble3D val="0"/>
            <c:spPr>
              <a:solidFill>
                <a:schemeClr val="accent4"/>
              </a:solidFill>
              <a:ln w="3175">
                <a:noFill/>
              </a:ln>
              <a:effectLst/>
            </c:spPr>
            <c:extLst>
              <c:ext xmlns:c16="http://schemas.microsoft.com/office/drawing/2014/chart" uri="{C3380CC4-5D6E-409C-BE32-E72D297353CC}">
                <c16:uniqueId val="{00000005-B07D-42D0-A066-8FC564256EEC}"/>
              </c:ext>
            </c:extLst>
          </c:dPt>
          <c:dPt>
            <c:idx val="3"/>
            <c:bubble3D val="0"/>
            <c:spPr>
              <a:solidFill>
                <a:schemeClr val="accent6">
                  <a:lumMod val="60000"/>
                </a:schemeClr>
              </a:solidFill>
              <a:ln w="3175">
                <a:noFill/>
              </a:ln>
              <a:effectLst/>
            </c:spPr>
            <c:extLst>
              <c:ext xmlns:c16="http://schemas.microsoft.com/office/drawing/2014/chart" uri="{C3380CC4-5D6E-409C-BE32-E72D297353CC}">
                <c16:uniqueId val="{0000000C-177D-4B0C-AF66-713C1EFDC478}"/>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Sheet1!$R$12:$R$16</c:f>
              <c:strCache>
                <c:ptCount val="4"/>
                <c:pt idx="0">
                  <c:v>0 - Unassiged</c:v>
                </c:pt>
                <c:pt idx="1">
                  <c:v>1 - Low</c:v>
                </c:pt>
                <c:pt idx="2">
                  <c:v>2 - Mid</c:v>
                </c:pt>
                <c:pt idx="3">
                  <c:v>3 - High</c:v>
                </c:pt>
              </c:strCache>
            </c:strRef>
          </c:cat>
          <c:val>
            <c:numRef>
              <c:f>Sheet1!$S$12:$S$16</c:f>
              <c:numCache>
                <c:formatCode>General</c:formatCode>
                <c:ptCount val="4"/>
                <c:pt idx="0">
                  <c:v>29410</c:v>
                </c:pt>
                <c:pt idx="1">
                  <c:v>16694</c:v>
                </c:pt>
                <c:pt idx="2">
                  <c:v>15845</c:v>
                </c:pt>
                <c:pt idx="3">
                  <c:v>35549</c:v>
                </c:pt>
              </c:numCache>
            </c:numRef>
          </c:val>
          <c:extLst>
            <c:ext xmlns:c16="http://schemas.microsoft.com/office/drawing/2014/chart" uri="{C3380CC4-5D6E-409C-BE32-E72D297353CC}">
              <c16:uniqueId val="{00000000-29B1-4221-BB5F-0AD463F9D8A4}"/>
            </c:ext>
          </c:extLst>
        </c:ser>
        <c:dLbls>
          <c:showLegendKey val="0"/>
          <c:showVal val="0"/>
          <c:showCatName val="0"/>
          <c:showSerName val="0"/>
          <c:showPercent val="1"/>
          <c:showBubbleSize val="0"/>
          <c:showLeaderLines val="1"/>
        </c:dLbls>
        <c:firstSliceAng val="0"/>
        <c:holeSize val="75"/>
      </c:doughnutChart>
      <c:spPr>
        <a:noFill/>
        <a:ln>
          <a:noFill/>
        </a:ln>
        <a:effectLst/>
      </c:spPr>
    </c:plotArea>
    <c:legend>
      <c:legendPos val="b"/>
      <c:layout>
        <c:manualLayout>
          <c:xMode val="edge"/>
          <c:yMode val="edge"/>
          <c:x val="4.8424573462624299E-2"/>
          <c:y val="0.81348630249343834"/>
          <c:w val="0.9031508530747514"/>
          <c:h val="0.160472030839895"/>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spPr>
    <a:solidFill>
      <a:schemeClr val="bg1"/>
    </a:solidFill>
    <a:ln>
      <a:solidFill>
        <a:schemeClr val="tx1"/>
      </a:solid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dk2" tx2="lt2" accent1="accent1" accent2="accent2" accent3="accent3" accent4="accent4" accent5="accent5" accent6="accent6" hlink="hlink" folHlink="folHlink"/>
  <c:pivotSource>
    <c:name>[IT Tickets Analysis_1.xlsx]Sheet1!PivotTable1</c:name>
    <c:fmtId val="2"/>
  </c:pivotSource>
  <c:chart>
    <c:autoTitleDeleted val="1"/>
    <c:pivotFmts>
      <c:pivotFmt>
        <c:idx val="0"/>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doughnutChart>
        <c:varyColors val="1"/>
        <c:ser>
          <c:idx val="0"/>
          <c:order val="0"/>
          <c:tx>
            <c:strRef>
              <c:f>Sheet1!$S$2</c:f>
              <c:strCache>
                <c:ptCount val="1"/>
                <c:pt idx="0">
                  <c:v>Total</c:v>
                </c:pt>
              </c:strCache>
            </c:strRef>
          </c:tx>
          <c:spPr>
            <a:ln w="3175">
              <a:noFill/>
            </a:ln>
          </c:spPr>
          <c:dPt>
            <c:idx val="0"/>
            <c:bubble3D val="0"/>
            <c:spPr>
              <a:solidFill>
                <a:schemeClr val="accent6"/>
              </a:solidFill>
              <a:ln w="3175">
                <a:noFill/>
              </a:ln>
              <a:effectLst/>
            </c:spPr>
            <c:extLst>
              <c:ext xmlns:c16="http://schemas.microsoft.com/office/drawing/2014/chart" uri="{C3380CC4-5D6E-409C-BE32-E72D297353CC}">
                <c16:uniqueId val="{00000001-B07D-42D0-A066-8FC564256EEC}"/>
              </c:ext>
            </c:extLst>
          </c:dPt>
          <c:dPt>
            <c:idx val="1"/>
            <c:bubble3D val="0"/>
            <c:spPr>
              <a:solidFill>
                <a:schemeClr val="accent5"/>
              </a:solidFill>
              <a:ln w="3175">
                <a:noFill/>
              </a:ln>
              <a:effectLst/>
            </c:spPr>
            <c:extLst>
              <c:ext xmlns:c16="http://schemas.microsoft.com/office/drawing/2014/chart" uri="{C3380CC4-5D6E-409C-BE32-E72D297353CC}">
                <c16:uniqueId val="{00000003-B07D-42D0-A066-8FC564256EEC}"/>
              </c:ext>
            </c:extLst>
          </c:dPt>
          <c:dPt>
            <c:idx val="2"/>
            <c:bubble3D val="0"/>
            <c:spPr>
              <a:solidFill>
                <a:schemeClr val="accent4"/>
              </a:solidFill>
              <a:ln w="3175">
                <a:noFill/>
              </a:ln>
              <a:effectLst/>
            </c:spPr>
            <c:extLst>
              <c:ext xmlns:c16="http://schemas.microsoft.com/office/drawing/2014/chart" uri="{C3380CC4-5D6E-409C-BE32-E72D297353CC}">
                <c16:uniqueId val="{00000005-B07D-42D0-A066-8FC564256EEC}"/>
              </c:ext>
            </c:extLst>
          </c:dPt>
          <c:dPt>
            <c:idx val="3"/>
            <c:bubble3D val="0"/>
            <c:spPr>
              <a:solidFill>
                <a:schemeClr val="accent6">
                  <a:lumMod val="60000"/>
                </a:schemeClr>
              </a:solidFill>
              <a:ln w="3175">
                <a:noFill/>
              </a:ln>
              <a:effectLst/>
            </c:spPr>
            <c:extLst>
              <c:ext xmlns:c16="http://schemas.microsoft.com/office/drawing/2014/chart" uri="{C3380CC4-5D6E-409C-BE32-E72D297353CC}">
                <c16:uniqueId val="{0000000C-177D-4B0C-AF66-713C1EFDC478}"/>
              </c:ext>
            </c:extLst>
          </c:dPt>
          <c:dPt>
            <c:idx val="4"/>
            <c:bubble3D val="0"/>
            <c:spPr>
              <a:solidFill>
                <a:schemeClr val="accent5">
                  <a:lumMod val="60000"/>
                </a:schemeClr>
              </a:solidFill>
              <a:ln w="3175">
                <a:noFill/>
              </a:ln>
              <a:effectLst/>
            </c:spPr>
            <c:extLst>
              <c:ext xmlns:c16="http://schemas.microsoft.com/office/drawing/2014/chart" uri="{C3380CC4-5D6E-409C-BE32-E72D297353CC}">
                <c16:uniqueId val="{00000014-EF92-46CE-804C-A3784900DACE}"/>
              </c:ext>
            </c:extLst>
          </c:dPt>
          <c:dLbls>
            <c:dLbl>
              <c:idx val="0"/>
              <c:layout>
                <c:manualLayout>
                  <c:x val="0.13261801098782305"/>
                  <c:y val="-5.6423611111111119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B07D-42D0-A066-8FC564256EEC}"/>
                </c:ext>
              </c:extLst>
            </c:dLbl>
            <c:dLbl>
              <c:idx val="1"/>
              <c:layout>
                <c:manualLayout>
                  <c:x val="0.26523602197564594"/>
                  <c:y val="1.7361111111111091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B07D-42D0-A066-8FC564256EEC}"/>
                </c:ext>
              </c:extLst>
            </c:dLbl>
            <c:dLbl>
              <c:idx val="3"/>
              <c:layout>
                <c:manualLayout>
                  <c:x val="-0.21452913542147833"/>
                  <c:y val="-4.340277777777778E-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C-177D-4B0C-AF66-713C1EFDC478}"/>
                </c:ext>
              </c:extLst>
            </c:dLbl>
            <c:dLbl>
              <c:idx val="4"/>
              <c:layout>
                <c:manualLayout>
                  <c:x val="-0.13651854072275896"/>
                  <c:y val="-6.5104166666666671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14-EF92-46CE-804C-A3784900DACE}"/>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Sheet1!$R$3:$R$8</c:f>
              <c:strCache>
                <c:ptCount val="5"/>
                <c:pt idx="0">
                  <c:v>0 - Unclasified</c:v>
                </c:pt>
                <c:pt idx="1">
                  <c:v>1 - Minor</c:v>
                </c:pt>
                <c:pt idx="2">
                  <c:v>2 - Normal</c:v>
                </c:pt>
                <c:pt idx="3">
                  <c:v>3 - Mayor</c:v>
                </c:pt>
                <c:pt idx="4">
                  <c:v>4 - Urgent</c:v>
                </c:pt>
              </c:strCache>
            </c:strRef>
          </c:cat>
          <c:val>
            <c:numRef>
              <c:f>Sheet1!$S$3:$S$8</c:f>
              <c:numCache>
                <c:formatCode>General</c:formatCode>
                <c:ptCount val="5"/>
                <c:pt idx="0">
                  <c:v>356</c:v>
                </c:pt>
                <c:pt idx="1">
                  <c:v>2258</c:v>
                </c:pt>
                <c:pt idx="2">
                  <c:v>88656</c:v>
                </c:pt>
                <c:pt idx="3">
                  <c:v>4836</c:v>
                </c:pt>
                <c:pt idx="4">
                  <c:v>1392</c:v>
                </c:pt>
              </c:numCache>
            </c:numRef>
          </c:val>
          <c:extLst>
            <c:ext xmlns:c16="http://schemas.microsoft.com/office/drawing/2014/chart" uri="{C3380CC4-5D6E-409C-BE32-E72D297353CC}">
              <c16:uniqueId val="{00000000-29B1-4221-BB5F-0AD463F9D8A4}"/>
            </c:ext>
          </c:extLst>
        </c:ser>
        <c:dLbls>
          <c:showLegendKey val="0"/>
          <c:showVal val="0"/>
          <c:showCatName val="0"/>
          <c:showSerName val="0"/>
          <c:showPercent val="1"/>
          <c:showBubbleSize val="0"/>
          <c:showLeaderLines val="1"/>
        </c:dLbls>
        <c:firstSliceAng val="0"/>
        <c:holeSize val="75"/>
      </c:doughnutChart>
      <c:spPr>
        <a:noFill/>
        <a:ln>
          <a:noFill/>
        </a:ln>
        <a:effectLst/>
      </c:spPr>
    </c:plotArea>
    <c:legend>
      <c:legendPos val="b"/>
      <c:layout>
        <c:manualLayout>
          <c:xMode val="edge"/>
          <c:yMode val="edge"/>
          <c:x val="2.3701400013759349E-2"/>
          <c:y val="0.83235044838145233"/>
          <c:w val="0.95259689284415572"/>
          <c:h val="0.1416078849518810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spPr>
    <a:solidFill>
      <a:schemeClr val="bg1"/>
    </a:solidFill>
    <a:ln>
      <a:solidFill>
        <a:schemeClr val="tx1"/>
      </a:solid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Analysis.xlsx]Sheet2!PivotTable1</c:name>
    <c:fmtId val="16"/>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Sheet2!$A$4:$A$8</c:f>
              <c:strCache>
                <c:ptCount val="4"/>
                <c:pt idx="0">
                  <c:v>Hardware</c:v>
                </c:pt>
                <c:pt idx="1">
                  <c:v>Login Access</c:v>
                </c:pt>
                <c:pt idx="2">
                  <c:v>Software</c:v>
                </c:pt>
                <c:pt idx="3">
                  <c:v>System</c:v>
                </c:pt>
              </c:strCache>
            </c:strRef>
          </c:cat>
          <c:val>
            <c:numRef>
              <c:f>Sheet2!$B$4:$B$8</c:f>
              <c:numCache>
                <c:formatCode>0.00</c:formatCode>
                <c:ptCount val="4"/>
                <c:pt idx="0">
                  <c:v>7.6253981300729476</c:v>
                </c:pt>
                <c:pt idx="1">
                  <c:v>0.31380810468262937</c:v>
                </c:pt>
                <c:pt idx="2">
                  <c:v>5.2387327542156363</c:v>
                </c:pt>
                <c:pt idx="3">
                  <c:v>6.6156094559253376</c:v>
                </c:pt>
              </c:numCache>
            </c:numRef>
          </c:val>
          <c:extLst>
            <c:ext xmlns:c16="http://schemas.microsoft.com/office/drawing/2014/chart" uri="{C3380CC4-5D6E-409C-BE32-E72D297353CC}">
              <c16:uniqueId val="{00000000-A872-4AB3-9C27-B0AA4FAA7EF4}"/>
            </c:ext>
          </c:extLst>
        </c:ser>
        <c:dLbls>
          <c:dLblPos val="outEnd"/>
          <c:showLegendKey val="0"/>
          <c:showVal val="1"/>
          <c:showCatName val="0"/>
          <c:showSerName val="0"/>
          <c:showPercent val="0"/>
          <c:showBubbleSize val="0"/>
        </c:dLbls>
        <c:gapWidth val="219"/>
        <c:overlap val="-27"/>
        <c:axId val="451168200"/>
        <c:axId val="451168560"/>
      </c:barChart>
      <c:catAx>
        <c:axId val="4511682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Request category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168560"/>
        <c:crosses val="autoZero"/>
        <c:auto val="1"/>
        <c:lblAlgn val="ctr"/>
        <c:lblOffset val="100"/>
        <c:noMultiLvlLbl val="0"/>
      </c:catAx>
      <c:valAx>
        <c:axId val="4511685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Average resolution time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1682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Analysis.xlsx]Sheet1!PivotTable11</c:name>
    <c:fmtId val="22"/>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Sheet1!$S$63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Sheet1!$R$64:$R$68</c:f>
              <c:strCache>
                <c:ptCount val="4"/>
                <c:pt idx="0">
                  <c:v>Hardware</c:v>
                </c:pt>
                <c:pt idx="1">
                  <c:v>Login Access</c:v>
                </c:pt>
                <c:pt idx="2">
                  <c:v>Software</c:v>
                </c:pt>
                <c:pt idx="3">
                  <c:v>System</c:v>
                </c:pt>
              </c:strCache>
            </c:strRef>
          </c:cat>
          <c:val>
            <c:numRef>
              <c:f>Sheet1!$S$64:$S$68</c:f>
              <c:numCache>
                <c:formatCode>0.00</c:formatCode>
                <c:ptCount val="4"/>
                <c:pt idx="0">
                  <c:v>4.1009966094729275</c:v>
                </c:pt>
                <c:pt idx="1">
                  <c:v>4.0945089576268288</c:v>
                </c:pt>
                <c:pt idx="2">
                  <c:v>4.106336228921819</c:v>
                </c:pt>
                <c:pt idx="3">
                  <c:v>4.1023024460284088</c:v>
                </c:pt>
              </c:numCache>
            </c:numRef>
          </c:val>
          <c:extLst>
            <c:ext xmlns:c16="http://schemas.microsoft.com/office/drawing/2014/chart" uri="{C3380CC4-5D6E-409C-BE32-E72D297353CC}">
              <c16:uniqueId val="{00000000-ADC7-4D0D-A82F-6960565B021F}"/>
            </c:ext>
          </c:extLst>
        </c:ser>
        <c:dLbls>
          <c:dLblPos val="ctr"/>
          <c:showLegendKey val="0"/>
          <c:showVal val="1"/>
          <c:showCatName val="0"/>
          <c:showSerName val="0"/>
          <c:showPercent val="0"/>
          <c:showBubbleSize val="0"/>
        </c:dLbls>
        <c:gapWidth val="150"/>
        <c:overlap val="100"/>
        <c:axId val="1286662584"/>
        <c:axId val="1286664744"/>
      </c:barChart>
      <c:catAx>
        <c:axId val="1286662584"/>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sz="900" dirty="0"/>
                  <a:t>Request</a:t>
                </a:r>
                <a:r>
                  <a:rPr lang="en-IN" sz="900" baseline="0" dirty="0"/>
                  <a:t> category</a:t>
                </a:r>
                <a:endParaRPr lang="en-IN" sz="900" dirty="0"/>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6664744"/>
        <c:crosses val="autoZero"/>
        <c:auto val="1"/>
        <c:lblAlgn val="ctr"/>
        <c:lblOffset val="100"/>
        <c:noMultiLvlLbl val="0"/>
      </c:catAx>
      <c:valAx>
        <c:axId val="12866647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sz="900" dirty="0"/>
                  <a:t>Average satisfaction</a:t>
                </a:r>
                <a:r>
                  <a:rPr lang="en-IN" sz="900" baseline="0" dirty="0"/>
                  <a:t> rate</a:t>
                </a:r>
                <a:endParaRPr lang="en-IN" sz="900" dirty="0"/>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6662584"/>
        <c:crosses val="autoZero"/>
        <c:crossBetween val="between"/>
      </c:valAx>
      <c:spPr>
        <a:noFill/>
        <a:ln>
          <a:noFill/>
        </a:ln>
        <a:effectLst/>
      </c:spPr>
    </c:plotArea>
    <c:plotVisOnly val="1"/>
    <c:dispBlanksAs val="gap"/>
    <c:showDLblsOverMax val="0"/>
    <c:extLst/>
  </c:chart>
  <c:spPr>
    <a:solidFill>
      <a:schemeClr val="bg1"/>
    </a:solid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Analysis.xlsx]Sheet2!PivotTable12</c:name>
    <c:fmtId val="18"/>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Sheet2!$L$2</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Sheet2!$K$3:$K$7</c:f>
              <c:strCache>
                <c:ptCount val="4"/>
                <c:pt idx="0">
                  <c:v>25-30</c:v>
                </c:pt>
                <c:pt idx="1">
                  <c:v>30-40</c:v>
                </c:pt>
                <c:pt idx="2">
                  <c:v>40-50</c:v>
                </c:pt>
                <c:pt idx="3">
                  <c:v>50+</c:v>
                </c:pt>
              </c:strCache>
            </c:strRef>
          </c:cat>
          <c:val>
            <c:numRef>
              <c:f>Sheet2!$L$3:$L$7</c:f>
              <c:numCache>
                <c:formatCode>0.00</c:formatCode>
                <c:ptCount val="4"/>
                <c:pt idx="0">
                  <c:v>4.2128563155524095</c:v>
                </c:pt>
                <c:pt idx="1">
                  <c:v>4.1120015386588022</c:v>
                </c:pt>
                <c:pt idx="2">
                  <c:v>3.9956608967480056</c:v>
                </c:pt>
                <c:pt idx="3">
                  <c:v>4.4049398353388218</c:v>
                </c:pt>
              </c:numCache>
            </c:numRef>
          </c:val>
          <c:extLst>
            <c:ext xmlns:c16="http://schemas.microsoft.com/office/drawing/2014/chart" uri="{C3380CC4-5D6E-409C-BE32-E72D297353CC}">
              <c16:uniqueId val="{00000000-4AF0-45DA-8153-9CDA57BE08DF}"/>
            </c:ext>
          </c:extLst>
        </c:ser>
        <c:dLbls>
          <c:dLblPos val="ctr"/>
          <c:showLegendKey val="0"/>
          <c:showVal val="1"/>
          <c:showCatName val="0"/>
          <c:showSerName val="0"/>
          <c:showPercent val="0"/>
          <c:showBubbleSize val="0"/>
        </c:dLbls>
        <c:gapWidth val="150"/>
        <c:overlap val="100"/>
        <c:axId val="1286662584"/>
        <c:axId val="1286664744"/>
      </c:barChart>
      <c:catAx>
        <c:axId val="1286662584"/>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sz="900" dirty="0"/>
                  <a:t>Age group</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6664744"/>
        <c:crosses val="autoZero"/>
        <c:auto val="1"/>
        <c:lblAlgn val="ctr"/>
        <c:lblOffset val="100"/>
        <c:noMultiLvlLbl val="0"/>
      </c:catAx>
      <c:valAx>
        <c:axId val="12866647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sz="900"/>
                  <a:t>Avg Satisfaction rate</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66625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b6e91aa64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g2b6e91aa64b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76548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77669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b6e91aa64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g2b6e91aa64b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8508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b6e91aa64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g2b6e91aa64b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62102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b6e91aa64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g2b6e91aa64b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68334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b6e91aa64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g2b6e91aa64b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95234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5200"/>
              <a:buFont typeface="Arial"/>
              <a:buChar char="■"/>
              <a:defRPr sz="5200" b="0" i="0" u="none" strike="noStrike" cap="none">
                <a:solidFill>
                  <a:srgbClr val="000000"/>
                </a:solidFill>
                <a:latin typeface="Arial"/>
                <a:ea typeface="Arial"/>
                <a:cs typeface="Arial"/>
                <a:sym typeface="Arial"/>
              </a:defRPr>
            </a:lvl9pPr>
          </a:lstStyle>
          <a:p>
            <a:endParaRPr/>
          </a:p>
        </p:txBody>
      </p:sp>
      <p:sp>
        <p:nvSpPr>
          <p:cNvPr id="10" name="Google Shape;10;p2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11" name="Google Shape;11;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2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stStyle>
          <a:p>
            <a:endParaRPr/>
          </a:p>
        </p:txBody>
      </p:sp>
      <p:sp>
        <p:nvSpPr>
          <p:cNvPr id="44" name="Google Shape;44;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3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2000"/>
              <a:buFont typeface="Arial"/>
              <a:buChar char="■"/>
              <a:defRPr sz="12000" b="0" i="0" u="none" strike="noStrike" cap="none">
                <a:solidFill>
                  <a:srgbClr val="000000"/>
                </a:solidFill>
                <a:latin typeface="Arial"/>
                <a:ea typeface="Arial"/>
                <a:cs typeface="Arial"/>
                <a:sym typeface="Arial"/>
              </a:defRPr>
            </a:lvl9pPr>
          </a:lstStyle>
          <a:p>
            <a:r>
              <a:t>xx%</a:t>
            </a:r>
          </a:p>
        </p:txBody>
      </p:sp>
      <p:sp>
        <p:nvSpPr>
          <p:cNvPr id="47" name="Google Shape;47;p3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marR="0" lvl="0"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ctr"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8" name="Google Shape;48;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
        <p:cNvGrpSpPr/>
        <p:nvPr/>
      </p:nvGrpSpPr>
      <p:grpSpPr>
        <a:xfrm>
          <a:off x="0" y="0"/>
          <a:ext cx="0" cy="0"/>
          <a:chOff x="0" y="0"/>
          <a:chExt cx="0" cy="0"/>
        </a:xfrm>
      </p:grpSpPr>
      <p:sp>
        <p:nvSpPr>
          <p:cNvPr id="13" name="Google Shape;13;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2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3600"/>
              <a:buFont typeface="Arial"/>
              <a:buChar char="■"/>
              <a:defRPr sz="3600" b="0" i="0" u="none" strike="noStrike" cap="none">
                <a:solidFill>
                  <a:srgbClr val="000000"/>
                </a:solidFill>
                <a:latin typeface="Arial"/>
                <a:ea typeface="Arial"/>
                <a:cs typeface="Arial"/>
                <a:sym typeface="Arial"/>
              </a:defRPr>
            </a:lvl9pPr>
          </a:lstStyle>
          <a:p>
            <a:endParaRPr/>
          </a:p>
        </p:txBody>
      </p:sp>
      <p:sp>
        <p:nvSpPr>
          <p:cNvPr id="16" name="Google Shape;16;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9" name="Google Shape;19;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0" name="Google Shape;20;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3" name="Google Shape;23;p2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4" name="Google Shape;24;p2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5" name="Google Shape;25;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8" name="Google Shape;28;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2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Char char="■"/>
              <a:defRPr sz="2400" b="0" i="0" u="none" strike="noStrike" cap="none">
                <a:solidFill>
                  <a:srgbClr val="000000"/>
                </a:solidFill>
                <a:latin typeface="Arial"/>
                <a:ea typeface="Arial"/>
                <a:cs typeface="Arial"/>
                <a:sym typeface="Arial"/>
              </a:defRPr>
            </a:lvl9pPr>
          </a:lstStyle>
          <a:p>
            <a:endParaRPr/>
          </a:p>
        </p:txBody>
      </p:sp>
      <p:sp>
        <p:nvSpPr>
          <p:cNvPr id="31" name="Google Shape;31;p2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marR="0" lvl="0"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2" name="Google Shape;32;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2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Char char="■"/>
              <a:defRPr sz="4800" b="0" i="0" u="none" strike="noStrike" cap="none">
                <a:solidFill>
                  <a:srgbClr val="000000"/>
                </a:solidFill>
                <a:latin typeface="Arial"/>
                <a:ea typeface="Arial"/>
                <a:cs typeface="Arial"/>
                <a:sym typeface="Arial"/>
              </a:defRPr>
            </a:lvl9pPr>
          </a:lstStyle>
          <a:p>
            <a:endParaRPr/>
          </a:p>
        </p:txBody>
      </p:sp>
      <p:sp>
        <p:nvSpPr>
          <p:cNvPr id="35" name="Google Shape;35;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2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Char char="■"/>
              <a:defRPr sz="4200" b="0" i="0" u="none" strike="noStrike" cap="none">
                <a:solidFill>
                  <a:srgbClr val="000000"/>
                </a:solidFill>
                <a:latin typeface="Arial"/>
                <a:ea typeface="Arial"/>
                <a:cs typeface="Arial"/>
                <a:sym typeface="Arial"/>
              </a:defRPr>
            </a:lvl9pPr>
          </a:lstStyle>
          <a:p>
            <a:endParaRPr/>
          </a:p>
        </p:txBody>
      </p:sp>
      <p:sp>
        <p:nvSpPr>
          <p:cNvPr id="39" name="Google Shape;39;p2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40" name="Google Shape;40;p2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1" name="Google Shape;41;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7" name="Google Shape;7;p19"/>
          <p:cNvPicPr preferRelativeResize="0"/>
          <p:nvPr/>
        </p:nvPicPr>
        <p:blipFill rotWithShape="1">
          <a:blip r:embed="rId13">
            <a:alphaModFix/>
          </a:blip>
          <a:srcRect r="8239" b="22214"/>
          <a:stretch/>
        </p:blipFill>
        <p:spPr>
          <a:xfrm>
            <a:off x="6714375" y="0"/>
            <a:ext cx="2429625" cy="5260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2"/>
          <p:cNvSpPr txBox="1"/>
          <p:nvPr/>
        </p:nvSpPr>
        <p:spPr>
          <a:xfrm>
            <a:off x="424438" y="3604300"/>
            <a:ext cx="7840200" cy="1051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rgbClr val="000000"/>
                </a:solidFill>
                <a:latin typeface="Lato"/>
                <a:ea typeface="Lato"/>
                <a:cs typeface="Lato"/>
                <a:sym typeface="Lato"/>
              </a:rPr>
              <a:t>Spreadsheet Project:</a:t>
            </a:r>
            <a:endParaRPr sz="2400" b="1" i="0" u="none" strike="noStrike" cap="none">
              <a:solidFill>
                <a:srgbClr val="000000"/>
              </a:solidFill>
              <a:latin typeface="Lato"/>
              <a:ea typeface="Lato"/>
              <a:cs typeface="Lato"/>
              <a:sym typeface="Lato"/>
            </a:endParaRPr>
          </a:p>
          <a:p>
            <a:pPr marL="457200" marR="0" lvl="0" indent="457200" algn="l" rtl="0">
              <a:lnSpc>
                <a:spcPct val="100000"/>
              </a:lnSpc>
              <a:spcBef>
                <a:spcPts val="1000"/>
              </a:spcBef>
              <a:spcAft>
                <a:spcPts val="0"/>
              </a:spcAft>
              <a:buClr>
                <a:schemeClr val="dk1"/>
              </a:buClr>
              <a:buSzPts val="1100"/>
              <a:buFont typeface="Arial"/>
              <a:buNone/>
            </a:pPr>
            <a:r>
              <a:rPr lang="en-GB" sz="2400" b="1">
                <a:solidFill>
                  <a:schemeClr val="dk1"/>
                </a:solidFill>
                <a:latin typeface="Lato"/>
                <a:ea typeface="Lato"/>
                <a:cs typeface="Lato"/>
                <a:sym typeface="Lato"/>
              </a:rPr>
              <a:t>IT Ticket Analysis</a:t>
            </a:r>
            <a:endParaRPr sz="2400" b="1" i="0" u="none" strike="noStrike" cap="none">
              <a:solidFill>
                <a:srgbClr val="00000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4" name="TextBox 3">
            <a:extLst>
              <a:ext uri="{FF2B5EF4-FFF2-40B4-BE49-F238E27FC236}">
                <a16:creationId xmlns:a16="http://schemas.microsoft.com/office/drawing/2014/main" id="{325772DB-CD38-3D16-2C00-C672A929CEAA}"/>
              </a:ext>
            </a:extLst>
          </p:cNvPr>
          <p:cNvSpPr txBox="1"/>
          <p:nvPr/>
        </p:nvSpPr>
        <p:spPr>
          <a:xfrm>
            <a:off x="1371601" y="4263442"/>
            <a:ext cx="6400800" cy="499047"/>
          </a:xfrm>
          <a:prstGeom prst="rect">
            <a:avLst/>
          </a:prstGeom>
          <a:noFill/>
        </p:spPr>
        <p:txBody>
          <a:bodyPr wrap="square" rtlCol="0">
            <a:spAutoFit/>
          </a:bodyPr>
          <a:lstStyle>
            <a:defPPr marR="0" lvl="0" algn="l" rtl="0">
              <a:lnSpc>
                <a:spcPct val="100000"/>
              </a:lnSpc>
              <a:spcBef>
                <a:spcPts val="0"/>
              </a:spcBef>
              <a:spcAft>
                <a:spcPts val="0"/>
              </a:spcAft>
              <a:defRPr/>
            </a:defPPr>
            <a:lvl1pPr marL="231775" indent="-231775">
              <a:lnSpc>
                <a:spcPct val="115000"/>
              </a:lnSpc>
              <a:buFont typeface="Arial" panose="020B0604020202020204" pitchFamily="34" charset="0"/>
              <a:buChar char="•"/>
              <a:defRPr sz="1200">
                <a:effectLst/>
                <a:latin typeface="Bahnschrift Light" panose="020B0502040204020203" pitchFamily="34" charset="0"/>
                <a:ea typeface="Arial" panose="020B0604020202020204" pitchFamily="34" charset="0"/>
              </a:defRPr>
            </a:lvl1pPr>
          </a:lstStyle>
          <a:p>
            <a:r>
              <a:rPr lang="en-US" dirty="0"/>
              <a:t>Maximum tickets raised are in system category with login access having second highest number of tickets.</a:t>
            </a:r>
            <a:endParaRPr lang="en-IN" dirty="0"/>
          </a:p>
        </p:txBody>
      </p:sp>
      <p:sp>
        <p:nvSpPr>
          <p:cNvPr id="11" name="TextBox 10">
            <a:extLst>
              <a:ext uri="{FF2B5EF4-FFF2-40B4-BE49-F238E27FC236}">
                <a16:creationId xmlns:a16="http://schemas.microsoft.com/office/drawing/2014/main" id="{458F0FA6-362D-0A8E-E689-01C33A75C249}"/>
              </a:ext>
            </a:extLst>
          </p:cNvPr>
          <p:cNvSpPr txBox="1"/>
          <p:nvPr/>
        </p:nvSpPr>
        <p:spPr>
          <a:xfrm>
            <a:off x="2532771" y="435769"/>
            <a:ext cx="4078457" cy="400110"/>
          </a:xfrm>
          <a:prstGeom prst="rect">
            <a:avLst/>
          </a:prstGeom>
          <a:noFill/>
        </p:spPr>
        <p:txBody>
          <a:bodyPr wrap="square" rtlCol="0">
            <a:spAutoFit/>
          </a:bodyPr>
          <a:lstStyle/>
          <a:p>
            <a:pPr algn="ctr" rtl="0">
              <a:spcBef>
                <a:spcPts val="0"/>
              </a:spcBef>
              <a:spcAft>
                <a:spcPts val="0"/>
              </a:spcAft>
            </a:pPr>
            <a:r>
              <a:rPr lang="en-IN" sz="1800" b="1" dirty="0">
                <a:solidFill>
                  <a:schemeClr val="dk1"/>
                </a:solidFill>
                <a:latin typeface="Lato"/>
                <a:cs typeface="Lato"/>
              </a:rPr>
              <a:t>Category</a:t>
            </a:r>
            <a:r>
              <a:rPr lang="en-IN" sz="2000" i="0" kern="1200" spc="100" baseline="0" dirty="0">
                <a:solidFill>
                  <a:schemeClr val="tx1"/>
                </a:solidFill>
                <a:latin typeface="Bahnschrift SemiBold" panose="020B0502040204020203" pitchFamily="34" charset="0"/>
              </a:rPr>
              <a:t> </a:t>
            </a:r>
            <a:r>
              <a:rPr lang="en-IN" sz="1800" b="1" dirty="0">
                <a:solidFill>
                  <a:schemeClr val="dk1"/>
                </a:solidFill>
                <a:latin typeface="Lato"/>
                <a:cs typeface="Lato"/>
              </a:rPr>
              <a:t>wise</a:t>
            </a:r>
            <a:r>
              <a:rPr lang="en-IN" sz="2000" i="0" kern="1200" spc="100" baseline="0" dirty="0">
                <a:solidFill>
                  <a:schemeClr val="tx1"/>
                </a:solidFill>
                <a:latin typeface="Bahnschrift SemiBold" panose="020B0502040204020203" pitchFamily="34" charset="0"/>
              </a:rPr>
              <a:t> </a:t>
            </a:r>
            <a:r>
              <a:rPr lang="en-IN" sz="1800" b="1" dirty="0">
                <a:solidFill>
                  <a:schemeClr val="dk1"/>
                </a:solidFill>
                <a:latin typeface="Lato"/>
                <a:cs typeface="Lato"/>
              </a:rPr>
              <a:t>ticket</a:t>
            </a:r>
            <a:r>
              <a:rPr lang="en-IN" sz="2000" i="0" kern="1200" spc="100" baseline="0" dirty="0">
                <a:solidFill>
                  <a:schemeClr val="tx1"/>
                </a:solidFill>
                <a:latin typeface="Bahnschrift SemiBold" panose="020B0502040204020203" pitchFamily="34" charset="0"/>
              </a:rPr>
              <a:t> </a:t>
            </a:r>
            <a:r>
              <a:rPr lang="en-IN" sz="1800" b="1" dirty="0">
                <a:solidFill>
                  <a:schemeClr val="dk1"/>
                </a:solidFill>
                <a:latin typeface="Lato"/>
                <a:cs typeface="Lato"/>
              </a:rPr>
              <a:t>distribution</a:t>
            </a:r>
          </a:p>
        </p:txBody>
      </p:sp>
      <p:graphicFrame>
        <p:nvGraphicFramePr>
          <p:cNvPr id="2" name="Chart 1">
            <a:extLst>
              <a:ext uri="{FF2B5EF4-FFF2-40B4-BE49-F238E27FC236}">
                <a16:creationId xmlns:a16="http://schemas.microsoft.com/office/drawing/2014/main" id="{787D31C6-7638-4092-98F2-71DAF13CF8B4}"/>
              </a:ext>
            </a:extLst>
          </p:cNvPr>
          <p:cNvGraphicFramePr>
            <a:graphicFrameLocks noChangeAspect="1"/>
          </p:cNvGraphicFramePr>
          <p:nvPr>
            <p:extLst>
              <p:ext uri="{D42A27DB-BD31-4B8C-83A1-F6EECF244321}">
                <p14:modId xmlns:p14="http://schemas.microsoft.com/office/powerpoint/2010/main" val="443392519"/>
              </p:ext>
            </p:extLst>
          </p:nvPr>
        </p:nvGraphicFramePr>
        <p:xfrm>
          <a:off x="2944015" y="1108710"/>
          <a:ext cx="3255968" cy="29260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92474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2" name="TextBox 1">
            <a:extLst>
              <a:ext uri="{FF2B5EF4-FFF2-40B4-BE49-F238E27FC236}">
                <a16:creationId xmlns:a16="http://schemas.microsoft.com/office/drawing/2014/main" id="{DADD8414-78F7-2B47-3E64-B659BBB12B3B}"/>
              </a:ext>
            </a:extLst>
          </p:cNvPr>
          <p:cNvSpPr txBox="1"/>
          <p:nvPr/>
        </p:nvSpPr>
        <p:spPr>
          <a:xfrm>
            <a:off x="1371600" y="489631"/>
            <a:ext cx="6400800" cy="342914"/>
          </a:xfrm>
          <a:prstGeom prst="rect">
            <a:avLst/>
          </a:prstGeom>
          <a:noFill/>
        </p:spPr>
        <p:txBody>
          <a:bodyPr wrap="square" rtlCol="0">
            <a:spAutoFit/>
          </a:bodyPr>
          <a:lstStyle/>
          <a:p>
            <a:pPr marL="139700" lvl="0" algn="ctr" rtl="0">
              <a:lnSpc>
                <a:spcPct val="114000"/>
              </a:lnSpc>
              <a:spcBef>
                <a:spcPts val="0"/>
              </a:spcBef>
              <a:spcAft>
                <a:spcPts val="0"/>
              </a:spcAft>
              <a:buClr>
                <a:schemeClr val="dk1"/>
              </a:buClr>
              <a:buSzPts val="1400"/>
            </a:pPr>
            <a:r>
              <a:rPr lang="en-US" sz="1600" b="1" dirty="0">
                <a:solidFill>
                  <a:schemeClr val="dk1"/>
                </a:solidFill>
                <a:latin typeface="Lato"/>
                <a:cs typeface="Lato"/>
                <a:sym typeface="Lato"/>
              </a:rPr>
              <a:t>Average</a:t>
            </a:r>
            <a:r>
              <a:rPr lang="en-US" sz="1600" b="1" dirty="0">
                <a:solidFill>
                  <a:schemeClr val="dk1"/>
                </a:solidFill>
                <a:latin typeface="Lato"/>
                <a:ea typeface="Lato"/>
                <a:cs typeface="Lato"/>
                <a:sym typeface="Lato"/>
              </a:rPr>
              <a:t> </a:t>
            </a:r>
            <a:r>
              <a:rPr lang="en-US" sz="1600" b="1" dirty="0">
                <a:solidFill>
                  <a:schemeClr val="dk1"/>
                </a:solidFill>
                <a:latin typeface="Lato"/>
                <a:cs typeface="Lato"/>
                <a:sym typeface="Lato"/>
              </a:rPr>
              <a:t>resolution</a:t>
            </a:r>
            <a:r>
              <a:rPr lang="en-US" sz="1600" b="1" dirty="0">
                <a:solidFill>
                  <a:schemeClr val="dk1"/>
                </a:solidFill>
                <a:latin typeface="Lato"/>
                <a:ea typeface="Lato"/>
                <a:cs typeface="Lato"/>
                <a:sym typeface="Lato"/>
              </a:rPr>
              <a:t> </a:t>
            </a:r>
            <a:r>
              <a:rPr lang="en-US" sz="1600" b="1" dirty="0">
                <a:solidFill>
                  <a:schemeClr val="dk1"/>
                </a:solidFill>
                <a:latin typeface="Lato"/>
                <a:cs typeface="Lato"/>
                <a:sym typeface="Lato"/>
              </a:rPr>
              <a:t>time</a:t>
            </a:r>
            <a:r>
              <a:rPr lang="en-US" sz="1600" b="1" dirty="0">
                <a:solidFill>
                  <a:schemeClr val="dk1"/>
                </a:solidFill>
                <a:latin typeface="Lato"/>
                <a:ea typeface="Lato"/>
                <a:cs typeface="Lato"/>
                <a:sym typeface="Lato"/>
              </a:rPr>
              <a:t> </a:t>
            </a:r>
            <a:r>
              <a:rPr lang="en-US" sz="1600" b="1" dirty="0">
                <a:solidFill>
                  <a:schemeClr val="dk1"/>
                </a:solidFill>
                <a:latin typeface="Lato"/>
                <a:cs typeface="Lato"/>
                <a:sym typeface="Lato"/>
              </a:rPr>
              <a:t>per</a:t>
            </a:r>
            <a:r>
              <a:rPr lang="en-US" sz="1600" b="1" dirty="0">
                <a:solidFill>
                  <a:schemeClr val="dk1"/>
                </a:solidFill>
                <a:latin typeface="Lato"/>
                <a:ea typeface="Lato"/>
                <a:cs typeface="Lato"/>
                <a:sym typeface="Lato"/>
              </a:rPr>
              <a:t> </a:t>
            </a:r>
            <a:r>
              <a:rPr lang="en-US" sz="1600" b="1" dirty="0">
                <a:solidFill>
                  <a:schemeClr val="dk1"/>
                </a:solidFill>
                <a:latin typeface="Lato"/>
                <a:cs typeface="Lato"/>
                <a:sym typeface="Lato"/>
              </a:rPr>
              <a:t>category</a:t>
            </a:r>
          </a:p>
        </p:txBody>
      </p:sp>
      <p:graphicFrame>
        <p:nvGraphicFramePr>
          <p:cNvPr id="3" name="Chart 2">
            <a:extLst>
              <a:ext uri="{FF2B5EF4-FFF2-40B4-BE49-F238E27FC236}">
                <a16:creationId xmlns:a16="http://schemas.microsoft.com/office/drawing/2014/main" id="{40287940-CB7A-B2EC-4145-45A43E40F856}"/>
              </a:ext>
            </a:extLst>
          </p:cNvPr>
          <p:cNvGraphicFramePr/>
          <p:nvPr>
            <p:extLst>
              <p:ext uri="{D42A27DB-BD31-4B8C-83A1-F6EECF244321}">
                <p14:modId xmlns:p14="http://schemas.microsoft.com/office/powerpoint/2010/main" val="3532239744"/>
              </p:ext>
            </p:extLst>
          </p:nvPr>
        </p:nvGraphicFramePr>
        <p:xfrm>
          <a:off x="1543049" y="1164354"/>
          <a:ext cx="6057902" cy="2743368"/>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DBE58BBF-7924-5DFE-36A2-58420528F171}"/>
              </a:ext>
            </a:extLst>
          </p:cNvPr>
          <p:cNvSpPr txBox="1"/>
          <p:nvPr/>
        </p:nvSpPr>
        <p:spPr>
          <a:xfrm>
            <a:off x="1371600" y="4239532"/>
            <a:ext cx="6400800" cy="646331"/>
          </a:xfrm>
          <a:prstGeom prst="rect">
            <a:avLst/>
          </a:prstGeom>
          <a:noFill/>
        </p:spPr>
        <p:txBody>
          <a:bodyPr wrap="square" rtlCol="0">
            <a:spAutoFit/>
          </a:bodyPr>
          <a:lstStyle>
            <a:defPPr marR="0" lvl="0" algn="l" rtl="0">
              <a:lnSpc>
                <a:spcPct val="100000"/>
              </a:lnSpc>
              <a:spcBef>
                <a:spcPts val="0"/>
              </a:spcBef>
              <a:spcAft>
                <a:spcPts val="0"/>
              </a:spcAft>
              <a:defRPr/>
            </a:defPPr>
            <a:lvl1pPr marL="231775" indent="-231775">
              <a:lnSpc>
                <a:spcPct val="115000"/>
              </a:lnSpc>
              <a:buFont typeface="Arial" panose="020B0604020202020204" pitchFamily="34" charset="0"/>
              <a:buChar char="•"/>
              <a:defRPr sz="1200">
                <a:effectLst/>
                <a:latin typeface="Bahnschrift Light" panose="020B0502040204020203" pitchFamily="34" charset="0"/>
                <a:ea typeface="Arial" panose="020B0604020202020204" pitchFamily="34" charset="0"/>
              </a:defRPr>
            </a:lvl1pPr>
          </a:lstStyle>
          <a:p>
            <a:r>
              <a:rPr lang="en-GB" dirty="0"/>
              <a:t>Hardware and system related issued have higher resolution time compared to other categories.</a:t>
            </a:r>
          </a:p>
          <a:p>
            <a:r>
              <a:rPr lang="en-GB" dirty="0"/>
              <a:t>Login access category has least resolution time of 0.3 days on average.</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4" name="TextBox 3">
            <a:extLst>
              <a:ext uri="{FF2B5EF4-FFF2-40B4-BE49-F238E27FC236}">
                <a16:creationId xmlns:a16="http://schemas.microsoft.com/office/drawing/2014/main" id="{EC307B24-0410-9998-C59E-AA0BF8E3952F}"/>
              </a:ext>
            </a:extLst>
          </p:cNvPr>
          <p:cNvSpPr txBox="1"/>
          <p:nvPr/>
        </p:nvSpPr>
        <p:spPr>
          <a:xfrm>
            <a:off x="1371600" y="4357688"/>
            <a:ext cx="6400800" cy="276999"/>
          </a:xfrm>
          <a:prstGeom prst="rect">
            <a:avLst/>
          </a:prstGeom>
          <a:noFill/>
        </p:spPr>
        <p:txBody>
          <a:bodyPr wrap="square" rtlCol="0">
            <a:spAutoFit/>
          </a:bodyPr>
          <a:lstStyle>
            <a:defPPr marR="0" lvl="0" algn="l" rtl="0">
              <a:lnSpc>
                <a:spcPct val="100000"/>
              </a:lnSpc>
              <a:spcBef>
                <a:spcPts val="0"/>
              </a:spcBef>
              <a:spcAft>
                <a:spcPts val="0"/>
              </a:spcAft>
              <a:defRPr/>
            </a:defPPr>
            <a:lvl1pPr marL="231775" indent="-231775">
              <a:lnSpc>
                <a:spcPct val="115000"/>
              </a:lnSpc>
              <a:buFont typeface="Arial" panose="020B0604020202020204" pitchFamily="34" charset="0"/>
              <a:buChar char="•"/>
              <a:defRPr sz="1200">
                <a:effectLst/>
                <a:latin typeface="Bahnschrift Light" panose="020B0502040204020203" pitchFamily="34" charset="0"/>
                <a:ea typeface="Arial" panose="020B0604020202020204" pitchFamily="34" charset="0"/>
              </a:defRPr>
            </a:lvl1pPr>
          </a:lstStyle>
          <a:p>
            <a:r>
              <a:rPr lang="en-US" dirty="0"/>
              <a:t>Login access category has the least average satisfaction rate of 4.09.</a:t>
            </a:r>
            <a:endParaRPr lang="en-IN" dirty="0"/>
          </a:p>
        </p:txBody>
      </p:sp>
      <p:graphicFrame>
        <p:nvGraphicFramePr>
          <p:cNvPr id="6" name="Chart 5">
            <a:extLst>
              <a:ext uri="{FF2B5EF4-FFF2-40B4-BE49-F238E27FC236}">
                <a16:creationId xmlns:a16="http://schemas.microsoft.com/office/drawing/2014/main" id="{FAF4C052-C212-414C-9D88-66778C2577EE}"/>
              </a:ext>
            </a:extLst>
          </p:cNvPr>
          <p:cNvGraphicFramePr>
            <a:graphicFrameLocks/>
          </p:cNvGraphicFramePr>
          <p:nvPr>
            <p:extLst>
              <p:ext uri="{D42A27DB-BD31-4B8C-83A1-F6EECF244321}">
                <p14:modId xmlns:p14="http://schemas.microsoft.com/office/powerpoint/2010/main" val="2205423938"/>
              </p:ext>
            </p:extLst>
          </p:nvPr>
        </p:nvGraphicFramePr>
        <p:xfrm>
          <a:off x="2294371" y="1169146"/>
          <a:ext cx="4555258" cy="2814638"/>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A8AB036E-C495-7E3B-C0D0-DC4B66C739C2}"/>
              </a:ext>
            </a:extLst>
          </p:cNvPr>
          <p:cNvSpPr txBox="1"/>
          <p:nvPr/>
        </p:nvSpPr>
        <p:spPr>
          <a:xfrm>
            <a:off x="1371600" y="452328"/>
            <a:ext cx="6400800" cy="342914"/>
          </a:xfrm>
          <a:prstGeom prst="rect">
            <a:avLst/>
          </a:prstGeom>
          <a:noFill/>
        </p:spPr>
        <p:txBody>
          <a:bodyPr wrap="square" rtlCol="0">
            <a:spAutoFit/>
          </a:bodyPr>
          <a:lstStyle/>
          <a:p>
            <a:pPr marL="139700" lvl="0" algn="ctr" rtl="0">
              <a:lnSpc>
                <a:spcPct val="114000"/>
              </a:lnSpc>
              <a:spcBef>
                <a:spcPts val="0"/>
              </a:spcBef>
              <a:spcAft>
                <a:spcPts val="0"/>
              </a:spcAft>
              <a:buClr>
                <a:schemeClr val="dk1"/>
              </a:buClr>
              <a:buSzPts val="1400"/>
            </a:pPr>
            <a:r>
              <a:rPr lang="en-US" sz="1600" b="1" dirty="0">
                <a:solidFill>
                  <a:schemeClr val="dk1"/>
                </a:solidFill>
                <a:latin typeface="Lato"/>
                <a:cs typeface="Lato"/>
                <a:sym typeface="Lato"/>
              </a:rPr>
              <a:t>Average</a:t>
            </a:r>
            <a:r>
              <a:rPr lang="en-US" sz="1600" b="1" dirty="0">
                <a:solidFill>
                  <a:schemeClr val="dk1"/>
                </a:solidFill>
                <a:latin typeface="Lato"/>
                <a:ea typeface="Lato"/>
                <a:cs typeface="Lato"/>
                <a:sym typeface="Lato"/>
              </a:rPr>
              <a:t> </a:t>
            </a:r>
            <a:r>
              <a:rPr lang="en-US" sz="1600" b="1" dirty="0">
                <a:solidFill>
                  <a:schemeClr val="dk1"/>
                </a:solidFill>
                <a:latin typeface="Lato"/>
                <a:cs typeface="Lato"/>
                <a:sym typeface="Lato"/>
              </a:rPr>
              <a:t>satisfaction rate per</a:t>
            </a:r>
            <a:r>
              <a:rPr lang="en-US" sz="1600" b="1" dirty="0">
                <a:solidFill>
                  <a:schemeClr val="dk1"/>
                </a:solidFill>
                <a:latin typeface="Lato"/>
                <a:ea typeface="Lato"/>
                <a:cs typeface="Lato"/>
                <a:sym typeface="Lato"/>
              </a:rPr>
              <a:t> </a:t>
            </a:r>
            <a:r>
              <a:rPr lang="en-US" sz="1600" b="1" dirty="0">
                <a:solidFill>
                  <a:schemeClr val="dk1"/>
                </a:solidFill>
                <a:latin typeface="Lato"/>
                <a:cs typeface="Lato"/>
                <a:sym typeface="Lato"/>
              </a:rPr>
              <a:t>category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Google Shape;120;p12"/>
          <p:cNvSpPr txBox="1"/>
          <p:nvPr/>
        </p:nvSpPr>
        <p:spPr>
          <a:xfrm>
            <a:off x="1371600" y="558653"/>
            <a:ext cx="6400800" cy="430216"/>
          </a:xfrm>
          <a:prstGeom prst="rect">
            <a:avLst/>
          </a:prstGeom>
          <a:noFill/>
          <a:ln>
            <a:noFill/>
          </a:ln>
        </p:spPr>
        <p:txBody>
          <a:bodyPr spcFirstLastPara="1" wrap="square" lIns="91425" tIns="91425" rIns="91425" bIns="91425" anchor="t" anchorCtr="0">
            <a:spAutoFit/>
          </a:bodyPr>
          <a:lstStyle/>
          <a:p>
            <a:pPr marL="139700" lvl="0" algn="ctr" rtl="0">
              <a:lnSpc>
                <a:spcPct val="114000"/>
              </a:lnSpc>
              <a:spcBef>
                <a:spcPts val="0"/>
              </a:spcBef>
              <a:spcAft>
                <a:spcPts val="0"/>
              </a:spcAft>
              <a:buClr>
                <a:schemeClr val="dk1"/>
              </a:buClr>
              <a:buSzPts val="1400"/>
            </a:pPr>
            <a:r>
              <a:rPr lang="en-GB" b="1" dirty="0">
                <a:solidFill>
                  <a:schemeClr val="dk1"/>
                </a:solidFill>
                <a:latin typeface="Lato"/>
                <a:ea typeface="Lato"/>
                <a:cs typeface="Lato"/>
                <a:sym typeface="Lato"/>
              </a:rPr>
              <a:t>Average satisfaction rate age group wise</a:t>
            </a:r>
            <a:endParaRPr b="1" dirty="0">
              <a:solidFill>
                <a:schemeClr val="dk1"/>
              </a:solidFill>
              <a:latin typeface="Lato"/>
              <a:ea typeface="Lato"/>
              <a:cs typeface="Lato"/>
              <a:sym typeface="Lato"/>
            </a:endParaRPr>
          </a:p>
        </p:txBody>
      </p:sp>
      <p:sp>
        <p:nvSpPr>
          <p:cNvPr id="3" name="TextBox 2">
            <a:extLst>
              <a:ext uri="{FF2B5EF4-FFF2-40B4-BE49-F238E27FC236}">
                <a16:creationId xmlns:a16="http://schemas.microsoft.com/office/drawing/2014/main" id="{99A2F4CF-9F88-129F-33C1-8462DEB5295C}"/>
              </a:ext>
            </a:extLst>
          </p:cNvPr>
          <p:cNvSpPr txBox="1"/>
          <p:nvPr/>
        </p:nvSpPr>
        <p:spPr>
          <a:xfrm>
            <a:off x="1371600" y="4081657"/>
            <a:ext cx="6400800" cy="415498"/>
          </a:xfrm>
          <a:prstGeom prst="rect">
            <a:avLst/>
          </a:prstGeom>
          <a:noFill/>
        </p:spPr>
        <p:txBody>
          <a:bodyPr wrap="square" rtlCol="0">
            <a:spAutoFit/>
          </a:bodyPr>
          <a:lstStyle>
            <a:defPPr marR="0" lvl="0" algn="l" rtl="0">
              <a:lnSpc>
                <a:spcPct val="100000"/>
              </a:lnSpc>
              <a:spcBef>
                <a:spcPts val="0"/>
              </a:spcBef>
              <a:spcAft>
                <a:spcPts val="0"/>
              </a:spcAft>
              <a:defRPr/>
            </a:defPPr>
            <a:lvl1pPr marL="231775" indent="-231775">
              <a:lnSpc>
                <a:spcPct val="115000"/>
              </a:lnSpc>
              <a:buFont typeface="Arial" panose="020B0604020202020204" pitchFamily="34" charset="0"/>
              <a:buChar char="•"/>
              <a:defRPr sz="1200">
                <a:effectLst/>
                <a:latin typeface="Bahnschrift Light" panose="020B0502040204020203" pitchFamily="34" charset="0"/>
                <a:ea typeface="Arial" panose="020B0604020202020204" pitchFamily="34" charset="0"/>
              </a:defRPr>
            </a:lvl1pPr>
          </a:lstStyle>
          <a:p>
            <a:r>
              <a:rPr lang="en-US" dirty="0"/>
              <a:t>Agents younger than 50 years have low satisfaction rate with agents between 40 &amp; 50 have the least satisfaction rate.</a:t>
            </a:r>
            <a:endParaRPr lang="en-IN" dirty="0"/>
          </a:p>
        </p:txBody>
      </p:sp>
      <p:graphicFrame>
        <p:nvGraphicFramePr>
          <p:cNvPr id="4" name="Chart 3">
            <a:extLst>
              <a:ext uri="{FF2B5EF4-FFF2-40B4-BE49-F238E27FC236}">
                <a16:creationId xmlns:a16="http://schemas.microsoft.com/office/drawing/2014/main" id="{C63D5D76-46F6-4DD2-831C-1AD1217AA40B}"/>
              </a:ext>
            </a:extLst>
          </p:cNvPr>
          <p:cNvGraphicFramePr>
            <a:graphicFrameLocks noChangeAspect="1"/>
          </p:cNvGraphicFramePr>
          <p:nvPr>
            <p:extLst>
              <p:ext uri="{D42A27DB-BD31-4B8C-83A1-F6EECF244321}">
                <p14:modId xmlns:p14="http://schemas.microsoft.com/office/powerpoint/2010/main" val="302719292"/>
              </p:ext>
            </p:extLst>
          </p:nvPr>
        </p:nvGraphicFramePr>
        <p:xfrm>
          <a:off x="1920515" y="1317148"/>
          <a:ext cx="5302970" cy="243424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Google Shape;120;p12"/>
          <p:cNvSpPr txBox="1"/>
          <p:nvPr/>
        </p:nvSpPr>
        <p:spPr>
          <a:xfrm>
            <a:off x="1371600" y="558653"/>
            <a:ext cx="6400800" cy="430216"/>
          </a:xfrm>
          <a:prstGeom prst="rect">
            <a:avLst/>
          </a:prstGeom>
          <a:noFill/>
          <a:ln>
            <a:noFill/>
          </a:ln>
        </p:spPr>
        <p:txBody>
          <a:bodyPr spcFirstLastPara="1" wrap="square" lIns="91425" tIns="91425" rIns="91425" bIns="91425" anchor="t" anchorCtr="0">
            <a:spAutoFit/>
          </a:bodyPr>
          <a:lstStyle/>
          <a:p>
            <a:pPr marL="139700" lvl="0" algn="ctr" rtl="0">
              <a:lnSpc>
                <a:spcPct val="114000"/>
              </a:lnSpc>
              <a:spcBef>
                <a:spcPts val="0"/>
              </a:spcBef>
              <a:spcAft>
                <a:spcPts val="0"/>
              </a:spcAft>
              <a:buClr>
                <a:schemeClr val="dk1"/>
              </a:buClr>
              <a:buSzPts val="1400"/>
            </a:pPr>
            <a:r>
              <a:rPr lang="en-GB" b="1" dirty="0">
                <a:solidFill>
                  <a:schemeClr val="dk1"/>
                </a:solidFill>
                <a:latin typeface="Lato"/>
                <a:ea typeface="Lato"/>
                <a:cs typeface="Lato"/>
                <a:sym typeface="Lato"/>
              </a:rPr>
              <a:t>Average resolution time age group wise</a:t>
            </a:r>
            <a:endParaRPr b="1" dirty="0">
              <a:solidFill>
                <a:schemeClr val="dk1"/>
              </a:solidFill>
              <a:latin typeface="Lato"/>
              <a:ea typeface="Lato"/>
              <a:cs typeface="Lato"/>
              <a:sym typeface="Lato"/>
            </a:endParaRPr>
          </a:p>
        </p:txBody>
      </p:sp>
      <p:sp>
        <p:nvSpPr>
          <p:cNvPr id="3" name="TextBox 2">
            <a:extLst>
              <a:ext uri="{FF2B5EF4-FFF2-40B4-BE49-F238E27FC236}">
                <a16:creationId xmlns:a16="http://schemas.microsoft.com/office/drawing/2014/main" id="{99A2F4CF-9F88-129F-33C1-8462DEB5295C}"/>
              </a:ext>
            </a:extLst>
          </p:cNvPr>
          <p:cNvSpPr txBox="1"/>
          <p:nvPr/>
        </p:nvSpPr>
        <p:spPr>
          <a:xfrm>
            <a:off x="1371600" y="4081657"/>
            <a:ext cx="6400800" cy="495713"/>
          </a:xfrm>
          <a:prstGeom prst="rect">
            <a:avLst/>
          </a:prstGeom>
          <a:noFill/>
        </p:spPr>
        <p:txBody>
          <a:bodyPr wrap="square" rtlCol="0">
            <a:spAutoFit/>
          </a:bodyPr>
          <a:lstStyle>
            <a:defPPr marR="0" lvl="0" algn="l" rtl="0">
              <a:lnSpc>
                <a:spcPct val="100000"/>
              </a:lnSpc>
              <a:spcBef>
                <a:spcPts val="0"/>
              </a:spcBef>
              <a:spcAft>
                <a:spcPts val="0"/>
              </a:spcAft>
              <a:defRPr/>
            </a:defPPr>
            <a:lvl1pPr marL="231775" indent="-231775">
              <a:lnSpc>
                <a:spcPct val="115000"/>
              </a:lnSpc>
              <a:buFont typeface="Arial" panose="020B0604020202020204" pitchFamily="34" charset="0"/>
              <a:buChar char="•"/>
              <a:defRPr sz="1200">
                <a:effectLst/>
                <a:latin typeface="Bahnschrift Light" panose="020B0502040204020203" pitchFamily="34" charset="0"/>
                <a:ea typeface="Arial" panose="020B0604020202020204" pitchFamily="34" charset="0"/>
              </a:defRPr>
            </a:lvl1pPr>
          </a:lstStyle>
          <a:p>
            <a:r>
              <a:rPr lang="en-US" dirty="0"/>
              <a:t>Agents younger than 50 years have longer resolution time with agents between 30 &amp; 40 have the longest resolution time.</a:t>
            </a:r>
            <a:endParaRPr lang="en-IN" dirty="0"/>
          </a:p>
        </p:txBody>
      </p:sp>
      <p:graphicFrame>
        <p:nvGraphicFramePr>
          <p:cNvPr id="2" name="Chart 1">
            <a:extLst>
              <a:ext uri="{FF2B5EF4-FFF2-40B4-BE49-F238E27FC236}">
                <a16:creationId xmlns:a16="http://schemas.microsoft.com/office/drawing/2014/main" id="{F0946445-C2CD-139C-AA93-88E9FB8FB36B}"/>
              </a:ext>
            </a:extLst>
          </p:cNvPr>
          <p:cNvGraphicFramePr>
            <a:graphicFrameLocks/>
          </p:cNvGraphicFramePr>
          <p:nvPr>
            <p:extLst>
              <p:ext uri="{D42A27DB-BD31-4B8C-83A1-F6EECF244321}">
                <p14:modId xmlns:p14="http://schemas.microsoft.com/office/powerpoint/2010/main" val="2502867158"/>
              </p:ext>
            </p:extLst>
          </p:nvPr>
        </p:nvGraphicFramePr>
        <p:xfrm>
          <a:off x="1737360" y="1331303"/>
          <a:ext cx="5669280" cy="240792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08292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2" name="TextBox 1">
            <a:extLst>
              <a:ext uri="{FF2B5EF4-FFF2-40B4-BE49-F238E27FC236}">
                <a16:creationId xmlns:a16="http://schemas.microsoft.com/office/drawing/2014/main" id="{7F407CBC-D1C2-B14C-1C4D-8E6097F56EA9}"/>
              </a:ext>
            </a:extLst>
          </p:cNvPr>
          <p:cNvSpPr txBox="1"/>
          <p:nvPr/>
        </p:nvSpPr>
        <p:spPr>
          <a:xfrm>
            <a:off x="1371601" y="557213"/>
            <a:ext cx="6400799" cy="348365"/>
          </a:xfrm>
          <a:prstGeom prst="rect">
            <a:avLst/>
          </a:prstGeom>
          <a:noFill/>
        </p:spPr>
        <p:txBody>
          <a:bodyPr wrap="square" rtlCol="0">
            <a:spAutoFit/>
          </a:bodyPr>
          <a:lstStyle/>
          <a:p>
            <a:pPr marL="139700" lvl="0" algn="ctr" rtl="0">
              <a:lnSpc>
                <a:spcPct val="114000"/>
              </a:lnSpc>
              <a:spcBef>
                <a:spcPts val="0"/>
              </a:spcBef>
              <a:spcAft>
                <a:spcPts val="0"/>
              </a:spcAft>
              <a:buClr>
                <a:schemeClr val="dk1"/>
              </a:buClr>
              <a:buSzPts val="1400"/>
            </a:pPr>
            <a:r>
              <a:rPr lang="en-US" sz="1600" b="1" dirty="0">
                <a:solidFill>
                  <a:schemeClr val="dk1"/>
                </a:solidFill>
                <a:latin typeface="Lato"/>
                <a:cs typeface="Lato"/>
                <a:sym typeface="Lato"/>
              </a:rPr>
              <a:t>Change in ticket volume yearly per category</a:t>
            </a:r>
            <a:endParaRPr lang="en-IN" sz="1600" dirty="0"/>
          </a:p>
        </p:txBody>
      </p:sp>
      <p:sp>
        <p:nvSpPr>
          <p:cNvPr id="6" name="TextBox 5">
            <a:extLst>
              <a:ext uri="{FF2B5EF4-FFF2-40B4-BE49-F238E27FC236}">
                <a16:creationId xmlns:a16="http://schemas.microsoft.com/office/drawing/2014/main" id="{9D3D03C7-984F-BB1B-2834-8ACCFA2A9B8B}"/>
              </a:ext>
            </a:extLst>
          </p:cNvPr>
          <p:cNvSpPr txBox="1"/>
          <p:nvPr/>
        </p:nvSpPr>
        <p:spPr>
          <a:xfrm>
            <a:off x="1371600" y="4081657"/>
            <a:ext cx="6400800" cy="708079"/>
          </a:xfrm>
          <a:prstGeom prst="rect">
            <a:avLst/>
          </a:prstGeom>
          <a:noFill/>
        </p:spPr>
        <p:txBody>
          <a:bodyPr wrap="square" rtlCol="0">
            <a:spAutoFit/>
          </a:bodyPr>
          <a:lstStyle>
            <a:defPPr marR="0" lvl="0" algn="l" rtl="0">
              <a:lnSpc>
                <a:spcPct val="100000"/>
              </a:lnSpc>
              <a:spcBef>
                <a:spcPts val="0"/>
              </a:spcBef>
              <a:spcAft>
                <a:spcPts val="0"/>
              </a:spcAft>
              <a:defRPr/>
            </a:defPPr>
            <a:lvl1pPr marL="231775" indent="-231775">
              <a:lnSpc>
                <a:spcPct val="115000"/>
              </a:lnSpc>
              <a:buFont typeface="Arial" panose="020B0604020202020204" pitchFamily="34" charset="0"/>
              <a:buChar char="•"/>
              <a:defRPr sz="1200">
                <a:effectLst/>
                <a:latin typeface="Bahnschrift Light" panose="020B0502040204020203" pitchFamily="34" charset="0"/>
                <a:ea typeface="Arial" panose="020B0604020202020204" pitchFamily="34" charset="0"/>
              </a:defRPr>
            </a:lvl1pPr>
          </a:lstStyle>
          <a:p>
            <a:r>
              <a:rPr lang="en-US" dirty="0"/>
              <a:t>System and Login Access category tickets have increased at higher rate from 2019 to 2020 compared to other categories.</a:t>
            </a:r>
          </a:p>
          <a:p>
            <a:r>
              <a:rPr lang="en-US" dirty="0"/>
              <a:t>Issues in system and Login Access category have increased at higher rate. </a:t>
            </a:r>
            <a:endParaRPr lang="en-IN" dirty="0"/>
          </a:p>
        </p:txBody>
      </p:sp>
      <p:graphicFrame>
        <p:nvGraphicFramePr>
          <p:cNvPr id="7" name="Chart 6">
            <a:extLst>
              <a:ext uri="{FF2B5EF4-FFF2-40B4-BE49-F238E27FC236}">
                <a16:creationId xmlns:a16="http://schemas.microsoft.com/office/drawing/2014/main" id="{30F4F7B5-605F-5A55-BD03-AC34DBC8ED63}"/>
              </a:ext>
            </a:extLst>
          </p:cNvPr>
          <p:cNvGraphicFramePr>
            <a:graphicFrameLocks noChangeAspect="1"/>
          </p:cNvGraphicFramePr>
          <p:nvPr>
            <p:extLst>
              <p:ext uri="{D42A27DB-BD31-4B8C-83A1-F6EECF244321}">
                <p14:modId xmlns:p14="http://schemas.microsoft.com/office/powerpoint/2010/main" val="610954232"/>
              </p:ext>
            </p:extLst>
          </p:nvPr>
        </p:nvGraphicFramePr>
        <p:xfrm>
          <a:off x="2446020" y="1201572"/>
          <a:ext cx="4251960" cy="258409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7" name="Google Shape;157;p17"/>
          <p:cNvPicPr preferRelativeResize="0"/>
          <p:nvPr/>
        </p:nvPicPr>
        <p:blipFill rotWithShape="1">
          <a:blip r:embed="rId3">
            <a:alphaModFix/>
          </a:blip>
          <a:srcRect/>
          <a:stretch/>
        </p:blipFill>
        <p:spPr>
          <a:xfrm>
            <a:off x="7768475" y="3953025"/>
            <a:ext cx="1375525" cy="1190475"/>
          </a:xfrm>
          <a:prstGeom prst="rect">
            <a:avLst/>
          </a:prstGeom>
          <a:noFill/>
          <a:ln>
            <a:noFill/>
          </a:ln>
        </p:spPr>
      </p:pic>
      <p:sp>
        <p:nvSpPr>
          <p:cNvPr id="2" name="TextBox 1">
            <a:extLst>
              <a:ext uri="{FF2B5EF4-FFF2-40B4-BE49-F238E27FC236}">
                <a16:creationId xmlns:a16="http://schemas.microsoft.com/office/drawing/2014/main" id="{CBCE33B6-0C8A-33BB-6259-831EB36431BB}"/>
              </a:ext>
            </a:extLst>
          </p:cNvPr>
          <p:cNvSpPr txBox="1"/>
          <p:nvPr/>
        </p:nvSpPr>
        <p:spPr>
          <a:xfrm>
            <a:off x="1371601" y="3301018"/>
            <a:ext cx="6396874" cy="369332"/>
          </a:xfrm>
          <a:prstGeom prst="rect">
            <a:avLst/>
          </a:prstGeom>
          <a:noFill/>
        </p:spPr>
        <p:txBody>
          <a:bodyPr wrap="square" rtlCol="0">
            <a:spAutoFit/>
          </a:bodyPr>
          <a:lstStyle/>
          <a:p>
            <a:pPr algn="ctr"/>
            <a:r>
              <a:rPr lang="en-US" sz="1800" b="1" dirty="0">
                <a:solidFill>
                  <a:schemeClr val="dk1"/>
                </a:solidFill>
                <a:effectLst/>
                <a:latin typeface="Lato"/>
                <a:ea typeface="Arial" panose="020B0604020202020204" pitchFamily="34" charset="0"/>
                <a:cs typeface="Lato"/>
                <a:sym typeface="Lato"/>
              </a:rPr>
              <a:t>Recommendations</a:t>
            </a:r>
            <a:endParaRPr lang="en-IN" sz="1800" dirty="0">
              <a:effectLst/>
              <a:latin typeface="Arial" panose="020B0604020202020204" pitchFamily="34" charset="0"/>
              <a:ea typeface="Arial" panose="020B0604020202020204" pitchFamily="34" charset="0"/>
            </a:endParaRPr>
          </a:p>
        </p:txBody>
      </p:sp>
      <p:sp>
        <p:nvSpPr>
          <p:cNvPr id="6" name="TextBox 5">
            <a:extLst>
              <a:ext uri="{FF2B5EF4-FFF2-40B4-BE49-F238E27FC236}">
                <a16:creationId xmlns:a16="http://schemas.microsoft.com/office/drawing/2014/main" id="{13ED571D-8EDE-AC34-3020-EBE9F16A1ADF}"/>
              </a:ext>
            </a:extLst>
          </p:cNvPr>
          <p:cNvSpPr txBox="1"/>
          <p:nvPr/>
        </p:nvSpPr>
        <p:spPr>
          <a:xfrm>
            <a:off x="1371600" y="1054256"/>
            <a:ext cx="6396875" cy="1769908"/>
          </a:xfrm>
          <a:prstGeom prst="rect">
            <a:avLst/>
          </a:prstGeom>
          <a:noFill/>
        </p:spPr>
        <p:txBody>
          <a:bodyPr wrap="square" rtlCol="0">
            <a:spAutoFit/>
          </a:bodyPr>
          <a:lstStyle>
            <a:defPPr marR="0" lvl="0" algn="l" rtl="0">
              <a:lnSpc>
                <a:spcPct val="100000"/>
              </a:lnSpc>
              <a:spcBef>
                <a:spcPts val="0"/>
              </a:spcBef>
              <a:spcAft>
                <a:spcPts val="0"/>
              </a:spcAft>
              <a:defRPr/>
            </a:defPPr>
            <a:lvl1pPr marL="231775" indent="-231775">
              <a:lnSpc>
                <a:spcPct val="115000"/>
              </a:lnSpc>
              <a:buFont typeface="Arial" panose="020B0604020202020204" pitchFamily="34" charset="0"/>
              <a:buChar char="•"/>
              <a:defRPr sz="1200">
                <a:effectLst/>
                <a:latin typeface="Bahnschrift Light" panose="020B0502040204020203" pitchFamily="34" charset="0"/>
                <a:ea typeface="Arial" panose="020B0604020202020204" pitchFamily="34" charset="0"/>
              </a:defRPr>
            </a:lvl1pPr>
          </a:lstStyle>
          <a:p>
            <a:r>
              <a:rPr lang="en-US" dirty="0"/>
              <a:t>As per analysis, some agents have a much higher ratio than others, which could be an indicator of uneven skill distribution or experience levels within the team.</a:t>
            </a:r>
          </a:p>
          <a:p>
            <a:r>
              <a:rPr lang="en-US" dirty="0"/>
              <a:t>Agents 19, 22 28 have significantly low ratio. And nearly half of agents have ratio greater than 0.9.</a:t>
            </a:r>
          </a:p>
          <a:p>
            <a:r>
              <a:rPr lang="en-US" dirty="0"/>
              <a:t>Also, 40% of tickets raised are in system category. 37% of tickets are assigned with high priority which also indicates poor software performance.</a:t>
            </a:r>
          </a:p>
          <a:p>
            <a:r>
              <a:rPr lang="en-US" dirty="0"/>
              <a:t>Tickets raised in the 'System' category saw the highest increase in volume from 2019 to 2020. System category also has the 2nd highest average resolution time of 6.62 days.</a:t>
            </a:r>
          </a:p>
        </p:txBody>
      </p:sp>
      <p:sp>
        <p:nvSpPr>
          <p:cNvPr id="7" name="TextBox 6">
            <a:extLst>
              <a:ext uri="{FF2B5EF4-FFF2-40B4-BE49-F238E27FC236}">
                <a16:creationId xmlns:a16="http://schemas.microsoft.com/office/drawing/2014/main" id="{4CF5A110-CB42-0A1F-E52B-500EE4355A16}"/>
              </a:ext>
            </a:extLst>
          </p:cNvPr>
          <p:cNvSpPr txBox="1"/>
          <p:nvPr/>
        </p:nvSpPr>
        <p:spPr>
          <a:xfrm>
            <a:off x="1371601" y="3705168"/>
            <a:ext cx="6400799" cy="1132811"/>
          </a:xfrm>
          <a:prstGeom prst="rect">
            <a:avLst/>
          </a:prstGeom>
          <a:noFill/>
        </p:spPr>
        <p:txBody>
          <a:bodyPr wrap="square" rtlCol="0">
            <a:spAutoFit/>
          </a:bodyPr>
          <a:lstStyle>
            <a:defPPr marR="0" lvl="0" algn="l" rtl="0">
              <a:lnSpc>
                <a:spcPct val="100000"/>
              </a:lnSpc>
              <a:spcBef>
                <a:spcPts val="0"/>
              </a:spcBef>
              <a:spcAft>
                <a:spcPts val="0"/>
              </a:spcAft>
              <a:defRPr/>
            </a:defPPr>
            <a:lvl1pPr marL="231775" indent="-231775">
              <a:lnSpc>
                <a:spcPct val="115000"/>
              </a:lnSpc>
              <a:buFont typeface="Arial" panose="020B0604020202020204" pitchFamily="34" charset="0"/>
              <a:buChar char="•"/>
              <a:defRPr sz="1200">
                <a:effectLst/>
                <a:latin typeface="Bahnschrift Light" panose="020B0502040204020203" pitchFamily="34" charset="0"/>
                <a:ea typeface="Arial" panose="020B0604020202020204" pitchFamily="34" charset="0"/>
              </a:defRPr>
            </a:lvl1pPr>
          </a:lstStyle>
          <a:p>
            <a:r>
              <a:rPr lang="en-US" dirty="0"/>
              <a:t>It recommended to spend resources on upgrading ticket management software. Upgrading ticket management software may reduce number of tickets in system category or high alert tickets. This will in turn reduce work load on agents. </a:t>
            </a:r>
          </a:p>
          <a:p>
            <a:r>
              <a:rPr lang="en-US" dirty="0"/>
              <a:t>Company can also conduct internal training programs where high performing agents can help low performing agents with ticket resolution.</a:t>
            </a:r>
          </a:p>
        </p:txBody>
      </p:sp>
      <p:sp>
        <p:nvSpPr>
          <p:cNvPr id="3" name="TextBox 2">
            <a:extLst>
              <a:ext uri="{FF2B5EF4-FFF2-40B4-BE49-F238E27FC236}">
                <a16:creationId xmlns:a16="http://schemas.microsoft.com/office/drawing/2014/main" id="{081BDA43-59A2-0C64-4BD3-73356B83AFEF}"/>
              </a:ext>
            </a:extLst>
          </p:cNvPr>
          <p:cNvSpPr txBox="1"/>
          <p:nvPr/>
        </p:nvSpPr>
        <p:spPr>
          <a:xfrm>
            <a:off x="1375526" y="612219"/>
            <a:ext cx="6396874" cy="369332"/>
          </a:xfrm>
          <a:prstGeom prst="rect">
            <a:avLst/>
          </a:prstGeom>
          <a:noFill/>
        </p:spPr>
        <p:txBody>
          <a:bodyPr wrap="square" rtlCol="0">
            <a:spAutoFit/>
          </a:bodyPr>
          <a:lstStyle/>
          <a:p>
            <a:pPr algn="ctr"/>
            <a:r>
              <a:rPr lang="en-US" sz="1800" b="1" dirty="0">
                <a:solidFill>
                  <a:schemeClr val="dk1"/>
                </a:solidFill>
                <a:effectLst/>
                <a:latin typeface="Lato"/>
                <a:ea typeface="Arial" panose="020B0604020202020204" pitchFamily="34" charset="0"/>
                <a:cs typeface="Lato"/>
                <a:sym typeface="Lato"/>
              </a:rPr>
              <a:t>Insights</a:t>
            </a:r>
            <a:endParaRPr lang="en-IN" sz="1800" dirty="0">
              <a:effectLst/>
              <a:latin typeface="Arial" panose="020B0604020202020204" pitchFamily="34" charset="0"/>
              <a:ea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C1BB7D-1C49-1F2B-2272-82A5C6120C53}"/>
              </a:ext>
            </a:extLst>
          </p:cNvPr>
          <p:cNvSpPr txBox="1"/>
          <p:nvPr/>
        </p:nvSpPr>
        <p:spPr>
          <a:xfrm>
            <a:off x="1375526" y="394861"/>
            <a:ext cx="6396874" cy="369332"/>
          </a:xfrm>
          <a:prstGeom prst="rect">
            <a:avLst/>
          </a:prstGeom>
          <a:noFill/>
        </p:spPr>
        <p:txBody>
          <a:bodyPr wrap="square" rtlCol="0">
            <a:spAutoFit/>
          </a:bodyPr>
          <a:lstStyle/>
          <a:p>
            <a:pPr algn="ctr"/>
            <a:r>
              <a:rPr lang="en-US" sz="1800" b="1" dirty="0">
                <a:solidFill>
                  <a:schemeClr val="dk1"/>
                </a:solidFill>
                <a:effectLst/>
                <a:latin typeface="Lato"/>
                <a:ea typeface="Arial" panose="020B0604020202020204" pitchFamily="34" charset="0"/>
                <a:cs typeface="Lato"/>
                <a:sym typeface="Lato"/>
              </a:rPr>
              <a:t>Dashboard</a:t>
            </a:r>
            <a:endParaRPr lang="en-IN" sz="1800" dirty="0">
              <a:effectLst/>
              <a:latin typeface="Arial" panose="020B0604020202020204" pitchFamily="34" charset="0"/>
              <a:ea typeface="Arial" panose="020B0604020202020204" pitchFamily="34" charset="0"/>
            </a:endParaRPr>
          </a:p>
        </p:txBody>
      </p:sp>
      <p:pic>
        <p:nvPicPr>
          <p:cNvPr id="4" name="Picture 3">
            <a:extLst>
              <a:ext uri="{FF2B5EF4-FFF2-40B4-BE49-F238E27FC236}">
                <a16:creationId xmlns:a16="http://schemas.microsoft.com/office/drawing/2014/main" id="{47547402-5E46-648E-D722-B962E13822D3}"/>
              </a:ext>
            </a:extLst>
          </p:cNvPr>
          <p:cNvPicPr>
            <a:picLocks noChangeAspect="1"/>
          </p:cNvPicPr>
          <p:nvPr/>
        </p:nvPicPr>
        <p:blipFill>
          <a:blip r:embed="rId2"/>
          <a:stretch>
            <a:fillRect/>
          </a:stretch>
        </p:blipFill>
        <p:spPr>
          <a:xfrm>
            <a:off x="532784" y="956721"/>
            <a:ext cx="8078432" cy="3907586"/>
          </a:xfrm>
          <a:prstGeom prst="rect">
            <a:avLst/>
          </a:prstGeom>
        </p:spPr>
      </p:pic>
    </p:spTree>
    <p:extLst>
      <p:ext uri="{BB962C8B-B14F-4D97-AF65-F5344CB8AC3E}">
        <p14:creationId xmlns:p14="http://schemas.microsoft.com/office/powerpoint/2010/main" val="2357863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18"/>
          <p:cNvPicPr preferRelativeResize="0"/>
          <p:nvPr/>
        </p:nvPicPr>
        <p:blipFill rotWithShape="1">
          <a:blip r:embed="rId3">
            <a:alphaModFix/>
          </a:blip>
          <a:srcRect/>
          <a:stretch/>
        </p:blipFill>
        <p:spPr>
          <a:xfrm>
            <a:off x="1528750" y="857250"/>
            <a:ext cx="6086475" cy="342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3"/>
          <p:cNvSpPr txBox="1"/>
          <p:nvPr/>
        </p:nvSpPr>
        <p:spPr>
          <a:xfrm>
            <a:off x="451369" y="1880975"/>
            <a:ext cx="4920600" cy="213030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15000"/>
              </a:lnSpc>
              <a:spcBef>
                <a:spcPts val="0"/>
              </a:spcBef>
              <a:spcAft>
                <a:spcPts val="0"/>
              </a:spcAft>
              <a:buClr>
                <a:srgbClr val="000000"/>
              </a:buClr>
              <a:buSzPts val="1600"/>
              <a:buFont typeface="Lato"/>
              <a:buChar char="❏"/>
            </a:pPr>
            <a:r>
              <a:rPr lang="en-GB" sz="1600" b="0" i="0" u="none" strike="noStrike" cap="none">
                <a:solidFill>
                  <a:srgbClr val="000000"/>
                </a:solidFill>
                <a:latin typeface="Lato"/>
                <a:ea typeface="Lato"/>
                <a:cs typeface="Lato"/>
                <a:sym typeface="Lato"/>
              </a:rPr>
              <a:t>Problem Statement</a:t>
            </a:r>
            <a:endParaRPr sz="1600" b="0" i="0" u="none" strike="noStrike" cap="none">
              <a:solidFill>
                <a:srgbClr val="000000"/>
              </a:solidFill>
              <a:latin typeface="Lato"/>
              <a:ea typeface="Lato"/>
              <a:cs typeface="Lato"/>
              <a:sym typeface="Lato"/>
            </a:endParaRPr>
          </a:p>
          <a:p>
            <a:pPr marL="457200" marR="0" lvl="0" indent="0" algn="l" rtl="0">
              <a:lnSpc>
                <a:spcPct val="115000"/>
              </a:lnSpc>
              <a:spcBef>
                <a:spcPts val="0"/>
              </a:spcBef>
              <a:spcAft>
                <a:spcPts val="0"/>
              </a:spcAft>
              <a:buClr>
                <a:srgbClr val="000000"/>
              </a:buClr>
              <a:buSzPts val="1800"/>
              <a:buFont typeface="Arial"/>
              <a:buNone/>
            </a:pPr>
            <a:endParaRPr sz="1600" b="0" i="0" u="none" strike="noStrike" cap="none">
              <a:solidFill>
                <a:srgbClr val="000000"/>
              </a:solidFill>
              <a:latin typeface="Lato"/>
              <a:ea typeface="Lato"/>
              <a:cs typeface="Lato"/>
              <a:sym typeface="Lato"/>
            </a:endParaRPr>
          </a:p>
          <a:p>
            <a:pPr marL="457200" marR="0" lvl="0" indent="-330200" algn="l" rtl="0">
              <a:lnSpc>
                <a:spcPct val="115000"/>
              </a:lnSpc>
              <a:spcBef>
                <a:spcPts val="0"/>
              </a:spcBef>
              <a:spcAft>
                <a:spcPts val="0"/>
              </a:spcAft>
              <a:buClr>
                <a:srgbClr val="000000"/>
              </a:buClr>
              <a:buSzPts val="1600"/>
              <a:buFont typeface="Lato"/>
              <a:buChar char="❏"/>
            </a:pPr>
            <a:r>
              <a:rPr lang="en-GB" sz="1600" b="0" i="0" u="none" strike="noStrike" cap="none">
                <a:solidFill>
                  <a:srgbClr val="000000"/>
                </a:solidFill>
                <a:latin typeface="Lato"/>
                <a:ea typeface="Lato"/>
                <a:cs typeface="Lato"/>
                <a:sym typeface="Lato"/>
              </a:rPr>
              <a:t>Data Description</a:t>
            </a:r>
            <a:endParaRPr sz="1600" b="0" i="0" u="none" strike="noStrike" cap="none">
              <a:solidFill>
                <a:srgbClr val="000000"/>
              </a:solidFill>
              <a:latin typeface="Lato"/>
              <a:ea typeface="Lato"/>
              <a:cs typeface="Lato"/>
              <a:sym typeface="Lato"/>
            </a:endParaRPr>
          </a:p>
          <a:p>
            <a:pPr marL="457200" marR="0" lvl="0" indent="0" algn="l" rtl="0">
              <a:lnSpc>
                <a:spcPct val="115000"/>
              </a:lnSpc>
              <a:spcBef>
                <a:spcPts val="0"/>
              </a:spcBef>
              <a:spcAft>
                <a:spcPts val="0"/>
              </a:spcAft>
              <a:buClr>
                <a:srgbClr val="000000"/>
              </a:buClr>
              <a:buSzPts val="1800"/>
              <a:buFont typeface="Arial"/>
              <a:buNone/>
            </a:pPr>
            <a:endParaRPr sz="1600" b="0" i="0" u="none" strike="noStrike" cap="none">
              <a:solidFill>
                <a:srgbClr val="000000"/>
              </a:solidFill>
              <a:latin typeface="Lato"/>
              <a:ea typeface="Lato"/>
              <a:cs typeface="Lato"/>
              <a:sym typeface="Lato"/>
            </a:endParaRPr>
          </a:p>
          <a:p>
            <a:pPr marL="457200" marR="0" lvl="0" indent="-330200" algn="l" rtl="0">
              <a:lnSpc>
                <a:spcPct val="115000"/>
              </a:lnSpc>
              <a:spcBef>
                <a:spcPts val="0"/>
              </a:spcBef>
              <a:spcAft>
                <a:spcPts val="0"/>
              </a:spcAft>
              <a:buClr>
                <a:srgbClr val="000000"/>
              </a:buClr>
              <a:buSzPts val="1600"/>
              <a:buFont typeface="Lato"/>
              <a:buChar char="❏"/>
            </a:pPr>
            <a:r>
              <a:rPr lang="en-GB" sz="1600" b="0" i="0" u="none" strike="noStrike" cap="none">
                <a:solidFill>
                  <a:srgbClr val="000000"/>
                </a:solidFill>
                <a:latin typeface="Lato"/>
                <a:ea typeface="Lato"/>
                <a:cs typeface="Lato"/>
                <a:sym typeface="Lato"/>
              </a:rPr>
              <a:t>Objective Key Metrics and Visualizations</a:t>
            </a:r>
            <a:endParaRPr sz="1600" b="0" i="0" u="none" strike="noStrike" cap="none">
              <a:solidFill>
                <a:srgbClr val="000000"/>
              </a:solidFill>
              <a:latin typeface="Lato"/>
              <a:ea typeface="Lato"/>
              <a:cs typeface="Lato"/>
              <a:sym typeface="Lato"/>
            </a:endParaRPr>
          </a:p>
          <a:p>
            <a:pPr marL="457200" marR="0" lvl="0" indent="0" algn="l" rtl="0">
              <a:lnSpc>
                <a:spcPct val="115000"/>
              </a:lnSpc>
              <a:spcBef>
                <a:spcPts val="0"/>
              </a:spcBef>
              <a:spcAft>
                <a:spcPts val="0"/>
              </a:spcAft>
              <a:buClr>
                <a:srgbClr val="000000"/>
              </a:buClr>
              <a:buSzPts val="1800"/>
              <a:buFont typeface="Arial"/>
              <a:buNone/>
            </a:pPr>
            <a:endParaRPr sz="1600" b="0" i="0" u="none" strike="noStrike" cap="none">
              <a:solidFill>
                <a:srgbClr val="000000"/>
              </a:solidFill>
              <a:latin typeface="Lato"/>
              <a:ea typeface="Lato"/>
              <a:cs typeface="Lato"/>
              <a:sym typeface="Lato"/>
            </a:endParaRPr>
          </a:p>
          <a:p>
            <a:pPr marL="457200" marR="0" lvl="0" indent="-330200" algn="l" rtl="0">
              <a:lnSpc>
                <a:spcPct val="115000"/>
              </a:lnSpc>
              <a:spcBef>
                <a:spcPts val="0"/>
              </a:spcBef>
              <a:spcAft>
                <a:spcPts val="0"/>
              </a:spcAft>
              <a:buClr>
                <a:srgbClr val="000000"/>
              </a:buClr>
              <a:buSzPts val="1600"/>
              <a:buFont typeface="Lato"/>
              <a:buChar char="❏"/>
            </a:pPr>
            <a:r>
              <a:rPr lang="en-GB" sz="1600" b="0" i="0" u="none" strike="noStrike" cap="none">
                <a:solidFill>
                  <a:srgbClr val="000000"/>
                </a:solidFill>
                <a:latin typeface="Lato"/>
                <a:ea typeface="Lato"/>
                <a:cs typeface="Lato"/>
                <a:sym typeface="Lato"/>
              </a:rPr>
              <a:t>Subjective Question for Insights</a:t>
            </a:r>
            <a:endParaRPr sz="1600" b="0" i="0" u="none" strike="noStrike" cap="none">
              <a:solidFill>
                <a:srgbClr val="000000"/>
              </a:solidFill>
              <a:latin typeface="Lato"/>
              <a:ea typeface="Lato"/>
              <a:cs typeface="Lato"/>
              <a:sym typeface="Lato"/>
            </a:endParaRPr>
          </a:p>
        </p:txBody>
      </p:sp>
      <p:sp>
        <p:nvSpPr>
          <p:cNvPr id="59" name="Google Shape;59;p3"/>
          <p:cNvSpPr txBox="1"/>
          <p:nvPr/>
        </p:nvSpPr>
        <p:spPr>
          <a:xfrm>
            <a:off x="558525" y="1132225"/>
            <a:ext cx="4145400" cy="4860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2400"/>
              <a:buFont typeface="Arial"/>
              <a:buNone/>
            </a:pPr>
            <a:r>
              <a:rPr lang="en-GB" sz="2200" b="0" i="0" u="none" strike="noStrike" cap="none">
                <a:solidFill>
                  <a:srgbClr val="000000"/>
                </a:solidFill>
                <a:latin typeface="Lato"/>
                <a:ea typeface="Lato"/>
                <a:cs typeface="Lato"/>
                <a:sym typeface="Lato"/>
              </a:rPr>
              <a:t>Agenda</a:t>
            </a:r>
            <a:endParaRPr sz="2200" b="0" i="0" u="none" strike="noStrike" cap="none">
              <a:solidFill>
                <a:srgbClr val="000000"/>
              </a:solidFill>
              <a:latin typeface="Lato"/>
              <a:ea typeface="Lato"/>
              <a:cs typeface="Lato"/>
              <a:sym typeface="Lato"/>
            </a:endParaRPr>
          </a:p>
        </p:txBody>
      </p:sp>
      <p:pic>
        <p:nvPicPr>
          <p:cNvPr id="60" name="Google Shape;60;p3"/>
          <p:cNvPicPr preferRelativeResize="0"/>
          <p:nvPr/>
        </p:nvPicPr>
        <p:blipFill rotWithShape="1">
          <a:blip r:embed="rId3">
            <a:alphaModFix/>
          </a:blip>
          <a:srcRect/>
          <a:stretch/>
        </p:blipFill>
        <p:spPr>
          <a:xfrm>
            <a:off x="5643924" y="1433075"/>
            <a:ext cx="2698775" cy="2976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4"/>
          <p:cNvPicPr preferRelativeResize="0"/>
          <p:nvPr/>
        </p:nvPicPr>
        <p:blipFill>
          <a:blip r:embed="rId3">
            <a:alphaModFix/>
          </a:blip>
          <a:stretch>
            <a:fillRect/>
          </a:stretch>
        </p:blipFill>
        <p:spPr>
          <a:xfrm>
            <a:off x="1083612" y="2416800"/>
            <a:ext cx="6976775" cy="2336875"/>
          </a:xfrm>
          <a:prstGeom prst="rect">
            <a:avLst/>
          </a:prstGeom>
          <a:noFill/>
          <a:ln>
            <a:noFill/>
          </a:ln>
        </p:spPr>
      </p:pic>
      <p:sp>
        <p:nvSpPr>
          <p:cNvPr id="66" name="Google Shape;66;p4"/>
          <p:cNvSpPr txBox="1"/>
          <p:nvPr/>
        </p:nvSpPr>
        <p:spPr>
          <a:xfrm>
            <a:off x="644550" y="477300"/>
            <a:ext cx="7854900" cy="19395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800"/>
              <a:buFont typeface="Arial"/>
              <a:buNone/>
            </a:pPr>
            <a:r>
              <a:rPr lang="en-GB" sz="1600" b="1" i="0" u="none" strike="noStrike" cap="none">
                <a:solidFill>
                  <a:srgbClr val="000000"/>
                </a:solidFill>
                <a:latin typeface="Lato"/>
                <a:ea typeface="Lato"/>
                <a:cs typeface="Lato"/>
                <a:sym typeface="Lato"/>
              </a:rPr>
              <a:t>Problem Statement</a:t>
            </a:r>
            <a:endParaRPr sz="1800" b="0" i="0" u="none" strike="noStrike" cap="none">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1800"/>
              <a:buFont typeface="Arial"/>
              <a:buNone/>
            </a:pPr>
            <a:r>
              <a:rPr lang="en-GB" sz="1500">
                <a:latin typeface="Lato"/>
                <a:ea typeface="Lato"/>
                <a:cs typeface="Lato"/>
                <a:sym typeface="Lato"/>
              </a:rPr>
              <a:t>The objective is to analyze the IT support ticket management system to understand the performance of IT agents, the efficiency of ticket resolution, and the satisfaction levels of employees. The analysis aims to identify high and low performers among IT agents, assess the overall effectiveness of the team, and pinpoint areas for improvement in the ticket resolution process. The ultimate goal is to make informed staffing decisions, including hiring, firing, and training, to enhance overall service quality and team performance.</a:t>
            </a:r>
            <a:endParaRPr sz="1500" b="0" i="0" u="none" strike="noStrike" cap="none">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5"/>
          <p:cNvSpPr txBox="1"/>
          <p:nvPr/>
        </p:nvSpPr>
        <p:spPr>
          <a:xfrm>
            <a:off x="521850" y="581375"/>
            <a:ext cx="8100300" cy="369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GB" sz="1600" b="0" i="0" u="none" strike="noStrike" cap="none">
                <a:solidFill>
                  <a:schemeClr val="dk1"/>
                </a:solidFill>
                <a:latin typeface="Lato"/>
                <a:ea typeface="Lato"/>
                <a:cs typeface="Lato"/>
                <a:sym typeface="Lato"/>
              </a:rPr>
              <a:t>The image above displays details about</a:t>
            </a:r>
            <a:r>
              <a:rPr lang="en-GB" sz="1600">
                <a:solidFill>
                  <a:schemeClr val="dk1"/>
                </a:solidFill>
                <a:latin typeface="Lato"/>
                <a:ea typeface="Lato"/>
                <a:cs typeface="Lato"/>
                <a:sym typeface="Lato"/>
              </a:rPr>
              <a:t> IT Ticket Information,</a:t>
            </a:r>
            <a:r>
              <a:rPr lang="en-GB" sz="1600" b="0" i="0" u="none" strike="noStrike" cap="none">
                <a:solidFill>
                  <a:schemeClr val="dk1"/>
                </a:solidFill>
                <a:latin typeface="Lato"/>
                <a:ea typeface="Lato"/>
                <a:cs typeface="Lato"/>
                <a:sym typeface="Lato"/>
              </a:rPr>
              <a:t> including:</a:t>
            </a:r>
            <a:endParaRPr sz="1600" b="0" i="0" u="none" strike="noStrike" cap="none">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5"/>
          <p:cNvSpPr txBox="1"/>
          <p:nvPr/>
        </p:nvSpPr>
        <p:spPr>
          <a:xfrm>
            <a:off x="4845225" y="1117075"/>
            <a:ext cx="3791100" cy="3835200"/>
          </a:xfrm>
          <a:prstGeom prst="rect">
            <a:avLst/>
          </a:prstGeom>
          <a:noFill/>
          <a:ln>
            <a:noFill/>
          </a:ln>
        </p:spPr>
        <p:txBody>
          <a:bodyPr spcFirstLastPara="1" wrap="square" lIns="91425" tIns="91425" rIns="91425" bIns="91425" anchor="t" anchorCtr="0">
            <a:noAutofit/>
          </a:bodyPr>
          <a:lstStyle/>
          <a:p>
            <a:pPr marL="457200" lvl="0" indent="-311150" algn="l" rtl="0">
              <a:lnSpc>
                <a:spcPct val="100000"/>
              </a:lnSpc>
              <a:spcBef>
                <a:spcPts val="0"/>
              </a:spcBef>
              <a:spcAft>
                <a:spcPts val="0"/>
              </a:spcAft>
              <a:buClr>
                <a:schemeClr val="dk1"/>
              </a:buClr>
              <a:buSzPts val="1300"/>
              <a:buChar char="●"/>
            </a:pPr>
            <a:r>
              <a:rPr lang="en-GB" sz="1300" b="1">
                <a:solidFill>
                  <a:schemeClr val="dk1"/>
                </a:solidFill>
                <a:latin typeface="Lato"/>
                <a:ea typeface="Lato"/>
                <a:cs typeface="Lato"/>
                <a:sym typeface="Lato"/>
              </a:rPr>
              <a:t>Resolution Time (Days): </a:t>
            </a:r>
            <a:r>
              <a:rPr lang="en-GB" sz="1300">
                <a:solidFill>
                  <a:schemeClr val="dk1"/>
                </a:solidFill>
                <a:latin typeface="Lato"/>
                <a:ea typeface="Lato"/>
                <a:cs typeface="Lato"/>
                <a:sym typeface="Lato"/>
              </a:rPr>
              <a:t>Time taken to resolve the ticket.</a:t>
            </a:r>
            <a:endParaRPr sz="1300">
              <a:solidFill>
                <a:schemeClr val="dk1"/>
              </a:solidFill>
              <a:latin typeface="Lato"/>
              <a:ea typeface="Lato"/>
              <a:cs typeface="Lato"/>
              <a:sym typeface="Lato"/>
            </a:endParaRPr>
          </a:p>
          <a:p>
            <a:pPr marL="457200" lvl="0" indent="-311150" algn="l" rtl="0">
              <a:lnSpc>
                <a:spcPct val="100000"/>
              </a:lnSpc>
              <a:spcBef>
                <a:spcPts val="1000"/>
              </a:spcBef>
              <a:spcAft>
                <a:spcPts val="0"/>
              </a:spcAft>
              <a:buClr>
                <a:schemeClr val="dk1"/>
              </a:buClr>
              <a:buSzPts val="1300"/>
              <a:buChar char="●"/>
            </a:pPr>
            <a:r>
              <a:rPr lang="en-GB" sz="1300" b="1">
                <a:solidFill>
                  <a:schemeClr val="dk1"/>
                </a:solidFill>
                <a:latin typeface="Lato"/>
                <a:ea typeface="Lato"/>
                <a:cs typeface="Lato"/>
                <a:sym typeface="Lato"/>
              </a:rPr>
              <a:t>Satisfaction Rate: </a:t>
            </a:r>
            <a:r>
              <a:rPr lang="en-GB" sz="1300">
                <a:solidFill>
                  <a:schemeClr val="dk1"/>
                </a:solidFill>
                <a:latin typeface="Lato"/>
                <a:ea typeface="Lato"/>
                <a:cs typeface="Lato"/>
                <a:sym typeface="Lato"/>
              </a:rPr>
              <a:t>Satisfaction rate provided by the employee (1-5 scale).</a:t>
            </a:r>
            <a:endParaRPr sz="1300">
              <a:solidFill>
                <a:schemeClr val="dk1"/>
              </a:solidFill>
              <a:latin typeface="Lato"/>
              <a:ea typeface="Lato"/>
              <a:cs typeface="Lato"/>
              <a:sym typeface="Lato"/>
            </a:endParaRPr>
          </a:p>
          <a:p>
            <a:pPr marL="457200" lvl="0" indent="0" algn="l" rtl="0">
              <a:lnSpc>
                <a:spcPct val="100000"/>
              </a:lnSpc>
              <a:spcBef>
                <a:spcPts val="1000"/>
              </a:spcBef>
              <a:spcAft>
                <a:spcPts val="0"/>
              </a:spcAft>
              <a:buNone/>
            </a:pPr>
            <a:endParaRPr sz="1300">
              <a:solidFill>
                <a:schemeClr val="dk1"/>
              </a:solidFill>
              <a:latin typeface="Lato"/>
              <a:ea typeface="Lato"/>
              <a:cs typeface="Lato"/>
              <a:sym typeface="Lato"/>
            </a:endParaRPr>
          </a:p>
          <a:p>
            <a:pPr marL="457200" lvl="0" indent="-311150" algn="l" rtl="0">
              <a:lnSpc>
                <a:spcPct val="100000"/>
              </a:lnSpc>
              <a:spcBef>
                <a:spcPts val="1000"/>
              </a:spcBef>
              <a:spcAft>
                <a:spcPts val="0"/>
              </a:spcAft>
              <a:buClr>
                <a:schemeClr val="dk1"/>
              </a:buClr>
              <a:buSzPts val="1300"/>
              <a:buFont typeface="Lato"/>
              <a:buChar char="➢"/>
            </a:pPr>
            <a:r>
              <a:rPr lang="en-GB" sz="1300" b="1">
                <a:solidFill>
                  <a:schemeClr val="dk1"/>
                </a:solidFill>
                <a:latin typeface="Lato"/>
                <a:ea typeface="Lato"/>
                <a:cs typeface="Lato"/>
                <a:sym typeface="Lato"/>
              </a:rPr>
              <a:t>IT Agents: </a:t>
            </a:r>
            <a:r>
              <a:rPr lang="en-GB" sz="1300">
                <a:solidFill>
                  <a:schemeClr val="dk1"/>
                </a:solidFill>
                <a:latin typeface="Lato"/>
                <a:ea typeface="Lato"/>
                <a:cs typeface="Lato"/>
                <a:sym typeface="Lato"/>
              </a:rPr>
              <a:t>Contains information about IT agents.</a:t>
            </a:r>
            <a:endParaRPr sz="1300" b="1">
              <a:solidFill>
                <a:schemeClr val="dk1"/>
              </a:solidFill>
              <a:latin typeface="Lato"/>
              <a:ea typeface="Lato"/>
              <a:cs typeface="Lato"/>
              <a:sym typeface="Lato"/>
            </a:endParaRPr>
          </a:p>
          <a:p>
            <a:pPr marL="457200" lvl="0" indent="-311150" algn="l" rtl="0">
              <a:lnSpc>
                <a:spcPct val="150000"/>
              </a:lnSpc>
              <a:spcBef>
                <a:spcPts val="0"/>
              </a:spcBef>
              <a:spcAft>
                <a:spcPts val="0"/>
              </a:spcAft>
              <a:buClr>
                <a:schemeClr val="dk1"/>
              </a:buClr>
              <a:buSzPts val="1300"/>
              <a:buChar char="●"/>
            </a:pPr>
            <a:r>
              <a:rPr lang="en-GB" sz="1300" b="1">
                <a:solidFill>
                  <a:schemeClr val="dk1"/>
                </a:solidFill>
                <a:latin typeface="Lato"/>
                <a:ea typeface="Lato"/>
                <a:cs typeface="Lato"/>
                <a:sym typeface="Lato"/>
              </a:rPr>
              <a:t>Agent ID: </a:t>
            </a:r>
            <a:r>
              <a:rPr lang="en-GB" sz="1300">
                <a:solidFill>
                  <a:schemeClr val="dk1"/>
                </a:solidFill>
                <a:latin typeface="Lato"/>
                <a:ea typeface="Lato"/>
                <a:cs typeface="Lato"/>
                <a:sym typeface="Lato"/>
              </a:rPr>
              <a:t>Unique identifier for the agent.</a:t>
            </a:r>
            <a:endParaRPr sz="1300">
              <a:solidFill>
                <a:schemeClr val="dk1"/>
              </a:solidFill>
              <a:latin typeface="Lato"/>
              <a:ea typeface="Lato"/>
              <a:cs typeface="Lato"/>
              <a:sym typeface="Lato"/>
            </a:endParaRPr>
          </a:p>
          <a:p>
            <a:pPr marL="457200" lvl="0" indent="-311150" algn="l" rtl="0">
              <a:lnSpc>
                <a:spcPct val="150000"/>
              </a:lnSpc>
              <a:spcBef>
                <a:spcPts val="0"/>
              </a:spcBef>
              <a:spcAft>
                <a:spcPts val="0"/>
              </a:spcAft>
              <a:buClr>
                <a:schemeClr val="dk1"/>
              </a:buClr>
              <a:buSzPts val="1300"/>
              <a:buChar char="●"/>
            </a:pPr>
            <a:r>
              <a:rPr lang="en-GB" sz="1300" b="1">
                <a:solidFill>
                  <a:schemeClr val="dk1"/>
                </a:solidFill>
                <a:latin typeface="Lato"/>
                <a:ea typeface="Lato"/>
                <a:cs typeface="Lato"/>
                <a:sym typeface="Lato"/>
              </a:rPr>
              <a:t>Full Name: </a:t>
            </a:r>
            <a:r>
              <a:rPr lang="en-GB" sz="1300">
                <a:solidFill>
                  <a:schemeClr val="dk1"/>
                </a:solidFill>
                <a:latin typeface="Lato"/>
                <a:ea typeface="Lato"/>
                <a:cs typeface="Lato"/>
                <a:sym typeface="Lato"/>
              </a:rPr>
              <a:t>Full name of the agent.</a:t>
            </a:r>
            <a:endParaRPr sz="1300">
              <a:solidFill>
                <a:schemeClr val="dk1"/>
              </a:solidFill>
              <a:latin typeface="Lato"/>
              <a:ea typeface="Lato"/>
              <a:cs typeface="Lato"/>
              <a:sym typeface="Lato"/>
            </a:endParaRPr>
          </a:p>
          <a:p>
            <a:pPr marL="457200" lvl="0" indent="-311150" algn="l" rtl="0">
              <a:lnSpc>
                <a:spcPct val="150000"/>
              </a:lnSpc>
              <a:spcBef>
                <a:spcPts val="0"/>
              </a:spcBef>
              <a:spcAft>
                <a:spcPts val="0"/>
              </a:spcAft>
              <a:buClr>
                <a:schemeClr val="dk1"/>
              </a:buClr>
              <a:buSzPts val="1300"/>
              <a:buChar char="●"/>
            </a:pPr>
            <a:r>
              <a:rPr lang="en-GB" sz="1300" b="1">
                <a:solidFill>
                  <a:schemeClr val="dk1"/>
                </a:solidFill>
                <a:latin typeface="Lato"/>
                <a:ea typeface="Lato"/>
                <a:cs typeface="Lato"/>
                <a:sym typeface="Lato"/>
              </a:rPr>
              <a:t>Email: </a:t>
            </a:r>
            <a:r>
              <a:rPr lang="en-GB" sz="1300">
                <a:solidFill>
                  <a:schemeClr val="dk1"/>
                </a:solidFill>
                <a:latin typeface="Lato"/>
                <a:ea typeface="Lato"/>
                <a:cs typeface="Lato"/>
                <a:sym typeface="Lato"/>
              </a:rPr>
              <a:t>Email address of the agent.</a:t>
            </a:r>
            <a:endParaRPr sz="1300">
              <a:solidFill>
                <a:schemeClr val="dk1"/>
              </a:solidFill>
              <a:latin typeface="Lato"/>
              <a:ea typeface="Lato"/>
              <a:cs typeface="Lato"/>
              <a:sym typeface="Lato"/>
            </a:endParaRPr>
          </a:p>
          <a:p>
            <a:pPr marL="457200" lvl="0" indent="-311150" algn="l" rtl="0">
              <a:lnSpc>
                <a:spcPct val="150000"/>
              </a:lnSpc>
              <a:spcBef>
                <a:spcPts val="0"/>
              </a:spcBef>
              <a:spcAft>
                <a:spcPts val="0"/>
              </a:spcAft>
              <a:buClr>
                <a:schemeClr val="dk1"/>
              </a:buClr>
              <a:buSzPts val="1300"/>
              <a:buChar char="●"/>
            </a:pPr>
            <a:r>
              <a:rPr lang="en-GB" sz="1300" b="1">
                <a:solidFill>
                  <a:schemeClr val="dk1"/>
                </a:solidFill>
                <a:latin typeface="Lato"/>
                <a:ea typeface="Lato"/>
                <a:cs typeface="Lato"/>
                <a:sym typeface="Lato"/>
              </a:rPr>
              <a:t>Year of Birth: </a:t>
            </a:r>
            <a:r>
              <a:rPr lang="en-GB" sz="1300">
                <a:solidFill>
                  <a:schemeClr val="dk1"/>
                </a:solidFill>
                <a:latin typeface="Lato"/>
                <a:ea typeface="Lato"/>
                <a:cs typeface="Lato"/>
                <a:sym typeface="Lato"/>
              </a:rPr>
              <a:t>Year the agent was born.</a:t>
            </a:r>
            <a:endParaRPr sz="1300">
              <a:solidFill>
                <a:schemeClr val="dk1"/>
              </a:solidFill>
              <a:latin typeface="Lato"/>
              <a:ea typeface="Lato"/>
              <a:cs typeface="Lato"/>
              <a:sym typeface="Lato"/>
            </a:endParaRPr>
          </a:p>
          <a:p>
            <a:pPr marL="457200" lvl="0" indent="-311150" algn="l" rtl="0">
              <a:lnSpc>
                <a:spcPct val="150000"/>
              </a:lnSpc>
              <a:spcBef>
                <a:spcPts val="0"/>
              </a:spcBef>
              <a:spcAft>
                <a:spcPts val="0"/>
              </a:spcAft>
              <a:buClr>
                <a:schemeClr val="dk1"/>
              </a:buClr>
              <a:buSzPts val="1300"/>
              <a:buChar char="●"/>
            </a:pPr>
            <a:r>
              <a:rPr lang="en-GB" sz="1300" b="1">
                <a:solidFill>
                  <a:schemeClr val="dk1"/>
                </a:solidFill>
                <a:latin typeface="Lato"/>
                <a:ea typeface="Lato"/>
                <a:cs typeface="Lato"/>
                <a:sym typeface="Lato"/>
              </a:rPr>
              <a:t>Month of Birth: </a:t>
            </a:r>
            <a:r>
              <a:rPr lang="en-GB" sz="1300">
                <a:solidFill>
                  <a:schemeClr val="dk1"/>
                </a:solidFill>
                <a:latin typeface="Lato"/>
                <a:ea typeface="Lato"/>
                <a:cs typeface="Lato"/>
                <a:sym typeface="Lato"/>
              </a:rPr>
              <a:t>Month the agent was born.</a:t>
            </a:r>
            <a:endParaRPr sz="1300">
              <a:solidFill>
                <a:schemeClr val="dk1"/>
              </a:solidFill>
              <a:latin typeface="Lato"/>
              <a:ea typeface="Lato"/>
              <a:cs typeface="Lato"/>
              <a:sym typeface="Lato"/>
            </a:endParaRPr>
          </a:p>
          <a:p>
            <a:pPr marL="457200" lvl="0" indent="-311150" algn="l" rtl="0">
              <a:lnSpc>
                <a:spcPct val="150000"/>
              </a:lnSpc>
              <a:spcBef>
                <a:spcPts val="0"/>
              </a:spcBef>
              <a:spcAft>
                <a:spcPts val="0"/>
              </a:spcAft>
              <a:buClr>
                <a:schemeClr val="dk1"/>
              </a:buClr>
              <a:buSzPts val="1300"/>
              <a:buChar char="●"/>
            </a:pPr>
            <a:r>
              <a:rPr lang="en-GB" sz="1300" b="1">
                <a:solidFill>
                  <a:schemeClr val="dk1"/>
                </a:solidFill>
                <a:latin typeface="Lato"/>
                <a:ea typeface="Lato"/>
                <a:cs typeface="Lato"/>
                <a:sym typeface="Lato"/>
              </a:rPr>
              <a:t>Day of Birth: </a:t>
            </a:r>
            <a:r>
              <a:rPr lang="en-GB" sz="1300">
                <a:solidFill>
                  <a:schemeClr val="dk1"/>
                </a:solidFill>
                <a:latin typeface="Lato"/>
                <a:ea typeface="Lato"/>
                <a:cs typeface="Lato"/>
                <a:sym typeface="Lato"/>
              </a:rPr>
              <a:t>Day the agent was born.</a:t>
            </a:r>
            <a:endParaRPr sz="1300">
              <a:solidFill>
                <a:schemeClr val="dk1"/>
              </a:solidFill>
              <a:latin typeface="Lato"/>
              <a:ea typeface="Lato"/>
              <a:cs typeface="Lato"/>
              <a:sym typeface="Lato"/>
            </a:endParaRPr>
          </a:p>
          <a:p>
            <a:pPr marL="457200" marR="0" lvl="0" indent="0" algn="l" rtl="0">
              <a:lnSpc>
                <a:spcPct val="115000"/>
              </a:lnSpc>
              <a:spcBef>
                <a:spcPts val="0"/>
              </a:spcBef>
              <a:spcAft>
                <a:spcPts val="0"/>
              </a:spcAft>
              <a:buNone/>
            </a:pPr>
            <a:endParaRPr sz="1300" b="1">
              <a:solidFill>
                <a:schemeClr val="dk1"/>
              </a:solidFill>
              <a:latin typeface="Lato"/>
              <a:ea typeface="Lato"/>
              <a:cs typeface="Lato"/>
              <a:sym typeface="Lato"/>
            </a:endParaRPr>
          </a:p>
        </p:txBody>
      </p:sp>
      <p:sp>
        <p:nvSpPr>
          <p:cNvPr id="73" name="Google Shape;73;p5"/>
          <p:cNvSpPr txBox="1"/>
          <p:nvPr/>
        </p:nvSpPr>
        <p:spPr>
          <a:xfrm>
            <a:off x="535625" y="1117075"/>
            <a:ext cx="4175100" cy="38352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chemeClr val="dk1"/>
              </a:buClr>
              <a:buSzPts val="1300"/>
              <a:buFont typeface="Lato"/>
              <a:buChar char="➢"/>
            </a:pPr>
            <a:r>
              <a:rPr lang="en-GB" sz="1300" b="1">
                <a:solidFill>
                  <a:schemeClr val="dk1"/>
                </a:solidFill>
                <a:latin typeface="Lato"/>
                <a:ea typeface="Lato"/>
                <a:cs typeface="Lato"/>
                <a:sym typeface="Lato"/>
              </a:rPr>
              <a:t>Tickets Sheet: </a:t>
            </a:r>
            <a:r>
              <a:rPr lang="en-GB" sz="1300">
                <a:solidFill>
                  <a:schemeClr val="dk1"/>
                </a:solidFill>
                <a:latin typeface="Lato"/>
                <a:ea typeface="Lato"/>
                <a:cs typeface="Lato"/>
                <a:sym typeface="Lato"/>
              </a:rPr>
              <a:t>Contains information about IT support tickets.</a:t>
            </a:r>
            <a:endParaRPr sz="1300">
              <a:solidFill>
                <a:schemeClr val="dk1"/>
              </a:solidFill>
              <a:latin typeface="Lato"/>
              <a:ea typeface="Lato"/>
              <a:cs typeface="Lato"/>
              <a:sym typeface="Lato"/>
            </a:endParaRPr>
          </a:p>
          <a:p>
            <a:pPr marL="457200" lvl="0" indent="-311150" algn="l" rtl="0">
              <a:lnSpc>
                <a:spcPct val="100000"/>
              </a:lnSpc>
              <a:spcBef>
                <a:spcPts val="0"/>
              </a:spcBef>
              <a:spcAft>
                <a:spcPts val="0"/>
              </a:spcAft>
              <a:buClr>
                <a:schemeClr val="dk1"/>
              </a:buClr>
              <a:buSzPts val="1300"/>
              <a:buChar char="●"/>
            </a:pPr>
            <a:r>
              <a:rPr lang="en-GB" sz="1300" b="1">
                <a:solidFill>
                  <a:schemeClr val="dk1"/>
                </a:solidFill>
                <a:latin typeface="Lato"/>
                <a:ea typeface="Lato"/>
                <a:cs typeface="Lato"/>
                <a:sym typeface="Lato"/>
              </a:rPr>
              <a:t>ID: </a:t>
            </a:r>
            <a:r>
              <a:rPr lang="en-GB" sz="1300">
                <a:solidFill>
                  <a:schemeClr val="dk1"/>
                </a:solidFill>
                <a:latin typeface="Lato"/>
                <a:ea typeface="Lato"/>
                <a:cs typeface="Lato"/>
                <a:sym typeface="Lato"/>
              </a:rPr>
              <a:t>Unique identifier for the ticket.</a:t>
            </a:r>
            <a:endParaRPr sz="1300">
              <a:solidFill>
                <a:schemeClr val="dk1"/>
              </a:solidFill>
              <a:latin typeface="Lato"/>
              <a:ea typeface="Lato"/>
              <a:cs typeface="Lato"/>
              <a:sym typeface="Lato"/>
            </a:endParaRPr>
          </a:p>
          <a:p>
            <a:pPr marL="457200" lvl="0" indent="-311150" algn="l" rtl="0">
              <a:lnSpc>
                <a:spcPct val="100000"/>
              </a:lnSpc>
              <a:spcBef>
                <a:spcPts val="1000"/>
              </a:spcBef>
              <a:spcAft>
                <a:spcPts val="0"/>
              </a:spcAft>
              <a:buClr>
                <a:schemeClr val="dk1"/>
              </a:buClr>
              <a:buSzPts val="1300"/>
              <a:buChar char="●"/>
            </a:pPr>
            <a:r>
              <a:rPr lang="en-GB" sz="1300" b="1">
                <a:solidFill>
                  <a:schemeClr val="dk1"/>
                </a:solidFill>
                <a:latin typeface="Lato"/>
                <a:ea typeface="Lato"/>
                <a:cs typeface="Lato"/>
                <a:sym typeface="Lato"/>
              </a:rPr>
              <a:t>Ticket Fecha: </a:t>
            </a:r>
            <a:r>
              <a:rPr lang="en-GB" sz="1300">
                <a:solidFill>
                  <a:schemeClr val="dk1"/>
                </a:solidFill>
                <a:latin typeface="Lato"/>
                <a:ea typeface="Lato"/>
                <a:cs typeface="Lato"/>
                <a:sym typeface="Lato"/>
              </a:rPr>
              <a:t>Date of the ticket.</a:t>
            </a:r>
            <a:endParaRPr sz="1300">
              <a:solidFill>
                <a:schemeClr val="dk1"/>
              </a:solidFill>
              <a:latin typeface="Lato"/>
              <a:ea typeface="Lato"/>
              <a:cs typeface="Lato"/>
              <a:sym typeface="Lato"/>
            </a:endParaRPr>
          </a:p>
          <a:p>
            <a:pPr marL="457200" lvl="0" indent="-311150" algn="l" rtl="0">
              <a:lnSpc>
                <a:spcPct val="100000"/>
              </a:lnSpc>
              <a:spcBef>
                <a:spcPts val="1000"/>
              </a:spcBef>
              <a:spcAft>
                <a:spcPts val="0"/>
              </a:spcAft>
              <a:buClr>
                <a:schemeClr val="dk1"/>
              </a:buClr>
              <a:buSzPts val="1300"/>
              <a:buChar char="●"/>
            </a:pPr>
            <a:r>
              <a:rPr lang="en-GB" sz="1300" b="1">
                <a:solidFill>
                  <a:schemeClr val="dk1"/>
                </a:solidFill>
                <a:latin typeface="Lato"/>
                <a:ea typeface="Lato"/>
                <a:cs typeface="Lato"/>
                <a:sym typeface="Lato"/>
              </a:rPr>
              <a:t>Employee ID:</a:t>
            </a:r>
            <a:r>
              <a:rPr lang="en-GB" sz="1300">
                <a:solidFill>
                  <a:schemeClr val="dk1"/>
                </a:solidFill>
                <a:latin typeface="Lato"/>
                <a:ea typeface="Lato"/>
                <a:cs typeface="Lato"/>
                <a:sym typeface="Lato"/>
              </a:rPr>
              <a:t> ID of the employee who raised the ticket.</a:t>
            </a:r>
            <a:endParaRPr sz="1300">
              <a:solidFill>
                <a:schemeClr val="dk1"/>
              </a:solidFill>
              <a:latin typeface="Lato"/>
              <a:ea typeface="Lato"/>
              <a:cs typeface="Lato"/>
              <a:sym typeface="Lato"/>
            </a:endParaRPr>
          </a:p>
          <a:p>
            <a:pPr marL="457200" lvl="0" indent="-311150" algn="l" rtl="0">
              <a:lnSpc>
                <a:spcPct val="100000"/>
              </a:lnSpc>
              <a:spcBef>
                <a:spcPts val="1000"/>
              </a:spcBef>
              <a:spcAft>
                <a:spcPts val="0"/>
              </a:spcAft>
              <a:buClr>
                <a:schemeClr val="dk1"/>
              </a:buClr>
              <a:buSzPts val="1300"/>
              <a:buChar char="●"/>
            </a:pPr>
            <a:r>
              <a:rPr lang="en-GB" sz="1300" b="1">
                <a:solidFill>
                  <a:schemeClr val="dk1"/>
                </a:solidFill>
                <a:latin typeface="Lato"/>
                <a:ea typeface="Lato"/>
                <a:cs typeface="Lato"/>
                <a:sym typeface="Lato"/>
              </a:rPr>
              <a:t>Agent ID:</a:t>
            </a:r>
            <a:r>
              <a:rPr lang="en-GB" sz="1300">
                <a:solidFill>
                  <a:schemeClr val="dk1"/>
                </a:solidFill>
                <a:latin typeface="Lato"/>
                <a:ea typeface="Lato"/>
                <a:cs typeface="Lato"/>
                <a:sym typeface="Lato"/>
              </a:rPr>
              <a:t> ID of the agent assigned to the ticket.</a:t>
            </a:r>
            <a:endParaRPr sz="1300">
              <a:solidFill>
                <a:schemeClr val="dk1"/>
              </a:solidFill>
              <a:latin typeface="Lato"/>
              <a:ea typeface="Lato"/>
              <a:cs typeface="Lato"/>
              <a:sym typeface="Lato"/>
            </a:endParaRPr>
          </a:p>
          <a:p>
            <a:pPr marL="457200" lvl="0" indent="-311150" algn="l" rtl="0">
              <a:lnSpc>
                <a:spcPct val="100000"/>
              </a:lnSpc>
              <a:spcBef>
                <a:spcPts val="1000"/>
              </a:spcBef>
              <a:spcAft>
                <a:spcPts val="0"/>
              </a:spcAft>
              <a:buClr>
                <a:schemeClr val="dk1"/>
              </a:buClr>
              <a:buSzPts val="1300"/>
              <a:buChar char="●"/>
            </a:pPr>
            <a:r>
              <a:rPr lang="en-GB" sz="1300" b="1">
                <a:solidFill>
                  <a:schemeClr val="dk1"/>
                </a:solidFill>
                <a:latin typeface="Lato"/>
                <a:ea typeface="Lato"/>
                <a:cs typeface="Lato"/>
                <a:sym typeface="Lato"/>
              </a:rPr>
              <a:t>Request Category:</a:t>
            </a:r>
            <a:r>
              <a:rPr lang="en-GB" sz="1300">
                <a:solidFill>
                  <a:schemeClr val="dk1"/>
                </a:solidFill>
                <a:latin typeface="Lato"/>
                <a:ea typeface="Lato"/>
                <a:cs typeface="Lato"/>
                <a:sym typeface="Lato"/>
              </a:rPr>
              <a:t> Category of the request (e.g., Login Access, System, Software).</a:t>
            </a:r>
            <a:endParaRPr sz="1300">
              <a:solidFill>
                <a:schemeClr val="dk1"/>
              </a:solidFill>
              <a:latin typeface="Lato"/>
              <a:ea typeface="Lato"/>
              <a:cs typeface="Lato"/>
              <a:sym typeface="Lato"/>
            </a:endParaRPr>
          </a:p>
          <a:p>
            <a:pPr marL="457200" lvl="0" indent="-311150" algn="l" rtl="0">
              <a:lnSpc>
                <a:spcPct val="100000"/>
              </a:lnSpc>
              <a:spcBef>
                <a:spcPts val="1000"/>
              </a:spcBef>
              <a:spcAft>
                <a:spcPts val="0"/>
              </a:spcAft>
              <a:buClr>
                <a:schemeClr val="dk1"/>
              </a:buClr>
              <a:buSzPts val="1300"/>
              <a:buChar char="●"/>
            </a:pPr>
            <a:r>
              <a:rPr lang="en-GB" sz="1300" b="1">
                <a:solidFill>
                  <a:schemeClr val="dk1"/>
                </a:solidFill>
                <a:latin typeface="Lato"/>
                <a:ea typeface="Lato"/>
                <a:cs typeface="Lato"/>
                <a:sym typeface="Lato"/>
              </a:rPr>
              <a:t>Issue Type: </a:t>
            </a:r>
            <a:r>
              <a:rPr lang="en-GB" sz="1300">
                <a:solidFill>
                  <a:schemeClr val="dk1"/>
                </a:solidFill>
                <a:latin typeface="Lato"/>
                <a:ea typeface="Lato"/>
                <a:cs typeface="Lato"/>
                <a:sym typeface="Lato"/>
              </a:rPr>
              <a:t>Type of issue (e.g., IT Error, IT Request).</a:t>
            </a:r>
            <a:endParaRPr sz="1300">
              <a:solidFill>
                <a:schemeClr val="dk1"/>
              </a:solidFill>
              <a:latin typeface="Lato"/>
              <a:ea typeface="Lato"/>
              <a:cs typeface="Lato"/>
              <a:sym typeface="Lato"/>
            </a:endParaRPr>
          </a:p>
          <a:p>
            <a:pPr marL="457200" lvl="0" indent="-311150" algn="l" rtl="0">
              <a:lnSpc>
                <a:spcPct val="100000"/>
              </a:lnSpc>
              <a:spcBef>
                <a:spcPts val="1000"/>
              </a:spcBef>
              <a:spcAft>
                <a:spcPts val="0"/>
              </a:spcAft>
              <a:buClr>
                <a:schemeClr val="dk1"/>
              </a:buClr>
              <a:buSzPts val="1300"/>
              <a:buChar char="●"/>
            </a:pPr>
            <a:r>
              <a:rPr lang="en-GB" sz="1300">
                <a:solidFill>
                  <a:schemeClr val="dk1"/>
                </a:solidFill>
                <a:latin typeface="Lato"/>
                <a:ea typeface="Lato"/>
                <a:cs typeface="Lato"/>
                <a:sym typeface="Lato"/>
              </a:rPr>
              <a:t>Severity: Severity of the issue.</a:t>
            </a:r>
            <a:endParaRPr sz="1300">
              <a:solidFill>
                <a:schemeClr val="dk1"/>
              </a:solidFill>
              <a:latin typeface="Lato"/>
              <a:ea typeface="Lato"/>
              <a:cs typeface="Lato"/>
              <a:sym typeface="Lato"/>
            </a:endParaRPr>
          </a:p>
          <a:p>
            <a:pPr marL="457200" lvl="0" indent="-311150" algn="l" rtl="0">
              <a:lnSpc>
                <a:spcPct val="100000"/>
              </a:lnSpc>
              <a:spcBef>
                <a:spcPts val="1000"/>
              </a:spcBef>
              <a:spcAft>
                <a:spcPts val="0"/>
              </a:spcAft>
              <a:buClr>
                <a:schemeClr val="dk1"/>
              </a:buClr>
              <a:buSzPts val="1300"/>
              <a:buChar char="●"/>
            </a:pPr>
            <a:r>
              <a:rPr lang="en-GB" sz="1300" b="1">
                <a:solidFill>
                  <a:schemeClr val="dk1"/>
                </a:solidFill>
                <a:latin typeface="Lato"/>
                <a:ea typeface="Lato"/>
                <a:cs typeface="Lato"/>
                <a:sym typeface="Lato"/>
              </a:rPr>
              <a:t>Priority: </a:t>
            </a:r>
            <a:r>
              <a:rPr lang="en-GB" sz="1300">
                <a:solidFill>
                  <a:schemeClr val="dk1"/>
                </a:solidFill>
                <a:latin typeface="Lato"/>
                <a:ea typeface="Lato"/>
                <a:cs typeface="Lato"/>
                <a:sym typeface="Lato"/>
              </a:rPr>
              <a:t>Priority level of the issue.</a:t>
            </a:r>
            <a:endParaRPr sz="1300">
              <a:solidFill>
                <a:schemeClr val="dk1"/>
              </a:solidFill>
              <a:latin typeface="Lato"/>
              <a:ea typeface="Lato"/>
              <a:cs typeface="Lato"/>
              <a:sym typeface="Lato"/>
            </a:endParaRPr>
          </a:p>
          <a:p>
            <a:pPr marL="0" marR="0" lvl="0" indent="0" algn="l" rtl="0">
              <a:lnSpc>
                <a:spcPct val="115000"/>
              </a:lnSpc>
              <a:spcBef>
                <a:spcPts val="1000"/>
              </a:spcBef>
              <a:spcAft>
                <a:spcPts val="0"/>
              </a:spcAft>
              <a:buClr>
                <a:srgbClr val="000000"/>
              </a:buClr>
              <a:buSzPts val="1200"/>
              <a:buFont typeface="Arial"/>
              <a:buNone/>
            </a:pPr>
            <a:endParaRPr sz="1200" b="1" i="0" u="none" strike="noStrike" cap="none">
              <a:solidFill>
                <a:schemeClr val="dk1"/>
              </a:solidFill>
              <a:latin typeface="Lato"/>
              <a:ea typeface="Lato"/>
              <a:cs typeface="Lato"/>
              <a:sym typeface="Lato"/>
            </a:endParaRPr>
          </a:p>
          <a:p>
            <a:pPr marL="457200" marR="0" lvl="0" indent="0" algn="l" rtl="0">
              <a:lnSpc>
                <a:spcPct val="115000"/>
              </a:lnSpc>
              <a:spcBef>
                <a:spcPts val="0"/>
              </a:spcBef>
              <a:spcAft>
                <a:spcPts val="0"/>
              </a:spcAft>
              <a:buClr>
                <a:schemeClr val="dk1"/>
              </a:buClr>
              <a:buSzPts val="1100"/>
              <a:buFont typeface="Arial"/>
              <a:buNone/>
            </a:pPr>
            <a:endParaRPr sz="1800" b="1" i="0" u="none" strike="noStrike" cap="none">
              <a:solidFill>
                <a:schemeClr val="dk1"/>
              </a:solidFill>
              <a:latin typeface="Lato"/>
              <a:ea typeface="Lato"/>
              <a:cs typeface="Lato"/>
              <a:sym typeface="Lato"/>
            </a:endParaRPr>
          </a:p>
          <a:p>
            <a:pPr marL="457200" marR="0" lvl="0" indent="0" algn="l" rtl="0">
              <a:lnSpc>
                <a:spcPct val="115000"/>
              </a:lnSpc>
              <a:spcBef>
                <a:spcPts val="0"/>
              </a:spcBef>
              <a:spcAft>
                <a:spcPts val="0"/>
              </a:spcAft>
              <a:buClr>
                <a:schemeClr val="dk1"/>
              </a:buClr>
              <a:buSzPts val="1100"/>
              <a:buFont typeface="Arial"/>
              <a:buNone/>
            </a:pPr>
            <a:endParaRPr sz="1800" b="0" i="0" u="none" strike="noStrike" cap="none">
              <a:solidFill>
                <a:schemeClr val="dk1"/>
              </a:solidFill>
              <a:latin typeface="Lato"/>
              <a:ea typeface="Lato"/>
              <a:cs typeface="Lato"/>
              <a:sym typeface="Lato"/>
            </a:endParaRPr>
          </a:p>
          <a:p>
            <a:pPr marL="457200" marR="0" lvl="0" indent="0" algn="l" rtl="0">
              <a:lnSpc>
                <a:spcPct val="115000"/>
              </a:lnSpc>
              <a:spcBef>
                <a:spcPts val="0"/>
              </a:spcBef>
              <a:spcAft>
                <a:spcPts val="0"/>
              </a:spcAft>
              <a:buClr>
                <a:schemeClr val="dk1"/>
              </a:buClr>
              <a:buSzPts val="1100"/>
              <a:buFont typeface="Arial"/>
              <a:buNone/>
            </a:pPr>
            <a:endParaRPr sz="1800" b="0" i="0" u="none" strike="noStrike" cap="none">
              <a:solidFill>
                <a:schemeClr val="dk1"/>
              </a:solidFill>
              <a:latin typeface="Lato"/>
              <a:ea typeface="Lato"/>
              <a:cs typeface="Lato"/>
              <a:sym typeface="Lato"/>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chemeClr val="dk1"/>
              </a:solidFill>
              <a:latin typeface="Lato"/>
              <a:ea typeface="Lato"/>
              <a:cs typeface="Lato"/>
              <a:sym typeface="Lato"/>
            </a:endParaRPr>
          </a:p>
          <a:p>
            <a:pPr marL="457200" marR="0" lvl="0" indent="0" algn="l" rtl="0">
              <a:lnSpc>
                <a:spcPct val="115000"/>
              </a:lnSpc>
              <a:spcBef>
                <a:spcPts val="0"/>
              </a:spcBef>
              <a:spcAft>
                <a:spcPts val="0"/>
              </a:spcAft>
              <a:buClr>
                <a:srgbClr val="000000"/>
              </a:buClr>
              <a:buSzPts val="1200"/>
              <a:buFont typeface="Arial"/>
              <a:buNone/>
            </a:pPr>
            <a:endParaRPr sz="1200" b="0" i="0" u="none" strike="noStrike" cap="none">
              <a:solidFill>
                <a:schemeClr val="dk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6" name="TextBox 5">
            <a:extLst>
              <a:ext uri="{FF2B5EF4-FFF2-40B4-BE49-F238E27FC236}">
                <a16:creationId xmlns:a16="http://schemas.microsoft.com/office/drawing/2014/main" id="{B76CC687-C4D2-9F9A-2D27-840B55F19AD1}"/>
              </a:ext>
            </a:extLst>
          </p:cNvPr>
          <p:cNvSpPr txBox="1"/>
          <p:nvPr/>
        </p:nvSpPr>
        <p:spPr>
          <a:xfrm>
            <a:off x="1371600" y="4126853"/>
            <a:ext cx="6400800" cy="499047"/>
          </a:xfrm>
          <a:prstGeom prst="rect">
            <a:avLst/>
          </a:prstGeom>
          <a:noFill/>
        </p:spPr>
        <p:txBody>
          <a:bodyPr wrap="square" rtlCol="0">
            <a:spAutoFit/>
          </a:bodyPr>
          <a:lstStyle/>
          <a:p>
            <a:pPr marL="231775" marR="0" indent="-231775">
              <a:lnSpc>
                <a:spcPct val="115000"/>
              </a:lnSpc>
              <a:spcBef>
                <a:spcPts val="0"/>
              </a:spcBef>
              <a:spcAft>
                <a:spcPts val="0"/>
              </a:spcAft>
              <a:buFont typeface="Arial" panose="020B0604020202020204" pitchFamily="34" charset="0"/>
              <a:buChar char="•"/>
            </a:pPr>
            <a:r>
              <a:rPr lang="en-US" sz="1200" dirty="0">
                <a:effectLst/>
                <a:latin typeface="Bahnschrift Light" panose="020B0502040204020203" pitchFamily="34" charset="0"/>
                <a:ea typeface="Arial" panose="020B0604020202020204" pitchFamily="34" charset="0"/>
              </a:rPr>
              <a:t>Number of tickets raised are increasing per year on average of 58 percent per year.</a:t>
            </a:r>
          </a:p>
          <a:p>
            <a:pPr marL="231775" marR="0" indent="-231775">
              <a:lnSpc>
                <a:spcPct val="115000"/>
              </a:lnSpc>
              <a:spcBef>
                <a:spcPts val="0"/>
              </a:spcBef>
              <a:spcAft>
                <a:spcPts val="0"/>
              </a:spcAft>
              <a:buFont typeface="Arial" panose="020B0604020202020204" pitchFamily="34" charset="0"/>
              <a:buChar char="•"/>
            </a:pPr>
            <a:r>
              <a:rPr lang="en-US" sz="1200" dirty="0">
                <a:effectLst/>
                <a:latin typeface="Bahnschrift Light" panose="020B0502040204020203" pitchFamily="34" charset="0"/>
                <a:ea typeface="Arial" panose="020B0604020202020204" pitchFamily="34" charset="0"/>
              </a:rPr>
              <a:t>There was 35.3% increase in tickets from 2019 to 2020.</a:t>
            </a:r>
            <a:endParaRPr lang="en-IN" sz="1200" dirty="0">
              <a:effectLst/>
              <a:latin typeface="Bahnschrift Light" panose="020B0502040204020203" pitchFamily="34" charset="0"/>
              <a:ea typeface="Arial" panose="020B0604020202020204" pitchFamily="34" charset="0"/>
            </a:endParaRPr>
          </a:p>
        </p:txBody>
      </p:sp>
      <p:graphicFrame>
        <p:nvGraphicFramePr>
          <p:cNvPr id="3" name="Chart 2">
            <a:extLst>
              <a:ext uri="{FF2B5EF4-FFF2-40B4-BE49-F238E27FC236}">
                <a16:creationId xmlns:a16="http://schemas.microsoft.com/office/drawing/2014/main" id="{9F4143C6-E1B4-4ADE-857C-080330C4BF2E}"/>
              </a:ext>
            </a:extLst>
          </p:cNvPr>
          <p:cNvGraphicFramePr>
            <a:graphicFrameLocks/>
          </p:cNvGraphicFramePr>
          <p:nvPr>
            <p:extLst>
              <p:ext uri="{D42A27DB-BD31-4B8C-83A1-F6EECF244321}">
                <p14:modId xmlns:p14="http://schemas.microsoft.com/office/powerpoint/2010/main" val="3055961144"/>
              </p:ext>
            </p:extLst>
          </p:nvPr>
        </p:nvGraphicFramePr>
        <p:xfrm>
          <a:off x="1968103" y="1253044"/>
          <a:ext cx="5207794" cy="2605234"/>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a:extLst>
              <a:ext uri="{FF2B5EF4-FFF2-40B4-BE49-F238E27FC236}">
                <a16:creationId xmlns:a16="http://schemas.microsoft.com/office/drawing/2014/main" id="{A2F56625-04BF-8E16-B78C-8B228422BAB4}"/>
              </a:ext>
            </a:extLst>
          </p:cNvPr>
          <p:cNvSpPr txBox="1"/>
          <p:nvPr/>
        </p:nvSpPr>
        <p:spPr>
          <a:xfrm>
            <a:off x="2913533" y="584359"/>
            <a:ext cx="3316935" cy="400110"/>
          </a:xfrm>
          <a:prstGeom prst="rect">
            <a:avLst/>
          </a:prstGeom>
          <a:noFill/>
        </p:spPr>
        <p:txBody>
          <a:bodyPr wrap="none" rtlCol="0">
            <a:spAutoFit/>
          </a:bodyPr>
          <a:lstStyle/>
          <a:p>
            <a:pPr algn="ctr"/>
            <a:r>
              <a:rPr lang="en-US" sz="1800" b="1" dirty="0">
                <a:solidFill>
                  <a:schemeClr val="dk1"/>
                </a:solidFill>
                <a:latin typeface="Lato"/>
                <a:cs typeface="Lato"/>
              </a:rPr>
              <a:t>Tickets</a:t>
            </a:r>
            <a:r>
              <a:rPr lang="en-US" sz="2000" dirty="0">
                <a:latin typeface="Bahnschrift SemiBold" panose="020B0502040204020203" pitchFamily="34" charset="0"/>
              </a:rPr>
              <a:t> </a:t>
            </a:r>
            <a:r>
              <a:rPr lang="en-US" sz="1800" b="1" dirty="0">
                <a:solidFill>
                  <a:schemeClr val="dk1"/>
                </a:solidFill>
                <a:latin typeface="Lato"/>
                <a:cs typeface="Lato"/>
              </a:rPr>
              <a:t>volume</a:t>
            </a:r>
            <a:r>
              <a:rPr lang="en-US" sz="2000" dirty="0">
                <a:latin typeface="Bahnschrift SemiBold" panose="020B0502040204020203" pitchFamily="34" charset="0"/>
              </a:rPr>
              <a:t> </a:t>
            </a:r>
            <a:r>
              <a:rPr lang="en-US" sz="1800" b="1" dirty="0">
                <a:solidFill>
                  <a:schemeClr val="dk1"/>
                </a:solidFill>
                <a:latin typeface="Lato"/>
                <a:cs typeface="Lato"/>
              </a:rPr>
              <a:t>over</a:t>
            </a:r>
            <a:r>
              <a:rPr lang="en-US" sz="2000" dirty="0">
                <a:latin typeface="Bahnschrift SemiBold" panose="020B0502040204020203" pitchFamily="34" charset="0"/>
              </a:rPr>
              <a:t> </a:t>
            </a:r>
            <a:r>
              <a:rPr lang="en-US" sz="1800" b="1" dirty="0">
                <a:solidFill>
                  <a:schemeClr val="dk1"/>
                </a:solidFill>
                <a:latin typeface="Lato"/>
                <a:cs typeface="Lato"/>
              </a:rPr>
              <a:t>the</a:t>
            </a:r>
            <a:r>
              <a:rPr lang="en-US" sz="2000" dirty="0">
                <a:latin typeface="Bahnschrift SemiBold" panose="020B0502040204020203" pitchFamily="34" charset="0"/>
              </a:rPr>
              <a:t> </a:t>
            </a:r>
            <a:r>
              <a:rPr lang="en-US" sz="1800" b="1" dirty="0">
                <a:solidFill>
                  <a:schemeClr val="dk1"/>
                </a:solidFill>
                <a:latin typeface="Lato"/>
                <a:cs typeface="Lato"/>
              </a:rPr>
              <a:t>years</a:t>
            </a:r>
            <a:endParaRPr lang="en-IN" sz="1800" b="1" dirty="0">
              <a:solidFill>
                <a:schemeClr val="dk1"/>
              </a:solidFill>
              <a:latin typeface="Lato"/>
              <a:cs typeface="Lato"/>
            </a:endParaRPr>
          </a:p>
        </p:txBody>
      </p:sp>
    </p:spTree>
  </p:cSld>
  <p:clrMapOvr>
    <a:overrideClrMapping bg1="lt1" tx1="dk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4" name="TextBox 3">
            <a:extLst>
              <a:ext uri="{FF2B5EF4-FFF2-40B4-BE49-F238E27FC236}">
                <a16:creationId xmlns:a16="http://schemas.microsoft.com/office/drawing/2014/main" id="{325772DB-CD38-3D16-2C00-C672A929CEAA}"/>
              </a:ext>
            </a:extLst>
          </p:cNvPr>
          <p:cNvSpPr txBox="1"/>
          <p:nvPr/>
        </p:nvSpPr>
        <p:spPr>
          <a:xfrm>
            <a:off x="1371601" y="4263442"/>
            <a:ext cx="6400800" cy="499047"/>
          </a:xfrm>
          <a:prstGeom prst="rect">
            <a:avLst/>
          </a:prstGeom>
          <a:noFill/>
        </p:spPr>
        <p:txBody>
          <a:bodyPr wrap="square" rtlCol="0">
            <a:spAutoFit/>
          </a:bodyPr>
          <a:lstStyle>
            <a:defPPr marR="0" lvl="0" algn="l" rtl="0">
              <a:lnSpc>
                <a:spcPct val="100000"/>
              </a:lnSpc>
              <a:spcBef>
                <a:spcPts val="0"/>
              </a:spcBef>
              <a:spcAft>
                <a:spcPts val="0"/>
              </a:spcAft>
              <a:defRPr/>
            </a:defPPr>
            <a:lvl1pPr marL="231775" indent="-231775">
              <a:lnSpc>
                <a:spcPct val="115000"/>
              </a:lnSpc>
              <a:buFont typeface="Arial" panose="020B0604020202020204" pitchFamily="34" charset="0"/>
              <a:buChar char="•"/>
              <a:defRPr sz="1200">
                <a:effectLst/>
                <a:latin typeface="Bahnschrift Light" panose="020B0502040204020203" pitchFamily="34" charset="0"/>
                <a:ea typeface="Arial" panose="020B0604020202020204" pitchFamily="34" charset="0"/>
              </a:defRPr>
            </a:lvl1pPr>
          </a:lstStyle>
          <a:p>
            <a:r>
              <a:rPr lang="en-US" dirty="0"/>
              <a:t>Maximum tickets raised are in system category with login access having second highest number of tickets.</a:t>
            </a:r>
            <a:endParaRPr lang="en-IN" dirty="0"/>
          </a:p>
        </p:txBody>
      </p:sp>
      <p:sp>
        <p:nvSpPr>
          <p:cNvPr id="11" name="TextBox 10">
            <a:extLst>
              <a:ext uri="{FF2B5EF4-FFF2-40B4-BE49-F238E27FC236}">
                <a16:creationId xmlns:a16="http://schemas.microsoft.com/office/drawing/2014/main" id="{458F0FA6-362D-0A8E-E689-01C33A75C249}"/>
              </a:ext>
            </a:extLst>
          </p:cNvPr>
          <p:cNvSpPr txBox="1"/>
          <p:nvPr/>
        </p:nvSpPr>
        <p:spPr>
          <a:xfrm>
            <a:off x="2532771" y="435769"/>
            <a:ext cx="4078457" cy="369332"/>
          </a:xfrm>
          <a:prstGeom prst="rect">
            <a:avLst/>
          </a:prstGeom>
          <a:noFill/>
        </p:spPr>
        <p:txBody>
          <a:bodyPr wrap="square" rtlCol="0">
            <a:spAutoFit/>
          </a:bodyPr>
          <a:lstStyle/>
          <a:p>
            <a:pPr algn="ctr" rtl="0">
              <a:spcBef>
                <a:spcPts val="0"/>
              </a:spcBef>
              <a:spcAft>
                <a:spcPts val="0"/>
              </a:spcAft>
            </a:pPr>
            <a:r>
              <a:rPr lang="en-US" sz="1800" b="1" dirty="0">
                <a:solidFill>
                  <a:schemeClr val="dk1"/>
                </a:solidFill>
                <a:latin typeface="Lato"/>
                <a:cs typeface="Lato"/>
              </a:rPr>
              <a:t>Ticket distribution by Resolution time</a:t>
            </a:r>
          </a:p>
        </p:txBody>
      </p:sp>
      <p:graphicFrame>
        <p:nvGraphicFramePr>
          <p:cNvPr id="3" name="Chart 2">
            <a:extLst>
              <a:ext uri="{FF2B5EF4-FFF2-40B4-BE49-F238E27FC236}">
                <a16:creationId xmlns:a16="http://schemas.microsoft.com/office/drawing/2014/main" id="{12AD10B1-E1F0-48F2-BA1B-B8E422B6E039}"/>
              </a:ext>
            </a:extLst>
          </p:cNvPr>
          <p:cNvGraphicFramePr>
            <a:graphicFrameLocks noChangeAspect="1"/>
          </p:cNvGraphicFramePr>
          <p:nvPr>
            <p:extLst>
              <p:ext uri="{D42A27DB-BD31-4B8C-83A1-F6EECF244321}">
                <p14:modId xmlns:p14="http://schemas.microsoft.com/office/powerpoint/2010/main" val="71951603"/>
              </p:ext>
            </p:extLst>
          </p:nvPr>
        </p:nvGraphicFramePr>
        <p:xfrm>
          <a:off x="2240280" y="1116951"/>
          <a:ext cx="4659807" cy="28346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2311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4" name="TextBox 3">
            <a:extLst>
              <a:ext uri="{FF2B5EF4-FFF2-40B4-BE49-F238E27FC236}">
                <a16:creationId xmlns:a16="http://schemas.microsoft.com/office/drawing/2014/main" id="{325772DB-CD38-3D16-2C00-C672A929CEAA}"/>
              </a:ext>
            </a:extLst>
          </p:cNvPr>
          <p:cNvSpPr txBox="1"/>
          <p:nvPr/>
        </p:nvSpPr>
        <p:spPr>
          <a:xfrm>
            <a:off x="1371601" y="4263442"/>
            <a:ext cx="6400800" cy="499047"/>
          </a:xfrm>
          <a:prstGeom prst="rect">
            <a:avLst/>
          </a:prstGeom>
          <a:noFill/>
        </p:spPr>
        <p:txBody>
          <a:bodyPr wrap="square" rtlCol="0">
            <a:spAutoFit/>
          </a:bodyPr>
          <a:lstStyle>
            <a:defPPr marR="0" lvl="0" algn="l" rtl="0">
              <a:lnSpc>
                <a:spcPct val="100000"/>
              </a:lnSpc>
              <a:spcBef>
                <a:spcPts val="0"/>
              </a:spcBef>
              <a:spcAft>
                <a:spcPts val="0"/>
              </a:spcAft>
              <a:defRPr/>
            </a:defPPr>
            <a:lvl1pPr marL="231775" indent="-231775">
              <a:lnSpc>
                <a:spcPct val="115000"/>
              </a:lnSpc>
              <a:buFont typeface="Arial" panose="020B0604020202020204" pitchFamily="34" charset="0"/>
              <a:buChar char="•"/>
              <a:defRPr sz="1200">
                <a:effectLst/>
                <a:latin typeface="Bahnschrift Light" panose="020B0502040204020203" pitchFamily="34" charset="0"/>
                <a:ea typeface="Arial" panose="020B0604020202020204" pitchFamily="34" charset="0"/>
              </a:defRPr>
            </a:lvl1pPr>
          </a:lstStyle>
          <a:p>
            <a:r>
              <a:rPr lang="en-US" dirty="0"/>
              <a:t>Maximum tickets raised are in system category with login access having second highest number of tickets.</a:t>
            </a:r>
            <a:endParaRPr lang="en-IN" dirty="0"/>
          </a:p>
        </p:txBody>
      </p:sp>
      <p:sp>
        <p:nvSpPr>
          <p:cNvPr id="11" name="TextBox 10">
            <a:extLst>
              <a:ext uri="{FF2B5EF4-FFF2-40B4-BE49-F238E27FC236}">
                <a16:creationId xmlns:a16="http://schemas.microsoft.com/office/drawing/2014/main" id="{458F0FA6-362D-0A8E-E689-01C33A75C249}"/>
              </a:ext>
            </a:extLst>
          </p:cNvPr>
          <p:cNvSpPr txBox="1"/>
          <p:nvPr/>
        </p:nvSpPr>
        <p:spPr>
          <a:xfrm>
            <a:off x="2532771" y="435769"/>
            <a:ext cx="4078457" cy="369332"/>
          </a:xfrm>
          <a:prstGeom prst="rect">
            <a:avLst/>
          </a:prstGeom>
          <a:noFill/>
        </p:spPr>
        <p:txBody>
          <a:bodyPr wrap="square" rtlCol="0">
            <a:spAutoFit/>
          </a:bodyPr>
          <a:lstStyle/>
          <a:p>
            <a:pPr algn="ctr" rtl="0">
              <a:spcBef>
                <a:spcPts val="0"/>
              </a:spcBef>
              <a:spcAft>
                <a:spcPts val="0"/>
              </a:spcAft>
            </a:pPr>
            <a:r>
              <a:rPr lang="en-US" sz="1800" b="1" dirty="0">
                <a:solidFill>
                  <a:schemeClr val="dk1"/>
                </a:solidFill>
                <a:latin typeface="Lato"/>
                <a:cs typeface="Lato"/>
              </a:rPr>
              <a:t>Ticket distribution by satisfaction rate</a:t>
            </a:r>
          </a:p>
        </p:txBody>
      </p:sp>
      <p:graphicFrame>
        <p:nvGraphicFramePr>
          <p:cNvPr id="2" name="Chart 1">
            <a:extLst>
              <a:ext uri="{FF2B5EF4-FFF2-40B4-BE49-F238E27FC236}">
                <a16:creationId xmlns:a16="http://schemas.microsoft.com/office/drawing/2014/main" id="{9C428ED4-ECB2-4C4E-8F1D-3F5FA81CE2AD}"/>
              </a:ext>
            </a:extLst>
          </p:cNvPr>
          <p:cNvGraphicFramePr>
            <a:graphicFrameLocks noChangeAspect="1"/>
          </p:cNvGraphicFramePr>
          <p:nvPr>
            <p:extLst>
              <p:ext uri="{D42A27DB-BD31-4B8C-83A1-F6EECF244321}">
                <p14:modId xmlns:p14="http://schemas.microsoft.com/office/powerpoint/2010/main" val="575584091"/>
              </p:ext>
            </p:extLst>
          </p:nvPr>
        </p:nvGraphicFramePr>
        <p:xfrm>
          <a:off x="2168083" y="1058661"/>
          <a:ext cx="4807835" cy="29260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76105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4" name="TextBox 3">
            <a:extLst>
              <a:ext uri="{FF2B5EF4-FFF2-40B4-BE49-F238E27FC236}">
                <a16:creationId xmlns:a16="http://schemas.microsoft.com/office/drawing/2014/main" id="{325772DB-CD38-3D16-2C00-C672A929CEAA}"/>
              </a:ext>
            </a:extLst>
          </p:cNvPr>
          <p:cNvSpPr txBox="1"/>
          <p:nvPr/>
        </p:nvSpPr>
        <p:spPr>
          <a:xfrm>
            <a:off x="1371601" y="4263442"/>
            <a:ext cx="6400800" cy="499047"/>
          </a:xfrm>
          <a:prstGeom prst="rect">
            <a:avLst/>
          </a:prstGeom>
          <a:noFill/>
        </p:spPr>
        <p:txBody>
          <a:bodyPr wrap="square" rtlCol="0">
            <a:spAutoFit/>
          </a:bodyPr>
          <a:lstStyle>
            <a:defPPr marR="0" lvl="0" algn="l" rtl="0">
              <a:lnSpc>
                <a:spcPct val="100000"/>
              </a:lnSpc>
              <a:spcBef>
                <a:spcPts val="0"/>
              </a:spcBef>
              <a:spcAft>
                <a:spcPts val="0"/>
              </a:spcAft>
              <a:defRPr/>
            </a:defPPr>
            <a:lvl1pPr marL="231775" indent="-231775">
              <a:lnSpc>
                <a:spcPct val="115000"/>
              </a:lnSpc>
              <a:buFont typeface="Arial" panose="020B0604020202020204" pitchFamily="34" charset="0"/>
              <a:buChar char="•"/>
              <a:defRPr sz="1200">
                <a:effectLst/>
                <a:latin typeface="Bahnschrift Light" panose="020B0502040204020203" pitchFamily="34" charset="0"/>
                <a:ea typeface="Arial" panose="020B0604020202020204" pitchFamily="34" charset="0"/>
              </a:defRPr>
            </a:lvl1pPr>
          </a:lstStyle>
          <a:p>
            <a:r>
              <a:rPr lang="en-US" dirty="0"/>
              <a:t>Maximum tickets raised are in system category with login access having second highest number of tickets.</a:t>
            </a:r>
            <a:endParaRPr lang="en-IN" dirty="0"/>
          </a:p>
        </p:txBody>
      </p:sp>
      <p:graphicFrame>
        <p:nvGraphicFramePr>
          <p:cNvPr id="6" name="Chart 5">
            <a:extLst>
              <a:ext uri="{FF2B5EF4-FFF2-40B4-BE49-F238E27FC236}">
                <a16:creationId xmlns:a16="http://schemas.microsoft.com/office/drawing/2014/main" id="{B02A225E-AE71-4E6A-A817-97D9AF62C07C}"/>
              </a:ext>
            </a:extLst>
          </p:cNvPr>
          <p:cNvGraphicFramePr>
            <a:graphicFrameLocks/>
          </p:cNvGraphicFramePr>
          <p:nvPr/>
        </p:nvGraphicFramePr>
        <p:xfrm>
          <a:off x="2564604" y="1073609"/>
          <a:ext cx="4014789" cy="2952103"/>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458F0FA6-362D-0A8E-E689-01C33A75C249}"/>
              </a:ext>
            </a:extLst>
          </p:cNvPr>
          <p:cNvSpPr txBox="1"/>
          <p:nvPr/>
        </p:nvSpPr>
        <p:spPr>
          <a:xfrm>
            <a:off x="2532771" y="435769"/>
            <a:ext cx="4078457" cy="400110"/>
          </a:xfrm>
          <a:prstGeom prst="rect">
            <a:avLst/>
          </a:prstGeom>
          <a:noFill/>
        </p:spPr>
        <p:txBody>
          <a:bodyPr wrap="square" rtlCol="0">
            <a:spAutoFit/>
          </a:bodyPr>
          <a:lstStyle/>
          <a:p>
            <a:pPr algn="ctr" rtl="0">
              <a:spcBef>
                <a:spcPts val="0"/>
              </a:spcBef>
              <a:spcAft>
                <a:spcPts val="0"/>
              </a:spcAft>
            </a:pPr>
            <a:r>
              <a:rPr lang="en-IN" sz="1800" b="1" dirty="0">
                <a:solidFill>
                  <a:schemeClr val="dk1"/>
                </a:solidFill>
                <a:latin typeface="Lato"/>
                <a:cs typeface="Lato"/>
              </a:rPr>
              <a:t>Category</a:t>
            </a:r>
            <a:r>
              <a:rPr lang="en-IN" sz="2000" i="0" kern="1200" spc="100" baseline="0" dirty="0">
                <a:solidFill>
                  <a:schemeClr val="tx1"/>
                </a:solidFill>
                <a:latin typeface="Bahnschrift SemiBold" panose="020B0502040204020203" pitchFamily="34" charset="0"/>
              </a:rPr>
              <a:t> </a:t>
            </a:r>
            <a:r>
              <a:rPr lang="en-IN" sz="1800" b="1" dirty="0">
                <a:solidFill>
                  <a:schemeClr val="dk1"/>
                </a:solidFill>
                <a:latin typeface="Lato"/>
                <a:cs typeface="Lato"/>
              </a:rPr>
              <a:t>wise</a:t>
            </a:r>
            <a:r>
              <a:rPr lang="en-IN" sz="2000" i="0" kern="1200" spc="100" baseline="0" dirty="0">
                <a:solidFill>
                  <a:schemeClr val="tx1"/>
                </a:solidFill>
                <a:latin typeface="Bahnschrift SemiBold" panose="020B0502040204020203" pitchFamily="34" charset="0"/>
              </a:rPr>
              <a:t> </a:t>
            </a:r>
            <a:r>
              <a:rPr lang="en-IN" sz="1800" b="1" dirty="0">
                <a:solidFill>
                  <a:schemeClr val="dk1"/>
                </a:solidFill>
                <a:latin typeface="Lato"/>
                <a:cs typeface="Lato"/>
              </a:rPr>
              <a:t>ticket</a:t>
            </a:r>
            <a:r>
              <a:rPr lang="en-IN" sz="2000" i="0" kern="1200" spc="100" baseline="0" dirty="0">
                <a:solidFill>
                  <a:schemeClr val="tx1"/>
                </a:solidFill>
                <a:latin typeface="Bahnschrift SemiBold" panose="020B0502040204020203" pitchFamily="34" charset="0"/>
              </a:rPr>
              <a:t> </a:t>
            </a:r>
            <a:r>
              <a:rPr lang="en-IN" sz="1800" b="1" dirty="0">
                <a:solidFill>
                  <a:schemeClr val="dk1"/>
                </a:solidFill>
                <a:latin typeface="Lato"/>
                <a:cs typeface="Lato"/>
              </a:rPr>
              <a:t>distribution</a:t>
            </a:r>
          </a:p>
        </p:txBody>
      </p:sp>
    </p:spTree>
    <p:extLst>
      <p:ext uri="{BB962C8B-B14F-4D97-AF65-F5344CB8AC3E}">
        <p14:creationId xmlns:p14="http://schemas.microsoft.com/office/powerpoint/2010/main" val="2748579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4" name="TextBox 3">
            <a:extLst>
              <a:ext uri="{FF2B5EF4-FFF2-40B4-BE49-F238E27FC236}">
                <a16:creationId xmlns:a16="http://schemas.microsoft.com/office/drawing/2014/main" id="{325772DB-CD38-3D16-2C00-C672A929CEAA}"/>
              </a:ext>
            </a:extLst>
          </p:cNvPr>
          <p:cNvSpPr txBox="1"/>
          <p:nvPr/>
        </p:nvSpPr>
        <p:spPr>
          <a:xfrm>
            <a:off x="1371601" y="4263442"/>
            <a:ext cx="6400800" cy="499047"/>
          </a:xfrm>
          <a:prstGeom prst="rect">
            <a:avLst/>
          </a:prstGeom>
          <a:noFill/>
        </p:spPr>
        <p:txBody>
          <a:bodyPr wrap="square" rtlCol="0">
            <a:spAutoFit/>
          </a:bodyPr>
          <a:lstStyle>
            <a:defPPr marR="0" lvl="0" algn="l" rtl="0">
              <a:lnSpc>
                <a:spcPct val="100000"/>
              </a:lnSpc>
              <a:spcBef>
                <a:spcPts val="0"/>
              </a:spcBef>
              <a:spcAft>
                <a:spcPts val="0"/>
              </a:spcAft>
              <a:defRPr/>
            </a:defPPr>
            <a:lvl1pPr marL="231775" indent="-231775">
              <a:lnSpc>
                <a:spcPct val="115000"/>
              </a:lnSpc>
              <a:buFont typeface="Arial" panose="020B0604020202020204" pitchFamily="34" charset="0"/>
              <a:buChar char="•"/>
              <a:defRPr sz="1200">
                <a:effectLst/>
                <a:latin typeface="Bahnschrift Light" panose="020B0502040204020203" pitchFamily="34" charset="0"/>
                <a:ea typeface="Arial" panose="020B0604020202020204" pitchFamily="34" charset="0"/>
              </a:defRPr>
            </a:lvl1pPr>
          </a:lstStyle>
          <a:p>
            <a:r>
              <a:rPr lang="en-US" dirty="0"/>
              <a:t>Maximum tickets raised are in system category with login access having second highest number of tickets.</a:t>
            </a:r>
            <a:endParaRPr lang="en-IN" dirty="0"/>
          </a:p>
        </p:txBody>
      </p:sp>
      <p:sp>
        <p:nvSpPr>
          <p:cNvPr id="11" name="TextBox 10">
            <a:extLst>
              <a:ext uri="{FF2B5EF4-FFF2-40B4-BE49-F238E27FC236}">
                <a16:creationId xmlns:a16="http://schemas.microsoft.com/office/drawing/2014/main" id="{458F0FA6-362D-0A8E-E689-01C33A75C249}"/>
              </a:ext>
            </a:extLst>
          </p:cNvPr>
          <p:cNvSpPr txBox="1"/>
          <p:nvPr/>
        </p:nvSpPr>
        <p:spPr>
          <a:xfrm>
            <a:off x="2532771" y="435769"/>
            <a:ext cx="4078457" cy="400110"/>
          </a:xfrm>
          <a:prstGeom prst="rect">
            <a:avLst/>
          </a:prstGeom>
          <a:noFill/>
        </p:spPr>
        <p:txBody>
          <a:bodyPr wrap="square" rtlCol="0">
            <a:spAutoFit/>
          </a:bodyPr>
          <a:lstStyle/>
          <a:p>
            <a:pPr algn="ctr" rtl="0">
              <a:spcBef>
                <a:spcPts val="0"/>
              </a:spcBef>
              <a:spcAft>
                <a:spcPts val="0"/>
              </a:spcAft>
            </a:pPr>
            <a:r>
              <a:rPr lang="en-IN" sz="1800" b="1" dirty="0">
                <a:solidFill>
                  <a:schemeClr val="dk1"/>
                </a:solidFill>
                <a:latin typeface="Lato"/>
                <a:cs typeface="Lato"/>
              </a:rPr>
              <a:t>Priority wise</a:t>
            </a:r>
            <a:r>
              <a:rPr lang="en-IN" sz="2000" i="0" kern="1200" spc="100" baseline="0" dirty="0">
                <a:solidFill>
                  <a:schemeClr val="tx1"/>
                </a:solidFill>
                <a:latin typeface="Bahnschrift SemiBold" panose="020B0502040204020203" pitchFamily="34" charset="0"/>
              </a:rPr>
              <a:t> </a:t>
            </a:r>
            <a:r>
              <a:rPr lang="en-IN" sz="1800" b="1" dirty="0">
                <a:solidFill>
                  <a:schemeClr val="dk1"/>
                </a:solidFill>
                <a:latin typeface="Lato"/>
                <a:cs typeface="Lato"/>
              </a:rPr>
              <a:t>ticket</a:t>
            </a:r>
            <a:r>
              <a:rPr lang="en-IN" sz="2000" i="0" kern="1200" spc="100" baseline="0" dirty="0">
                <a:solidFill>
                  <a:schemeClr val="tx1"/>
                </a:solidFill>
                <a:latin typeface="Bahnschrift SemiBold" panose="020B0502040204020203" pitchFamily="34" charset="0"/>
              </a:rPr>
              <a:t> </a:t>
            </a:r>
            <a:r>
              <a:rPr lang="en-IN" sz="1800" b="1" dirty="0">
                <a:solidFill>
                  <a:schemeClr val="dk1"/>
                </a:solidFill>
                <a:latin typeface="Lato"/>
                <a:cs typeface="Lato"/>
              </a:rPr>
              <a:t>distribution</a:t>
            </a:r>
          </a:p>
        </p:txBody>
      </p:sp>
      <p:graphicFrame>
        <p:nvGraphicFramePr>
          <p:cNvPr id="2" name="Chart 1">
            <a:extLst>
              <a:ext uri="{FF2B5EF4-FFF2-40B4-BE49-F238E27FC236}">
                <a16:creationId xmlns:a16="http://schemas.microsoft.com/office/drawing/2014/main" id="{DC56F83D-D162-4B49-B13F-DB9C98997757}"/>
              </a:ext>
            </a:extLst>
          </p:cNvPr>
          <p:cNvGraphicFramePr>
            <a:graphicFrameLocks noChangeAspect="1"/>
          </p:cNvGraphicFramePr>
          <p:nvPr>
            <p:extLst>
              <p:ext uri="{D42A27DB-BD31-4B8C-83A1-F6EECF244321}">
                <p14:modId xmlns:p14="http://schemas.microsoft.com/office/powerpoint/2010/main" val="590608574"/>
              </p:ext>
            </p:extLst>
          </p:nvPr>
        </p:nvGraphicFramePr>
        <p:xfrm>
          <a:off x="2942600" y="1086620"/>
          <a:ext cx="3258800" cy="29260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76889167"/>
      </p:ext>
    </p:extLst>
  </p:cSld>
  <p:clrMapOvr>
    <a:masterClrMapping/>
  </p:clrMapOvr>
</p:sld>
</file>

<file path=ppt/theme/theme1.xml><?xml version="1.0" encoding="utf-8"?>
<a:theme xmlns:a="http://schemas.openxmlformats.org/drawingml/2006/main" name="newton">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2.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139</TotalTime>
  <Words>810</Words>
  <Application>Microsoft Office PowerPoint</Application>
  <PresentationFormat>On-screen Show (16:9)</PresentationFormat>
  <Paragraphs>85</Paragraphs>
  <Slides>18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Bahnschrift SemiBold</vt:lpstr>
      <vt:lpstr>Bahnschrift Light</vt:lpstr>
      <vt:lpstr>Arial</vt:lpstr>
      <vt:lpstr>Lato</vt:lpstr>
      <vt:lpstr>newton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Mujumdar Aaditya Nitin</cp:lastModifiedBy>
  <cp:revision>16</cp:revision>
  <dcterms:modified xsi:type="dcterms:W3CDTF">2024-12-19T14:45:09Z</dcterms:modified>
</cp:coreProperties>
</file>