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740783C-36AD-4531-A4C2-AEE8B570468C}" type="datetimeFigureOut">
              <a:rPr lang="en-IN" smtClean="0"/>
              <a:t>02-05-2020</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7E231BC-1DEC-4BC6-9300-A692EA5EE561}" type="slidenum">
              <a:rPr lang="en-IN" smtClean="0"/>
              <a:t>‹#›</a:t>
            </a:fld>
            <a:endParaRPr lang="en-IN"/>
          </a:p>
        </p:txBody>
      </p:sp>
    </p:spTree>
    <p:extLst>
      <p:ext uri="{BB962C8B-B14F-4D97-AF65-F5344CB8AC3E}">
        <p14:creationId xmlns:p14="http://schemas.microsoft.com/office/powerpoint/2010/main" val="114556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40783C-36AD-4531-A4C2-AEE8B570468C}"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E231BC-1DEC-4BC6-9300-A692EA5EE561}" type="slidenum">
              <a:rPr lang="en-IN" smtClean="0"/>
              <a:t>‹#›</a:t>
            </a:fld>
            <a:endParaRPr lang="en-IN"/>
          </a:p>
        </p:txBody>
      </p:sp>
    </p:spTree>
    <p:extLst>
      <p:ext uri="{BB962C8B-B14F-4D97-AF65-F5344CB8AC3E}">
        <p14:creationId xmlns:p14="http://schemas.microsoft.com/office/powerpoint/2010/main" val="865668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740783C-36AD-4531-A4C2-AEE8B570468C}" type="datetimeFigureOut">
              <a:rPr lang="en-IN" smtClean="0"/>
              <a:t>02-05-2020</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7E231BC-1DEC-4BC6-9300-A692EA5EE561}" type="slidenum">
              <a:rPr lang="en-IN" smtClean="0"/>
              <a:t>‹#›</a:t>
            </a:fld>
            <a:endParaRPr lang="en-IN"/>
          </a:p>
        </p:txBody>
      </p:sp>
    </p:spTree>
    <p:extLst>
      <p:ext uri="{BB962C8B-B14F-4D97-AF65-F5344CB8AC3E}">
        <p14:creationId xmlns:p14="http://schemas.microsoft.com/office/powerpoint/2010/main" val="256115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40783C-36AD-4531-A4C2-AEE8B570468C}" type="datetimeFigureOut">
              <a:rPr lang="en-IN" smtClean="0"/>
              <a:t>02-05-2020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67E231BC-1DEC-4BC6-9300-A692EA5EE561}" type="slidenum">
              <a:rPr lang="en-IN" smtClean="0"/>
              <a:t>‹#›</a:t>
            </a:fld>
            <a:endParaRPr lang="en-IN"/>
          </a:p>
        </p:txBody>
      </p:sp>
    </p:spTree>
    <p:extLst>
      <p:ext uri="{BB962C8B-B14F-4D97-AF65-F5344CB8AC3E}">
        <p14:creationId xmlns:p14="http://schemas.microsoft.com/office/powerpoint/2010/main" val="952538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740783C-36AD-4531-A4C2-AEE8B570468C}" type="datetimeFigureOut">
              <a:rPr lang="en-IN" smtClean="0"/>
              <a:t>02-05-2020</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7E231BC-1DEC-4BC6-9300-A692EA5EE561}" type="slidenum">
              <a:rPr lang="en-IN" smtClean="0"/>
              <a:t>‹#›</a:t>
            </a:fld>
            <a:endParaRPr lang="en-IN"/>
          </a:p>
        </p:txBody>
      </p:sp>
    </p:spTree>
    <p:extLst>
      <p:ext uri="{BB962C8B-B14F-4D97-AF65-F5344CB8AC3E}">
        <p14:creationId xmlns:p14="http://schemas.microsoft.com/office/powerpoint/2010/main" val="1800789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40783C-36AD-4531-A4C2-AEE8B570468C}" type="datetimeFigureOut">
              <a:rPr lang="en-IN" smtClean="0"/>
              <a:t>02-05-2020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E231BC-1DEC-4BC6-9300-A692EA5EE561}" type="slidenum">
              <a:rPr lang="en-IN" smtClean="0"/>
              <a:t>‹#›</a:t>
            </a:fld>
            <a:endParaRPr lang="en-IN"/>
          </a:p>
        </p:txBody>
      </p:sp>
    </p:spTree>
    <p:extLst>
      <p:ext uri="{BB962C8B-B14F-4D97-AF65-F5344CB8AC3E}">
        <p14:creationId xmlns:p14="http://schemas.microsoft.com/office/powerpoint/2010/main" val="4192175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40783C-36AD-4531-A4C2-AEE8B570468C}" type="datetimeFigureOut">
              <a:rPr lang="en-IN" smtClean="0"/>
              <a:t>02-05-2020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E231BC-1DEC-4BC6-9300-A692EA5EE561}" type="slidenum">
              <a:rPr lang="en-IN" smtClean="0"/>
              <a:t>‹#›</a:t>
            </a:fld>
            <a:endParaRPr lang="en-IN"/>
          </a:p>
        </p:txBody>
      </p:sp>
    </p:spTree>
    <p:extLst>
      <p:ext uri="{BB962C8B-B14F-4D97-AF65-F5344CB8AC3E}">
        <p14:creationId xmlns:p14="http://schemas.microsoft.com/office/powerpoint/2010/main" val="119029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40783C-36AD-4531-A4C2-AEE8B570468C}" type="datetimeFigureOut">
              <a:rPr lang="en-IN" smtClean="0"/>
              <a:t>02-05-2020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E231BC-1DEC-4BC6-9300-A692EA5EE561}" type="slidenum">
              <a:rPr lang="en-IN" smtClean="0"/>
              <a:t>‹#›</a:t>
            </a:fld>
            <a:endParaRPr lang="en-IN"/>
          </a:p>
        </p:txBody>
      </p:sp>
    </p:spTree>
    <p:extLst>
      <p:ext uri="{BB962C8B-B14F-4D97-AF65-F5344CB8AC3E}">
        <p14:creationId xmlns:p14="http://schemas.microsoft.com/office/powerpoint/2010/main" val="275178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0783C-36AD-4531-A4C2-AEE8B570468C}" type="datetimeFigureOut">
              <a:rPr lang="en-IN" smtClean="0"/>
              <a:t>02-05-2020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E231BC-1DEC-4BC6-9300-A692EA5EE561}" type="slidenum">
              <a:rPr lang="en-IN" smtClean="0"/>
              <a:t>‹#›</a:t>
            </a:fld>
            <a:endParaRPr lang="en-IN"/>
          </a:p>
        </p:txBody>
      </p:sp>
    </p:spTree>
    <p:extLst>
      <p:ext uri="{BB962C8B-B14F-4D97-AF65-F5344CB8AC3E}">
        <p14:creationId xmlns:p14="http://schemas.microsoft.com/office/powerpoint/2010/main" val="148450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740783C-36AD-4531-A4C2-AEE8B570468C}" type="datetimeFigureOut">
              <a:rPr lang="en-IN" smtClean="0"/>
              <a:t>02-05-2020</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7E231BC-1DEC-4BC6-9300-A692EA5EE561}" type="slidenum">
              <a:rPr lang="en-IN" smtClean="0"/>
              <a:t>‹#›</a:t>
            </a:fld>
            <a:endParaRPr lang="en-IN"/>
          </a:p>
        </p:txBody>
      </p:sp>
    </p:spTree>
    <p:extLst>
      <p:ext uri="{BB962C8B-B14F-4D97-AF65-F5344CB8AC3E}">
        <p14:creationId xmlns:p14="http://schemas.microsoft.com/office/powerpoint/2010/main" val="1183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40783C-36AD-4531-A4C2-AEE8B570468C}" type="datetimeFigureOut">
              <a:rPr lang="en-IN" smtClean="0"/>
              <a:t>02-05-2020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E231BC-1DEC-4BC6-9300-A692EA5EE561}" type="slidenum">
              <a:rPr lang="en-IN" smtClean="0"/>
              <a:t>‹#›</a:t>
            </a:fld>
            <a:endParaRPr lang="en-IN"/>
          </a:p>
        </p:txBody>
      </p:sp>
    </p:spTree>
    <p:extLst>
      <p:ext uri="{BB962C8B-B14F-4D97-AF65-F5344CB8AC3E}">
        <p14:creationId xmlns:p14="http://schemas.microsoft.com/office/powerpoint/2010/main" val="4220081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740783C-36AD-4531-A4C2-AEE8B570468C}" type="datetimeFigureOut">
              <a:rPr lang="en-IN" smtClean="0"/>
              <a:t>02-05-2020</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7E231BC-1DEC-4BC6-9300-A692EA5EE561}"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33014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a:t>CUSTOMER SATISFACTION ANALYSIS OF SOUTHEAST AIRLINES</a:t>
            </a:r>
            <a:endParaRPr lang="en-IN" u="sng" dirty="0"/>
          </a:p>
        </p:txBody>
      </p:sp>
      <p:sp>
        <p:nvSpPr>
          <p:cNvPr id="3" name="Subtitle 2"/>
          <p:cNvSpPr>
            <a:spLocks noGrp="1"/>
          </p:cNvSpPr>
          <p:nvPr>
            <p:ph type="subTitle" idx="1"/>
          </p:nvPr>
        </p:nvSpPr>
        <p:spPr>
          <a:xfrm>
            <a:off x="581191" y="3304742"/>
            <a:ext cx="10993546" cy="590321"/>
          </a:xfrm>
        </p:spPr>
        <p:txBody>
          <a:bodyPr>
            <a:noAutofit/>
          </a:bodyPr>
          <a:lstStyle/>
          <a:p>
            <a:r>
              <a:rPr lang="en-US" sz="2200" dirty="0" smtClean="0">
                <a:solidFill>
                  <a:schemeClr val="bg1"/>
                </a:solidFill>
              </a:rPr>
              <a:t>IST687 – Final project</a:t>
            </a:r>
          </a:p>
          <a:p>
            <a:r>
              <a:rPr lang="en-US" sz="2200" dirty="0" smtClean="0">
                <a:solidFill>
                  <a:schemeClr val="bg1"/>
                </a:solidFill>
              </a:rPr>
              <a:t>By: Ananth Adisesh</a:t>
            </a:r>
            <a:endParaRPr lang="en-IN" sz="2200" dirty="0">
              <a:solidFill>
                <a:schemeClr val="bg1"/>
              </a:solidFill>
            </a:endParaRPr>
          </a:p>
        </p:txBody>
      </p:sp>
    </p:spTree>
    <p:extLst>
      <p:ext uri="{BB962C8B-B14F-4D97-AF65-F5344CB8AC3E}">
        <p14:creationId xmlns:p14="http://schemas.microsoft.com/office/powerpoint/2010/main" val="236862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386845"/>
            <a:ext cx="11029616" cy="1013800"/>
          </a:xfrm>
        </p:spPr>
        <p:txBody>
          <a:bodyPr/>
          <a:lstStyle/>
          <a:p>
            <a:pPr algn="ctr"/>
            <a:r>
              <a:rPr lang="en-US" u="sng" dirty="0"/>
              <a:t>Visualizations (Continued)</a:t>
            </a:r>
            <a:endParaRPr lang="en-IN" dirty="0"/>
          </a:p>
        </p:txBody>
      </p:sp>
      <p:pic>
        <p:nvPicPr>
          <p:cNvPr id="4" name="Google Shape;366;p25"/>
          <p:cNvPicPr preferRelativeResize="0">
            <a:picLocks noGrp="1"/>
          </p:cNvPicPr>
          <p:nvPr>
            <p:ph idx="1"/>
          </p:nvPr>
        </p:nvPicPr>
        <p:blipFill>
          <a:blip r:embed="rId2">
            <a:alphaModFix/>
          </a:blip>
          <a:stretch>
            <a:fillRect/>
          </a:stretch>
        </p:blipFill>
        <p:spPr>
          <a:xfrm>
            <a:off x="1699732" y="2181224"/>
            <a:ext cx="8348158" cy="4103961"/>
          </a:xfrm>
          <a:prstGeom prst="rect">
            <a:avLst/>
          </a:prstGeom>
          <a:noFill/>
          <a:ln>
            <a:noFill/>
          </a:ln>
        </p:spPr>
      </p:pic>
    </p:spTree>
    <p:extLst>
      <p:ext uri="{BB962C8B-B14F-4D97-AF65-F5344CB8AC3E}">
        <p14:creationId xmlns:p14="http://schemas.microsoft.com/office/powerpoint/2010/main" val="305607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3" y="456389"/>
            <a:ext cx="11029616" cy="988332"/>
          </a:xfrm>
        </p:spPr>
        <p:txBody>
          <a:bodyPr/>
          <a:lstStyle/>
          <a:p>
            <a:pPr algn="ctr"/>
            <a:r>
              <a:rPr lang="en-US" u="sng" dirty="0"/>
              <a:t>Visualizations (Continued)</a:t>
            </a:r>
            <a:endParaRPr lang="en-IN" dirty="0"/>
          </a:p>
        </p:txBody>
      </p:sp>
      <p:pic>
        <p:nvPicPr>
          <p:cNvPr id="7" name="Google Shape;380;p27"/>
          <p:cNvPicPr preferRelativeResize="0">
            <a:picLocks noGrp="1"/>
          </p:cNvPicPr>
          <p:nvPr>
            <p:ph sz="half" idx="1"/>
          </p:nvPr>
        </p:nvPicPr>
        <p:blipFill>
          <a:blip r:embed="rId2">
            <a:alphaModFix/>
          </a:blip>
          <a:stretch>
            <a:fillRect/>
          </a:stretch>
        </p:blipFill>
        <p:spPr>
          <a:xfrm>
            <a:off x="581025" y="2489996"/>
            <a:ext cx="5422900" cy="3108321"/>
          </a:xfrm>
          <a:prstGeom prst="rect">
            <a:avLst/>
          </a:prstGeom>
          <a:noFill/>
          <a:ln>
            <a:noFill/>
          </a:ln>
        </p:spPr>
      </p:pic>
      <p:pic>
        <p:nvPicPr>
          <p:cNvPr id="8" name="Google Shape;387;p28"/>
          <p:cNvPicPr preferRelativeResize="0">
            <a:picLocks noGrp="1"/>
          </p:cNvPicPr>
          <p:nvPr>
            <p:ph sz="half" idx="2"/>
          </p:nvPr>
        </p:nvPicPr>
        <p:blipFill rotWithShape="1">
          <a:blip r:embed="rId3">
            <a:alphaModFix/>
          </a:blip>
          <a:srcRect t="-11159" b="1750"/>
          <a:stretch/>
        </p:blipFill>
        <p:spPr>
          <a:xfrm>
            <a:off x="6188075" y="2343765"/>
            <a:ext cx="5422900" cy="3400783"/>
          </a:xfrm>
          <a:prstGeom prst="rect">
            <a:avLst/>
          </a:prstGeom>
          <a:noFill/>
          <a:ln>
            <a:noFill/>
          </a:ln>
        </p:spPr>
      </p:pic>
    </p:spTree>
    <p:extLst>
      <p:ext uri="{BB962C8B-B14F-4D97-AF65-F5344CB8AC3E}">
        <p14:creationId xmlns:p14="http://schemas.microsoft.com/office/powerpoint/2010/main" val="1256283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428887"/>
            <a:ext cx="11029616" cy="1013800"/>
          </a:xfrm>
        </p:spPr>
        <p:txBody>
          <a:bodyPr/>
          <a:lstStyle/>
          <a:p>
            <a:pPr algn="ctr"/>
            <a:r>
              <a:rPr lang="en-US" u="sng" dirty="0" smtClean="0"/>
              <a:t>Linear Regression Model</a:t>
            </a:r>
            <a:endParaRPr lang="en-IN" u="sng" dirty="0"/>
          </a:p>
        </p:txBody>
      </p:sp>
      <p:pic>
        <p:nvPicPr>
          <p:cNvPr id="7" name="Google Shape;399;p30"/>
          <p:cNvPicPr preferRelativeResize="0">
            <a:picLocks noGrp="1"/>
          </p:cNvPicPr>
          <p:nvPr>
            <p:ph idx="1"/>
          </p:nvPr>
        </p:nvPicPr>
        <p:blipFill>
          <a:blip r:embed="rId2">
            <a:alphaModFix/>
          </a:blip>
          <a:stretch>
            <a:fillRect/>
          </a:stretch>
        </p:blipFill>
        <p:spPr>
          <a:xfrm>
            <a:off x="2118897" y="2181224"/>
            <a:ext cx="8023586" cy="4209065"/>
          </a:xfrm>
          <a:prstGeom prst="rect">
            <a:avLst/>
          </a:prstGeom>
          <a:noFill/>
          <a:ln>
            <a:noFill/>
          </a:ln>
        </p:spPr>
      </p:pic>
    </p:spTree>
    <p:extLst>
      <p:ext uri="{BB962C8B-B14F-4D97-AF65-F5344CB8AC3E}">
        <p14:creationId xmlns:p14="http://schemas.microsoft.com/office/powerpoint/2010/main" val="611496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397356"/>
            <a:ext cx="11029616" cy="1013800"/>
          </a:xfrm>
        </p:spPr>
        <p:txBody>
          <a:bodyPr/>
          <a:lstStyle/>
          <a:p>
            <a:pPr algn="ctr"/>
            <a:r>
              <a:rPr lang="en-US" u="sng" dirty="0" smtClean="0"/>
              <a:t>Actionable insights</a:t>
            </a:r>
            <a:endParaRPr lang="en-IN" u="sng" dirty="0"/>
          </a:p>
        </p:txBody>
      </p:sp>
      <p:sp>
        <p:nvSpPr>
          <p:cNvPr id="3" name="Content Placeholder 2"/>
          <p:cNvSpPr>
            <a:spLocks noGrp="1"/>
          </p:cNvSpPr>
          <p:nvPr>
            <p:ph idx="1"/>
          </p:nvPr>
        </p:nvSpPr>
        <p:spPr>
          <a:xfrm>
            <a:off x="581192" y="2180496"/>
            <a:ext cx="11029615" cy="4272856"/>
          </a:xfrm>
        </p:spPr>
        <p:txBody>
          <a:bodyPr>
            <a:normAutofit fontScale="92500" lnSpcReduction="20000"/>
          </a:bodyPr>
          <a:lstStyle/>
          <a:p>
            <a:pPr marL="400050" indent="-285750">
              <a:lnSpc>
                <a:spcPct val="150000"/>
              </a:lnSpc>
              <a:spcBef>
                <a:spcPts val="0"/>
              </a:spcBef>
              <a:spcAft>
                <a:spcPts val="0"/>
              </a:spcAft>
              <a:buSzPts val="1800"/>
            </a:pPr>
            <a:r>
              <a:rPr lang="en-US" sz="2400" dirty="0"/>
              <a:t>Improve services in states where customers tend to have lower </a:t>
            </a:r>
            <a:r>
              <a:rPr lang="en-US" sz="2400" dirty="0" smtClean="0"/>
              <a:t>satisfaction by offering deals and discounts.</a:t>
            </a:r>
            <a:endParaRPr lang="en-US" sz="2400" dirty="0"/>
          </a:p>
          <a:p>
            <a:pPr marL="400050" indent="-285750">
              <a:lnSpc>
                <a:spcPct val="150000"/>
              </a:lnSpc>
              <a:spcBef>
                <a:spcPts val="0"/>
              </a:spcBef>
              <a:spcAft>
                <a:spcPts val="0"/>
              </a:spcAft>
              <a:buSzPts val="1800"/>
            </a:pPr>
            <a:r>
              <a:rPr lang="en-US" sz="2400" dirty="0"/>
              <a:t>Provide better services and assistance to old </a:t>
            </a:r>
            <a:r>
              <a:rPr lang="en-US" sz="2400" dirty="0" smtClean="0"/>
              <a:t>people. </a:t>
            </a:r>
            <a:endParaRPr lang="en-US" sz="2400" dirty="0"/>
          </a:p>
          <a:p>
            <a:pPr marL="400050" indent="-285750">
              <a:lnSpc>
                <a:spcPct val="150000"/>
              </a:lnSpc>
              <a:spcBef>
                <a:spcPts val="0"/>
              </a:spcBef>
              <a:spcAft>
                <a:spcPts val="0"/>
              </a:spcAft>
              <a:buSzPts val="1800"/>
            </a:pPr>
            <a:r>
              <a:rPr lang="en-US" sz="2400" dirty="0" smtClean="0"/>
              <a:t>Female customers </a:t>
            </a:r>
            <a:r>
              <a:rPr lang="en-US" sz="2400" dirty="0"/>
              <a:t>tend to give poor recommendation amongst all age </a:t>
            </a:r>
            <a:r>
              <a:rPr lang="en-US" sz="2400" dirty="0" smtClean="0"/>
              <a:t>groups, thus improve service and customer experience to women by offering special loyalty deals for women.</a:t>
            </a:r>
          </a:p>
          <a:p>
            <a:pPr marL="400050" indent="-285750">
              <a:lnSpc>
                <a:spcPct val="150000"/>
              </a:lnSpc>
              <a:spcBef>
                <a:spcPts val="0"/>
              </a:spcBef>
              <a:spcAft>
                <a:spcPts val="0"/>
              </a:spcAft>
              <a:buSzPts val="1800"/>
            </a:pPr>
            <a:r>
              <a:rPr lang="en-US" sz="2400" dirty="0" smtClean="0"/>
              <a:t>The </a:t>
            </a:r>
            <a:r>
              <a:rPr lang="en-US" sz="2400" dirty="0"/>
              <a:t>loyalty is more leaned towards other airline so in order to reduce customer churn, more benefits can be provided to loyal customers based on </a:t>
            </a:r>
            <a:r>
              <a:rPr lang="en-US" sz="2400" dirty="0" smtClean="0"/>
              <a:t>priority.</a:t>
            </a:r>
            <a:endParaRPr lang="en-US" sz="2400" dirty="0"/>
          </a:p>
          <a:p>
            <a:pPr marL="400050" indent="-285750">
              <a:lnSpc>
                <a:spcPct val="150000"/>
              </a:lnSpc>
              <a:spcBef>
                <a:spcPts val="0"/>
              </a:spcBef>
              <a:spcAft>
                <a:spcPts val="0"/>
              </a:spcAft>
              <a:buSzPts val="1800"/>
            </a:pPr>
            <a:r>
              <a:rPr lang="en-US" sz="2400" dirty="0"/>
              <a:t>Offering discounts on first travel and subsequent travels to ensure </a:t>
            </a:r>
            <a:r>
              <a:rPr lang="en-US" sz="2400" dirty="0" smtClean="0"/>
              <a:t>customers book </a:t>
            </a:r>
            <a:r>
              <a:rPr lang="en-US" sz="2400" dirty="0"/>
              <a:t>the flight </a:t>
            </a:r>
            <a:r>
              <a:rPr lang="en-US" sz="2400" dirty="0" smtClean="0"/>
              <a:t>again.</a:t>
            </a:r>
            <a:endParaRPr lang="en-US" sz="2400" dirty="0"/>
          </a:p>
          <a:p>
            <a:endParaRPr lang="en-IN" dirty="0"/>
          </a:p>
        </p:txBody>
      </p:sp>
    </p:spTree>
    <p:extLst>
      <p:ext uri="{BB962C8B-B14F-4D97-AF65-F5344CB8AC3E}">
        <p14:creationId xmlns:p14="http://schemas.microsoft.com/office/powerpoint/2010/main" val="1571215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088" y="3424336"/>
            <a:ext cx="11029616" cy="1013800"/>
          </a:xfrm>
        </p:spPr>
        <p:txBody>
          <a:bodyPr>
            <a:noAutofit/>
          </a:bodyPr>
          <a:lstStyle/>
          <a:p>
            <a:pPr algn="ctr"/>
            <a:r>
              <a:rPr lang="en-US" sz="6000" u="sng" dirty="0" smtClean="0">
                <a:solidFill>
                  <a:schemeClr val="accent1"/>
                </a:solidFill>
              </a:rPr>
              <a:t>Thank You.</a:t>
            </a:r>
            <a:br>
              <a:rPr lang="en-US" sz="6000" u="sng" dirty="0" smtClean="0">
                <a:solidFill>
                  <a:schemeClr val="accent1"/>
                </a:solidFill>
              </a:rPr>
            </a:br>
            <a:r>
              <a:rPr lang="en-US" sz="6000" u="sng" dirty="0" smtClean="0">
                <a:solidFill>
                  <a:schemeClr val="accent1"/>
                </a:solidFill>
              </a:rPr>
              <a:t>Q&amp;A session.</a:t>
            </a:r>
            <a:endParaRPr lang="en-IN" sz="6000" u="sng" dirty="0">
              <a:solidFill>
                <a:schemeClr val="accent1"/>
              </a:solidFill>
            </a:endParaRPr>
          </a:p>
        </p:txBody>
      </p:sp>
    </p:spTree>
    <p:extLst>
      <p:ext uri="{BB962C8B-B14F-4D97-AF65-F5344CB8AC3E}">
        <p14:creationId xmlns:p14="http://schemas.microsoft.com/office/powerpoint/2010/main" val="104244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07866"/>
            <a:ext cx="11029616" cy="1013800"/>
          </a:xfrm>
        </p:spPr>
        <p:txBody>
          <a:bodyPr/>
          <a:lstStyle/>
          <a:p>
            <a:pPr algn="ctr"/>
            <a:r>
              <a:rPr lang="en-US" u="sng" dirty="0" smtClean="0"/>
              <a:t>Project data and problems</a:t>
            </a:r>
            <a:endParaRPr lang="en-IN" u="sng" dirty="0"/>
          </a:p>
        </p:txBody>
      </p:sp>
      <p:sp>
        <p:nvSpPr>
          <p:cNvPr id="3" name="Content Placeholder 2"/>
          <p:cNvSpPr>
            <a:spLocks noGrp="1"/>
          </p:cNvSpPr>
          <p:nvPr>
            <p:ph idx="1"/>
          </p:nvPr>
        </p:nvSpPr>
        <p:spPr/>
        <p:txBody>
          <a:bodyPr>
            <a:normAutofit/>
          </a:bodyPr>
          <a:lstStyle/>
          <a:p>
            <a:pPr>
              <a:lnSpc>
                <a:spcPct val="150000"/>
              </a:lnSpc>
            </a:pPr>
            <a:r>
              <a:rPr lang="en-US" sz="2400" dirty="0" smtClean="0"/>
              <a:t>Loyalty program used in the industry for customers does not work well today.</a:t>
            </a:r>
          </a:p>
          <a:p>
            <a:pPr>
              <a:lnSpc>
                <a:spcPct val="150000"/>
              </a:lnSpc>
            </a:pPr>
            <a:r>
              <a:rPr lang="en-US" sz="2400" dirty="0" smtClean="0"/>
              <a:t>Customer churn is lagging. </a:t>
            </a:r>
          </a:p>
          <a:p>
            <a:pPr>
              <a:lnSpc>
                <a:spcPct val="150000"/>
              </a:lnSpc>
            </a:pPr>
            <a:r>
              <a:rPr lang="en-US" sz="2400" dirty="0" smtClean="0"/>
              <a:t>Finding good indicators to suggest customer satisfaction and reduce customer churn.</a:t>
            </a:r>
          </a:p>
          <a:p>
            <a:pPr>
              <a:lnSpc>
                <a:spcPct val="150000"/>
              </a:lnSpc>
            </a:pPr>
            <a:r>
              <a:rPr lang="en-US" sz="2400" dirty="0" smtClean="0"/>
              <a:t>The dataset contains 10,282 rows and 32 columns of data which can be analyzed to suggest better customer satisfaction.</a:t>
            </a:r>
            <a:endParaRPr lang="en-IN" sz="2400" dirty="0"/>
          </a:p>
        </p:txBody>
      </p:sp>
    </p:spTree>
    <p:extLst>
      <p:ext uri="{BB962C8B-B14F-4D97-AF65-F5344CB8AC3E}">
        <p14:creationId xmlns:p14="http://schemas.microsoft.com/office/powerpoint/2010/main" val="101671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07867"/>
            <a:ext cx="11029616" cy="1013800"/>
          </a:xfrm>
        </p:spPr>
        <p:txBody>
          <a:bodyPr/>
          <a:lstStyle/>
          <a:p>
            <a:pPr algn="ctr"/>
            <a:r>
              <a:rPr lang="en-US" u="sng" dirty="0" smtClean="0"/>
              <a:t>Business questions</a:t>
            </a:r>
            <a:endParaRPr lang="en-IN" u="sng" dirty="0"/>
          </a:p>
        </p:txBody>
      </p:sp>
      <p:sp>
        <p:nvSpPr>
          <p:cNvPr id="3" name="Content Placeholder 2"/>
          <p:cNvSpPr>
            <a:spLocks noGrp="1"/>
          </p:cNvSpPr>
          <p:nvPr>
            <p:ph idx="1"/>
          </p:nvPr>
        </p:nvSpPr>
        <p:spPr>
          <a:xfrm>
            <a:off x="581192" y="2180496"/>
            <a:ext cx="11029615" cy="4367449"/>
          </a:xfrm>
        </p:spPr>
        <p:txBody>
          <a:bodyPr/>
          <a:lstStyle/>
          <a:p>
            <a:pPr>
              <a:lnSpc>
                <a:spcPct val="150000"/>
              </a:lnSpc>
            </a:pPr>
            <a:r>
              <a:rPr lang="en-US" u="sng" dirty="0"/>
              <a:t>Objective: </a:t>
            </a:r>
            <a:r>
              <a:rPr lang="en-US" dirty="0"/>
              <a:t>To provide suggestions for best practices to reduce customer churn for Southeast Airlines.</a:t>
            </a:r>
          </a:p>
          <a:p>
            <a:pPr>
              <a:lnSpc>
                <a:spcPct val="150000"/>
              </a:lnSpc>
            </a:pPr>
            <a:r>
              <a:rPr lang="en-US" dirty="0"/>
              <a:t>How important is age and gender as a factor to determine customer’s airline rating and travel </a:t>
            </a:r>
            <a:r>
              <a:rPr lang="en-US" dirty="0" smtClean="0"/>
              <a:t>frequency?</a:t>
            </a:r>
            <a:endParaRPr lang="en-US" dirty="0"/>
          </a:p>
          <a:p>
            <a:pPr>
              <a:lnSpc>
                <a:spcPct val="150000"/>
              </a:lnSpc>
            </a:pPr>
            <a:r>
              <a:rPr lang="en-US" dirty="0"/>
              <a:t>How to use a customer’s Likelihood to recommend an airline  as a factor to correlate LTR to other factors such as </a:t>
            </a:r>
            <a:r>
              <a:rPr lang="en-US" dirty="0" smtClean="0"/>
              <a:t>Age, Gender</a:t>
            </a:r>
            <a:r>
              <a:rPr lang="en-US" dirty="0"/>
              <a:t>, </a:t>
            </a:r>
            <a:r>
              <a:rPr lang="en-US" dirty="0" smtClean="0"/>
              <a:t>Origin City, Destination City, Comments </a:t>
            </a:r>
            <a:r>
              <a:rPr lang="en-US" dirty="0"/>
              <a:t>etc</a:t>
            </a:r>
            <a:r>
              <a:rPr lang="en-US" dirty="0" smtClean="0"/>
              <a:t>.</a:t>
            </a:r>
            <a:endParaRPr lang="en-US" dirty="0"/>
          </a:p>
          <a:p>
            <a:pPr>
              <a:lnSpc>
                <a:spcPct val="150000"/>
              </a:lnSpc>
            </a:pPr>
            <a:r>
              <a:rPr lang="en-US" dirty="0"/>
              <a:t>How to use comments and feedbacks by customers to determine if their responses are positive or negative in order to understand if the customer is likely to use the airline again.</a:t>
            </a:r>
          </a:p>
          <a:p>
            <a:pPr>
              <a:lnSpc>
                <a:spcPct val="150000"/>
              </a:lnSpc>
            </a:pPr>
            <a:r>
              <a:rPr lang="en-US" dirty="0"/>
              <a:t>Analyze the diverse set of customer base that the airline possess.</a:t>
            </a:r>
          </a:p>
          <a:p>
            <a:pPr>
              <a:lnSpc>
                <a:spcPct val="150000"/>
              </a:lnSpc>
            </a:pPr>
            <a:r>
              <a:rPr lang="en-US" dirty="0"/>
              <a:t>Finding out the </a:t>
            </a:r>
            <a:r>
              <a:rPr lang="en-US" dirty="0" smtClean="0"/>
              <a:t>origin </a:t>
            </a:r>
            <a:r>
              <a:rPr lang="en-US" dirty="0"/>
              <a:t>states having less likelihood to recommend.</a:t>
            </a:r>
          </a:p>
          <a:p>
            <a:endParaRPr lang="en-IN" dirty="0"/>
          </a:p>
        </p:txBody>
      </p:sp>
    </p:spTree>
    <p:extLst>
      <p:ext uri="{BB962C8B-B14F-4D97-AF65-F5344CB8AC3E}">
        <p14:creationId xmlns:p14="http://schemas.microsoft.com/office/powerpoint/2010/main" val="93592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28887"/>
            <a:ext cx="11029616" cy="1013800"/>
          </a:xfrm>
        </p:spPr>
        <p:txBody>
          <a:bodyPr/>
          <a:lstStyle/>
          <a:p>
            <a:pPr algn="ctr"/>
            <a:r>
              <a:rPr lang="en-US" u="sng" dirty="0" smtClean="0"/>
              <a:t>Visualizations</a:t>
            </a:r>
            <a:endParaRPr lang="en-IN" u="sng" dirty="0"/>
          </a:p>
        </p:txBody>
      </p:sp>
      <p:pic>
        <p:nvPicPr>
          <p:cNvPr id="4" name="Google Shape;315;p18"/>
          <p:cNvPicPr preferRelativeResize="0">
            <a:picLocks noGrp="1"/>
          </p:cNvPicPr>
          <p:nvPr>
            <p:ph idx="1"/>
          </p:nvPr>
        </p:nvPicPr>
        <p:blipFill>
          <a:blip r:embed="rId2">
            <a:alphaModFix/>
          </a:blip>
          <a:stretch>
            <a:fillRect/>
          </a:stretch>
        </p:blipFill>
        <p:spPr>
          <a:xfrm>
            <a:off x="1762793" y="2139182"/>
            <a:ext cx="8211524" cy="4188045"/>
          </a:xfrm>
          <a:prstGeom prst="rect">
            <a:avLst/>
          </a:prstGeom>
          <a:noFill/>
          <a:ln>
            <a:noFill/>
          </a:ln>
        </p:spPr>
      </p:pic>
    </p:spTree>
    <p:extLst>
      <p:ext uri="{BB962C8B-B14F-4D97-AF65-F5344CB8AC3E}">
        <p14:creationId xmlns:p14="http://schemas.microsoft.com/office/powerpoint/2010/main" val="279877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397356"/>
            <a:ext cx="11029616" cy="1013800"/>
          </a:xfrm>
        </p:spPr>
        <p:txBody>
          <a:bodyPr/>
          <a:lstStyle/>
          <a:p>
            <a:pPr algn="ctr"/>
            <a:r>
              <a:rPr lang="en-US" u="sng" dirty="0"/>
              <a:t>Visualizations (Continued)</a:t>
            </a:r>
            <a:endParaRPr lang="en-IN" dirty="0"/>
          </a:p>
        </p:txBody>
      </p:sp>
      <p:pic>
        <p:nvPicPr>
          <p:cNvPr id="5" name="Content Placeholder 4"/>
          <p:cNvPicPr>
            <a:picLocks noGrp="1" noChangeAspect="1"/>
          </p:cNvPicPr>
          <p:nvPr>
            <p:ph idx="1"/>
          </p:nvPr>
        </p:nvPicPr>
        <p:blipFill>
          <a:blip r:embed="rId2"/>
          <a:stretch>
            <a:fillRect/>
          </a:stretch>
        </p:blipFill>
        <p:spPr>
          <a:xfrm>
            <a:off x="1839380" y="1918467"/>
            <a:ext cx="8513240" cy="4790116"/>
          </a:xfrm>
          <a:prstGeom prst="rect">
            <a:avLst/>
          </a:prstGeom>
        </p:spPr>
      </p:pic>
    </p:spTree>
    <p:extLst>
      <p:ext uri="{BB962C8B-B14F-4D97-AF65-F5344CB8AC3E}">
        <p14:creationId xmlns:p14="http://schemas.microsoft.com/office/powerpoint/2010/main" val="301451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0" y="439398"/>
            <a:ext cx="11029616" cy="1013800"/>
          </a:xfrm>
        </p:spPr>
        <p:txBody>
          <a:bodyPr/>
          <a:lstStyle/>
          <a:p>
            <a:pPr algn="ctr"/>
            <a:r>
              <a:rPr lang="en-US" u="sng" dirty="0" smtClean="0"/>
              <a:t>Visualizations (Continued)</a:t>
            </a:r>
            <a:endParaRPr lang="en-IN" dirty="0"/>
          </a:p>
        </p:txBody>
      </p:sp>
      <p:pic>
        <p:nvPicPr>
          <p:cNvPr id="4" name="Google Shape;322;p19"/>
          <p:cNvPicPr preferRelativeResize="0">
            <a:picLocks noGrp="1"/>
          </p:cNvPicPr>
          <p:nvPr>
            <p:ph idx="1"/>
          </p:nvPr>
        </p:nvPicPr>
        <p:blipFill rotWithShape="1">
          <a:blip r:embed="rId2">
            <a:alphaModFix/>
          </a:blip>
          <a:srcRect l="-1170" t="-1730" r="1170" b="1730"/>
          <a:stretch/>
        </p:blipFill>
        <p:spPr>
          <a:xfrm>
            <a:off x="742539" y="1886935"/>
            <a:ext cx="10706919" cy="4776623"/>
          </a:xfrm>
          <a:prstGeom prst="rect">
            <a:avLst/>
          </a:prstGeom>
          <a:noFill/>
          <a:ln>
            <a:noFill/>
          </a:ln>
        </p:spPr>
      </p:pic>
    </p:spTree>
    <p:extLst>
      <p:ext uri="{BB962C8B-B14F-4D97-AF65-F5344CB8AC3E}">
        <p14:creationId xmlns:p14="http://schemas.microsoft.com/office/powerpoint/2010/main" val="354961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39397"/>
            <a:ext cx="11029616" cy="1013800"/>
          </a:xfrm>
        </p:spPr>
        <p:txBody>
          <a:bodyPr/>
          <a:lstStyle/>
          <a:p>
            <a:pPr algn="ctr"/>
            <a:r>
              <a:rPr lang="en-US" u="sng" dirty="0"/>
              <a:t>Visualizations (Continued)</a:t>
            </a:r>
            <a:endParaRPr lang="en-IN" dirty="0"/>
          </a:p>
        </p:txBody>
      </p:sp>
      <p:pic>
        <p:nvPicPr>
          <p:cNvPr id="4" name="Google Shape;337;p21"/>
          <p:cNvPicPr preferRelativeResize="0">
            <a:picLocks noGrp="1"/>
          </p:cNvPicPr>
          <p:nvPr>
            <p:ph idx="1"/>
          </p:nvPr>
        </p:nvPicPr>
        <p:blipFill>
          <a:blip r:embed="rId2">
            <a:alphaModFix/>
          </a:blip>
          <a:stretch>
            <a:fillRect/>
          </a:stretch>
        </p:blipFill>
        <p:spPr>
          <a:xfrm>
            <a:off x="581192" y="1939487"/>
            <a:ext cx="11029616" cy="4661010"/>
          </a:xfrm>
          <a:prstGeom prst="rect">
            <a:avLst/>
          </a:prstGeom>
          <a:noFill/>
          <a:ln>
            <a:noFill/>
          </a:ln>
        </p:spPr>
      </p:pic>
    </p:spTree>
    <p:extLst>
      <p:ext uri="{BB962C8B-B14F-4D97-AF65-F5344CB8AC3E}">
        <p14:creationId xmlns:p14="http://schemas.microsoft.com/office/powerpoint/2010/main" val="1268597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07866"/>
            <a:ext cx="11029616" cy="1013800"/>
          </a:xfrm>
        </p:spPr>
        <p:txBody>
          <a:bodyPr/>
          <a:lstStyle/>
          <a:p>
            <a:pPr algn="ctr"/>
            <a:r>
              <a:rPr lang="en-US" u="sng" dirty="0"/>
              <a:t>Visualizations (Continued)</a:t>
            </a:r>
            <a:endParaRPr lang="en-IN" dirty="0"/>
          </a:p>
        </p:txBody>
      </p:sp>
      <p:pic>
        <p:nvPicPr>
          <p:cNvPr id="4" name="Google Shape;345;p22"/>
          <p:cNvPicPr preferRelativeResize="0">
            <a:picLocks noGrp="1"/>
          </p:cNvPicPr>
          <p:nvPr>
            <p:ph idx="1"/>
          </p:nvPr>
        </p:nvPicPr>
        <p:blipFill>
          <a:blip r:embed="rId2">
            <a:alphaModFix/>
          </a:blip>
          <a:stretch>
            <a:fillRect/>
          </a:stretch>
        </p:blipFill>
        <p:spPr>
          <a:xfrm>
            <a:off x="1853604" y="2170714"/>
            <a:ext cx="8484792" cy="4103962"/>
          </a:xfrm>
          <a:prstGeom prst="rect">
            <a:avLst/>
          </a:prstGeom>
          <a:noFill/>
          <a:ln>
            <a:noFill/>
          </a:ln>
        </p:spPr>
      </p:pic>
    </p:spTree>
    <p:extLst>
      <p:ext uri="{BB962C8B-B14F-4D97-AF65-F5344CB8AC3E}">
        <p14:creationId xmlns:p14="http://schemas.microsoft.com/office/powerpoint/2010/main" val="203196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376335"/>
            <a:ext cx="11029616" cy="1013800"/>
          </a:xfrm>
        </p:spPr>
        <p:txBody>
          <a:bodyPr/>
          <a:lstStyle/>
          <a:p>
            <a:pPr algn="ctr"/>
            <a:r>
              <a:rPr lang="en-US" u="sng" dirty="0"/>
              <a:t>Visualizations (Continued)</a:t>
            </a:r>
            <a:endParaRPr lang="en-IN" dirty="0"/>
          </a:p>
        </p:txBody>
      </p:sp>
      <p:pic>
        <p:nvPicPr>
          <p:cNvPr id="4" name="Google Shape;359;p24"/>
          <p:cNvPicPr preferRelativeResize="0">
            <a:picLocks noGrp="1"/>
          </p:cNvPicPr>
          <p:nvPr>
            <p:ph idx="1"/>
          </p:nvPr>
        </p:nvPicPr>
        <p:blipFill>
          <a:blip r:embed="rId2">
            <a:alphaModFix/>
          </a:blip>
          <a:stretch>
            <a:fillRect/>
          </a:stretch>
        </p:blipFill>
        <p:spPr>
          <a:xfrm>
            <a:off x="2025551" y="2212755"/>
            <a:ext cx="7885703" cy="4103961"/>
          </a:xfrm>
          <a:prstGeom prst="rect">
            <a:avLst/>
          </a:prstGeom>
          <a:noFill/>
          <a:ln>
            <a:noFill/>
          </a:ln>
        </p:spPr>
      </p:pic>
    </p:spTree>
    <p:extLst>
      <p:ext uri="{BB962C8B-B14F-4D97-AF65-F5344CB8AC3E}">
        <p14:creationId xmlns:p14="http://schemas.microsoft.com/office/powerpoint/2010/main" val="1599709449"/>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87</TotalTime>
  <Words>333</Words>
  <Application>Microsoft Office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Gill Sans MT</vt:lpstr>
      <vt:lpstr>Wingdings 2</vt:lpstr>
      <vt:lpstr>Dividend</vt:lpstr>
      <vt:lpstr>CUSTOMER SATISFACTION ANALYSIS OF SOUTHEAST AIRLINES</vt:lpstr>
      <vt:lpstr>Project data and problems</vt:lpstr>
      <vt:lpstr>Business questions</vt:lpstr>
      <vt:lpstr>Visualizations</vt:lpstr>
      <vt:lpstr>Visualizations (Continued)</vt:lpstr>
      <vt:lpstr>Visualizations (Continued)</vt:lpstr>
      <vt:lpstr>Visualizations (Continued)</vt:lpstr>
      <vt:lpstr>Visualizations (Continued)</vt:lpstr>
      <vt:lpstr>Visualizations (Continued)</vt:lpstr>
      <vt:lpstr>Visualizations (Continued)</vt:lpstr>
      <vt:lpstr>Visualizations (Continued)</vt:lpstr>
      <vt:lpstr>Linear Regression Model</vt:lpstr>
      <vt:lpstr>Actionable insights</vt:lpstr>
      <vt:lpstr>Thank You. Q&amp;A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Ananth Adisesh</dc:creator>
  <cp:lastModifiedBy>Ananth Adisesh</cp:lastModifiedBy>
  <cp:revision>7</cp:revision>
  <dcterms:created xsi:type="dcterms:W3CDTF">2020-05-02T05:43:18Z</dcterms:created>
  <dcterms:modified xsi:type="dcterms:W3CDTF">2020-05-02T07:10:46Z</dcterms:modified>
</cp:coreProperties>
</file>